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31" r:id="rId5"/>
  </p:sldMasterIdLst>
  <p:notesMasterIdLst>
    <p:notesMasterId r:id="rId39"/>
  </p:notesMasterIdLst>
  <p:handoutMasterIdLst>
    <p:handoutMasterId r:id="rId40"/>
  </p:handoutMasterIdLst>
  <p:sldIdLst>
    <p:sldId id="2147475901" r:id="rId6"/>
    <p:sldId id="6157" r:id="rId7"/>
    <p:sldId id="6208" r:id="rId8"/>
    <p:sldId id="6196" r:id="rId9"/>
    <p:sldId id="6161" r:id="rId10"/>
    <p:sldId id="2147476143" r:id="rId11"/>
    <p:sldId id="6197" r:id="rId12"/>
    <p:sldId id="6167" r:id="rId13"/>
    <p:sldId id="6168" r:id="rId14"/>
    <p:sldId id="6170" r:id="rId15"/>
    <p:sldId id="6171" r:id="rId16"/>
    <p:sldId id="6201" r:id="rId17"/>
    <p:sldId id="2147476144" r:id="rId18"/>
    <p:sldId id="6187" r:id="rId19"/>
    <p:sldId id="2147476145" r:id="rId20"/>
    <p:sldId id="6180" r:id="rId21"/>
    <p:sldId id="6181" r:id="rId22"/>
    <p:sldId id="6182" r:id="rId23"/>
    <p:sldId id="6191" r:id="rId24"/>
    <p:sldId id="6192" r:id="rId25"/>
    <p:sldId id="6160" r:id="rId26"/>
    <p:sldId id="6190" r:id="rId27"/>
    <p:sldId id="6195" r:id="rId28"/>
    <p:sldId id="6159" r:id="rId29"/>
    <p:sldId id="6199" r:id="rId30"/>
    <p:sldId id="6204" r:id="rId31"/>
    <p:sldId id="6205" r:id="rId32"/>
    <p:sldId id="6206" r:id="rId33"/>
    <p:sldId id="6207" r:id="rId34"/>
    <p:sldId id="6185" r:id="rId35"/>
    <p:sldId id="2147475902" r:id="rId36"/>
    <p:sldId id="2147476142" r:id="rId37"/>
    <p:sldId id="214747592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63E3505-90E8-8CDA-4316-78F995840298}" name="Laura Schoppa" initials="LS" userId="S::laura.schoppa@cybersynergy.net::863720e5-be36-4fdd-96f8-81122b8ed525" providerId="AD"/>
  <p188:author id="{591B7B88-CE90-CC21-52FA-3C5A936AD8DD}" name="Zulekha Abu" initials="ZA" userId="S::zulekha.abu@cybersynergy.net::ac740636-0dd4-44e6-b1e5-b47b5952ac46" providerId="AD"/>
  <p188:author id="{E9B188B7-5C16-460C-78D7-075ED864FEB7}" name="Laura Schoppa" initials="LS" userId="Laura Schoppa" providerId="None"/>
  <p188:author id="{7591A3CB-9767-843C-17A6-A60178BA237D}" name="Laura Schoppa" initials="" userId="S::Laura.schoppa@cybersynergy.net::863720e5-be36-4fdd-96f8-81122b8ed5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EB4"/>
    <a:srgbClr val="CC0000"/>
    <a:srgbClr val="223369"/>
    <a:srgbClr val="D9D9D9"/>
    <a:srgbClr val="FFCC01"/>
    <a:srgbClr val="3A3834"/>
    <a:srgbClr val="727365"/>
    <a:srgbClr val="003F80"/>
    <a:srgbClr val="195E16"/>
    <a:srgbClr val="BFB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39DC7DE-C913-414B-8FE4-B8EEFB8BD690}" styleName="U.S. Army">
    <a:wholeTbl>
      <a:tcTxStyle>
        <a:fontRef idx="minor"/>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fill>
          <a:noFill/>
        </a:fill>
      </a:tcStyle>
    </a:band1H>
    <a:band2H>
      <a:tcTxStyle>
        <a:fontRef idx="minor"/>
        <a:srgbClr val="221F20"/>
      </a:tcTxStyle>
      <a:tcStyle>
        <a:tcBdr/>
        <a:fill>
          <a:solidFill>
            <a:srgbClr val="D5D5D7"/>
          </a:solidFill>
        </a:fill>
      </a:tcStyle>
    </a:band2H>
    <a:band1V>
      <a:tcStyle>
        <a:tcBdr/>
        <a:fill>
          <a:noFill/>
        </a:fill>
      </a:tcStyle>
    </a:band1V>
    <a:band2V>
      <a:tcTxStyle>
        <a:fontRef idx="minor"/>
        <a:srgbClr val="221F20"/>
      </a:tcTxStyle>
      <a:tcStyle>
        <a:tcBdr/>
        <a:fill>
          <a:solidFill>
            <a:srgbClr val="D5D5D7"/>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tx1"/>
      </a:tcTxStyle>
      <a:tcStyle>
        <a:tcBdr>
          <a:top>
            <a:ln w="25400">
              <a:solidFill>
                <a:schemeClr val="tx1"/>
              </a:solidFill>
            </a:ln>
          </a:top>
        </a:tcBdr>
        <a:fill>
          <a:noFill/>
        </a:fill>
      </a:tcStyle>
    </a:lastRow>
    <a:firstRow>
      <a:tcTxStyle b="on">
        <a:fontRef idx="minor"/>
        <a:schemeClr val="bg2"/>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5FD40-329B-B51A-B969-25C0FCC87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B95F99-4EBA-6581-1DE7-75BE3A03A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5FE44-C727-4B44-AC35-D47522042F47}" type="datetimeFigureOut">
              <a:rPr lang="en-US" smtClean="0"/>
              <a:t>1/26/26</a:t>
            </a:fld>
            <a:endParaRPr lang="en-US"/>
          </a:p>
        </p:txBody>
      </p:sp>
      <p:sp>
        <p:nvSpPr>
          <p:cNvPr id="4" name="Footer Placeholder 3">
            <a:extLst>
              <a:ext uri="{FF2B5EF4-FFF2-40B4-BE49-F238E27FC236}">
                <a16:creationId xmlns:a16="http://schemas.microsoft.com/office/drawing/2014/main" id="{2BD4EE63-BACC-BB25-9D5E-06ED25633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684ACE-71D3-B814-49CB-07A42B382D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D381B-BC01-6545-81F8-8797C0846FE1}" type="slidenum">
              <a:rPr lang="en-US" smtClean="0"/>
              <a:t>‹#›</a:t>
            </a:fld>
            <a:endParaRPr lang="en-US"/>
          </a:p>
        </p:txBody>
      </p:sp>
    </p:spTree>
    <p:extLst>
      <p:ext uri="{BB962C8B-B14F-4D97-AF65-F5344CB8AC3E}">
        <p14:creationId xmlns:p14="http://schemas.microsoft.com/office/powerpoint/2010/main" val="12570637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ACA9-C708-FB41-A6FA-3D94FFC8E73D}" type="datetimeFigureOut">
              <a:rPr lang="en-US" smtClean="0"/>
              <a:t>1/26/26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E666-0780-B84F-93A5-9513831C5190}" type="slidenum">
              <a:rPr lang="en-US" smtClean="0"/>
              <a:t>‹#›</a:t>
            </a:fld>
            <a:endParaRPr lang="en-US"/>
          </a:p>
        </p:txBody>
      </p:sp>
    </p:spTree>
    <p:extLst>
      <p:ext uri="{BB962C8B-B14F-4D97-AF65-F5344CB8AC3E}">
        <p14:creationId xmlns:p14="http://schemas.microsoft.com/office/powerpoint/2010/main" val="289307116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5DFD-5928-6F30-28E1-4F8870807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612B2-8098-E3D8-4024-8209B6260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E203B-3371-5107-ED3B-C0EBDFEAAA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F60876-EF2D-8790-FD9F-DE660298473B}"/>
              </a:ext>
            </a:extLst>
          </p:cNvPr>
          <p:cNvSpPr>
            <a:spLocks noGrp="1"/>
          </p:cNvSpPr>
          <p:nvPr>
            <p:ph type="sldNum" sz="quarter" idx="5"/>
          </p:nvPr>
        </p:nvSpPr>
        <p:spPr/>
        <p:txBody>
          <a:bodyPr/>
          <a:lstStyle/>
          <a:p>
            <a:fld id="{D765E666-0780-B84F-93A5-9513831C5190}" type="slidenum">
              <a:rPr lang="en-US" smtClean="0"/>
              <a:t>1</a:t>
            </a:fld>
            <a:endParaRPr lang="en-US"/>
          </a:p>
        </p:txBody>
      </p:sp>
    </p:spTree>
    <p:extLst>
      <p:ext uri="{BB962C8B-B14F-4D97-AF65-F5344CB8AC3E}">
        <p14:creationId xmlns:p14="http://schemas.microsoft.com/office/powerpoint/2010/main" val="282234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DD463-09A7-63BE-CE8C-2551BEDE3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2A3D6-09CE-9DE6-A18F-0813ED4B7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D7C01-6D40-A6EC-6416-C92141610D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10325C-FBCC-6F24-ED0C-0CF03F0447CC}"/>
              </a:ext>
            </a:extLst>
          </p:cNvPr>
          <p:cNvSpPr>
            <a:spLocks noGrp="1"/>
          </p:cNvSpPr>
          <p:nvPr>
            <p:ph type="sldNum" sz="quarter" idx="5"/>
          </p:nvPr>
        </p:nvSpPr>
        <p:spPr/>
        <p:txBody>
          <a:bodyPr/>
          <a:lstStyle/>
          <a:p>
            <a:fld id="{D765E666-0780-B84F-93A5-9513831C5190}" type="slidenum">
              <a:rPr lang="en-US" smtClean="0"/>
              <a:t>31</a:t>
            </a:fld>
            <a:endParaRPr lang="en-US"/>
          </a:p>
        </p:txBody>
      </p:sp>
    </p:spTree>
    <p:extLst>
      <p:ext uri="{BB962C8B-B14F-4D97-AF65-F5344CB8AC3E}">
        <p14:creationId xmlns:p14="http://schemas.microsoft.com/office/powerpoint/2010/main" val="165008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AB0DF-00D4-0418-0AD1-03C8F375D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D3E09-636F-980B-35AC-DA9E006CF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429EC-DFDD-CFA6-D159-43F20EE6FB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443BD3-DB35-4A4E-3062-60CE85955495}"/>
              </a:ext>
            </a:extLst>
          </p:cNvPr>
          <p:cNvSpPr>
            <a:spLocks noGrp="1"/>
          </p:cNvSpPr>
          <p:nvPr>
            <p:ph type="sldNum" sz="quarter" idx="5"/>
          </p:nvPr>
        </p:nvSpPr>
        <p:spPr/>
        <p:txBody>
          <a:bodyPr/>
          <a:lstStyle/>
          <a:p>
            <a:fld id="{D765E666-0780-B84F-93A5-9513831C5190}" type="slidenum">
              <a:rPr lang="en-US" smtClean="0"/>
              <a:t>33</a:t>
            </a:fld>
            <a:endParaRPr lang="en-US"/>
          </a:p>
        </p:txBody>
      </p:sp>
    </p:spTree>
    <p:extLst>
      <p:ext uri="{BB962C8B-B14F-4D97-AF65-F5344CB8AC3E}">
        <p14:creationId xmlns:p14="http://schemas.microsoft.com/office/powerpoint/2010/main" val="208789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800" b="1" cap="none" baseline="0"/>
            </a:lvl1pPr>
          </a:lstStyle>
          <a:p>
            <a:r>
              <a:rPr lang="en-US"/>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3">
            <a:extLst>
              <a:ext uri="{FF2B5EF4-FFF2-40B4-BE49-F238E27FC236}">
                <a16:creationId xmlns:a16="http://schemas.microsoft.com/office/drawing/2014/main" id="{A0F3CE13-290E-12C4-BDCA-17CB5BAFF747}"/>
              </a:ext>
            </a:extLst>
          </p:cNvPr>
          <p:cNvSpPr>
            <a:spLocks noGrp="1"/>
          </p:cNvSpPr>
          <p:nvPr>
            <p:ph type="pic" sz="quarter" idx="10"/>
          </p:nvPr>
        </p:nvSpPr>
        <p:spPr>
          <a:xfrm>
            <a:off x="6278037" y="411480"/>
            <a:ext cx="5365748" cy="576072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Tree>
    <p:extLst>
      <p:ext uri="{BB962C8B-B14F-4D97-AF65-F5344CB8AC3E}">
        <p14:creationId xmlns:p14="http://schemas.microsoft.com/office/powerpoint/2010/main" val="201907474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t>January 26, 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58624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8AB6-3514-9545-9AAE-E3E666E595F3}"/>
              </a:ext>
            </a:extLst>
          </p:cNvPr>
          <p:cNvSpPr>
            <a:spLocks noGrp="1"/>
          </p:cNvSpPr>
          <p:nvPr>
            <p:ph type="title"/>
          </p:nvPr>
        </p:nvSpPr>
        <p:spPr>
          <a:xfrm>
            <a:off x="831851" y="1709742"/>
            <a:ext cx="10515600" cy="2852737"/>
          </a:xfrm>
        </p:spPr>
        <p:txBody>
          <a:bodyPr anchor="b"/>
          <a:lstStyle>
            <a:lvl1pPr>
              <a:defRPr sz="6000" b="0"/>
            </a:lvl1pPr>
          </a:lstStyle>
          <a:p>
            <a:r>
              <a:rPr lang="en-US"/>
              <a:t>Click to edit Master title style</a:t>
            </a:r>
          </a:p>
        </p:txBody>
      </p:sp>
      <p:sp>
        <p:nvSpPr>
          <p:cNvPr id="3" name="Text Placeholder 2">
            <a:extLst>
              <a:ext uri="{FF2B5EF4-FFF2-40B4-BE49-F238E27FC236}">
                <a16:creationId xmlns:a16="http://schemas.microsoft.com/office/drawing/2014/main" id="{A66AF644-2497-A441-BB40-AD1D61CEEF0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6AB301-AD09-7441-B42F-4A1ED9F90B53}"/>
              </a:ext>
            </a:extLst>
          </p:cNvPr>
          <p:cNvSpPr>
            <a:spLocks noGrp="1"/>
          </p:cNvSpPr>
          <p:nvPr>
            <p:ph type="dt" sz="half" idx="10"/>
          </p:nvPr>
        </p:nvSpPr>
        <p:spPr/>
        <p:txBody>
          <a:bodyPr/>
          <a:lstStyle/>
          <a:p>
            <a:fld id="{1B48C477-FA8E-4BB6-9422-0261B84EF122}" type="datetime1">
              <a:rPr lang="en-US" smtClean="0"/>
              <a:t>1/26/26</a:t>
            </a:fld>
            <a:endParaRPr lang="en-US"/>
          </a:p>
        </p:txBody>
      </p:sp>
      <p:sp>
        <p:nvSpPr>
          <p:cNvPr id="5" name="Footer Placeholder 4">
            <a:extLst>
              <a:ext uri="{FF2B5EF4-FFF2-40B4-BE49-F238E27FC236}">
                <a16:creationId xmlns:a16="http://schemas.microsoft.com/office/drawing/2014/main" id="{429E5A56-CC4E-3C4E-B0D9-5B92AE60E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ADAAF-1AC7-3F40-875A-93218F791659}"/>
              </a:ext>
            </a:extLst>
          </p:cNvPr>
          <p:cNvSpPr>
            <a:spLocks noGrp="1"/>
          </p:cNvSpPr>
          <p:nvPr>
            <p:ph type="sldNum" sz="quarter" idx="12"/>
          </p:nvPr>
        </p:nvSpPr>
        <p:spPr/>
        <p:txBody>
          <a:bodyPr/>
          <a:lstStyle/>
          <a:p>
            <a:fld id="{B1130B0B-E924-A042-8591-4989326795C9}" type="slidenum">
              <a:rPr lang="en-US" smtClean="0"/>
              <a:t>‹#›</a:t>
            </a:fld>
            <a:endParaRPr lang="en-US"/>
          </a:p>
        </p:txBody>
      </p:sp>
    </p:spTree>
    <p:extLst>
      <p:ext uri="{BB962C8B-B14F-4D97-AF65-F5344CB8AC3E}">
        <p14:creationId xmlns:p14="http://schemas.microsoft.com/office/powerpoint/2010/main" val="3200016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221F20"/>
        </a:solidFill>
        <a:effectLst/>
      </p:bgPr>
    </p:bg>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8" y="844952"/>
            <a:ext cx="8680003" cy="2991552"/>
            <a:chOff x="411163" y="1626168"/>
            <a:chExt cx="7800863" cy="2991552"/>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1626168"/>
              <a:ext cx="7800863" cy="2991552"/>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7800863"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5777799" y="393192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914400" y="1687664"/>
            <a:ext cx="7940842" cy="1325880"/>
          </a:xfrm>
        </p:spPr>
        <p:txBody>
          <a:bodyPr anchor="t" anchorCtr="0"/>
          <a:lstStyle>
            <a:lvl1pPr algn="l">
              <a:lnSpc>
                <a:spcPct val="80000"/>
              </a:lnSpc>
              <a:defRPr sz="3600"/>
            </a:lvl1pPr>
          </a:lstStyle>
          <a:p>
            <a:r>
              <a:rPr lang="en-US"/>
              <a:t>[Presentation title]</a:t>
            </a:r>
          </a:p>
        </p:txBody>
      </p:sp>
      <p:sp>
        <p:nvSpPr>
          <p:cNvPr id="3" name="Subtitle 2"/>
          <p:cNvSpPr>
            <a:spLocks noGrp="1"/>
          </p:cNvSpPr>
          <p:nvPr>
            <p:ph type="subTitle" idx="1" hasCustomPrompt="1"/>
          </p:nvPr>
        </p:nvSpPr>
        <p:spPr>
          <a:xfrm>
            <a:off x="914400" y="3269576"/>
            <a:ext cx="5333041"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6824310" y="3269576"/>
            <a:ext cx="2131695"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Tree>
    <p:extLst>
      <p:ext uri="{BB962C8B-B14F-4D97-AF65-F5344CB8AC3E}">
        <p14:creationId xmlns:p14="http://schemas.microsoft.com/office/powerpoint/2010/main" val="24525469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627887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39829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guide id="3" orient="horz" pos="2592">
          <p15:clr>
            <a:srgbClr val="A4A3A4"/>
          </p15:clr>
        </p15:guide>
        <p15:guide id="4" orient="horz" pos="2448">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887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28118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4370831"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59803"/>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2218">
          <p15:clr>
            <a:srgbClr val="A4A3A4"/>
          </p15:clr>
        </p15:guide>
        <p15:guide id="3" orient="horz" pos="3888">
          <p15:clr>
            <a:srgbClr val="A4A3A4"/>
          </p15:clr>
        </p15:guide>
        <p15:guide id="4" orient="horz" pos="2074">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2613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3E27-9D36-B645-8BBE-7A2B9B52A935}" type="datetime4">
              <a:rPr lang="en-US" smtClean="0"/>
              <a:t>January 26,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510261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FA99-F507-8E4B-ABBC-A3B8BC89266F}" type="datetime4">
              <a:rPr lang="en-US" smtClean="0"/>
              <a:t>January 26, 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1004550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t>January 26, 2026</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7359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17C34B-1683-3A23-C6C5-C742C2521FE5}"/>
              </a:ext>
            </a:extLst>
          </p:cNvPr>
          <p:cNvSpPr/>
          <p:nvPr userDrawn="1"/>
        </p:nvSpPr>
        <p:spPr>
          <a:xfrm>
            <a:off x="0" y="0"/>
            <a:ext cx="12192000" cy="6876937"/>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nSpc>
                <a:spcPct val="95000"/>
              </a:lnSpc>
            </a:pPr>
            <a:endParaRPr lang="en-US" sz="2000" b="1"/>
          </a:p>
        </p:txBody>
      </p:sp>
    </p:spTree>
    <p:extLst>
      <p:ext uri="{BB962C8B-B14F-4D97-AF65-F5344CB8AC3E}">
        <p14:creationId xmlns:p14="http://schemas.microsoft.com/office/powerpoint/2010/main" val="884372631"/>
      </p:ext>
    </p:extLst>
  </p:cSld>
  <p:clrMapOvr>
    <a:masterClrMapping/>
  </p:clrMapOvr>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B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39" y="530650"/>
            <a:ext cx="10515600" cy="598904"/>
          </a:xfrm>
        </p:spPr>
        <p:txBody>
          <a:bodyPr/>
          <a:lstStyle>
            <a:lvl1pPr>
              <a:defRPr b="1" i="0" cap="none">
                <a:latin typeface="Source Sans Pro" panose="020B0503030403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t>January 26, 2026</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548639"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24709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BA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42130E-2088-A5F7-F1E0-5DF530339686}"/>
              </a:ext>
            </a:extLst>
          </p:cNvPr>
          <p:cNvPicPr>
            <a:picLocks noChangeAspect="1"/>
          </p:cNvPicPr>
          <p:nvPr userDrawn="1"/>
        </p:nvPicPr>
        <p:blipFill rotWithShape="1">
          <a:blip r:embed="rId2"/>
          <a:srcRect t="-18262"/>
          <a:stretch/>
        </p:blipFill>
        <p:spPr>
          <a:xfrm>
            <a:off x="210402" y="6194300"/>
            <a:ext cx="11887200" cy="527175"/>
          </a:xfrm>
          <a:prstGeom prst="rect">
            <a:avLst/>
          </a:prstGeom>
        </p:spPr>
      </p:pic>
      <p:sp>
        <p:nvSpPr>
          <p:cNvPr id="9" name="Title Placeholder 1">
            <a:extLst>
              <a:ext uri="{FF2B5EF4-FFF2-40B4-BE49-F238E27FC236}">
                <a16:creationId xmlns:a16="http://schemas.microsoft.com/office/drawing/2014/main" id="{A018A5D2-D504-61DD-CD84-7E5B99FAD1B3}"/>
              </a:ext>
            </a:extLst>
          </p:cNvPr>
          <p:cNvSpPr>
            <a:spLocks noGrp="1"/>
          </p:cNvSpPr>
          <p:nvPr>
            <p:ph type="title" hasCustomPrompt="1"/>
          </p:nvPr>
        </p:nvSpPr>
        <p:spPr>
          <a:xfrm>
            <a:off x="838200" y="530649"/>
            <a:ext cx="10515600" cy="1160039"/>
          </a:xfrm>
          <a:prstGeom prst="rect">
            <a:avLst/>
          </a:prstGeom>
        </p:spPr>
        <p:txBody>
          <a:bodyPr vert="horz" lIns="91440" tIns="45720" rIns="91440" bIns="45720" rtlCol="0" anchor="t">
            <a:normAutofit/>
          </a:bodyPr>
          <a:lstStyle>
            <a:lvl1pPr algn="ctr">
              <a:defRPr sz="3600" b="1" i="0" cap="none">
                <a:solidFill>
                  <a:srgbClr val="003F80"/>
                </a:solidFill>
                <a:latin typeface="Source Sans Pro" panose="020B0503030403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D9DD6301-EA6B-1CC0-ECA8-A36FB97F7DBE}"/>
              </a:ext>
            </a:extLst>
          </p:cNvPr>
          <p:cNvSpPr>
            <a:spLocks noGrp="1"/>
          </p:cNvSpPr>
          <p:nvPr>
            <p:ph idx="1"/>
          </p:nvPr>
        </p:nvSpPr>
        <p:spPr>
          <a:xfrm>
            <a:off x="838200" y="1825625"/>
            <a:ext cx="10515600" cy="4206625"/>
          </a:xfrm>
          <a:prstGeom prst="rect">
            <a:avLst/>
          </a:prstGeom>
        </p:spPr>
        <p:txBody>
          <a:bodyPr vert="horz" lIns="91440" tIns="45720" rIns="91440" bIns="45720" rtlCol="0">
            <a:normAutofit/>
          </a:bodyPr>
          <a:lstStyle>
            <a:lvl1pPr marL="182880" indent="-182880">
              <a:buFont typeface="Arial" panose="020B0604020202020204" pitchFamily="34" charset="0"/>
              <a:buChar char="•"/>
              <a:defRPr sz="2800" b="0" i="0">
                <a:latin typeface="Source Sans Pro" panose="020B0503030403020204" pitchFamily="34" charset="0"/>
              </a:defRPr>
            </a:lvl1pPr>
            <a:lvl2pPr>
              <a:defRPr sz="2800" b="0" i="0">
                <a:latin typeface="Source Sans Pro" panose="020B0503030403020204" pitchFamily="34" charset="0"/>
              </a:defRPr>
            </a:lvl2pPr>
            <a:lvl3pPr>
              <a:defRPr sz="2800" b="0" i="0">
                <a:latin typeface="Source Sans Pro" panose="020B0503030403020204" pitchFamily="34" charset="0"/>
              </a:defRPr>
            </a:lvl3pPr>
            <a:lvl4pPr>
              <a:defRPr sz="2800" b="0" i="0">
                <a:latin typeface="Source Sans Pro" panose="020B0503030403020204" pitchFamily="34" charset="0"/>
              </a:defRPr>
            </a:lvl4pPr>
            <a:lvl5pPr>
              <a:defRPr sz="2800" b="0" i="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363FD925-BEA4-8350-F740-0F9108DCC19B}"/>
              </a:ext>
            </a:extLst>
          </p:cNvPr>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p>
        </p:txBody>
      </p:sp>
      <p:grpSp>
        <p:nvGrpSpPr>
          <p:cNvPr id="12" name="Group 11">
            <a:extLst>
              <a:ext uri="{FF2B5EF4-FFF2-40B4-BE49-F238E27FC236}">
                <a16:creationId xmlns:a16="http://schemas.microsoft.com/office/drawing/2014/main" id="{F4C39208-2FD5-4443-9DDC-B514339617A1}"/>
              </a:ext>
            </a:extLst>
          </p:cNvPr>
          <p:cNvGrpSpPr/>
          <p:nvPr userDrawn="1"/>
        </p:nvGrpSpPr>
        <p:grpSpPr>
          <a:xfrm>
            <a:off x="147204" y="119502"/>
            <a:ext cx="11892396" cy="329742"/>
            <a:chOff x="147204" y="119502"/>
            <a:chExt cx="11892396" cy="329742"/>
          </a:xfrm>
        </p:grpSpPr>
        <p:sp>
          <p:nvSpPr>
            <p:cNvPr id="13" name="Rectangle 12">
              <a:extLst>
                <a:ext uri="{FF2B5EF4-FFF2-40B4-BE49-F238E27FC236}">
                  <a16:creationId xmlns:a16="http://schemas.microsoft.com/office/drawing/2014/main" id="{2C34AB9F-F722-C338-E41F-CC586D792E9F}"/>
                </a:ext>
              </a:extLst>
            </p:cNvPr>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856E6F9F-E023-C689-101C-630E457BC50F}"/>
                </a:ext>
              </a:extLst>
            </p:cNvPr>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Rectangle 14">
              <a:extLst>
                <a:ext uri="{FF2B5EF4-FFF2-40B4-BE49-F238E27FC236}">
                  <a16:creationId xmlns:a16="http://schemas.microsoft.com/office/drawing/2014/main" id="{EA62AD9B-14F8-073A-F195-D40DD0872C38}"/>
                </a:ext>
              </a:extLst>
            </p:cNvPr>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6" name="Rectangle 14">
            <a:extLst>
              <a:ext uri="{FF2B5EF4-FFF2-40B4-BE49-F238E27FC236}">
                <a16:creationId xmlns:a16="http://schemas.microsoft.com/office/drawing/2014/main" id="{D3C79D2E-B655-4E5F-B0C5-F13747A0E361}"/>
              </a:ext>
            </a:extLst>
          </p:cNvPr>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8" name="Date Placeholder 3">
            <a:extLst>
              <a:ext uri="{FF2B5EF4-FFF2-40B4-BE49-F238E27FC236}">
                <a16:creationId xmlns:a16="http://schemas.microsoft.com/office/drawing/2014/main" id="{0330D4B0-5879-B91C-F804-5EB1F179C61D}"/>
              </a:ext>
            </a:extLst>
          </p:cNvPr>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January 26, 2026</a:t>
            </a:fld>
            <a:endParaRPr lang="en-US"/>
          </a:p>
        </p:txBody>
      </p:sp>
      <p:sp>
        <p:nvSpPr>
          <p:cNvPr id="19" name="Rectangle 18">
            <a:extLst>
              <a:ext uri="{FF2B5EF4-FFF2-40B4-BE49-F238E27FC236}">
                <a16:creationId xmlns:a16="http://schemas.microsoft.com/office/drawing/2014/main" id="{4FC77E78-6E79-751D-FD9C-588978557CEC}"/>
              </a:ext>
            </a:extLst>
          </p:cNvPr>
          <p:cNvSpPr/>
          <p:nvPr userDrawn="1"/>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6B0B659-EA36-4BE7-3651-34B580C88B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566" y="6448922"/>
            <a:ext cx="350825" cy="272601"/>
          </a:xfrm>
          <a:prstGeom prst="rect">
            <a:avLst/>
          </a:prstGeom>
        </p:spPr>
      </p:pic>
    </p:spTree>
    <p:extLst>
      <p:ext uri="{BB962C8B-B14F-4D97-AF65-F5344CB8AC3E}">
        <p14:creationId xmlns:p14="http://schemas.microsoft.com/office/powerpoint/2010/main" val="1408632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8000" spc="-300">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1922348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Chapter Slide - Screen Only">
    <p:bg>
      <p:bgPr>
        <a:solidFill>
          <a:srgbClr val="007EB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b="1" i="0" cap="none">
                <a:solidFill>
                  <a:schemeClr val="bg1"/>
                </a:solidFill>
                <a:latin typeface="Source Sans Pro Black" panose="020B0503030403020204" pitchFamily="34" charset="0"/>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78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0E9F9A33-FF7C-45FD-BB04-2051A59B8EC1}" type="datetime4">
              <a:rPr lang="en-US" smtClean="0"/>
              <a:t>January 26, 2026</a:t>
            </a:fld>
            <a:endParaRPr lang="en-US"/>
          </a:p>
        </p:txBody>
      </p:sp>
      <p:sp>
        <p:nvSpPr>
          <p:cNvPr id="9" name="Footer Placeholder 5"/>
          <p:cNvSpPr>
            <a:spLocks noGrp="1"/>
          </p:cNvSpPr>
          <p:nvPr>
            <p:ph type="ftr" sz="quarter" idx="11"/>
          </p:nvPr>
        </p:nvSpPr>
        <p:spPr>
          <a:xfrm>
            <a:off x="4038600" y="6194300"/>
            <a:ext cx="4114800" cy="365125"/>
          </a:xfrm>
        </p:spPr>
        <p:txBody>
          <a:bodyPr/>
          <a:lstStyle/>
          <a:p>
            <a:r>
              <a:rPr lang="en-US"/>
              <a:t>Discussion Draft - Deliberative and Predecisional</a:t>
            </a:r>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527164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BA Logo Slide">
    <p:bg>
      <p:bgPr>
        <a:solidFill>
          <a:srgbClr val="003F80"/>
        </a:solidFill>
        <a:effectLst/>
      </p:bgPr>
    </p:bg>
    <p:spTree>
      <p:nvGrpSpPr>
        <p:cNvPr id="1" name=""/>
        <p:cNvGrpSpPr/>
        <p:nvPr/>
      </p:nvGrpSpPr>
      <p:grpSpPr>
        <a:xfrm>
          <a:off x="0" y="0"/>
          <a:ext cx="0" cy="0"/>
          <a:chOff x="0" y="0"/>
          <a:chExt cx="0" cy="0"/>
        </a:xfrm>
      </p:grpSpPr>
      <p:pic>
        <p:nvPicPr>
          <p:cNvPr id="7" name="Picture 6" descr="SBA Logo">
            <a:extLst>
              <a:ext uri="{FF2B5EF4-FFF2-40B4-BE49-F238E27FC236}">
                <a16:creationId xmlns:a16="http://schemas.microsoft.com/office/drawing/2014/main" id="{4A7BA6A9-732F-DD4D-A79A-0CD8BD766550}"/>
              </a:ext>
            </a:extLst>
          </p:cNvPr>
          <p:cNvPicPr>
            <a:picLocks noChangeAspect="1"/>
          </p:cNvPicPr>
          <p:nvPr userDrawn="1"/>
        </p:nvPicPr>
        <p:blipFill rotWithShape="1">
          <a:blip r:embed="rId2"/>
          <a:srcRect b="26065"/>
          <a:stretch/>
        </p:blipFill>
        <p:spPr>
          <a:xfrm>
            <a:off x="4425387" y="1606513"/>
            <a:ext cx="3341226" cy="2694899"/>
          </a:xfrm>
          <a:prstGeom prst="rect">
            <a:avLst/>
          </a:prstGeom>
        </p:spPr>
      </p:pic>
      <p:sp>
        <p:nvSpPr>
          <p:cNvPr id="5" name="Title 4">
            <a:extLst>
              <a:ext uri="{FF2B5EF4-FFF2-40B4-BE49-F238E27FC236}">
                <a16:creationId xmlns:a16="http://schemas.microsoft.com/office/drawing/2014/main" id="{3F5AF672-AB1A-4FAA-A544-8D76025A1BF9}"/>
              </a:ext>
            </a:extLst>
          </p:cNvPr>
          <p:cNvSpPr>
            <a:spLocks noGrp="1"/>
          </p:cNvSpPr>
          <p:nvPr>
            <p:ph type="title" hasCustomPrompt="1"/>
          </p:nvPr>
        </p:nvSpPr>
        <p:spPr/>
        <p:txBody>
          <a:bodyPr/>
          <a:lstStyle>
            <a:lvl1pPr>
              <a:defRPr/>
            </a:lvl1pPr>
          </a:lstStyle>
          <a:p>
            <a:r>
              <a:rPr lang="en-US"/>
              <a:t>Click to edit </a:t>
            </a:r>
            <a:r>
              <a:rPr lang="en-US" err="1"/>
              <a:t>MaTestster</a:t>
            </a:r>
            <a:r>
              <a:rPr lang="en-US"/>
              <a:t> title style</a:t>
            </a:r>
          </a:p>
        </p:txBody>
      </p:sp>
    </p:spTree>
    <p:extLst>
      <p:ext uri="{BB962C8B-B14F-4D97-AF65-F5344CB8AC3E}">
        <p14:creationId xmlns:p14="http://schemas.microsoft.com/office/powerpoint/2010/main" val="3192037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259A7E-239C-95D1-2B31-1212ED077E75}"/>
              </a:ext>
            </a:extLst>
          </p:cNvPr>
          <p:cNvSpPr/>
          <p:nvPr/>
        </p:nvSpPr>
        <p:spPr>
          <a:xfrm>
            <a:off x="1034901" y="6081881"/>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8B790A-71B4-D61A-4E05-2589FDA292E9}"/>
              </a:ext>
            </a:extLst>
          </p:cNvPr>
          <p:cNvSpPr/>
          <p:nvPr/>
        </p:nvSpPr>
        <p:spPr>
          <a:xfrm>
            <a:off x="0" y="6243142"/>
            <a:ext cx="12192000" cy="614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90726B5A-58B8-308B-5DE2-49C228D5C26A}"/>
              </a:ext>
            </a:extLst>
          </p:cNvPr>
          <p:cNvSpPr/>
          <p:nvPr/>
        </p:nvSpPr>
        <p:spPr>
          <a:xfrm>
            <a:off x="7867650" y="5877581"/>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95FA1-353F-3B88-ACC0-2018A9C5F8F6}"/>
              </a:ext>
            </a:extLst>
          </p:cNvPr>
          <p:cNvSpPr>
            <a:spLocks noGrp="1"/>
          </p:cNvSpPr>
          <p:nvPr>
            <p:ph type="title"/>
          </p:nvPr>
        </p:nvSpPr>
        <p:spPr>
          <a:xfrm>
            <a:off x="839788" y="593726"/>
            <a:ext cx="10515600" cy="998008"/>
          </a:xfrm>
          <a:prstGeom prst="rect">
            <a:avLst/>
          </a:prstGeom>
        </p:spPr>
        <p:txBody>
          <a:bodyPr/>
          <a:lstStyle/>
          <a:p>
            <a:r>
              <a:rPr lang="en-US"/>
              <a:t>Click to edit Master title style</a:t>
            </a:r>
          </a:p>
        </p:txBody>
      </p:sp>
      <p:sp>
        <p:nvSpPr>
          <p:cNvPr id="3" name="Rectangle 2">
            <a:extLst>
              <a:ext uri="{FF2B5EF4-FFF2-40B4-BE49-F238E27FC236}">
                <a16:creationId xmlns:a16="http://schemas.microsoft.com/office/drawing/2014/main" id="{FB2E9838-BF39-EA41-742D-8E056AE763E8}"/>
              </a:ext>
            </a:extLst>
          </p:cNvPr>
          <p:cNvSpPr/>
          <p:nvPr/>
        </p:nvSpPr>
        <p:spPr>
          <a:xfrm>
            <a:off x="585788" y="530225"/>
            <a:ext cx="95250"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5900FE-4122-CCE2-C261-99FAAF3B41FE}"/>
              </a:ext>
            </a:extLst>
          </p:cNvPr>
          <p:cNvSpPr/>
          <p:nvPr/>
        </p:nvSpPr>
        <p:spPr>
          <a:xfrm rot="5400000">
            <a:off x="660400" y="385763"/>
            <a:ext cx="103188"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3197B5-2D73-1486-2A2C-3505F1D82EE1}"/>
              </a:ext>
            </a:extLst>
          </p:cNvPr>
          <p:cNvSpPr/>
          <p:nvPr/>
        </p:nvSpPr>
        <p:spPr>
          <a:xfrm rot="5400000">
            <a:off x="658817" y="1152525"/>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0">
            <a:extLst>
              <a:ext uri="{FF2B5EF4-FFF2-40B4-BE49-F238E27FC236}">
                <a16:creationId xmlns:a16="http://schemas.microsoft.com/office/drawing/2014/main" id="{63EDC33B-FE40-5486-21F6-418EFBCE4493}"/>
              </a:ext>
            </a:extLst>
          </p:cNvPr>
          <p:cNvSpPr>
            <a:spLocks noGrp="1"/>
          </p:cNvSpPr>
          <p:nvPr>
            <p:ph type="body" sz="quarter" idx="13"/>
          </p:nvPr>
        </p:nvSpPr>
        <p:spPr>
          <a:xfrm>
            <a:off x="836612" y="1735137"/>
            <a:ext cx="10889721" cy="3790950"/>
          </a:xfrm>
          <a:prstGeom prst="rect">
            <a:avLst/>
          </a:prstGeom>
        </p:spPr>
        <p:txBody>
          <a:bodyPr/>
          <a:lstStyle>
            <a:lvl1pPr marL="0" indent="0">
              <a:buNone/>
              <a:defRPr>
                <a:solidFill>
                  <a:schemeClr val="tx2">
                    <a:lumMod val="50000"/>
                  </a:schemeClr>
                </a:solidFill>
              </a:defRPr>
            </a:lvl1pPr>
            <a:lvl2pPr marL="457200" indent="0">
              <a:buNone/>
              <a:defRPr>
                <a:solidFill>
                  <a:schemeClr val="tx2">
                    <a:lumMod val="50000"/>
                  </a:schemeClr>
                </a:solidFill>
              </a:defRPr>
            </a:lvl2pPr>
            <a:lvl3pPr marL="914400" indent="0">
              <a:buNone/>
              <a:defRPr>
                <a:solidFill>
                  <a:schemeClr val="tx2">
                    <a:lumMod val="50000"/>
                  </a:schemeClr>
                </a:solidFill>
              </a:defRPr>
            </a:lvl3pPr>
            <a:lvl4pPr marL="1371600" indent="0">
              <a:buNone/>
              <a:defRPr>
                <a:solidFill>
                  <a:schemeClr val="tx2">
                    <a:lumMod val="50000"/>
                  </a:schemeClr>
                </a:solidFill>
              </a:defRPr>
            </a:lvl4pPr>
            <a:lvl5pPr marL="1828800" indent="0">
              <a:buNone/>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51ABA919-F4C8-93B2-5FFC-61EBF0610460}"/>
              </a:ext>
            </a:extLst>
          </p:cNvPr>
          <p:cNvSpPr txBox="1">
            <a:spLocks/>
          </p:cNvSpPr>
          <p:nvPr/>
        </p:nvSpPr>
        <p:spPr>
          <a:xfrm>
            <a:off x="432391" y="63630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ource Sans Pro SemiBold" panose="020B0603030403020204" pitchFamily="34" charset="0"/>
                <a:ea typeface="Source Sans Pro SemiBold" panose="020B06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solidFill>
                  <a:schemeClr val="accent6"/>
                </a:solidFill>
              </a:rPr>
              <a:pPr/>
              <a:t>‹#›</a:t>
            </a:fld>
            <a:endParaRPr lang="en-US">
              <a:solidFill>
                <a:schemeClr val="accent6"/>
              </a:solidFill>
            </a:endParaRPr>
          </a:p>
        </p:txBody>
      </p:sp>
      <p:sp>
        <p:nvSpPr>
          <p:cNvPr id="10" name="Rectangle 2">
            <a:extLst>
              <a:ext uri="{FF2B5EF4-FFF2-40B4-BE49-F238E27FC236}">
                <a16:creationId xmlns:a16="http://schemas.microsoft.com/office/drawing/2014/main" id="{054B242E-9E70-AE3D-76CC-89B0D9B4E4D8}"/>
              </a:ext>
            </a:extLst>
          </p:cNvPr>
          <p:cNvSpPr/>
          <p:nvPr userDrawn="1"/>
        </p:nvSpPr>
        <p:spPr>
          <a:xfrm>
            <a:off x="585788" y="530225"/>
            <a:ext cx="95250"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5EBAF5-932C-C6D1-407D-3631E53CD523}"/>
              </a:ext>
            </a:extLst>
          </p:cNvPr>
          <p:cNvSpPr/>
          <p:nvPr userDrawn="1"/>
        </p:nvSpPr>
        <p:spPr>
          <a:xfrm rot="5400000">
            <a:off x="660400" y="385763"/>
            <a:ext cx="103188"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B5D80736-32C0-398B-814C-DA76F2E5E248}"/>
              </a:ext>
            </a:extLst>
          </p:cNvPr>
          <p:cNvSpPr/>
          <p:nvPr userDrawn="1"/>
        </p:nvSpPr>
        <p:spPr>
          <a:xfrm rot="5400000">
            <a:off x="658817" y="1152525"/>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Description automatically generated">
            <a:extLst>
              <a:ext uri="{FF2B5EF4-FFF2-40B4-BE49-F238E27FC236}">
                <a16:creationId xmlns:a16="http://schemas.microsoft.com/office/drawing/2014/main" id="{BAA7CFD1-2C03-5336-7B26-EC2FC3B55B0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6901" y="6033429"/>
            <a:ext cx="2342408" cy="642991"/>
          </a:xfrm>
          <a:prstGeom prst="rect">
            <a:avLst/>
          </a:prstGeom>
        </p:spPr>
      </p:pic>
    </p:spTree>
    <p:extLst>
      <p:ext uri="{BB962C8B-B14F-4D97-AF65-F5344CB8AC3E}">
        <p14:creationId xmlns:p14="http://schemas.microsoft.com/office/powerpoint/2010/main" val="1529466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325463"/>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9095-B78D-139A-A3A8-D88ED62BE98D}"/>
              </a:ext>
            </a:extLst>
          </p:cNvPr>
          <p:cNvSpPr>
            <a:spLocks noGrp="1"/>
          </p:cNvSpPr>
          <p:nvPr>
            <p:ph type="title"/>
          </p:nvPr>
        </p:nvSpPr>
        <p:spPr>
          <a:xfrm>
            <a:off x="548640" y="411481"/>
            <a:ext cx="8231293" cy="914400"/>
          </a:xfrm>
          <a:prstGeom prst="rect">
            <a:avLst/>
          </a:prstGeom>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517023AA-41DF-42DE-9CC7-42B3B43513AE}"/>
              </a:ext>
            </a:extLst>
          </p:cNvPr>
          <p:cNvSpPr>
            <a:spLocks noGrp="1"/>
          </p:cNvSpPr>
          <p:nvPr>
            <p:ph idx="1"/>
          </p:nvPr>
        </p:nvSpPr>
        <p:spPr>
          <a:xfrm>
            <a:off x="548639" y="1600198"/>
            <a:ext cx="1109472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F929E-A7C2-3310-698A-0954E80EFD47}"/>
              </a:ext>
            </a:extLst>
          </p:cNvPr>
          <p:cNvSpPr>
            <a:spLocks noGrp="1"/>
          </p:cNvSpPr>
          <p:nvPr>
            <p:ph type="dt" sz="half" idx="10"/>
          </p:nvPr>
        </p:nvSpPr>
        <p:spPr/>
        <p:txBody>
          <a:bodyPr/>
          <a:lstStyle/>
          <a:p>
            <a:fld id="{87A7A442-1AC7-42E7-8C24-2C391F632C68}" type="datetimeFigureOut">
              <a:rPr lang="en-US" smtClean="0"/>
              <a:t>1/26/26</a:t>
            </a:fld>
            <a:endParaRPr lang="en-US"/>
          </a:p>
        </p:txBody>
      </p:sp>
      <p:sp>
        <p:nvSpPr>
          <p:cNvPr id="5" name="Footer Placeholder 4">
            <a:extLst>
              <a:ext uri="{FF2B5EF4-FFF2-40B4-BE49-F238E27FC236}">
                <a16:creationId xmlns:a16="http://schemas.microsoft.com/office/drawing/2014/main" id="{295E7CDE-8E6F-B7A7-ADCB-BA6A3CEA7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89D95-006F-1F46-4D7D-FC3168406871}"/>
              </a:ext>
            </a:extLst>
          </p:cNvPr>
          <p:cNvSpPr>
            <a:spLocks noGrp="1"/>
          </p:cNvSpPr>
          <p:nvPr>
            <p:ph type="sldNum" sz="quarter" idx="12"/>
          </p:nvPr>
        </p:nvSpPr>
        <p:spPr>
          <a:xfrm>
            <a:off x="8610600" y="6356350"/>
            <a:ext cx="2743200" cy="365125"/>
          </a:xfrm>
          <a:prstGeom prst="rect">
            <a:avLst/>
          </a:prstGeom>
        </p:spPr>
        <p:txBody>
          <a:bodyPr/>
          <a:lstStyle/>
          <a:p>
            <a:fld id="{1D9F942D-010B-40F2-B5CA-201372176F9C}" type="slidenum">
              <a:rPr lang="en-US" smtClean="0"/>
              <a:t>‹#›</a:t>
            </a:fld>
            <a:endParaRPr lang="en-US"/>
          </a:p>
        </p:txBody>
      </p:sp>
    </p:spTree>
    <p:extLst>
      <p:ext uri="{BB962C8B-B14F-4D97-AF65-F5344CB8AC3E}">
        <p14:creationId xmlns:p14="http://schemas.microsoft.com/office/powerpoint/2010/main" val="91384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8640" y="411481"/>
            <a:ext cx="8231293" cy="914400"/>
          </a:xfrm>
          <a:prstGeom prst="rect">
            <a:avLst/>
          </a:prstGeom>
        </p:spPr>
        <p:txBody>
          <a:bodyPr/>
          <a:lstStyle>
            <a:lvl1pPr algn="l">
              <a:defRPr/>
            </a:lvl1p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t>January 26, 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12846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and Imag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17C34B-1683-3A23-C6C5-C742C2521FE5}"/>
              </a:ext>
            </a:extLst>
          </p:cNvPr>
          <p:cNvSpPr/>
          <p:nvPr userDrawn="1"/>
        </p:nvSpPr>
        <p:spPr>
          <a:xfrm>
            <a:off x="0" y="0"/>
            <a:ext cx="12192000" cy="6876937"/>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nSpc>
                <a:spcPct val="95000"/>
              </a:lnSpc>
            </a:pPr>
            <a:endParaRPr lang="en-US" sz="2000" b="1"/>
          </a:p>
        </p:txBody>
      </p:sp>
      <p:sp>
        <p:nvSpPr>
          <p:cNvPr id="3" name="Rectangle 2">
            <a:extLst>
              <a:ext uri="{FF2B5EF4-FFF2-40B4-BE49-F238E27FC236}">
                <a16:creationId xmlns:a16="http://schemas.microsoft.com/office/drawing/2014/main" id="{E941E061-EE66-88CE-CB55-EA6644D1644A}"/>
              </a:ext>
            </a:extLst>
          </p:cNvPr>
          <p:cNvSpPr/>
          <p:nvPr userDrawn="1"/>
        </p:nvSpPr>
        <p:spPr>
          <a:xfrm rot="10353542">
            <a:off x="8229758" y="-370011"/>
            <a:ext cx="4400756" cy="7355846"/>
          </a:xfrm>
          <a:custGeom>
            <a:avLst/>
            <a:gdLst>
              <a:gd name="connsiteX0" fmla="*/ 0 w 3860985"/>
              <a:gd name="connsiteY0" fmla="*/ 0 h 6782251"/>
              <a:gd name="connsiteX1" fmla="*/ 3860985 w 3860985"/>
              <a:gd name="connsiteY1" fmla="*/ 0 h 6782251"/>
              <a:gd name="connsiteX2" fmla="*/ 3860985 w 3860985"/>
              <a:gd name="connsiteY2" fmla="*/ 6782251 h 6782251"/>
              <a:gd name="connsiteX3" fmla="*/ 0 w 3860985"/>
              <a:gd name="connsiteY3" fmla="*/ 6782251 h 6782251"/>
              <a:gd name="connsiteX4" fmla="*/ 0 w 3860985"/>
              <a:gd name="connsiteY4" fmla="*/ 0 h 6782251"/>
              <a:gd name="connsiteX0" fmla="*/ 0 w 3860985"/>
              <a:gd name="connsiteY0" fmla="*/ 0 h 6782251"/>
              <a:gd name="connsiteX1" fmla="*/ 3189472 w 3860985"/>
              <a:gd name="connsiteY1" fmla="*/ 28576 h 6782251"/>
              <a:gd name="connsiteX2" fmla="*/ 3860985 w 3860985"/>
              <a:gd name="connsiteY2" fmla="*/ 6782251 h 6782251"/>
              <a:gd name="connsiteX3" fmla="*/ 0 w 3860985"/>
              <a:gd name="connsiteY3" fmla="*/ 6782251 h 6782251"/>
              <a:gd name="connsiteX4" fmla="*/ 0 w 3860985"/>
              <a:gd name="connsiteY4" fmla="*/ 0 h 6782251"/>
              <a:gd name="connsiteX0" fmla="*/ 0 w 4675372"/>
              <a:gd name="connsiteY0" fmla="*/ 0 h 6782251"/>
              <a:gd name="connsiteX1" fmla="*/ 3189472 w 4675372"/>
              <a:gd name="connsiteY1" fmla="*/ 28576 h 6782251"/>
              <a:gd name="connsiteX2" fmla="*/ 4675372 w 4675372"/>
              <a:gd name="connsiteY2" fmla="*/ 6782251 h 6782251"/>
              <a:gd name="connsiteX3" fmla="*/ 0 w 4675372"/>
              <a:gd name="connsiteY3" fmla="*/ 6782251 h 6782251"/>
              <a:gd name="connsiteX4" fmla="*/ 0 w 4675372"/>
              <a:gd name="connsiteY4" fmla="*/ 0 h 6782251"/>
              <a:gd name="connsiteX0" fmla="*/ 220470 w 4895842"/>
              <a:gd name="connsiteY0" fmla="*/ 0 h 6782251"/>
              <a:gd name="connsiteX1" fmla="*/ 3409942 w 4895842"/>
              <a:gd name="connsiteY1" fmla="*/ 28576 h 6782251"/>
              <a:gd name="connsiteX2" fmla="*/ 4895842 w 4895842"/>
              <a:gd name="connsiteY2" fmla="*/ 6782251 h 6782251"/>
              <a:gd name="connsiteX3" fmla="*/ 0 w 4895842"/>
              <a:gd name="connsiteY3" fmla="*/ 6066984 h 6782251"/>
              <a:gd name="connsiteX4" fmla="*/ 220470 w 4895842"/>
              <a:gd name="connsiteY4" fmla="*/ 0 h 6782251"/>
              <a:gd name="connsiteX0" fmla="*/ 220470 w 4919801"/>
              <a:gd name="connsiteY0" fmla="*/ 0 h 6685862"/>
              <a:gd name="connsiteX1" fmla="*/ 3409942 w 4919801"/>
              <a:gd name="connsiteY1" fmla="*/ 28576 h 6685862"/>
              <a:gd name="connsiteX2" fmla="*/ 4919801 w 4919801"/>
              <a:gd name="connsiteY2" fmla="*/ 6685862 h 6685862"/>
              <a:gd name="connsiteX3" fmla="*/ 0 w 4919801"/>
              <a:gd name="connsiteY3" fmla="*/ 6066984 h 6685862"/>
              <a:gd name="connsiteX4" fmla="*/ 220470 w 4919801"/>
              <a:gd name="connsiteY4" fmla="*/ 0 h 6685862"/>
              <a:gd name="connsiteX0" fmla="*/ 1596674 w 4919801"/>
              <a:gd name="connsiteY0" fmla="*/ 0 h 7154655"/>
              <a:gd name="connsiteX1" fmla="*/ 3409942 w 4919801"/>
              <a:gd name="connsiteY1" fmla="*/ 497369 h 7154655"/>
              <a:gd name="connsiteX2" fmla="*/ 4919801 w 4919801"/>
              <a:gd name="connsiteY2" fmla="*/ 7154655 h 7154655"/>
              <a:gd name="connsiteX3" fmla="*/ 0 w 4919801"/>
              <a:gd name="connsiteY3" fmla="*/ 6535777 h 7154655"/>
              <a:gd name="connsiteX4" fmla="*/ 1596674 w 4919801"/>
              <a:gd name="connsiteY4" fmla="*/ 0 h 7154655"/>
              <a:gd name="connsiteX0" fmla="*/ 771392 w 4094519"/>
              <a:gd name="connsiteY0" fmla="*/ 0 h 7154655"/>
              <a:gd name="connsiteX1" fmla="*/ 2584660 w 4094519"/>
              <a:gd name="connsiteY1" fmla="*/ 497369 h 7154655"/>
              <a:gd name="connsiteX2" fmla="*/ 4094519 w 4094519"/>
              <a:gd name="connsiteY2" fmla="*/ 7154655 h 7154655"/>
              <a:gd name="connsiteX3" fmla="*/ 0 w 4094519"/>
              <a:gd name="connsiteY3" fmla="*/ 6552354 h 7154655"/>
              <a:gd name="connsiteX4" fmla="*/ 771392 w 4094519"/>
              <a:gd name="connsiteY4" fmla="*/ 0 h 715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519" h="7154655">
                <a:moveTo>
                  <a:pt x="771392" y="0"/>
                </a:moveTo>
                <a:lnTo>
                  <a:pt x="2584660" y="497369"/>
                </a:lnTo>
                <a:lnTo>
                  <a:pt x="4094519" y="7154655"/>
                </a:lnTo>
                <a:lnTo>
                  <a:pt x="0" y="6552354"/>
                </a:lnTo>
                <a:lnTo>
                  <a:pt x="771392" y="0"/>
                </a:lnTo>
                <a:close/>
              </a:path>
            </a:pathLst>
          </a:custGeom>
          <a:solidFill>
            <a:srgbClr val="FFCC01"/>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pic>
        <p:nvPicPr>
          <p:cNvPr id="2" name="Picture 1" descr="A collage of a soldier&#10;&#10;Description automatically generated">
            <a:extLst>
              <a:ext uri="{FF2B5EF4-FFF2-40B4-BE49-F238E27FC236}">
                <a16:creationId xmlns:a16="http://schemas.microsoft.com/office/drawing/2014/main" id="{CC5F4185-FB31-EEB4-0B87-E39A3689BFEB}"/>
              </a:ext>
            </a:extLst>
          </p:cNvPr>
          <p:cNvPicPr>
            <a:picLocks noChangeAspect="1"/>
          </p:cNvPicPr>
          <p:nvPr userDrawn="1"/>
        </p:nvPicPr>
        <p:blipFill>
          <a:blip r:embed="rId2"/>
          <a:stretch>
            <a:fillRect/>
          </a:stretch>
        </p:blipFill>
        <p:spPr>
          <a:xfrm>
            <a:off x="7118384" y="0"/>
            <a:ext cx="5092666" cy="6858000"/>
          </a:xfrm>
          <a:prstGeom prst="rect">
            <a:avLst/>
          </a:prstGeom>
        </p:spPr>
      </p:pic>
    </p:spTree>
    <p:extLst>
      <p:ext uri="{BB962C8B-B14F-4D97-AF65-F5344CB8AC3E}">
        <p14:creationId xmlns:p14="http://schemas.microsoft.com/office/powerpoint/2010/main" val="2332060081"/>
      </p:ext>
    </p:extLst>
  </p:cSld>
  <p:clrMapOvr>
    <a:masterClrMapping/>
  </p:clrMapOvr>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48639" y="1600198"/>
            <a:ext cx="1109472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t>January 26, 2026</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a:prstGeom prst="rect">
            <a:avLst/>
          </a:prstGeo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a:prstGeom prst="rect">
            <a:avLst/>
          </a:prstGeo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5948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B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39" y="530650"/>
            <a:ext cx="10515600" cy="598904"/>
          </a:xfrm>
          <a:prstGeom prst="rect">
            <a:avLst/>
          </a:prstGeom>
        </p:spPr>
        <p:txBody>
          <a:bodyPr/>
          <a:lstStyle>
            <a:lvl1pPr>
              <a:defRPr b="1" i="0" cap="none">
                <a:latin typeface="Source Sans Pro" panose="020B0503030403020204" pitchFamily="34" charset="0"/>
              </a:defRPr>
            </a:lvl1pPr>
          </a:lstStyle>
          <a:p>
            <a:r>
              <a:rPr lang="en-US"/>
              <a:t>Click to edit master title style</a:t>
            </a:r>
          </a:p>
        </p:txBody>
      </p:sp>
      <p:sp>
        <p:nvSpPr>
          <p:cNvPr id="3" name="Content Placeholder 2"/>
          <p:cNvSpPr>
            <a:spLocks noGrp="1"/>
          </p:cNvSpPr>
          <p:nvPr>
            <p:ph idx="1"/>
          </p:nvPr>
        </p:nvSpPr>
        <p:spPr>
          <a:xfrm>
            <a:off x="548639" y="1600198"/>
            <a:ext cx="1109472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t>January 26, 2026</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a:prstGeom prst="rect">
            <a:avLst/>
          </a:prstGeo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548639" y="1129554"/>
            <a:ext cx="10515600" cy="696071"/>
          </a:xfrm>
          <a:prstGeom prst="rect">
            <a:avLst/>
          </a:prstGeo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09160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BA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42130E-2088-A5F7-F1E0-5DF530339686}"/>
              </a:ext>
            </a:extLst>
          </p:cNvPr>
          <p:cNvPicPr>
            <a:picLocks noChangeAspect="1"/>
          </p:cNvPicPr>
          <p:nvPr userDrawn="1"/>
        </p:nvPicPr>
        <p:blipFill rotWithShape="1">
          <a:blip r:embed="rId2"/>
          <a:srcRect t="-18262"/>
          <a:stretch/>
        </p:blipFill>
        <p:spPr>
          <a:xfrm>
            <a:off x="210402" y="6194300"/>
            <a:ext cx="11887200" cy="527175"/>
          </a:xfrm>
          <a:prstGeom prst="rect">
            <a:avLst/>
          </a:prstGeom>
        </p:spPr>
      </p:pic>
      <p:sp>
        <p:nvSpPr>
          <p:cNvPr id="9" name="Title Placeholder 1">
            <a:extLst>
              <a:ext uri="{FF2B5EF4-FFF2-40B4-BE49-F238E27FC236}">
                <a16:creationId xmlns:a16="http://schemas.microsoft.com/office/drawing/2014/main" id="{A018A5D2-D504-61DD-CD84-7E5B99FAD1B3}"/>
              </a:ext>
            </a:extLst>
          </p:cNvPr>
          <p:cNvSpPr>
            <a:spLocks noGrp="1"/>
          </p:cNvSpPr>
          <p:nvPr>
            <p:ph type="title" hasCustomPrompt="1"/>
          </p:nvPr>
        </p:nvSpPr>
        <p:spPr>
          <a:xfrm>
            <a:off x="838200" y="530649"/>
            <a:ext cx="10515600" cy="1160039"/>
          </a:xfrm>
          <a:prstGeom prst="rect">
            <a:avLst/>
          </a:prstGeom>
        </p:spPr>
        <p:txBody>
          <a:bodyPr vert="horz" lIns="91440" tIns="45720" rIns="91440" bIns="45720" rtlCol="0" anchor="t">
            <a:normAutofit/>
          </a:bodyPr>
          <a:lstStyle>
            <a:lvl1pPr algn="ctr">
              <a:defRPr sz="3600" b="1" i="0" cap="none">
                <a:solidFill>
                  <a:srgbClr val="003F80"/>
                </a:solidFill>
                <a:latin typeface="Source Sans Pro" panose="020B0503030403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D9DD6301-EA6B-1CC0-ECA8-A36FB97F7DBE}"/>
              </a:ext>
            </a:extLst>
          </p:cNvPr>
          <p:cNvSpPr>
            <a:spLocks noGrp="1"/>
          </p:cNvSpPr>
          <p:nvPr>
            <p:ph idx="1"/>
          </p:nvPr>
        </p:nvSpPr>
        <p:spPr>
          <a:xfrm>
            <a:off x="838200" y="1825625"/>
            <a:ext cx="10515600" cy="4206625"/>
          </a:xfrm>
          <a:prstGeom prst="rect">
            <a:avLst/>
          </a:prstGeom>
        </p:spPr>
        <p:txBody>
          <a:bodyPr vert="horz" lIns="91440" tIns="45720" rIns="91440" bIns="45720" rtlCol="0">
            <a:normAutofit/>
          </a:bodyPr>
          <a:lstStyle>
            <a:lvl1pPr marL="182880" indent="-182880">
              <a:buFont typeface="Arial" panose="020B0604020202020204" pitchFamily="34" charset="0"/>
              <a:buChar char="•"/>
              <a:defRPr sz="2800" b="0" i="0">
                <a:latin typeface="Source Sans Pro" panose="020B0503030403020204" pitchFamily="34" charset="0"/>
              </a:defRPr>
            </a:lvl1pPr>
            <a:lvl2pPr>
              <a:defRPr sz="2800" b="0" i="0">
                <a:latin typeface="Source Sans Pro" panose="020B0503030403020204" pitchFamily="34" charset="0"/>
              </a:defRPr>
            </a:lvl2pPr>
            <a:lvl3pPr>
              <a:defRPr sz="2800" b="0" i="0">
                <a:latin typeface="Source Sans Pro" panose="020B0503030403020204" pitchFamily="34" charset="0"/>
              </a:defRPr>
            </a:lvl3pPr>
            <a:lvl4pPr>
              <a:defRPr sz="2800" b="0" i="0">
                <a:latin typeface="Source Sans Pro" panose="020B0503030403020204" pitchFamily="34" charset="0"/>
              </a:defRPr>
            </a:lvl4pPr>
            <a:lvl5pPr>
              <a:defRPr sz="2800" b="0" i="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363FD925-BEA4-8350-F740-0F9108DCC19B}"/>
              </a:ext>
            </a:extLst>
          </p:cNvPr>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p>
        </p:txBody>
      </p:sp>
      <p:grpSp>
        <p:nvGrpSpPr>
          <p:cNvPr id="12" name="Group 11">
            <a:extLst>
              <a:ext uri="{FF2B5EF4-FFF2-40B4-BE49-F238E27FC236}">
                <a16:creationId xmlns:a16="http://schemas.microsoft.com/office/drawing/2014/main" id="{F4C39208-2FD5-4443-9DDC-B514339617A1}"/>
              </a:ext>
            </a:extLst>
          </p:cNvPr>
          <p:cNvGrpSpPr/>
          <p:nvPr userDrawn="1"/>
        </p:nvGrpSpPr>
        <p:grpSpPr>
          <a:xfrm>
            <a:off x="147204" y="119502"/>
            <a:ext cx="11892396" cy="329742"/>
            <a:chOff x="147204" y="119502"/>
            <a:chExt cx="11892396" cy="329742"/>
          </a:xfrm>
        </p:grpSpPr>
        <p:sp>
          <p:nvSpPr>
            <p:cNvPr id="13" name="Rectangle 12">
              <a:extLst>
                <a:ext uri="{FF2B5EF4-FFF2-40B4-BE49-F238E27FC236}">
                  <a16:creationId xmlns:a16="http://schemas.microsoft.com/office/drawing/2014/main" id="{2C34AB9F-F722-C338-E41F-CC586D792E9F}"/>
                </a:ext>
              </a:extLst>
            </p:cNvPr>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856E6F9F-E023-C689-101C-630E457BC50F}"/>
                </a:ext>
              </a:extLst>
            </p:cNvPr>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Rectangle 14">
              <a:extLst>
                <a:ext uri="{FF2B5EF4-FFF2-40B4-BE49-F238E27FC236}">
                  <a16:creationId xmlns:a16="http://schemas.microsoft.com/office/drawing/2014/main" id="{EA62AD9B-14F8-073A-F195-D40DD0872C38}"/>
                </a:ext>
              </a:extLst>
            </p:cNvPr>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6" name="Rectangle 14">
            <a:extLst>
              <a:ext uri="{FF2B5EF4-FFF2-40B4-BE49-F238E27FC236}">
                <a16:creationId xmlns:a16="http://schemas.microsoft.com/office/drawing/2014/main" id="{D3C79D2E-B655-4E5F-B0C5-F13747A0E361}"/>
              </a:ext>
            </a:extLst>
          </p:cNvPr>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8" name="Date Placeholder 3">
            <a:extLst>
              <a:ext uri="{FF2B5EF4-FFF2-40B4-BE49-F238E27FC236}">
                <a16:creationId xmlns:a16="http://schemas.microsoft.com/office/drawing/2014/main" id="{0330D4B0-5879-B91C-F804-5EB1F179C61D}"/>
              </a:ext>
            </a:extLst>
          </p:cNvPr>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January 26, 2026</a:t>
            </a:fld>
            <a:endParaRPr lang="en-US"/>
          </a:p>
        </p:txBody>
      </p:sp>
      <p:sp>
        <p:nvSpPr>
          <p:cNvPr id="19" name="Rectangle 18">
            <a:extLst>
              <a:ext uri="{FF2B5EF4-FFF2-40B4-BE49-F238E27FC236}">
                <a16:creationId xmlns:a16="http://schemas.microsoft.com/office/drawing/2014/main" id="{4FC77E78-6E79-751D-FD9C-588978557CEC}"/>
              </a:ext>
            </a:extLst>
          </p:cNvPr>
          <p:cNvSpPr/>
          <p:nvPr userDrawn="1"/>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6B0B659-EA36-4BE7-3651-34B580C88B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566" y="6448922"/>
            <a:ext cx="350825" cy="272601"/>
          </a:xfrm>
          <a:prstGeom prst="rect">
            <a:avLst/>
          </a:prstGeom>
        </p:spPr>
      </p:pic>
    </p:spTree>
    <p:extLst>
      <p:ext uri="{BB962C8B-B14F-4D97-AF65-F5344CB8AC3E}">
        <p14:creationId xmlns:p14="http://schemas.microsoft.com/office/powerpoint/2010/main" val="64111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BA Good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lvl1pPr marL="274320" indent="-274320">
              <a:defRPr/>
            </a:lvl1pPr>
            <a:lvl2pPr marL="822960" indent="-182880">
              <a:buFont typeface="Arial" panose="020B0604020202020204" pitchFamily="34" charset="0"/>
              <a:buChar cha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t>January 26, 2026</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9556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60614"/>
            <a:ext cx="9144000" cy="2387600"/>
          </a:xfrm>
          <a:prstGeom prst="rect">
            <a:avLst/>
          </a:prstGeom>
        </p:spPr>
        <p:txBody>
          <a:bodyPr anchor="b">
            <a:normAutofit/>
          </a:bodyPr>
          <a:lstStyle>
            <a:lvl1pPr algn="ctr">
              <a:lnSpc>
                <a:spcPct val="75000"/>
              </a:lnSpc>
              <a:defRPr sz="8000" spc="-300">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a:prstGeom prst="rect">
            <a:avLst/>
          </a:prstGeo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3748088"/>
            <a:ext cx="9144000" cy="1646237"/>
          </a:xfrm>
          <a:prstGeom prst="rect">
            <a:avLst/>
          </a:prstGeo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2980885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Chapter Slide - Screen Only">
    <p:bg>
      <p:bgPr>
        <a:solidFill>
          <a:srgbClr val="007EB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lnSpc>
                <a:spcPts val="6000"/>
              </a:lnSpc>
              <a:defRPr sz="6000" b="1" i="0" cap="none">
                <a:solidFill>
                  <a:schemeClr val="bg1"/>
                </a:solidFill>
                <a:latin typeface="Source Sans Pro Black" panose="020B0503030403020204" pitchFamily="34" charset="0"/>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1">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29324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48639" y="1600198"/>
            <a:ext cx="1109472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0E9F9A33-FF7C-45FD-BB04-2051A59B8EC1}" type="datetime4">
              <a:rPr lang="en-US" smtClean="0"/>
              <a:t>January 26, 2026</a:t>
            </a:fld>
            <a:endParaRPr lang="en-US"/>
          </a:p>
        </p:txBody>
      </p:sp>
      <p:sp>
        <p:nvSpPr>
          <p:cNvPr id="9" name="Footer Placeholder 5"/>
          <p:cNvSpPr>
            <a:spLocks noGrp="1"/>
          </p:cNvSpPr>
          <p:nvPr>
            <p:ph type="ftr" sz="quarter" idx="11"/>
          </p:nvPr>
        </p:nvSpPr>
        <p:spPr>
          <a:xfrm>
            <a:off x="4038600" y="6194300"/>
            <a:ext cx="4114800" cy="365125"/>
          </a:xfrm>
        </p:spPr>
        <p:txBody>
          <a:bodyPr/>
          <a:lstStyle/>
          <a:p>
            <a:r>
              <a:rPr lang="en-US"/>
              <a:t>Discussion Draft - Deliberative and Predecisional</a:t>
            </a:r>
          </a:p>
        </p:txBody>
      </p:sp>
      <p:sp>
        <p:nvSpPr>
          <p:cNvPr id="10" name="Slide Number Placeholder 6"/>
          <p:cNvSpPr>
            <a:spLocks noGrp="1"/>
          </p:cNvSpPr>
          <p:nvPr>
            <p:ph type="sldNum" sz="quarter" idx="12"/>
          </p:nvPr>
        </p:nvSpPr>
        <p:spPr>
          <a:xfrm>
            <a:off x="9062013" y="6194300"/>
            <a:ext cx="2743200" cy="365125"/>
          </a:xfrm>
          <a:prstGeom prst="rect">
            <a:avLst/>
          </a:prstGeom>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2024484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BA Logo Slide">
    <p:bg>
      <p:bgPr>
        <a:solidFill>
          <a:srgbClr val="003F80"/>
        </a:solidFill>
        <a:effectLst/>
      </p:bgPr>
    </p:bg>
    <p:spTree>
      <p:nvGrpSpPr>
        <p:cNvPr id="1" name=""/>
        <p:cNvGrpSpPr/>
        <p:nvPr/>
      </p:nvGrpSpPr>
      <p:grpSpPr>
        <a:xfrm>
          <a:off x="0" y="0"/>
          <a:ext cx="0" cy="0"/>
          <a:chOff x="0" y="0"/>
          <a:chExt cx="0" cy="0"/>
        </a:xfrm>
      </p:grpSpPr>
      <p:pic>
        <p:nvPicPr>
          <p:cNvPr id="7" name="Picture 6" descr="SBA Logo">
            <a:extLst>
              <a:ext uri="{FF2B5EF4-FFF2-40B4-BE49-F238E27FC236}">
                <a16:creationId xmlns:a16="http://schemas.microsoft.com/office/drawing/2014/main" id="{4A7BA6A9-732F-DD4D-A79A-0CD8BD766550}"/>
              </a:ext>
            </a:extLst>
          </p:cNvPr>
          <p:cNvPicPr>
            <a:picLocks noChangeAspect="1"/>
          </p:cNvPicPr>
          <p:nvPr userDrawn="1"/>
        </p:nvPicPr>
        <p:blipFill rotWithShape="1">
          <a:blip r:embed="rId2"/>
          <a:srcRect b="26065"/>
          <a:stretch/>
        </p:blipFill>
        <p:spPr>
          <a:xfrm>
            <a:off x="4425387" y="1606513"/>
            <a:ext cx="3341226" cy="2694899"/>
          </a:xfrm>
          <a:prstGeom prst="rect">
            <a:avLst/>
          </a:prstGeom>
        </p:spPr>
      </p:pic>
      <p:sp>
        <p:nvSpPr>
          <p:cNvPr id="5" name="Title 4">
            <a:extLst>
              <a:ext uri="{FF2B5EF4-FFF2-40B4-BE49-F238E27FC236}">
                <a16:creationId xmlns:a16="http://schemas.microsoft.com/office/drawing/2014/main" id="{3F5AF672-AB1A-4FAA-A544-8D76025A1BF9}"/>
              </a:ext>
            </a:extLst>
          </p:cNvPr>
          <p:cNvSpPr>
            <a:spLocks noGrp="1"/>
          </p:cNvSpPr>
          <p:nvPr>
            <p:ph type="title" hasCustomPrompt="1"/>
          </p:nvPr>
        </p:nvSpPr>
        <p:spPr>
          <a:xfrm>
            <a:off x="548640" y="411481"/>
            <a:ext cx="8231293" cy="914400"/>
          </a:xfrm>
          <a:prstGeom prst="rect">
            <a:avLst/>
          </a:prstGeom>
        </p:spPr>
        <p:txBody>
          <a:bodyPr/>
          <a:lstStyle>
            <a:lvl1pPr>
              <a:defRPr/>
            </a:lvl1pPr>
          </a:lstStyle>
          <a:p>
            <a:r>
              <a:rPr lang="en-US"/>
              <a:t>Click to edit </a:t>
            </a:r>
            <a:r>
              <a:rPr lang="en-US" err="1"/>
              <a:t>MaTestster</a:t>
            </a:r>
            <a:r>
              <a:rPr lang="en-US"/>
              <a:t> title style</a:t>
            </a:r>
          </a:p>
        </p:txBody>
      </p:sp>
    </p:spTree>
    <p:extLst>
      <p:ext uri="{BB962C8B-B14F-4D97-AF65-F5344CB8AC3E}">
        <p14:creationId xmlns:p14="http://schemas.microsoft.com/office/powerpoint/2010/main" val="1237463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tle Slide 1">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C69B05B3-A317-CA13-9021-B415A2BCF917}"/>
              </a:ext>
            </a:extLst>
          </p:cNvPr>
          <p:cNvSpPr/>
          <p:nvPr userDrawn="1"/>
        </p:nvSpPr>
        <p:spPr>
          <a:xfrm flipV="1">
            <a:off x="10943713" y="-5316"/>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a:extLst>
              <a:ext uri="{FF2B5EF4-FFF2-40B4-BE49-F238E27FC236}">
                <a16:creationId xmlns:a16="http://schemas.microsoft.com/office/drawing/2014/main" id="{56F5C8B7-45A6-99DD-654C-24BC182DC33D}"/>
              </a:ext>
            </a:extLst>
          </p:cNvPr>
          <p:cNvSpPr/>
          <p:nvPr userDrawn="1"/>
        </p:nvSpPr>
        <p:spPr>
          <a:xfrm flipV="1">
            <a:off x="11260011" y="0"/>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red logo&#10;&#10;Description automatically generated">
            <a:extLst>
              <a:ext uri="{FF2B5EF4-FFF2-40B4-BE49-F238E27FC236}">
                <a16:creationId xmlns:a16="http://schemas.microsoft.com/office/drawing/2014/main" id="{F3842856-9EA4-9EA5-7667-8820B49D7B9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766207" y="895350"/>
            <a:ext cx="4659586" cy="5067300"/>
          </a:xfrm>
          <a:prstGeom prst="rect">
            <a:avLst/>
          </a:prstGeom>
        </p:spPr>
      </p:pic>
      <p:grpSp>
        <p:nvGrpSpPr>
          <p:cNvPr id="32" name="Group 31">
            <a:extLst>
              <a:ext uri="{FF2B5EF4-FFF2-40B4-BE49-F238E27FC236}">
                <a16:creationId xmlns:a16="http://schemas.microsoft.com/office/drawing/2014/main" id="{093E35EF-0897-9670-A668-075B01F26F8B}"/>
              </a:ext>
            </a:extLst>
          </p:cNvPr>
          <p:cNvGrpSpPr/>
          <p:nvPr userDrawn="1"/>
        </p:nvGrpSpPr>
        <p:grpSpPr>
          <a:xfrm flipH="1" flipV="1">
            <a:off x="0" y="5579081"/>
            <a:ext cx="1248287" cy="1278919"/>
            <a:chOff x="11096113" y="147084"/>
            <a:chExt cx="1248287" cy="1278919"/>
          </a:xfrm>
        </p:grpSpPr>
        <p:sp>
          <p:nvSpPr>
            <p:cNvPr id="30" name="Rectangle 4">
              <a:extLst>
                <a:ext uri="{FF2B5EF4-FFF2-40B4-BE49-F238E27FC236}">
                  <a16:creationId xmlns:a16="http://schemas.microsoft.com/office/drawing/2014/main" id="{48EEE3E7-FE3F-6B7A-1A4A-B6DCA9D538B9}"/>
                </a:ext>
              </a:extLst>
            </p:cNvPr>
            <p:cNvSpPr/>
            <p:nvPr userDrawn="1"/>
          </p:nvSpPr>
          <p:spPr>
            <a:xfrm flipV="1">
              <a:off x="11096113" y="147084"/>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4">
              <a:extLst>
                <a:ext uri="{FF2B5EF4-FFF2-40B4-BE49-F238E27FC236}">
                  <a16:creationId xmlns:a16="http://schemas.microsoft.com/office/drawing/2014/main" id="{73433C98-DED8-64D7-C884-FEE794762849}"/>
                </a:ext>
              </a:extLst>
            </p:cNvPr>
            <p:cNvSpPr/>
            <p:nvPr userDrawn="1"/>
          </p:nvSpPr>
          <p:spPr>
            <a:xfrm flipV="1">
              <a:off x="11412411" y="152400"/>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5618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le Slide 1">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C69B05B3-A317-CA13-9021-B415A2BCF917}"/>
              </a:ext>
            </a:extLst>
          </p:cNvPr>
          <p:cNvSpPr/>
          <p:nvPr/>
        </p:nvSpPr>
        <p:spPr>
          <a:xfrm flipV="1">
            <a:off x="10943713" y="-5316"/>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4">
            <a:extLst>
              <a:ext uri="{FF2B5EF4-FFF2-40B4-BE49-F238E27FC236}">
                <a16:creationId xmlns:a16="http://schemas.microsoft.com/office/drawing/2014/main" id="{72134E3B-976F-674D-663E-578C3C783160}"/>
              </a:ext>
            </a:extLst>
          </p:cNvPr>
          <p:cNvSpPr/>
          <p:nvPr userDrawn="1"/>
        </p:nvSpPr>
        <p:spPr>
          <a:xfrm rot="10800000" flipV="1">
            <a:off x="8560507" y="912"/>
            <a:ext cx="2051806" cy="464622"/>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0540D55C-1FEA-6EC3-1069-43ECD9CC917B}"/>
              </a:ext>
            </a:extLst>
          </p:cNvPr>
          <p:cNvSpPr>
            <a:spLocks noGrp="1"/>
          </p:cNvSpPr>
          <p:nvPr>
            <p:ph type="sldNum" sz="quarter" idx="12"/>
          </p:nvPr>
        </p:nvSpPr>
        <p:spPr>
          <a:xfrm>
            <a:off x="432391" y="6368392"/>
            <a:ext cx="2743200" cy="365125"/>
          </a:xfrm>
          <a:prstGeom prst="rect">
            <a:avLst/>
          </a:prstGeom>
        </p:spPr>
        <p:txBody>
          <a:bodyPr/>
          <a:lstStyle>
            <a:lvl1pPr>
              <a:defRPr>
                <a:solidFill>
                  <a:schemeClr val="accent6"/>
                </a:solidFill>
                <a:latin typeface="Source Sans Pro SemiBold" panose="020B0603030403020204" pitchFamily="34" charset="0"/>
                <a:ea typeface="Source Sans Pro SemiBold" panose="020B0603030403020204" pitchFamily="34" charset="0"/>
              </a:defRPr>
            </a:lvl1pPr>
          </a:lstStyle>
          <a:p>
            <a:fld id="{4710E8EA-57F6-764C-8914-AEEABF058192}" type="slidenum">
              <a:rPr lang="en-US" smtClean="0"/>
              <a:pPr/>
              <a:t>‹#›</a:t>
            </a:fld>
            <a:endParaRPr lang="en-US"/>
          </a:p>
        </p:txBody>
      </p:sp>
      <p:sp>
        <p:nvSpPr>
          <p:cNvPr id="8" name="Rectangle 4">
            <a:extLst>
              <a:ext uri="{FF2B5EF4-FFF2-40B4-BE49-F238E27FC236}">
                <a16:creationId xmlns:a16="http://schemas.microsoft.com/office/drawing/2014/main" id="{FD03BF93-C563-4F86-0F29-FC3C35F6750A}"/>
              </a:ext>
            </a:extLst>
          </p:cNvPr>
          <p:cNvSpPr/>
          <p:nvPr/>
        </p:nvSpPr>
        <p:spPr>
          <a:xfrm>
            <a:off x="1034901" y="6076566"/>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0313EA-0554-BD17-AC22-40A5A40C3CBE}"/>
              </a:ext>
            </a:extLst>
          </p:cNvPr>
          <p:cNvSpPr/>
          <p:nvPr/>
        </p:nvSpPr>
        <p:spPr>
          <a:xfrm>
            <a:off x="0" y="6237827"/>
            <a:ext cx="12192000" cy="614858"/>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D11355ED-BDF5-BE95-9A88-7C861B2833F3}"/>
              </a:ext>
            </a:extLst>
          </p:cNvPr>
          <p:cNvSpPr/>
          <p:nvPr/>
        </p:nvSpPr>
        <p:spPr>
          <a:xfrm>
            <a:off x="7867650" y="5877581"/>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E51AD1-831E-0D6E-33C9-72C813AD409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195516" y="6038466"/>
            <a:ext cx="2324058" cy="637954"/>
          </a:xfrm>
          <a:prstGeom prst="rect">
            <a:avLst/>
          </a:prstGeom>
        </p:spPr>
      </p:pic>
      <p:sp>
        <p:nvSpPr>
          <p:cNvPr id="5" name="Rectangle 4">
            <a:extLst>
              <a:ext uri="{FF2B5EF4-FFF2-40B4-BE49-F238E27FC236}">
                <a16:creationId xmlns:a16="http://schemas.microsoft.com/office/drawing/2014/main" id="{B31D4621-1A94-8C4D-A738-1A8B1D33AED4}"/>
              </a:ext>
            </a:extLst>
          </p:cNvPr>
          <p:cNvSpPr/>
          <p:nvPr userDrawn="1"/>
        </p:nvSpPr>
        <p:spPr>
          <a:xfrm flipV="1">
            <a:off x="0" y="-5"/>
            <a:ext cx="8335108" cy="465187"/>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CC615D14-D7A9-EDC6-1B9B-966F2BEB2AD5}"/>
              </a:ext>
            </a:extLst>
          </p:cNvPr>
          <p:cNvSpPr/>
          <p:nvPr userDrawn="1"/>
        </p:nvSpPr>
        <p:spPr>
          <a:xfrm rot="10800000" flipV="1">
            <a:off x="8244210" y="1"/>
            <a:ext cx="2051806" cy="465187"/>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a:extLst>
              <a:ext uri="{FF2B5EF4-FFF2-40B4-BE49-F238E27FC236}">
                <a16:creationId xmlns:a16="http://schemas.microsoft.com/office/drawing/2014/main" id="{56F5C8B7-45A6-99DD-654C-24BC182DC33D}"/>
              </a:ext>
            </a:extLst>
          </p:cNvPr>
          <p:cNvSpPr/>
          <p:nvPr/>
        </p:nvSpPr>
        <p:spPr>
          <a:xfrm flipV="1">
            <a:off x="11260011" y="0"/>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0">
            <a:extLst>
              <a:ext uri="{FF2B5EF4-FFF2-40B4-BE49-F238E27FC236}">
                <a16:creationId xmlns:a16="http://schemas.microsoft.com/office/drawing/2014/main" id="{2AC376FA-ADF5-B58A-09A3-82776839F92D}"/>
              </a:ext>
            </a:extLst>
          </p:cNvPr>
          <p:cNvSpPr>
            <a:spLocks noGrp="1"/>
          </p:cNvSpPr>
          <p:nvPr>
            <p:ph type="body" sz="quarter" idx="13" hasCustomPrompt="1"/>
          </p:nvPr>
        </p:nvSpPr>
        <p:spPr>
          <a:xfrm>
            <a:off x="672426" y="6380163"/>
            <a:ext cx="7034887" cy="477837"/>
          </a:xfrm>
          <a:prstGeom prst="rect">
            <a:avLst/>
          </a:prstGeom>
        </p:spPr>
        <p:txBody>
          <a:bodyPr/>
          <a:lstStyle>
            <a:lvl1pPr marL="0" indent="0">
              <a:buNone/>
              <a:defRPr sz="2000" i="1">
                <a:solidFill>
                  <a:schemeClr val="accent6"/>
                </a:solidFill>
                <a:latin typeface="Source Sans Pro" panose="020B0503030403020204" pitchFamily="34" charset="0"/>
                <a:ea typeface="Source Sans Pro" panose="020B0503030403020204" pitchFamily="34" charset="0"/>
              </a:defRPr>
            </a:lvl1pPr>
          </a:lstStyle>
          <a:p>
            <a:pPr lvl="0"/>
            <a:r>
              <a:rPr lang="en-US"/>
              <a:t>Insert Date Here</a:t>
            </a:r>
          </a:p>
        </p:txBody>
      </p:sp>
      <p:sp>
        <p:nvSpPr>
          <p:cNvPr id="20" name="Title 1">
            <a:extLst>
              <a:ext uri="{FF2B5EF4-FFF2-40B4-BE49-F238E27FC236}">
                <a16:creationId xmlns:a16="http://schemas.microsoft.com/office/drawing/2014/main" id="{3391C062-D799-CAAD-A124-7F23B751F7DA}"/>
              </a:ext>
            </a:extLst>
          </p:cNvPr>
          <p:cNvSpPr>
            <a:spLocks noGrp="1"/>
          </p:cNvSpPr>
          <p:nvPr>
            <p:ph type="title" hasCustomPrompt="1"/>
          </p:nvPr>
        </p:nvSpPr>
        <p:spPr>
          <a:xfrm>
            <a:off x="457201" y="1633849"/>
            <a:ext cx="11277599" cy="1774336"/>
          </a:xfrm>
          <a:prstGeom prst="rect">
            <a:avLst/>
          </a:prstGeom>
        </p:spPr>
        <p:txBody>
          <a:bodyPr/>
          <a:lstStyle>
            <a:lvl1pPr algn="ctr">
              <a:defRPr sz="6600">
                <a:solidFill>
                  <a:srgbClr val="223369"/>
                </a:solidFill>
              </a:defRPr>
            </a:lvl1pPr>
          </a:lstStyle>
          <a:p>
            <a:r>
              <a:rPr lang="en-US"/>
              <a:t>Title Slide Design 1</a:t>
            </a:r>
          </a:p>
        </p:txBody>
      </p:sp>
      <p:sp>
        <p:nvSpPr>
          <p:cNvPr id="23" name="Text Placeholder 22">
            <a:extLst>
              <a:ext uri="{FF2B5EF4-FFF2-40B4-BE49-F238E27FC236}">
                <a16:creationId xmlns:a16="http://schemas.microsoft.com/office/drawing/2014/main" id="{3171F46A-40BA-C648-E93D-94DE2BEF739F}"/>
              </a:ext>
            </a:extLst>
          </p:cNvPr>
          <p:cNvSpPr>
            <a:spLocks noGrp="1"/>
          </p:cNvSpPr>
          <p:nvPr>
            <p:ph type="body" sz="quarter" idx="14" hasCustomPrompt="1"/>
          </p:nvPr>
        </p:nvSpPr>
        <p:spPr>
          <a:xfrm>
            <a:off x="457200" y="3643791"/>
            <a:ext cx="11277600" cy="2021997"/>
          </a:xfrm>
          <a:prstGeom prst="rect">
            <a:avLst/>
          </a:prstGeom>
        </p:spPr>
        <p:txBody>
          <a:bodyPr/>
          <a:lstStyle>
            <a:lvl1pPr marL="0" indent="0" algn="ctr">
              <a:buNone/>
              <a:defRPr>
                <a:solidFill>
                  <a:srgbClr val="223369"/>
                </a:solidFill>
              </a:defRPr>
            </a:lvl1pPr>
          </a:lstStyle>
          <a:p>
            <a:r>
              <a:rPr lang="en-US" sz="2800">
                <a:solidFill>
                  <a:schemeClr val="tx2">
                    <a:lumMod val="50000"/>
                  </a:schemeClr>
                </a:solidFill>
              </a:rPr>
              <a:t>Click to edit Master title style</a:t>
            </a:r>
          </a:p>
        </p:txBody>
      </p:sp>
    </p:spTree>
    <p:extLst>
      <p:ext uri="{BB962C8B-B14F-4D97-AF65-F5344CB8AC3E}">
        <p14:creationId xmlns:p14="http://schemas.microsoft.com/office/powerpoint/2010/main" val="3986436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17C34B-1683-3A23-C6C5-C742C2521FE5}"/>
              </a:ext>
            </a:extLst>
          </p:cNvPr>
          <p:cNvSpPr/>
          <p:nvPr userDrawn="1"/>
        </p:nvSpPr>
        <p:spPr>
          <a:xfrm>
            <a:off x="-88494" y="0"/>
            <a:ext cx="12280493" cy="6876937"/>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nSpc>
                <a:spcPct val="95000"/>
              </a:lnSpc>
            </a:pPr>
            <a:endParaRPr lang="en-US" sz="2000" b="1"/>
          </a:p>
        </p:txBody>
      </p:sp>
      <p:sp>
        <p:nvSpPr>
          <p:cNvPr id="6" name="Freeform: Shape 5">
            <a:extLst>
              <a:ext uri="{FF2B5EF4-FFF2-40B4-BE49-F238E27FC236}">
                <a16:creationId xmlns:a16="http://schemas.microsoft.com/office/drawing/2014/main" id="{55B20ED4-E80A-DA47-C61C-71B950634CE1}"/>
              </a:ext>
            </a:extLst>
          </p:cNvPr>
          <p:cNvSpPr/>
          <p:nvPr userDrawn="1"/>
        </p:nvSpPr>
        <p:spPr>
          <a:xfrm>
            <a:off x="10895044" y="-217905"/>
            <a:ext cx="1296956" cy="5486400"/>
          </a:xfrm>
          <a:custGeom>
            <a:avLst/>
            <a:gdLst>
              <a:gd name="connsiteX0" fmla="*/ 74645 w 1296956"/>
              <a:gd name="connsiteY0" fmla="*/ 205274 h 5486400"/>
              <a:gd name="connsiteX1" fmla="*/ 0 w 1296956"/>
              <a:gd name="connsiteY1" fmla="*/ 0 h 5486400"/>
              <a:gd name="connsiteX2" fmla="*/ 1296956 w 1296956"/>
              <a:gd name="connsiteY2" fmla="*/ 5486400 h 5486400"/>
              <a:gd name="connsiteX3" fmla="*/ 1296956 w 1296956"/>
              <a:gd name="connsiteY3" fmla="*/ 205274 h 5486400"/>
              <a:gd name="connsiteX4" fmla="*/ 9331 w 1296956"/>
              <a:gd name="connsiteY4" fmla="*/ 186613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956" h="5486400">
                <a:moveTo>
                  <a:pt x="74645" y="205274"/>
                </a:moveTo>
                <a:lnTo>
                  <a:pt x="0" y="0"/>
                </a:lnTo>
                <a:lnTo>
                  <a:pt x="1296956" y="5486400"/>
                </a:lnTo>
                <a:lnTo>
                  <a:pt x="1296956" y="205274"/>
                </a:lnTo>
                <a:lnTo>
                  <a:pt x="9331" y="186613"/>
                </a:lnTo>
              </a:path>
            </a:pathLst>
          </a:custGeom>
          <a:solidFill>
            <a:schemeClr val="accent2"/>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endParaRPr lang="en-US"/>
          </a:p>
        </p:txBody>
      </p:sp>
      <p:sp>
        <p:nvSpPr>
          <p:cNvPr id="8" name="Rectangle 2">
            <a:extLst>
              <a:ext uri="{FF2B5EF4-FFF2-40B4-BE49-F238E27FC236}">
                <a16:creationId xmlns:a16="http://schemas.microsoft.com/office/drawing/2014/main" id="{3E387AAF-8771-C573-93CC-61E9FDA7B991}"/>
              </a:ext>
            </a:extLst>
          </p:cNvPr>
          <p:cNvSpPr/>
          <p:nvPr userDrawn="1"/>
        </p:nvSpPr>
        <p:spPr>
          <a:xfrm>
            <a:off x="-194000" y="855901"/>
            <a:ext cx="1421355" cy="6021036"/>
          </a:xfrm>
          <a:custGeom>
            <a:avLst/>
            <a:gdLst>
              <a:gd name="connsiteX0" fmla="*/ 0 w 3860985"/>
              <a:gd name="connsiteY0" fmla="*/ 0 h 6782251"/>
              <a:gd name="connsiteX1" fmla="*/ 3860985 w 3860985"/>
              <a:gd name="connsiteY1" fmla="*/ 0 h 6782251"/>
              <a:gd name="connsiteX2" fmla="*/ 3860985 w 3860985"/>
              <a:gd name="connsiteY2" fmla="*/ 6782251 h 6782251"/>
              <a:gd name="connsiteX3" fmla="*/ 0 w 3860985"/>
              <a:gd name="connsiteY3" fmla="*/ 6782251 h 6782251"/>
              <a:gd name="connsiteX4" fmla="*/ 0 w 3860985"/>
              <a:gd name="connsiteY4" fmla="*/ 0 h 6782251"/>
              <a:gd name="connsiteX0" fmla="*/ 0 w 3860985"/>
              <a:gd name="connsiteY0" fmla="*/ 0 h 6782251"/>
              <a:gd name="connsiteX1" fmla="*/ 3189472 w 3860985"/>
              <a:gd name="connsiteY1" fmla="*/ 28576 h 6782251"/>
              <a:gd name="connsiteX2" fmla="*/ 3860985 w 3860985"/>
              <a:gd name="connsiteY2" fmla="*/ 6782251 h 6782251"/>
              <a:gd name="connsiteX3" fmla="*/ 0 w 3860985"/>
              <a:gd name="connsiteY3" fmla="*/ 6782251 h 6782251"/>
              <a:gd name="connsiteX4" fmla="*/ 0 w 3860985"/>
              <a:gd name="connsiteY4" fmla="*/ 0 h 6782251"/>
              <a:gd name="connsiteX0" fmla="*/ 0 w 4675372"/>
              <a:gd name="connsiteY0" fmla="*/ 0 h 6782251"/>
              <a:gd name="connsiteX1" fmla="*/ 3189472 w 4675372"/>
              <a:gd name="connsiteY1" fmla="*/ 28576 h 6782251"/>
              <a:gd name="connsiteX2" fmla="*/ 4675372 w 4675372"/>
              <a:gd name="connsiteY2" fmla="*/ 6782251 h 6782251"/>
              <a:gd name="connsiteX3" fmla="*/ 0 w 4675372"/>
              <a:gd name="connsiteY3" fmla="*/ 6782251 h 6782251"/>
              <a:gd name="connsiteX4" fmla="*/ 0 w 4675372"/>
              <a:gd name="connsiteY4" fmla="*/ 0 h 6782251"/>
              <a:gd name="connsiteX0" fmla="*/ 1592132 w 4675372"/>
              <a:gd name="connsiteY0" fmla="*/ 111273 h 6753675"/>
              <a:gd name="connsiteX1" fmla="*/ 3189472 w 4675372"/>
              <a:gd name="connsiteY1" fmla="*/ 0 h 6753675"/>
              <a:gd name="connsiteX2" fmla="*/ 4675372 w 4675372"/>
              <a:gd name="connsiteY2" fmla="*/ 6753675 h 6753675"/>
              <a:gd name="connsiteX3" fmla="*/ 0 w 4675372"/>
              <a:gd name="connsiteY3" fmla="*/ 6753675 h 6753675"/>
              <a:gd name="connsiteX4" fmla="*/ 1592132 w 4675372"/>
              <a:gd name="connsiteY4" fmla="*/ 111273 h 6753675"/>
              <a:gd name="connsiteX0" fmla="*/ 2818504 w 4675372"/>
              <a:gd name="connsiteY0" fmla="*/ 0 h 6760736"/>
              <a:gd name="connsiteX1" fmla="*/ 3189472 w 4675372"/>
              <a:gd name="connsiteY1" fmla="*/ 7061 h 6760736"/>
              <a:gd name="connsiteX2" fmla="*/ 4675372 w 4675372"/>
              <a:gd name="connsiteY2" fmla="*/ 6760736 h 6760736"/>
              <a:gd name="connsiteX3" fmla="*/ 0 w 4675372"/>
              <a:gd name="connsiteY3" fmla="*/ 6760736 h 6760736"/>
              <a:gd name="connsiteX4" fmla="*/ 2818504 w 4675372"/>
              <a:gd name="connsiteY4" fmla="*/ 0 h 6760736"/>
              <a:gd name="connsiteX0" fmla="*/ 3216537 w 4675372"/>
              <a:gd name="connsiteY0" fmla="*/ 0 h 6782251"/>
              <a:gd name="connsiteX1" fmla="*/ 3189472 w 4675372"/>
              <a:gd name="connsiteY1" fmla="*/ 28576 h 6782251"/>
              <a:gd name="connsiteX2" fmla="*/ 4675372 w 4675372"/>
              <a:gd name="connsiteY2" fmla="*/ 6782251 h 6782251"/>
              <a:gd name="connsiteX3" fmla="*/ 0 w 4675372"/>
              <a:gd name="connsiteY3" fmla="*/ 6782251 h 6782251"/>
              <a:gd name="connsiteX4" fmla="*/ 3216537 w 4675372"/>
              <a:gd name="connsiteY4" fmla="*/ 0 h 6782251"/>
              <a:gd name="connsiteX0" fmla="*/ 27065 w 1485900"/>
              <a:gd name="connsiteY0" fmla="*/ 0 h 6836039"/>
              <a:gd name="connsiteX1" fmla="*/ 0 w 1485900"/>
              <a:gd name="connsiteY1" fmla="*/ 28576 h 6836039"/>
              <a:gd name="connsiteX2" fmla="*/ 1485900 w 1485900"/>
              <a:gd name="connsiteY2" fmla="*/ 6782251 h 6836039"/>
              <a:gd name="connsiteX3" fmla="*/ 661766 w 1485900"/>
              <a:gd name="connsiteY3" fmla="*/ 6836039 h 6836039"/>
              <a:gd name="connsiteX4" fmla="*/ 27065 w 1485900"/>
              <a:gd name="connsiteY4" fmla="*/ 0 h 6836039"/>
              <a:gd name="connsiteX0" fmla="*/ 27065 w 1485900"/>
              <a:gd name="connsiteY0" fmla="*/ 0 h 6814523"/>
              <a:gd name="connsiteX1" fmla="*/ 0 w 1485900"/>
              <a:gd name="connsiteY1" fmla="*/ 28576 h 6814523"/>
              <a:gd name="connsiteX2" fmla="*/ 1485900 w 1485900"/>
              <a:gd name="connsiteY2" fmla="*/ 6782251 h 6814523"/>
              <a:gd name="connsiteX3" fmla="*/ 5549 w 1485900"/>
              <a:gd name="connsiteY3" fmla="*/ 6814523 h 6814523"/>
              <a:gd name="connsiteX4" fmla="*/ 27065 w 1485900"/>
              <a:gd name="connsiteY4" fmla="*/ 0 h 6814523"/>
              <a:gd name="connsiteX0" fmla="*/ 0 w 1523381"/>
              <a:gd name="connsiteY0" fmla="*/ 46728 h 6785947"/>
              <a:gd name="connsiteX1" fmla="*/ 37481 w 1523381"/>
              <a:gd name="connsiteY1" fmla="*/ 0 h 6785947"/>
              <a:gd name="connsiteX2" fmla="*/ 1523381 w 1523381"/>
              <a:gd name="connsiteY2" fmla="*/ 6753675 h 6785947"/>
              <a:gd name="connsiteX3" fmla="*/ 43030 w 1523381"/>
              <a:gd name="connsiteY3" fmla="*/ 6785947 h 6785947"/>
              <a:gd name="connsiteX4" fmla="*/ 0 w 1523381"/>
              <a:gd name="connsiteY4" fmla="*/ 46728 h 6785947"/>
              <a:gd name="connsiteX0" fmla="*/ 0 w 1523381"/>
              <a:gd name="connsiteY0" fmla="*/ 0 h 6739219"/>
              <a:gd name="connsiteX1" fmla="*/ 166572 w 1523381"/>
              <a:gd name="connsiteY1" fmla="*/ 7060 h 6739219"/>
              <a:gd name="connsiteX2" fmla="*/ 1523381 w 1523381"/>
              <a:gd name="connsiteY2" fmla="*/ 6706947 h 6739219"/>
              <a:gd name="connsiteX3" fmla="*/ 43030 w 1523381"/>
              <a:gd name="connsiteY3" fmla="*/ 6739219 h 6739219"/>
              <a:gd name="connsiteX4" fmla="*/ 0 w 1523381"/>
              <a:gd name="connsiteY4" fmla="*/ 0 h 6739219"/>
              <a:gd name="connsiteX0" fmla="*/ 0 w 1523381"/>
              <a:gd name="connsiteY0" fmla="*/ 0 h 6739219"/>
              <a:gd name="connsiteX1" fmla="*/ 177330 w 1523381"/>
              <a:gd name="connsiteY1" fmla="*/ 534185 h 6739219"/>
              <a:gd name="connsiteX2" fmla="*/ 1523381 w 1523381"/>
              <a:gd name="connsiteY2" fmla="*/ 6706947 h 6739219"/>
              <a:gd name="connsiteX3" fmla="*/ 43030 w 1523381"/>
              <a:gd name="connsiteY3" fmla="*/ 6739219 h 6739219"/>
              <a:gd name="connsiteX4" fmla="*/ 0 w 1523381"/>
              <a:gd name="connsiteY4" fmla="*/ 0 h 6739219"/>
              <a:gd name="connsiteX0" fmla="*/ 118335 w 1480351"/>
              <a:gd name="connsiteY0" fmla="*/ 14455 h 6205034"/>
              <a:gd name="connsiteX1" fmla="*/ 134300 w 1480351"/>
              <a:gd name="connsiteY1" fmla="*/ 0 h 6205034"/>
              <a:gd name="connsiteX2" fmla="*/ 1480351 w 1480351"/>
              <a:gd name="connsiteY2" fmla="*/ 6172762 h 6205034"/>
              <a:gd name="connsiteX3" fmla="*/ 0 w 1480351"/>
              <a:gd name="connsiteY3" fmla="*/ 6205034 h 6205034"/>
              <a:gd name="connsiteX4" fmla="*/ 118335 w 1480351"/>
              <a:gd name="connsiteY4" fmla="*/ 14455 h 6205034"/>
              <a:gd name="connsiteX0" fmla="*/ 75304 w 1480351"/>
              <a:gd name="connsiteY0" fmla="*/ 14455 h 6205034"/>
              <a:gd name="connsiteX1" fmla="*/ 134300 w 1480351"/>
              <a:gd name="connsiteY1" fmla="*/ 0 h 6205034"/>
              <a:gd name="connsiteX2" fmla="*/ 1480351 w 1480351"/>
              <a:gd name="connsiteY2" fmla="*/ 6172762 h 6205034"/>
              <a:gd name="connsiteX3" fmla="*/ 0 w 1480351"/>
              <a:gd name="connsiteY3" fmla="*/ 6205034 h 6205034"/>
              <a:gd name="connsiteX4" fmla="*/ 75304 w 1480351"/>
              <a:gd name="connsiteY4" fmla="*/ 14455 h 6205034"/>
              <a:gd name="connsiteX0" fmla="*/ 10758 w 1480351"/>
              <a:gd name="connsiteY0" fmla="*/ 251123 h 6205034"/>
              <a:gd name="connsiteX1" fmla="*/ 134300 w 1480351"/>
              <a:gd name="connsiteY1" fmla="*/ 0 h 6205034"/>
              <a:gd name="connsiteX2" fmla="*/ 1480351 w 1480351"/>
              <a:gd name="connsiteY2" fmla="*/ 6172762 h 6205034"/>
              <a:gd name="connsiteX3" fmla="*/ 0 w 1480351"/>
              <a:gd name="connsiteY3" fmla="*/ 6205034 h 6205034"/>
              <a:gd name="connsiteX4" fmla="*/ 10758 w 1480351"/>
              <a:gd name="connsiteY4" fmla="*/ 251123 h 6205034"/>
              <a:gd name="connsiteX0" fmla="*/ 10758 w 1480351"/>
              <a:gd name="connsiteY0" fmla="*/ 79000 h 6032911"/>
              <a:gd name="connsiteX1" fmla="*/ 58996 w 1480351"/>
              <a:gd name="connsiteY1" fmla="*/ 0 h 6032911"/>
              <a:gd name="connsiteX2" fmla="*/ 1480351 w 1480351"/>
              <a:gd name="connsiteY2" fmla="*/ 6000639 h 6032911"/>
              <a:gd name="connsiteX3" fmla="*/ 0 w 1480351"/>
              <a:gd name="connsiteY3" fmla="*/ 6032911 h 6032911"/>
              <a:gd name="connsiteX4" fmla="*/ 10758 w 1480351"/>
              <a:gd name="connsiteY4" fmla="*/ 79000 h 6032911"/>
              <a:gd name="connsiteX0" fmla="*/ 0 w 1469593"/>
              <a:gd name="connsiteY0" fmla="*/ 79000 h 6032911"/>
              <a:gd name="connsiteX1" fmla="*/ 48238 w 1469593"/>
              <a:gd name="connsiteY1" fmla="*/ 0 h 6032911"/>
              <a:gd name="connsiteX2" fmla="*/ 1469593 w 1469593"/>
              <a:gd name="connsiteY2" fmla="*/ 6000639 h 6032911"/>
              <a:gd name="connsiteX3" fmla="*/ 191123 w 1469593"/>
              <a:gd name="connsiteY3" fmla="*/ 6032911 h 6032911"/>
              <a:gd name="connsiteX4" fmla="*/ 0 w 1469593"/>
              <a:gd name="connsiteY4" fmla="*/ 79000 h 6032911"/>
              <a:gd name="connsiteX0" fmla="*/ 0 w 1469593"/>
              <a:gd name="connsiteY0" fmla="*/ 79000 h 6000639"/>
              <a:gd name="connsiteX1" fmla="*/ 48238 w 1469593"/>
              <a:gd name="connsiteY1" fmla="*/ 0 h 6000639"/>
              <a:gd name="connsiteX2" fmla="*/ 1469593 w 1469593"/>
              <a:gd name="connsiteY2" fmla="*/ 6000639 h 6000639"/>
              <a:gd name="connsiteX3" fmla="*/ 84245 w 1469593"/>
              <a:gd name="connsiteY3" fmla="*/ 5985410 h 6000639"/>
              <a:gd name="connsiteX4" fmla="*/ 0 w 1469593"/>
              <a:gd name="connsiteY4" fmla="*/ 79000 h 6000639"/>
              <a:gd name="connsiteX0" fmla="*/ 70515 w 1421355"/>
              <a:gd name="connsiteY0" fmla="*/ 102750 h 6000639"/>
              <a:gd name="connsiteX1" fmla="*/ 0 w 1421355"/>
              <a:gd name="connsiteY1" fmla="*/ 0 h 6000639"/>
              <a:gd name="connsiteX2" fmla="*/ 1421355 w 1421355"/>
              <a:gd name="connsiteY2" fmla="*/ 6000639 h 6000639"/>
              <a:gd name="connsiteX3" fmla="*/ 36007 w 1421355"/>
              <a:gd name="connsiteY3" fmla="*/ 5985410 h 6000639"/>
              <a:gd name="connsiteX4" fmla="*/ 70515 w 1421355"/>
              <a:gd name="connsiteY4" fmla="*/ 102750 h 6000639"/>
              <a:gd name="connsiteX0" fmla="*/ 70515 w 1421355"/>
              <a:gd name="connsiteY0" fmla="*/ 102750 h 6021036"/>
              <a:gd name="connsiteX1" fmla="*/ 0 w 1421355"/>
              <a:gd name="connsiteY1" fmla="*/ 0 h 6021036"/>
              <a:gd name="connsiteX2" fmla="*/ 1421355 w 1421355"/>
              <a:gd name="connsiteY2" fmla="*/ 6000639 h 6021036"/>
              <a:gd name="connsiteX3" fmla="*/ 47882 w 1421355"/>
              <a:gd name="connsiteY3" fmla="*/ 6021036 h 6021036"/>
              <a:gd name="connsiteX4" fmla="*/ 70515 w 1421355"/>
              <a:gd name="connsiteY4" fmla="*/ 102750 h 602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55" h="6021036">
                <a:moveTo>
                  <a:pt x="70515" y="102750"/>
                </a:moveTo>
                <a:lnTo>
                  <a:pt x="0" y="0"/>
                </a:lnTo>
                <a:lnTo>
                  <a:pt x="1421355" y="6000639"/>
                </a:lnTo>
                <a:lnTo>
                  <a:pt x="47882" y="6021036"/>
                </a:lnTo>
                <a:cubicBezTo>
                  <a:pt x="55426" y="4048274"/>
                  <a:pt x="62971" y="2075512"/>
                  <a:pt x="70515" y="102750"/>
                </a:cubicBezTo>
                <a:close/>
              </a:path>
            </a:pathLst>
          </a:custGeom>
          <a:solidFill>
            <a:schemeClr val="accent2"/>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Tree>
    <p:extLst>
      <p:ext uri="{BB962C8B-B14F-4D97-AF65-F5344CB8AC3E}">
        <p14:creationId xmlns:p14="http://schemas.microsoft.com/office/powerpoint/2010/main" val="919811014"/>
      </p:ext>
    </p:extLst>
  </p:cSld>
  <p:clrMapOvr>
    <a:masterClrMapping/>
  </p:clrMapOvr>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259A7E-239C-95D1-2B31-1212ED077E75}"/>
              </a:ext>
            </a:extLst>
          </p:cNvPr>
          <p:cNvSpPr/>
          <p:nvPr/>
        </p:nvSpPr>
        <p:spPr>
          <a:xfrm>
            <a:off x="1034901" y="6081881"/>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8B790A-71B4-D61A-4E05-2589FDA292E9}"/>
              </a:ext>
            </a:extLst>
          </p:cNvPr>
          <p:cNvSpPr/>
          <p:nvPr/>
        </p:nvSpPr>
        <p:spPr>
          <a:xfrm>
            <a:off x="0" y="6264140"/>
            <a:ext cx="12192000" cy="614858"/>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90726B5A-58B8-308B-5DE2-49C228D5C26A}"/>
              </a:ext>
            </a:extLst>
          </p:cNvPr>
          <p:cNvSpPr/>
          <p:nvPr/>
        </p:nvSpPr>
        <p:spPr>
          <a:xfrm>
            <a:off x="7867650" y="5877581"/>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rgbClr val="223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95FA1-353F-3B88-ACC0-2018A9C5F8F6}"/>
              </a:ext>
            </a:extLst>
          </p:cNvPr>
          <p:cNvSpPr>
            <a:spLocks noGrp="1"/>
          </p:cNvSpPr>
          <p:nvPr>
            <p:ph type="title" hasCustomPrompt="1"/>
          </p:nvPr>
        </p:nvSpPr>
        <p:spPr>
          <a:xfrm>
            <a:off x="839788" y="660632"/>
            <a:ext cx="10515600" cy="998008"/>
          </a:xfrm>
          <a:prstGeom prst="rect">
            <a:avLst/>
          </a:prstGeom>
        </p:spPr>
        <p:txBody>
          <a:bodyPr/>
          <a:lstStyle>
            <a:lvl1pPr>
              <a:defRPr b="1" cap="none">
                <a:solidFill>
                  <a:srgbClr val="223369"/>
                </a:solidFill>
                <a:latin typeface="Source Sans Pro" panose="020B0503030403020204" pitchFamily="34" charset="0"/>
                <a:ea typeface="Source Sans Pro" panose="020B0503030403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FB2E9838-BF39-EA41-742D-8E056AE763E8}"/>
              </a:ext>
            </a:extLst>
          </p:cNvPr>
          <p:cNvSpPr/>
          <p:nvPr userDrawn="1"/>
        </p:nvSpPr>
        <p:spPr>
          <a:xfrm>
            <a:off x="585788" y="530225"/>
            <a:ext cx="95250"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5900FE-4122-CCE2-C261-99FAAF3B41FE}"/>
              </a:ext>
            </a:extLst>
          </p:cNvPr>
          <p:cNvSpPr/>
          <p:nvPr userDrawn="1"/>
        </p:nvSpPr>
        <p:spPr>
          <a:xfrm rot="5400000">
            <a:off x="660400" y="385763"/>
            <a:ext cx="103188"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3197B5-2D73-1486-2A2C-3505F1D82EE1}"/>
              </a:ext>
            </a:extLst>
          </p:cNvPr>
          <p:cNvSpPr/>
          <p:nvPr userDrawn="1"/>
        </p:nvSpPr>
        <p:spPr>
          <a:xfrm rot="5400000">
            <a:off x="658817" y="1152525"/>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0">
            <a:extLst>
              <a:ext uri="{FF2B5EF4-FFF2-40B4-BE49-F238E27FC236}">
                <a16:creationId xmlns:a16="http://schemas.microsoft.com/office/drawing/2014/main" id="{63EDC33B-FE40-5486-21F6-418EFBCE4493}"/>
              </a:ext>
            </a:extLst>
          </p:cNvPr>
          <p:cNvSpPr>
            <a:spLocks noGrp="1"/>
          </p:cNvSpPr>
          <p:nvPr>
            <p:ph type="body" sz="quarter" idx="13"/>
          </p:nvPr>
        </p:nvSpPr>
        <p:spPr>
          <a:xfrm>
            <a:off x="836612" y="1735137"/>
            <a:ext cx="10889721" cy="3790950"/>
          </a:xfrm>
          <a:prstGeom prst="rect">
            <a:avLst/>
          </a:prstGeom>
        </p:spPr>
        <p:txBody>
          <a:bodyPr/>
          <a:lstStyle>
            <a:lvl1pPr marL="0" indent="0">
              <a:buNone/>
              <a:defRPr>
                <a:solidFill>
                  <a:schemeClr val="tx2">
                    <a:lumMod val="50000"/>
                  </a:schemeClr>
                </a:solidFill>
              </a:defRPr>
            </a:lvl1pPr>
            <a:lvl2pPr marL="457200" indent="0">
              <a:buNone/>
              <a:defRPr>
                <a:solidFill>
                  <a:schemeClr val="tx2">
                    <a:lumMod val="50000"/>
                  </a:schemeClr>
                </a:solidFill>
              </a:defRPr>
            </a:lvl2pPr>
            <a:lvl3pPr marL="914400" indent="0">
              <a:buNone/>
              <a:defRPr>
                <a:solidFill>
                  <a:schemeClr val="tx2">
                    <a:lumMod val="50000"/>
                  </a:schemeClr>
                </a:solidFill>
              </a:defRPr>
            </a:lvl3pPr>
            <a:lvl4pPr marL="1371600" indent="0">
              <a:buNone/>
              <a:defRPr>
                <a:solidFill>
                  <a:schemeClr val="tx2">
                    <a:lumMod val="50000"/>
                  </a:schemeClr>
                </a:solidFill>
              </a:defRPr>
            </a:lvl4pPr>
            <a:lvl5pPr marL="1828800" indent="0">
              <a:buNone/>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51ABA919-F4C8-93B2-5FFC-61EBF0610460}"/>
              </a:ext>
            </a:extLst>
          </p:cNvPr>
          <p:cNvSpPr txBox="1">
            <a:spLocks/>
          </p:cNvSpPr>
          <p:nvPr/>
        </p:nvSpPr>
        <p:spPr>
          <a:xfrm>
            <a:off x="432391" y="63630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ource Sans Pro SemiBold" panose="020B0603030403020204" pitchFamily="34" charset="0"/>
                <a:ea typeface="Source Sans Pro SemiBold" panose="020B06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solidFill>
                  <a:schemeClr val="bg1"/>
                </a:solidFill>
              </a:rPr>
              <a:pPr/>
              <a:t>‹#›</a:t>
            </a:fld>
            <a:endParaRPr lang="en-US">
              <a:solidFill>
                <a:schemeClr val="bg1"/>
              </a:solidFill>
            </a:endParaRPr>
          </a:p>
        </p:txBody>
      </p:sp>
      <p:sp>
        <p:nvSpPr>
          <p:cNvPr id="10" name="Rectangle 2">
            <a:extLst>
              <a:ext uri="{FF2B5EF4-FFF2-40B4-BE49-F238E27FC236}">
                <a16:creationId xmlns:a16="http://schemas.microsoft.com/office/drawing/2014/main" id="{054B242E-9E70-AE3D-76CC-89B0D9B4E4D8}"/>
              </a:ext>
            </a:extLst>
          </p:cNvPr>
          <p:cNvSpPr/>
          <p:nvPr userDrawn="1"/>
        </p:nvSpPr>
        <p:spPr>
          <a:xfrm>
            <a:off x="585788" y="530225"/>
            <a:ext cx="95250"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5EBAF5-932C-C6D1-407D-3631E53CD523}"/>
              </a:ext>
            </a:extLst>
          </p:cNvPr>
          <p:cNvSpPr/>
          <p:nvPr userDrawn="1"/>
        </p:nvSpPr>
        <p:spPr>
          <a:xfrm rot="5400000">
            <a:off x="660400" y="385763"/>
            <a:ext cx="103188" cy="252412"/>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B5D80736-32C0-398B-814C-DA76F2E5E248}"/>
              </a:ext>
            </a:extLst>
          </p:cNvPr>
          <p:cNvSpPr/>
          <p:nvPr userDrawn="1"/>
        </p:nvSpPr>
        <p:spPr>
          <a:xfrm rot="5400000">
            <a:off x="658817" y="1152525"/>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Description automatically generated">
            <a:extLst>
              <a:ext uri="{FF2B5EF4-FFF2-40B4-BE49-F238E27FC236}">
                <a16:creationId xmlns:a16="http://schemas.microsoft.com/office/drawing/2014/main" id="{BAA7CFD1-2C03-5336-7B26-EC2FC3B55B0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6901" y="6033429"/>
            <a:ext cx="2342408" cy="642991"/>
          </a:xfrm>
          <a:prstGeom prst="rect">
            <a:avLst/>
          </a:prstGeom>
        </p:spPr>
      </p:pic>
    </p:spTree>
    <p:extLst>
      <p:ext uri="{BB962C8B-B14F-4D97-AF65-F5344CB8AC3E}">
        <p14:creationId xmlns:p14="http://schemas.microsoft.com/office/powerpoint/2010/main" val="248128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Black">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9259975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657075"/>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Black">
    <p:bg>
      <p:bgPr>
        <a:solidFill>
          <a:srgbClr val="221F2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AE817A-C1B7-0DDD-B094-13E9A6F73D6F}"/>
              </a:ext>
            </a:extLst>
          </p:cNvPr>
          <p:cNvSpPr/>
          <p:nvPr userDrawn="1"/>
        </p:nvSpPr>
        <p:spPr>
          <a:xfrm>
            <a:off x="0" y="0"/>
            <a:ext cx="12192000" cy="6858000"/>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4" name="Rectangle 3">
            <a:extLst>
              <a:ext uri="{FF2B5EF4-FFF2-40B4-BE49-F238E27FC236}">
                <a16:creationId xmlns:a16="http://schemas.microsoft.com/office/drawing/2014/main" id="{CC0D03BC-A585-B2C4-28C5-C580731EEC71}"/>
              </a:ext>
            </a:extLst>
          </p:cNvPr>
          <p:cNvSpPr/>
          <p:nvPr userDrawn="1"/>
        </p:nvSpPr>
        <p:spPr>
          <a:xfrm>
            <a:off x="0" y="2293496"/>
            <a:ext cx="12192000" cy="2654246"/>
          </a:xfrm>
          <a:prstGeom prst="rect">
            <a:avLst/>
          </a:prstGeom>
          <a:solidFill>
            <a:srgbClr val="727365">
              <a:alpha val="29804"/>
            </a:srgb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2" name="Rectangle 2">
            <a:extLst>
              <a:ext uri="{FF2B5EF4-FFF2-40B4-BE49-F238E27FC236}">
                <a16:creationId xmlns:a16="http://schemas.microsoft.com/office/drawing/2014/main" id="{80A2E0BB-DDC2-7EC5-FC4D-FA69DEA9F385}"/>
              </a:ext>
            </a:extLst>
          </p:cNvPr>
          <p:cNvSpPr/>
          <p:nvPr userDrawn="1"/>
        </p:nvSpPr>
        <p:spPr>
          <a:xfrm>
            <a:off x="-88493" y="914154"/>
            <a:ext cx="1421355" cy="6021036"/>
          </a:xfrm>
          <a:custGeom>
            <a:avLst/>
            <a:gdLst>
              <a:gd name="connsiteX0" fmla="*/ 0 w 3860985"/>
              <a:gd name="connsiteY0" fmla="*/ 0 h 6782251"/>
              <a:gd name="connsiteX1" fmla="*/ 3860985 w 3860985"/>
              <a:gd name="connsiteY1" fmla="*/ 0 h 6782251"/>
              <a:gd name="connsiteX2" fmla="*/ 3860985 w 3860985"/>
              <a:gd name="connsiteY2" fmla="*/ 6782251 h 6782251"/>
              <a:gd name="connsiteX3" fmla="*/ 0 w 3860985"/>
              <a:gd name="connsiteY3" fmla="*/ 6782251 h 6782251"/>
              <a:gd name="connsiteX4" fmla="*/ 0 w 3860985"/>
              <a:gd name="connsiteY4" fmla="*/ 0 h 6782251"/>
              <a:gd name="connsiteX0" fmla="*/ 0 w 3860985"/>
              <a:gd name="connsiteY0" fmla="*/ 0 h 6782251"/>
              <a:gd name="connsiteX1" fmla="*/ 3189472 w 3860985"/>
              <a:gd name="connsiteY1" fmla="*/ 28576 h 6782251"/>
              <a:gd name="connsiteX2" fmla="*/ 3860985 w 3860985"/>
              <a:gd name="connsiteY2" fmla="*/ 6782251 h 6782251"/>
              <a:gd name="connsiteX3" fmla="*/ 0 w 3860985"/>
              <a:gd name="connsiteY3" fmla="*/ 6782251 h 6782251"/>
              <a:gd name="connsiteX4" fmla="*/ 0 w 3860985"/>
              <a:gd name="connsiteY4" fmla="*/ 0 h 6782251"/>
              <a:gd name="connsiteX0" fmla="*/ 0 w 4675372"/>
              <a:gd name="connsiteY0" fmla="*/ 0 h 6782251"/>
              <a:gd name="connsiteX1" fmla="*/ 3189472 w 4675372"/>
              <a:gd name="connsiteY1" fmla="*/ 28576 h 6782251"/>
              <a:gd name="connsiteX2" fmla="*/ 4675372 w 4675372"/>
              <a:gd name="connsiteY2" fmla="*/ 6782251 h 6782251"/>
              <a:gd name="connsiteX3" fmla="*/ 0 w 4675372"/>
              <a:gd name="connsiteY3" fmla="*/ 6782251 h 6782251"/>
              <a:gd name="connsiteX4" fmla="*/ 0 w 4675372"/>
              <a:gd name="connsiteY4" fmla="*/ 0 h 6782251"/>
              <a:gd name="connsiteX0" fmla="*/ 1592132 w 4675372"/>
              <a:gd name="connsiteY0" fmla="*/ 111273 h 6753675"/>
              <a:gd name="connsiteX1" fmla="*/ 3189472 w 4675372"/>
              <a:gd name="connsiteY1" fmla="*/ 0 h 6753675"/>
              <a:gd name="connsiteX2" fmla="*/ 4675372 w 4675372"/>
              <a:gd name="connsiteY2" fmla="*/ 6753675 h 6753675"/>
              <a:gd name="connsiteX3" fmla="*/ 0 w 4675372"/>
              <a:gd name="connsiteY3" fmla="*/ 6753675 h 6753675"/>
              <a:gd name="connsiteX4" fmla="*/ 1592132 w 4675372"/>
              <a:gd name="connsiteY4" fmla="*/ 111273 h 6753675"/>
              <a:gd name="connsiteX0" fmla="*/ 2818504 w 4675372"/>
              <a:gd name="connsiteY0" fmla="*/ 0 h 6760736"/>
              <a:gd name="connsiteX1" fmla="*/ 3189472 w 4675372"/>
              <a:gd name="connsiteY1" fmla="*/ 7061 h 6760736"/>
              <a:gd name="connsiteX2" fmla="*/ 4675372 w 4675372"/>
              <a:gd name="connsiteY2" fmla="*/ 6760736 h 6760736"/>
              <a:gd name="connsiteX3" fmla="*/ 0 w 4675372"/>
              <a:gd name="connsiteY3" fmla="*/ 6760736 h 6760736"/>
              <a:gd name="connsiteX4" fmla="*/ 2818504 w 4675372"/>
              <a:gd name="connsiteY4" fmla="*/ 0 h 6760736"/>
              <a:gd name="connsiteX0" fmla="*/ 3216537 w 4675372"/>
              <a:gd name="connsiteY0" fmla="*/ 0 h 6782251"/>
              <a:gd name="connsiteX1" fmla="*/ 3189472 w 4675372"/>
              <a:gd name="connsiteY1" fmla="*/ 28576 h 6782251"/>
              <a:gd name="connsiteX2" fmla="*/ 4675372 w 4675372"/>
              <a:gd name="connsiteY2" fmla="*/ 6782251 h 6782251"/>
              <a:gd name="connsiteX3" fmla="*/ 0 w 4675372"/>
              <a:gd name="connsiteY3" fmla="*/ 6782251 h 6782251"/>
              <a:gd name="connsiteX4" fmla="*/ 3216537 w 4675372"/>
              <a:gd name="connsiteY4" fmla="*/ 0 h 6782251"/>
              <a:gd name="connsiteX0" fmla="*/ 27065 w 1485900"/>
              <a:gd name="connsiteY0" fmla="*/ 0 h 6836039"/>
              <a:gd name="connsiteX1" fmla="*/ 0 w 1485900"/>
              <a:gd name="connsiteY1" fmla="*/ 28576 h 6836039"/>
              <a:gd name="connsiteX2" fmla="*/ 1485900 w 1485900"/>
              <a:gd name="connsiteY2" fmla="*/ 6782251 h 6836039"/>
              <a:gd name="connsiteX3" fmla="*/ 661766 w 1485900"/>
              <a:gd name="connsiteY3" fmla="*/ 6836039 h 6836039"/>
              <a:gd name="connsiteX4" fmla="*/ 27065 w 1485900"/>
              <a:gd name="connsiteY4" fmla="*/ 0 h 6836039"/>
              <a:gd name="connsiteX0" fmla="*/ 27065 w 1485900"/>
              <a:gd name="connsiteY0" fmla="*/ 0 h 6814523"/>
              <a:gd name="connsiteX1" fmla="*/ 0 w 1485900"/>
              <a:gd name="connsiteY1" fmla="*/ 28576 h 6814523"/>
              <a:gd name="connsiteX2" fmla="*/ 1485900 w 1485900"/>
              <a:gd name="connsiteY2" fmla="*/ 6782251 h 6814523"/>
              <a:gd name="connsiteX3" fmla="*/ 5549 w 1485900"/>
              <a:gd name="connsiteY3" fmla="*/ 6814523 h 6814523"/>
              <a:gd name="connsiteX4" fmla="*/ 27065 w 1485900"/>
              <a:gd name="connsiteY4" fmla="*/ 0 h 6814523"/>
              <a:gd name="connsiteX0" fmla="*/ 0 w 1523381"/>
              <a:gd name="connsiteY0" fmla="*/ 46728 h 6785947"/>
              <a:gd name="connsiteX1" fmla="*/ 37481 w 1523381"/>
              <a:gd name="connsiteY1" fmla="*/ 0 h 6785947"/>
              <a:gd name="connsiteX2" fmla="*/ 1523381 w 1523381"/>
              <a:gd name="connsiteY2" fmla="*/ 6753675 h 6785947"/>
              <a:gd name="connsiteX3" fmla="*/ 43030 w 1523381"/>
              <a:gd name="connsiteY3" fmla="*/ 6785947 h 6785947"/>
              <a:gd name="connsiteX4" fmla="*/ 0 w 1523381"/>
              <a:gd name="connsiteY4" fmla="*/ 46728 h 6785947"/>
              <a:gd name="connsiteX0" fmla="*/ 0 w 1523381"/>
              <a:gd name="connsiteY0" fmla="*/ 0 h 6739219"/>
              <a:gd name="connsiteX1" fmla="*/ 166572 w 1523381"/>
              <a:gd name="connsiteY1" fmla="*/ 7060 h 6739219"/>
              <a:gd name="connsiteX2" fmla="*/ 1523381 w 1523381"/>
              <a:gd name="connsiteY2" fmla="*/ 6706947 h 6739219"/>
              <a:gd name="connsiteX3" fmla="*/ 43030 w 1523381"/>
              <a:gd name="connsiteY3" fmla="*/ 6739219 h 6739219"/>
              <a:gd name="connsiteX4" fmla="*/ 0 w 1523381"/>
              <a:gd name="connsiteY4" fmla="*/ 0 h 6739219"/>
              <a:gd name="connsiteX0" fmla="*/ 0 w 1523381"/>
              <a:gd name="connsiteY0" fmla="*/ 0 h 6739219"/>
              <a:gd name="connsiteX1" fmla="*/ 177330 w 1523381"/>
              <a:gd name="connsiteY1" fmla="*/ 534185 h 6739219"/>
              <a:gd name="connsiteX2" fmla="*/ 1523381 w 1523381"/>
              <a:gd name="connsiteY2" fmla="*/ 6706947 h 6739219"/>
              <a:gd name="connsiteX3" fmla="*/ 43030 w 1523381"/>
              <a:gd name="connsiteY3" fmla="*/ 6739219 h 6739219"/>
              <a:gd name="connsiteX4" fmla="*/ 0 w 1523381"/>
              <a:gd name="connsiteY4" fmla="*/ 0 h 6739219"/>
              <a:gd name="connsiteX0" fmla="*/ 118335 w 1480351"/>
              <a:gd name="connsiteY0" fmla="*/ 14455 h 6205034"/>
              <a:gd name="connsiteX1" fmla="*/ 134300 w 1480351"/>
              <a:gd name="connsiteY1" fmla="*/ 0 h 6205034"/>
              <a:gd name="connsiteX2" fmla="*/ 1480351 w 1480351"/>
              <a:gd name="connsiteY2" fmla="*/ 6172762 h 6205034"/>
              <a:gd name="connsiteX3" fmla="*/ 0 w 1480351"/>
              <a:gd name="connsiteY3" fmla="*/ 6205034 h 6205034"/>
              <a:gd name="connsiteX4" fmla="*/ 118335 w 1480351"/>
              <a:gd name="connsiteY4" fmla="*/ 14455 h 6205034"/>
              <a:gd name="connsiteX0" fmla="*/ 75304 w 1480351"/>
              <a:gd name="connsiteY0" fmla="*/ 14455 h 6205034"/>
              <a:gd name="connsiteX1" fmla="*/ 134300 w 1480351"/>
              <a:gd name="connsiteY1" fmla="*/ 0 h 6205034"/>
              <a:gd name="connsiteX2" fmla="*/ 1480351 w 1480351"/>
              <a:gd name="connsiteY2" fmla="*/ 6172762 h 6205034"/>
              <a:gd name="connsiteX3" fmla="*/ 0 w 1480351"/>
              <a:gd name="connsiteY3" fmla="*/ 6205034 h 6205034"/>
              <a:gd name="connsiteX4" fmla="*/ 75304 w 1480351"/>
              <a:gd name="connsiteY4" fmla="*/ 14455 h 6205034"/>
              <a:gd name="connsiteX0" fmla="*/ 10758 w 1480351"/>
              <a:gd name="connsiteY0" fmla="*/ 251123 h 6205034"/>
              <a:gd name="connsiteX1" fmla="*/ 134300 w 1480351"/>
              <a:gd name="connsiteY1" fmla="*/ 0 h 6205034"/>
              <a:gd name="connsiteX2" fmla="*/ 1480351 w 1480351"/>
              <a:gd name="connsiteY2" fmla="*/ 6172762 h 6205034"/>
              <a:gd name="connsiteX3" fmla="*/ 0 w 1480351"/>
              <a:gd name="connsiteY3" fmla="*/ 6205034 h 6205034"/>
              <a:gd name="connsiteX4" fmla="*/ 10758 w 1480351"/>
              <a:gd name="connsiteY4" fmla="*/ 251123 h 6205034"/>
              <a:gd name="connsiteX0" fmla="*/ 10758 w 1480351"/>
              <a:gd name="connsiteY0" fmla="*/ 79000 h 6032911"/>
              <a:gd name="connsiteX1" fmla="*/ 58996 w 1480351"/>
              <a:gd name="connsiteY1" fmla="*/ 0 h 6032911"/>
              <a:gd name="connsiteX2" fmla="*/ 1480351 w 1480351"/>
              <a:gd name="connsiteY2" fmla="*/ 6000639 h 6032911"/>
              <a:gd name="connsiteX3" fmla="*/ 0 w 1480351"/>
              <a:gd name="connsiteY3" fmla="*/ 6032911 h 6032911"/>
              <a:gd name="connsiteX4" fmla="*/ 10758 w 1480351"/>
              <a:gd name="connsiteY4" fmla="*/ 79000 h 6032911"/>
              <a:gd name="connsiteX0" fmla="*/ 0 w 1469593"/>
              <a:gd name="connsiteY0" fmla="*/ 79000 h 6032911"/>
              <a:gd name="connsiteX1" fmla="*/ 48238 w 1469593"/>
              <a:gd name="connsiteY1" fmla="*/ 0 h 6032911"/>
              <a:gd name="connsiteX2" fmla="*/ 1469593 w 1469593"/>
              <a:gd name="connsiteY2" fmla="*/ 6000639 h 6032911"/>
              <a:gd name="connsiteX3" fmla="*/ 191123 w 1469593"/>
              <a:gd name="connsiteY3" fmla="*/ 6032911 h 6032911"/>
              <a:gd name="connsiteX4" fmla="*/ 0 w 1469593"/>
              <a:gd name="connsiteY4" fmla="*/ 79000 h 6032911"/>
              <a:gd name="connsiteX0" fmla="*/ 0 w 1469593"/>
              <a:gd name="connsiteY0" fmla="*/ 79000 h 6000639"/>
              <a:gd name="connsiteX1" fmla="*/ 48238 w 1469593"/>
              <a:gd name="connsiteY1" fmla="*/ 0 h 6000639"/>
              <a:gd name="connsiteX2" fmla="*/ 1469593 w 1469593"/>
              <a:gd name="connsiteY2" fmla="*/ 6000639 h 6000639"/>
              <a:gd name="connsiteX3" fmla="*/ 84245 w 1469593"/>
              <a:gd name="connsiteY3" fmla="*/ 5985410 h 6000639"/>
              <a:gd name="connsiteX4" fmla="*/ 0 w 1469593"/>
              <a:gd name="connsiteY4" fmla="*/ 79000 h 6000639"/>
              <a:gd name="connsiteX0" fmla="*/ 70515 w 1421355"/>
              <a:gd name="connsiteY0" fmla="*/ 102750 h 6000639"/>
              <a:gd name="connsiteX1" fmla="*/ 0 w 1421355"/>
              <a:gd name="connsiteY1" fmla="*/ 0 h 6000639"/>
              <a:gd name="connsiteX2" fmla="*/ 1421355 w 1421355"/>
              <a:gd name="connsiteY2" fmla="*/ 6000639 h 6000639"/>
              <a:gd name="connsiteX3" fmla="*/ 36007 w 1421355"/>
              <a:gd name="connsiteY3" fmla="*/ 5985410 h 6000639"/>
              <a:gd name="connsiteX4" fmla="*/ 70515 w 1421355"/>
              <a:gd name="connsiteY4" fmla="*/ 102750 h 6000639"/>
              <a:gd name="connsiteX0" fmla="*/ 70515 w 1421355"/>
              <a:gd name="connsiteY0" fmla="*/ 102750 h 6021036"/>
              <a:gd name="connsiteX1" fmla="*/ 0 w 1421355"/>
              <a:gd name="connsiteY1" fmla="*/ 0 h 6021036"/>
              <a:gd name="connsiteX2" fmla="*/ 1421355 w 1421355"/>
              <a:gd name="connsiteY2" fmla="*/ 6000639 h 6021036"/>
              <a:gd name="connsiteX3" fmla="*/ 47882 w 1421355"/>
              <a:gd name="connsiteY3" fmla="*/ 6021036 h 6021036"/>
              <a:gd name="connsiteX4" fmla="*/ 70515 w 1421355"/>
              <a:gd name="connsiteY4" fmla="*/ 102750 h 602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55" h="6021036">
                <a:moveTo>
                  <a:pt x="70515" y="102750"/>
                </a:moveTo>
                <a:lnTo>
                  <a:pt x="0" y="0"/>
                </a:lnTo>
                <a:lnTo>
                  <a:pt x="1421355" y="6000639"/>
                </a:lnTo>
                <a:lnTo>
                  <a:pt x="47882" y="6021036"/>
                </a:lnTo>
                <a:cubicBezTo>
                  <a:pt x="55426" y="4048274"/>
                  <a:pt x="62971" y="2075512"/>
                  <a:pt x="70515" y="102750"/>
                </a:cubicBezTo>
                <a:close/>
              </a:path>
            </a:pathLst>
          </a:custGeom>
          <a:solidFill>
            <a:srgbClr val="FFCC01"/>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3" name="Freeform: Shape 2">
            <a:extLst>
              <a:ext uri="{FF2B5EF4-FFF2-40B4-BE49-F238E27FC236}">
                <a16:creationId xmlns:a16="http://schemas.microsoft.com/office/drawing/2014/main" id="{3607BE82-5E7C-9B98-23A1-6F01563BA7AC}"/>
              </a:ext>
            </a:extLst>
          </p:cNvPr>
          <p:cNvSpPr/>
          <p:nvPr userDrawn="1"/>
        </p:nvSpPr>
        <p:spPr>
          <a:xfrm>
            <a:off x="10895044" y="-207818"/>
            <a:ext cx="1296956" cy="5486400"/>
          </a:xfrm>
          <a:custGeom>
            <a:avLst/>
            <a:gdLst>
              <a:gd name="connsiteX0" fmla="*/ 74645 w 1296956"/>
              <a:gd name="connsiteY0" fmla="*/ 205274 h 5486400"/>
              <a:gd name="connsiteX1" fmla="*/ 0 w 1296956"/>
              <a:gd name="connsiteY1" fmla="*/ 0 h 5486400"/>
              <a:gd name="connsiteX2" fmla="*/ 1296956 w 1296956"/>
              <a:gd name="connsiteY2" fmla="*/ 5486400 h 5486400"/>
              <a:gd name="connsiteX3" fmla="*/ 1296956 w 1296956"/>
              <a:gd name="connsiteY3" fmla="*/ 205274 h 5486400"/>
              <a:gd name="connsiteX4" fmla="*/ 9331 w 1296956"/>
              <a:gd name="connsiteY4" fmla="*/ 186613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956" h="5486400">
                <a:moveTo>
                  <a:pt x="74645" y="205274"/>
                </a:moveTo>
                <a:lnTo>
                  <a:pt x="0" y="0"/>
                </a:lnTo>
                <a:lnTo>
                  <a:pt x="1296956" y="5486400"/>
                </a:lnTo>
                <a:lnTo>
                  <a:pt x="1296956" y="205274"/>
                </a:lnTo>
                <a:lnTo>
                  <a:pt x="9331" y="186613"/>
                </a:lnTo>
              </a:path>
            </a:pathLst>
          </a:custGeom>
          <a:solidFill>
            <a:schemeClr val="tx2"/>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endParaRPr lang="en-US"/>
          </a:p>
        </p:txBody>
      </p:sp>
    </p:spTree>
    <p:extLst>
      <p:ext uri="{BB962C8B-B14F-4D97-AF65-F5344CB8AC3E}">
        <p14:creationId xmlns:p14="http://schemas.microsoft.com/office/powerpoint/2010/main" val="26838220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221F20"/>
        </a:solidFill>
        <a:effectLst/>
      </p:bgPr>
    </p:bg>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8" y="5075239"/>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a:t>[Enter your contact information here OR delete this textbox]</a:t>
            </a:r>
          </a:p>
        </p:txBody>
      </p:sp>
    </p:spTree>
    <p:extLst>
      <p:ext uri="{BB962C8B-B14F-4D97-AF65-F5344CB8AC3E}">
        <p14:creationId xmlns:p14="http://schemas.microsoft.com/office/powerpoint/2010/main" val="363156697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221F20"/>
        </a:solidFill>
        <a:effectLst/>
      </p:bgPr>
    </p:bg>
    <p:spTree>
      <p:nvGrpSpPr>
        <p:cNvPr id="1" name=""/>
        <p:cNvGrpSpPr/>
        <p:nvPr/>
      </p:nvGrpSpPr>
      <p:grpSpPr>
        <a:xfrm>
          <a:off x="0" y="0"/>
          <a:ext cx="0" cy="0"/>
          <a:chOff x="0" y="0"/>
          <a:chExt cx="0" cy="0"/>
        </a:xfrm>
      </p:grpSpPr>
      <p:pic>
        <p:nvPicPr>
          <p:cNvPr id="6" name="U.S. Army" descr="U.S. Army">
            <a:extLst>
              <a:ext uri="{FF2B5EF4-FFF2-40B4-BE49-F238E27FC236}">
                <a16:creationId xmlns:a16="http://schemas.microsoft.com/office/drawing/2014/main" id="{0B06A788-76BC-690C-D43E-FC2BDE0FB202}"/>
              </a:ext>
            </a:extLst>
          </p:cNvPr>
          <p:cNvPicPr>
            <a:picLocks noChangeAspect="1"/>
          </p:cNvPicPr>
          <p:nvPr userDrawn="1"/>
        </p:nvPicPr>
        <p:blipFill>
          <a:blip/>
          <a:stretch>
            <a:fillRect/>
          </a:stretch>
        </p:blipFill>
        <p:spPr bwMode="black">
          <a:xfrm>
            <a:off x="2827020" y="2057400"/>
            <a:ext cx="6537960" cy="2468880"/>
          </a:xfrm>
          <a:prstGeom prst="rect">
            <a:avLst/>
          </a:prstGeom>
        </p:spPr>
      </p:pic>
    </p:spTree>
    <p:extLst>
      <p:ext uri="{BB962C8B-B14F-4D97-AF65-F5344CB8AC3E}">
        <p14:creationId xmlns:p14="http://schemas.microsoft.com/office/powerpoint/2010/main" val="114532190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8.png"/><Relationship Id="rId2" Type="http://schemas.openxmlformats.org/officeDocument/2006/relationships/slideLayout" Target="../slideLayouts/slideLayout28.xml"/><Relationship Id="rId16" Type="http://schemas.openxmlformats.org/officeDocument/2006/relationships/image" Target="../media/image3.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Version">
            <a:extLst>
              <a:ext uri="{FF2B5EF4-FFF2-40B4-BE49-F238E27FC236}">
                <a16:creationId xmlns:a16="http://schemas.microsoft.com/office/drawing/2014/main" id="{301315CB-71DA-DA4F-D9D2-394082947383}"/>
              </a:ext>
            </a:extLst>
          </p:cNvPr>
          <p:cNvSpPr txBox="1"/>
          <p:nvPr userDrawn="1"/>
        </p:nvSpPr>
        <p:spPr>
          <a:xfrm>
            <a:off x="9144000" y="6263958"/>
            <a:ext cx="1075267" cy="182880"/>
          </a:xfrm>
          <a:prstGeom prst="rect">
            <a:avLst/>
          </a:prstGeom>
          <a:noFill/>
        </p:spPr>
        <p:txBody>
          <a:bodyPr wrap="none" lIns="0" tIns="0" rIns="0" bIns="0" rtlCol="0" anchor="b" anchorCtr="0">
            <a:noAutofit/>
          </a:bodyPr>
          <a:lstStyle/>
          <a:p>
            <a:pPr marL="0" indent="0" algn="r">
              <a:lnSpc>
                <a:spcPct val="100000"/>
              </a:lnSpc>
              <a:spcBef>
                <a:spcPts val="0"/>
              </a:spcBef>
              <a:buSzPct val="100000"/>
              <a:buFontTx/>
              <a:buNone/>
            </a:pPr>
            <a:endParaRPr lang="en-US" sz="700" b="1" cap="all" baseline="0">
              <a:solidFill>
                <a:schemeClr val="tx2"/>
              </a:solidFill>
            </a:endParaRPr>
          </a:p>
        </p:txBody>
      </p:sp>
      <p:sp>
        <p:nvSpPr>
          <p:cNvPr id="11" name="Slide Number">
            <a:extLst>
              <a:ext uri="{FF2B5EF4-FFF2-40B4-BE49-F238E27FC236}">
                <a16:creationId xmlns:a16="http://schemas.microsoft.com/office/drawing/2014/main" id="{0CF74B29-F57B-C813-2E4D-10FAD28D1106}"/>
              </a:ext>
            </a:extLst>
          </p:cNvPr>
          <p:cNvSpPr txBox="1">
            <a:spLocks/>
          </p:cNvSpPr>
          <p:nvPr userDrawn="1"/>
        </p:nvSpPr>
        <p:spPr>
          <a:xfrm>
            <a:off x="10583334" y="6263640"/>
            <a:ext cx="1060025" cy="182880"/>
          </a:xfrm>
          <a:prstGeom prst="rect">
            <a:avLst/>
          </a:prstGeom>
        </p:spPr>
        <p:txBody>
          <a:bodyPr vert="horz" wrap="none" lIns="0" tIns="0" rIns="0" bIns="0" rtlCol="0" anchor="b" anchorCtr="0">
            <a:noAutofit/>
          </a:bodyPr>
          <a:lstStyle>
            <a:defPPr>
              <a:defRPr lang="en-US"/>
            </a:defPPr>
            <a:lvl1pPr marL="0" algn="r" defTabSz="457200" rtl="0" eaLnBrk="1" latinLnBrk="0" hangingPunct="1">
              <a:defRPr sz="700" b="1"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8C732EE-6F85-C542-B0DE-2D911F843EA4}" type="slidenum">
              <a:rPr lang="en-US" sz="700" smtClean="0">
                <a:solidFill>
                  <a:schemeClr val="tx2"/>
                </a:solidFill>
              </a:rPr>
              <a:pPr/>
              <a:t>‹#›</a:t>
            </a:fld>
            <a:endParaRPr lang="en-US" sz="700">
              <a:solidFill>
                <a:schemeClr val="tx2"/>
              </a:solidFill>
            </a:endParaRPr>
          </a:p>
        </p:txBody>
      </p:sp>
      <p:sp>
        <p:nvSpPr>
          <p:cNvPr id="4" name="Slide Number Placeholder 3">
            <a:extLst>
              <a:ext uri="{FF2B5EF4-FFF2-40B4-BE49-F238E27FC236}">
                <a16:creationId xmlns:a16="http://schemas.microsoft.com/office/drawing/2014/main" id="{3B492032-C3E2-491E-6C3B-B6FE9712F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ACF33-09C6-4898-93F9-13C1A977F8EA}" type="slidenum">
              <a:rPr lang="en-US" smtClean="0"/>
              <a:t>‹#›</a:t>
            </a:fld>
            <a:endParaRPr lang="en-US"/>
          </a:p>
        </p:txBody>
      </p:sp>
    </p:spTree>
    <p:extLst>
      <p:ext uri="{BB962C8B-B14F-4D97-AF65-F5344CB8AC3E}">
        <p14:creationId xmlns:p14="http://schemas.microsoft.com/office/powerpoint/2010/main" val="25306435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6" r:id="rId3"/>
    <p:sldLayoutId id="2147483705" r:id="rId4"/>
    <p:sldLayoutId id="2147483703" r:id="rId5"/>
    <p:sldLayoutId id="2147483667" r:id="rId6"/>
    <p:sldLayoutId id="2147483701" r:id="rId7"/>
    <p:sldLayoutId id="2147483669" r:id="rId8"/>
    <p:sldLayoutId id="2147483668" r:id="rId9"/>
    <p:sldLayoutId id="2147483708" r:id="rId10"/>
    <p:sldLayoutId id="2147483715" r:id="rId11"/>
    <p:sldLayoutId id="2147483716" r:id="rId12"/>
    <p:sldLayoutId id="2147483717" r:id="rId13"/>
    <p:sldLayoutId id="2147483718" r:id="rId14"/>
    <p:sldLayoutId id="2147483719" r:id="rId15"/>
    <p:sldLayoutId id="2147483721" r:id="rId16"/>
    <p:sldLayoutId id="2147483722" r:id="rId17"/>
    <p:sldLayoutId id="2147483723" r:id="rId18"/>
    <p:sldLayoutId id="2147483724" r:id="rId19"/>
    <p:sldLayoutId id="2147483729" r:id="rId20"/>
    <p:sldLayoutId id="2147483730" r:id="rId21"/>
    <p:sldLayoutId id="2147483725" r:id="rId22"/>
    <p:sldLayoutId id="2147483726" r:id="rId23"/>
    <p:sldLayoutId id="2147483727" r:id="rId24"/>
    <p:sldLayoutId id="2147483728" r:id="rId25"/>
    <p:sldLayoutId id="2147483769" r:id="rId26"/>
  </p:sldLayoutIdLst>
  <p:hf sldNum="0"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58"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quot;&quot;">
            <a:extLst>
              <a:ext uri="{FF2B5EF4-FFF2-40B4-BE49-F238E27FC236}">
                <a16:creationId xmlns:a16="http://schemas.microsoft.com/office/drawing/2014/main" id="{B1E0BD8D-B55F-1816-BAFC-5CE024109CFC}"/>
              </a:ext>
            </a:extLst>
          </p:cNvPr>
          <p:cNvPicPr>
            <a:picLocks noChangeAspect="1"/>
          </p:cNvPicPr>
          <p:nvPr userDrawn="1"/>
        </p:nvPicPr>
        <p:blipFill rotWithShape="1">
          <a:blip r:embed="rId16"/>
          <a:srcRect t="-18262"/>
          <a:stretch/>
        </p:blipFill>
        <p:spPr>
          <a:xfrm>
            <a:off x="152400" y="6194300"/>
            <a:ext cx="11887200" cy="527175"/>
          </a:xfrm>
          <a:prstGeom prst="rect">
            <a:avLst/>
          </a:prstGeom>
        </p:spPr>
      </p:pic>
      <p:sp>
        <p:nvSpPr>
          <p:cNvPr id="6" name="Slide Number Placeholder 5">
            <a:extLst>
              <a:ext uri="{FF2B5EF4-FFF2-40B4-BE49-F238E27FC236}">
                <a16:creationId xmlns:a16="http://schemas.microsoft.com/office/drawing/2014/main" id="{657B4200-9CFD-F7A8-560D-22C6CA50DDAA}"/>
              </a:ext>
            </a:extLst>
          </p:cNvPr>
          <p:cNvSpPr>
            <a:spLocks noGrp="1"/>
          </p:cNvSpPr>
          <p:nvPr>
            <p:ph type="sldNum" sz="quarter" idx="4"/>
          </p:nvPr>
        </p:nvSpPr>
        <p:spPr>
          <a:xfrm>
            <a:off x="9062013" y="619430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7" name="Title Placeholder 1">
            <a:extLst>
              <a:ext uri="{FF2B5EF4-FFF2-40B4-BE49-F238E27FC236}">
                <a16:creationId xmlns:a16="http://schemas.microsoft.com/office/drawing/2014/main" id="{2003BA41-07C0-C85C-48B1-47D365C64B5D}"/>
              </a:ext>
            </a:extLst>
          </p:cNvPr>
          <p:cNvSpPr>
            <a:spLocks noGrp="1"/>
          </p:cNvSpPr>
          <p:nvPr>
            <p:ph type="title"/>
          </p:nvPr>
        </p:nvSpPr>
        <p:spPr>
          <a:xfrm>
            <a:off x="838200" y="530649"/>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8" name="Text Placeholder 2">
            <a:extLst>
              <a:ext uri="{FF2B5EF4-FFF2-40B4-BE49-F238E27FC236}">
                <a16:creationId xmlns:a16="http://schemas.microsoft.com/office/drawing/2014/main" id="{B1F93829-E33C-7B66-C759-F069DBE12AF0}"/>
              </a:ext>
            </a:extLst>
          </p:cNvPr>
          <p:cNvSpPr>
            <a:spLocks noGrp="1"/>
          </p:cNvSpPr>
          <p:nvPr>
            <p:ph type="body" idx="1"/>
          </p:nvPr>
        </p:nvSpPr>
        <p:spPr>
          <a:xfrm>
            <a:off x="838200" y="1825625"/>
            <a:ext cx="10515600" cy="4206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5E53AE1F-E281-949D-9FE8-9BA20C712DEB}"/>
              </a:ext>
            </a:extLst>
          </p:cNvPr>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p>
        </p:txBody>
      </p:sp>
      <p:sp>
        <p:nvSpPr>
          <p:cNvPr id="12" name="Rectangle 11" descr="&quot;&quot;">
            <a:extLst>
              <a:ext uri="{FF2B5EF4-FFF2-40B4-BE49-F238E27FC236}">
                <a16:creationId xmlns:a16="http://schemas.microsoft.com/office/drawing/2014/main" id="{19EEE6E2-CA3A-1005-CB56-6D0E0281F90F}"/>
              </a:ext>
            </a:extLst>
          </p:cNvPr>
          <p:cNvSpPr/>
          <p:nvPr userDrawn="1"/>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quot;&quot;">
            <a:extLst>
              <a:ext uri="{FF2B5EF4-FFF2-40B4-BE49-F238E27FC236}">
                <a16:creationId xmlns:a16="http://schemas.microsoft.com/office/drawing/2014/main" id="{1279CBC1-2290-92A5-D852-FBB1B036F869}"/>
              </a:ext>
            </a:extLst>
          </p:cNvPr>
          <p:cNvGrpSpPr/>
          <p:nvPr userDrawn="1"/>
        </p:nvGrpSpPr>
        <p:grpSpPr>
          <a:xfrm>
            <a:off x="147204" y="119502"/>
            <a:ext cx="11892396" cy="329742"/>
            <a:chOff x="147204" y="119502"/>
            <a:chExt cx="11892396" cy="329742"/>
          </a:xfrm>
        </p:grpSpPr>
        <p:sp>
          <p:nvSpPr>
            <p:cNvPr id="14" name="Rectangle 13">
              <a:extLst>
                <a:ext uri="{FF2B5EF4-FFF2-40B4-BE49-F238E27FC236}">
                  <a16:creationId xmlns:a16="http://schemas.microsoft.com/office/drawing/2014/main" id="{6B46C3F5-CDDE-95C7-DE21-E0A5F02540B1}"/>
                </a:ext>
              </a:extLst>
            </p:cNvPr>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Rectangle 14">
              <a:extLst>
                <a:ext uri="{FF2B5EF4-FFF2-40B4-BE49-F238E27FC236}">
                  <a16:creationId xmlns:a16="http://schemas.microsoft.com/office/drawing/2014/main" id="{BA250AF5-EB38-3A38-85D1-2C1DB81C3CBD}"/>
                </a:ext>
              </a:extLst>
            </p:cNvPr>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Rectangle 15">
              <a:extLst>
                <a:ext uri="{FF2B5EF4-FFF2-40B4-BE49-F238E27FC236}">
                  <a16:creationId xmlns:a16="http://schemas.microsoft.com/office/drawing/2014/main" id="{8DCEF3D3-B674-D4BC-A5F8-97FBC5B565EE}"/>
                </a:ext>
              </a:extLst>
            </p:cNvPr>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7" name="Rectangle 14" descr="&quot;&quot;">
            <a:extLst>
              <a:ext uri="{FF2B5EF4-FFF2-40B4-BE49-F238E27FC236}">
                <a16:creationId xmlns:a16="http://schemas.microsoft.com/office/drawing/2014/main" id="{C879017E-CD8A-5681-9D47-E3F6F19F491E}"/>
              </a:ext>
            </a:extLst>
          </p:cNvPr>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8" name="Picture 17">
            <a:extLst>
              <a:ext uri="{FF2B5EF4-FFF2-40B4-BE49-F238E27FC236}">
                <a16:creationId xmlns:a16="http://schemas.microsoft.com/office/drawing/2014/main" id="{1FBB9C4E-CFE9-EC8B-9E63-33DB27A58CC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
        <p:nvSpPr>
          <p:cNvPr id="19" name="Date Placeholder 3">
            <a:extLst>
              <a:ext uri="{FF2B5EF4-FFF2-40B4-BE49-F238E27FC236}">
                <a16:creationId xmlns:a16="http://schemas.microsoft.com/office/drawing/2014/main" id="{773EF731-C2C8-391D-52CE-A5417DDFD4D0}"/>
              </a:ext>
            </a:extLst>
          </p:cNvPr>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January 26, 2026</a:t>
            </a:fld>
            <a:endParaRPr lang="en-US"/>
          </a:p>
        </p:txBody>
      </p:sp>
    </p:spTree>
    <p:extLst>
      <p:ext uri="{BB962C8B-B14F-4D97-AF65-F5344CB8AC3E}">
        <p14:creationId xmlns:p14="http://schemas.microsoft.com/office/powerpoint/2010/main" val="4702868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4" r:id="rId3"/>
    <p:sldLayoutId id="2147483754" r:id="rId4"/>
    <p:sldLayoutId id="2147483755" r:id="rId5"/>
    <p:sldLayoutId id="2147483756" r:id="rId6"/>
    <p:sldLayoutId id="2147483761" r:id="rId7"/>
    <p:sldLayoutId id="2147483757" r:id="rId8"/>
    <p:sldLayoutId id="2147483758" r:id="rId9"/>
    <p:sldLayoutId id="2147483759" r:id="rId10"/>
    <p:sldLayoutId id="2147483760" r:id="rId11"/>
    <p:sldLayoutId id="2147483767" r:id="rId12"/>
    <p:sldLayoutId id="2147483770" r:id="rId13"/>
    <p:sldLayoutId id="2147483771" r:id="rId14"/>
  </p:sldLayoutIdLst>
  <p:hf sldNum="0" hdr="0" ftr="0" dt="0"/>
  <p:txStyles>
    <p:titleStyle>
      <a:lvl1pPr algn="ctr" defTabSz="914400" rtl="0" eaLnBrk="1" latinLnBrk="0" hangingPunct="1">
        <a:lnSpc>
          <a:spcPct val="90000"/>
        </a:lnSpc>
        <a:spcBef>
          <a:spcPct val="0"/>
        </a:spcBef>
        <a:buNone/>
        <a:defRPr sz="3200" b="1" i="0" kern="1200" cap="none" baseline="0">
          <a:solidFill>
            <a:srgbClr val="003F80"/>
          </a:solidFill>
          <a:latin typeface="Source Sans Pro" panose="020B0503030403020204" pitchFamily="34" charset="0"/>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58"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hyperlink" Target="https://www.sba.gov/funding-programs/loans/microloans" TargetMode="Externa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hyperlink" Target="https://www.sba.gov/funding-programs/surety-bonds" TargetMode="Externa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sba.gov/funding-programs/surety-bonds" TargetMode="Externa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hyperlink" Target="http://www.sba.gov/Manufacturing" TargetMode="External"/><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hyperlink" Target="mailto:International@sba.gov" TargetMode="External"/><Relationship Id="rId2" Type="http://schemas.openxmlformats.org/officeDocument/2006/relationships/hyperlink" Target="http://www.sba.gov/tradetools" TargetMode="External"/><Relationship Id="rId1" Type="http://schemas.openxmlformats.org/officeDocument/2006/relationships/slideLayout" Target="../slideLayouts/slideLayout40.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s://www.sba.gov/article/2025/09/18/sba-waives-loan-fees-small-manufacturers-fiscal-year-2026" TargetMode="External"/><Relationship Id="rId2" Type="http://schemas.openxmlformats.org/officeDocument/2006/relationships/hyperlink" Target="https://www.sba.gov/document/sop-50-10-appendix-13-7a-manufacturers-access-revolving-credit-marc" TargetMode="External"/><Relationship Id="rId1" Type="http://schemas.openxmlformats.org/officeDocument/2006/relationships/slideLayout" Target="../slideLayouts/slideLayout40.xml"/><Relationship Id="rId4" Type="http://schemas.openxmlformats.org/officeDocument/2006/relationships/hyperlink" Target="https://www.sba.gov/article/2025/09/23/sba-awards-11-million-support-made-america-manufacturi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hyperlink" Target="https://advocacy.sba.gov/resources/hotline/" TargetMode="Externa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hyperlink" Target="mailto:gayle.roenbaugh@sba.gov" TargetMode="External"/><Relationship Id="rId7" Type="http://schemas.openxmlformats.org/officeDocument/2006/relationships/hyperlink" Target="mailto:linda.reilly@sba.gov" TargetMode="External"/><Relationship Id="rId2" Type="http://schemas.openxmlformats.org/officeDocument/2006/relationships/hyperlink" Target="mailto:daniel.pische@sba.gov" TargetMode="External"/><Relationship Id="rId1" Type="http://schemas.openxmlformats.org/officeDocument/2006/relationships/slideLayout" Target="../slideLayouts/slideLayout40.xml"/><Relationship Id="rId6" Type="http://schemas.openxmlformats.org/officeDocument/2006/relationships/hyperlink" Target="mailto:robert.carpenter@sba.gov" TargetMode="External"/><Relationship Id="rId5" Type="http://schemas.openxmlformats.org/officeDocument/2006/relationships/hyperlink" Target="mailto:kevin.valdes@sba.gov" TargetMode="External"/><Relationship Id="rId4" Type="http://schemas.openxmlformats.org/officeDocument/2006/relationships/hyperlink" Target="mailto:james.webb@sba.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hyperlink" Target="https://www.sba.gov/funding-programs/loans/microloans" TargetMode="External"/><Relationship Id="rId2" Type="http://schemas.openxmlformats.org/officeDocument/2006/relationships/image" Target="../media/image13.jpeg"/><Relationship Id="rId1" Type="http://schemas.openxmlformats.org/officeDocument/2006/relationships/slideLayout" Target="../slideLayouts/slideLayout40.xml"/><Relationship Id="rId6" Type="http://schemas.openxmlformats.org/officeDocument/2006/relationships/hyperlink" Target="https://www.sba.gov/funding-programs/loans/504-loans" TargetMode="External"/><Relationship Id="rId5" Type="http://schemas.openxmlformats.org/officeDocument/2006/relationships/hyperlink" Target="https://www.sba.gov/funding-programs/loans/7a-loans" TargetMode="External"/><Relationship Id="rId4" Type="http://schemas.openxmlformats.org/officeDocument/2006/relationships/image" Target="../media/image15.jpeg"/><Relationship Id="rId9" Type="http://schemas.openxmlformats.org/officeDocument/2006/relationships/hyperlink" Target="https://www.sba.gov/funding-programs/surety-bond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79220-6631-72B3-A57F-FE3BFAB8B3E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235B91F-6031-EE61-C753-80F187B390EA}"/>
              </a:ext>
            </a:extLst>
          </p:cNvPr>
          <p:cNvSpPr>
            <a:spLocks noGrp="1"/>
          </p:cNvSpPr>
          <p:nvPr>
            <p:ph type="title" idx="4294967295"/>
          </p:nvPr>
        </p:nvSpPr>
        <p:spPr>
          <a:xfrm>
            <a:off x="4085071" y="3927046"/>
            <a:ext cx="7585075" cy="460375"/>
          </a:xfrm>
        </p:spPr>
        <p:txBody>
          <a:bodyPr wrap="square">
            <a:spAutoFit/>
          </a:bodyPr>
          <a:lstStyle/>
          <a:p>
            <a:pPr>
              <a:spcAft>
                <a:spcPts val="1200"/>
              </a:spcAft>
            </a:pPr>
            <a:r>
              <a:rPr lang="en-US" sz="3300" b="1" cap="none" spc="-120">
                <a:solidFill>
                  <a:schemeClr val="bg1"/>
                </a:solidFill>
                <a:latin typeface="Aptos"/>
              </a:rPr>
              <a:t>Ms.  Dianna Seaborn</a:t>
            </a:r>
          </a:p>
        </p:txBody>
      </p:sp>
      <p:sp>
        <p:nvSpPr>
          <p:cNvPr id="14" name="Rectangle 13">
            <a:extLst>
              <a:ext uri="{FF2B5EF4-FFF2-40B4-BE49-F238E27FC236}">
                <a16:creationId xmlns:a16="http://schemas.microsoft.com/office/drawing/2014/main" id="{6B916A0F-5B07-5948-8F6E-EF8BA168DBD8}"/>
              </a:ext>
            </a:extLst>
          </p:cNvPr>
          <p:cNvSpPr/>
          <p:nvPr/>
        </p:nvSpPr>
        <p:spPr>
          <a:xfrm>
            <a:off x="4074774" y="4527869"/>
            <a:ext cx="7968149" cy="1079783"/>
          </a:xfrm>
          <a:prstGeom prst="rect">
            <a:avLst/>
          </a:prstGeom>
          <a:noFill/>
          <a:ln>
            <a:noFill/>
            <a:miter/>
          </a:ln>
        </p:spPr>
        <p:style>
          <a:lnRef idx="0">
            <a:schemeClr val="accent1"/>
          </a:lnRef>
          <a:fillRef idx="1">
            <a:schemeClr val="accent1"/>
          </a:fillRef>
          <a:effectRef idx="0">
            <a:srgbClr val="000000"/>
          </a:effectRef>
          <a:fontRef idx="minor">
            <a:srgbClr val="FFFFFF"/>
          </a:fontRef>
        </p:style>
        <p:txBody>
          <a:bodyPr wrap="square" lIns="0" tIns="0" rIns="0" bIns="0" rtlCol="0" anchor="ctr">
            <a:spAutoFit/>
          </a:bodyPr>
          <a:lstStyle/>
          <a:p>
            <a:pPr>
              <a:spcAft>
                <a:spcPts val="500"/>
              </a:spcAft>
            </a:pPr>
            <a:r>
              <a:rPr lang="en-US" sz="2200" i="1">
                <a:latin typeface="Aptos Display" panose="020B0004020202020204" pitchFamily="34" charset="0"/>
              </a:rPr>
              <a:t>Deputy Associate Administrator</a:t>
            </a:r>
          </a:p>
          <a:p>
            <a:pPr>
              <a:spcAft>
                <a:spcPts val="500"/>
              </a:spcAft>
            </a:pPr>
            <a:r>
              <a:rPr lang="en-US" sz="2200" b="1">
                <a:latin typeface="Aptos Display" panose="020B0004020202020204" pitchFamily="34" charset="0"/>
              </a:rPr>
              <a:t>Office of Capital Access </a:t>
            </a:r>
            <a:br>
              <a:rPr lang="en-US" sz="2200" b="1">
                <a:latin typeface="Aptos Display" panose="020B0004020202020204" pitchFamily="34" charset="0"/>
              </a:rPr>
            </a:br>
            <a:r>
              <a:rPr lang="en-US" sz="2200" b="1">
                <a:solidFill>
                  <a:schemeClr val="bg1"/>
                </a:solidFill>
                <a:latin typeface="Aptos Display" panose="020B0004020202020204" pitchFamily="34" charset="0"/>
              </a:rPr>
              <a:t>Small Business Administration</a:t>
            </a:r>
            <a:endParaRPr lang="en-US" sz="2200">
              <a:solidFill>
                <a:schemeClr val="bg1"/>
              </a:solidFill>
              <a:latin typeface="Aptos Display" panose="020B0004020202020204" pitchFamily="34" charset="0"/>
              <a:cs typeface="Arial"/>
            </a:endParaRPr>
          </a:p>
        </p:txBody>
      </p:sp>
      <p:sp>
        <p:nvSpPr>
          <p:cNvPr id="6" name="Title 2">
            <a:extLst>
              <a:ext uri="{FF2B5EF4-FFF2-40B4-BE49-F238E27FC236}">
                <a16:creationId xmlns:a16="http://schemas.microsoft.com/office/drawing/2014/main" id="{86F32051-544D-7D31-40F0-C6F996154CA7}"/>
              </a:ext>
            </a:extLst>
          </p:cNvPr>
          <p:cNvSpPr txBox="1">
            <a:spLocks/>
          </p:cNvSpPr>
          <p:nvPr/>
        </p:nvSpPr>
        <p:spPr>
          <a:xfrm>
            <a:off x="4074774" y="2073639"/>
            <a:ext cx="4820544" cy="135729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spcAft>
                <a:spcPts val="1200"/>
              </a:spcAft>
            </a:pPr>
            <a:r>
              <a:rPr lang="en-US" sz="4900" b="1" cap="none" spc="-120">
                <a:solidFill>
                  <a:schemeClr val="bg1"/>
                </a:solidFill>
                <a:latin typeface="Aptos"/>
              </a:rPr>
              <a:t>Made in America Manufacturing</a:t>
            </a:r>
            <a:endParaRPr lang="en-US"/>
          </a:p>
        </p:txBody>
      </p:sp>
      <p:grpSp>
        <p:nvGrpSpPr>
          <p:cNvPr id="3" name="Group 2">
            <a:extLst>
              <a:ext uri="{FF2B5EF4-FFF2-40B4-BE49-F238E27FC236}">
                <a16:creationId xmlns:a16="http://schemas.microsoft.com/office/drawing/2014/main" id="{1F5B0A88-05C7-3AC9-7CA6-A221C387AD4A}"/>
              </a:ext>
            </a:extLst>
          </p:cNvPr>
          <p:cNvGrpSpPr/>
          <p:nvPr/>
        </p:nvGrpSpPr>
        <p:grpSpPr>
          <a:xfrm>
            <a:off x="8781029" y="4591361"/>
            <a:ext cx="2763819" cy="1075923"/>
            <a:chOff x="485858" y="4407369"/>
            <a:chExt cx="3578876" cy="1393215"/>
          </a:xfrm>
        </p:grpSpPr>
        <p:sp>
          <p:nvSpPr>
            <p:cNvPr id="4" name="Rectangle 3">
              <a:extLst>
                <a:ext uri="{FF2B5EF4-FFF2-40B4-BE49-F238E27FC236}">
                  <a16:creationId xmlns:a16="http://schemas.microsoft.com/office/drawing/2014/main" id="{8DAEA284-0A41-8D4C-A0F9-D99F4F2F7F77}"/>
                </a:ext>
              </a:extLst>
            </p:cNvPr>
            <p:cNvSpPr/>
            <p:nvPr/>
          </p:nvSpPr>
          <p:spPr>
            <a:xfrm>
              <a:off x="485858" y="4407369"/>
              <a:ext cx="3578876" cy="1393215"/>
            </a:xfrm>
            <a:prstGeom prst="rect">
              <a:avLst/>
            </a:prstGeom>
            <a:solidFill>
              <a:schemeClr val="bg1"/>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pic>
          <p:nvPicPr>
            <p:cNvPr id="5" name="Picture 4" descr="Blue text on a black background&#10;&#10;Description automatically generated">
              <a:extLst>
                <a:ext uri="{FF2B5EF4-FFF2-40B4-BE49-F238E27FC236}">
                  <a16:creationId xmlns:a16="http://schemas.microsoft.com/office/drawing/2014/main" id="{164E57B0-97B8-7C37-668F-763DF9186B63}"/>
                </a:ext>
              </a:extLst>
            </p:cNvPr>
            <p:cNvPicPr>
              <a:picLocks noChangeAspect="1"/>
            </p:cNvPicPr>
            <p:nvPr/>
          </p:nvPicPr>
          <p:blipFill>
            <a:blip r:embed="rId3"/>
            <a:stretch>
              <a:fillRect/>
            </a:stretch>
          </p:blipFill>
          <p:spPr>
            <a:xfrm>
              <a:off x="693127" y="4662734"/>
              <a:ext cx="3132944" cy="877878"/>
            </a:xfrm>
            <a:prstGeom prst="rect">
              <a:avLst/>
            </a:prstGeom>
          </p:spPr>
        </p:pic>
      </p:grpSp>
      <p:cxnSp>
        <p:nvCxnSpPr>
          <p:cNvPr id="7" name="Straight Connector 6">
            <a:extLst>
              <a:ext uri="{FF2B5EF4-FFF2-40B4-BE49-F238E27FC236}">
                <a16:creationId xmlns:a16="http://schemas.microsoft.com/office/drawing/2014/main" id="{4B97167E-6ECA-5552-C95D-AF1E65A61690}"/>
              </a:ext>
            </a:extLst>
          </p:cNvPr>
          <p:cNvCxnSpPr>
            <a:cxnSpLocks/>
          </p:cNvCxnSpPr>
          <p:nvPr/>
        </p:nvCxnSpPr>
        <p:spPr>
          <a:xfrm>
            <a:off x="4074774" y="3697502"/>
            <a:ext cx="7285480" cy="0"/>
          </a:xfrm>
          <a:prstGeom prst="line">
            <a:avLst/>
          </a:prstGeom>
          <a:ln w="12700" cap="flat">
            <a:solidFill>
              <a:srgbClr val="FFCC01"/>
            </a:solidFill>
            <a:miter/>
          </a:ln>
        </p:spPr>
        <p:style>
          <a:lnRef idx="1">
            <a:schemeClr val="accent1"/>
          </a:lnRef>
          <a:fillRef idx="0">
            <a:schemeClr val="accent1"/>
          </a:fillRef>
          <a:effectRef idx="0">
            <a:srgbClr val="000000"/>
          </a:effectRef>
          <a:fontRef idx="minor">
            <a:srgbClr val="FFFFFF"/>
          </a:fontRef>
        </p:style>
      </p:cxnSp>
      <p:sp>
        <p:nvSpPr>
          <p:cNvPr id="8" name="Oval 7">
            <a:extLst>
              <a:ext uri="{FF2B5EF4-FFF2-40B4-BE49-F238E27FC236}">
                <a16:creationId xmlns:a16="http://schemas.microsoft.com/office/drawing/2014/main" id="{EB6D7B88-3B14-5129-03C9-345E0A876660}"/>
              </a:ext>
            </a:extLst>
          </p:cNvPr>
          <p:cNvSpPr>
            <a:spLocks noChangeAspect="1"/>
          </p:cNvSpPr>
          <p:nvPr/>
        </p:nvSpPr>
        <p:spPr>
          <a:xfrm>
            <a:off x="588500" y="1362456"/>
            <a:ext cx="2913754" cy="2916936"/>
          </a:xfrm>
          <a:prstGeom prst="ellipse">
            <a:avLst/>
          </a:prstGeom>
          <a:blipFill>
            <a:blip r:embed="rId4"/>
            <a:stretch>
              <a:fillRect/>
            </a:stretch>
          </a:blipFill>
          <a:ln w="88900">
            <a:solidFill>
              <a:srgbClr val="FFCC0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Tree>
    <p:extLst>
      <p:ext uri="{BB962C8B-B14F-4D97-AF65-F5344CB8AC3E}">
        <p14:creationId xmlns:p14="http://schemas.microsoft.com/office/powerpoint/2010/main" val="1684084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C84BE-973B-E7E3-8F80-B97A4F1967CA}"/>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CF53FC29-0331-E1F0-C9E9-01EA479E0226}"/>
              </a:ext>
            </a:extLst>
          </p:cNvPr>
          <p:cNvSpPr>
            <a:spLocks noGrp="1"/>
          </p:cNvSpPr>
          <p:nvPr>
            <p:ph type="title"/>
          </p:nvPr>
        </p:nvSpPr>
        <p:spPr>
          <a:xfrm>
            <a:off x="978408" y="576072"/>
            <a:ext cx="10515600" cy="998008"/>
          </a:xfrm>
        </p:spPr>
        <p:txBody>
          <a:bodyPr>
            <a:normAutofit/>
          </a:bodyPr>
          <a:lstStyle/>
          <a:p>
            <a:pPr algn="l"/>
            <a:r>
              <a:rPr lang="en-US" sz="3300">
                <a:latin typeface="Source Sans Pro Semibold" panose="020B0503030403020204" pitchFamily="34" charset="0"/>
                <a:ea typeface="Source Sans Pro Semibold" panose="020B0503030403020204" pitchFamily="34" charset="0"/>
              </a:rPr>
              <a:t>How the 7(a) Loan Program Works </a:t>
            </a:r>
          </a:p>
        </p:txBody>
      </p:sp>
      <p:sp>
        <p:nvSpPr>
          <p:cNvPr id="18" name="Text Placeholder 17">
            <a:extLst>
              <a:ext uri="{FF2B5EF4-FFF2-40B4-BE49-F238E27FC236}">
                <a16:creationId xmlns:a16="http://schemas.microsoft.com/office/drawing/2014/main" id="{AC24195A-C77B-6685-C265-F2E2F4C6A175}"/>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b="1">
              <a:solidFill>
                <a:srgbClr val="000000"/>
              </a:solidFill>
              <a:latin typeface="Source Sans Pro" panose="020B0503030403020204" pitchFamily="34" charset="0"/>
              <a:ea typeface="Source Sans Pro" panose="020B0503030403020204" pitchFamily="34" charset="0"/>
            </a:endParaRPr>
          </a:p>
          <a:p>
            <a:endParaRPr lang="en-US"/>
          </a:p>
        </p:txBody>
      </p:sp>
      <p:sp>
        <p:nvSpPr>
          <p:cNvPr id="2" name="AutoShape 2" descr="SBA Launches Center for Faith, Eliminates Biden Ban on Disaster Relief for Faith Organizations">
            <a:extLst>
              <a:ext uri="{FF2B5EF4-FFF2-40B4-BE49-F238E27FC236}">
                <a16:creationId xmlns:a16="http://schemas.microsoft.com/office/drawing/2014/main" id="{F6AF3130-90A7-79F0-E827-BC657FBB92E8}"/>
              </a:ext>
            </a:extLst>
          </p:cNvPr>
          <p:cNvSpPr>
            <a:spLocks noChangeAspect="1" noChangeArrowheads="1"/>
          </p:cNvSpPr>
          <p:nvPr/>
        </p:nvSpPr>
        <p:spPr bwMode="auto">
          <a:xfrm>
            <a:off x="5513656" y="2833959"/>
            <a:ext cx="2625463" cy="10566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3369"/>
                </a:solidFill>
                <a:effectLst/>
                <a:uLnTx/>
                <a:uFillTx/>
                <a:latin typeface="Source Sans Pro" panose="020B0503030403020204" pitchFamily="34" charset="0"/>
                <a:ea typeface="Source Sans Pro" panose="020B0503030403020204" pitchFamily="34" charset="0"/>
                <a:cs typeface="+mn-cs"/>
              </a:rPr>
              <a:t>Lenders - Make, close, and service loans to provide capital  to Applicants </a:t>
            </a:r>
          </a:p>
        </p:txBody>
      </p:sp>
      <p:pic>
        <p:nvPicPr>
          <p:cNvPr id="3" name="Picture 2">
            <a:extLst>
              <a:ext uri="{FF2B5EF4-FFF2-40B4-BE49-F238E27FC236}">
                <a16:creationId xmlns:a16="http://schemas.microsoft.com/office/drawing/2014/main" id="{A5B76C14-7E6A-F18F-F285-F178EC689300}"/>
              </a:ext>
            </a:extLst>
          </p:cNvPr>
          <p:cNvPicPr>
            <a:picLocks noChangeAspect="1"/>
          </p:cNvPicPr>
          <p:nvPr/>
        </p:nvPicPr>
        <p:blipFill>
          <a:blip r:embed="rId2"/>
          <a:stretch>
            <a:fillRect/>
          </a:stretch>
        </p:blipFill>
        <p:spPr>
          <a:xfrm>
            <a:off x="1504070" y="1400179"/>
            <a:ext cx="1662463" cy="1109136"/>
          </a:xfrm>
          <a:prstGeom prst="rect">
            <a:avLst/>
          </a:prstGeom>
        </p:spPr>
      </p:pic>
      <p:sp>
        <p:nvSpPr>
          <p:cNvPr id="4" name="Arrow: Bent-Up 3">
            <a:extLst>
              <a:ext uri="{FF2B5EF4-FFF2-40B4-BE49-F238E27FC236}">
                <a16:creationId xmlns:a16="http://schemas.microsoft.com/office/drawing/2014/main" id="{A3D75ED4-E0CE-8BDF-6FE3-F772E65AF60B}"/>
              </a:ext>
            </a:extLst>
          </p:cNvPr>
          <p:cNvSpPr/>
          <p:nvPr/>
        </p:nvSpPr>
        <p:spPr>
          <a:xfrm rot="5400000">
            <a:off x="2136670" y="2580912"/>
            <a:ext cx="1082947" cy="1232897"/>
          </a:xfrm>
          <a:prstGeom prst="bentUpArrow">
            <a:avLst>
              <a:gd name="adj1" fmla="val 32840"/>
              <a:gd name="adj2" fmla="val 25000"/>
              <a:gd name="adj3" fmla="val 35780"/>
            </a:avLst>
          </a:prstGeom>
          <a:solidFill>
            <a:srgbClr val="223369"/>
          </a:solidFill>
          <a:ln w="25400">
            <a:solidFill>
              <a:srgbClr val="CC0000"/>
            </a:solid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0000">
                  <a:hueOff val="0"/>
                  <a:satOff val="0"/>
                  <a:lumOff val="0"/>
                  <a:alphaOff val="0"/>
                </a:srgbClr>
              </a:solidFill>
              <a:effectLst/>
              <a:uLnTx/>
              <a:uFillTx/>
              <a:latin typeface="Source Sans Pro"/>
              <a:ea typeface="+mn-ea"/>
              <a:cs typeface="+mn-cs"/>
            </a:endParaRPr>
          </a:p>
        </p:txBody>
      </p:sp>
      <p:sp>
        <p:nvSpPr>
          <p:cNvPr id="8" name="TextBox 7">
            <a:extLst>
              <a:ext uri="{FF2B5EF4-FFF2-40B4-BE49-F238E27FC236}">
                <a16:creationId xmlns:a16="http://schemas.microsoft.com/office/drawing/2014/main" id="{F1111EAC-9897-FD95-6817-FE24EDFA6726}"/>
              </a:ext>
            </a:extLst>
          </p:cNvPr>
          <p:cNvSpPr txBox="1"/>
          <p:nvPr/>
        </p:nvSpPr>
        <p:spPr>
          <a:xfrm>
            <a:off x="3294592" y="1330657"/>
            <a:ext cx="353179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3369"/>
                </a:solidFill>
                <a:effectLst/>
                <a:uLnTx/>
                <a:uFillTx/>
                <a:latin typeface="Source Sans Pro" panose="020B0503030403020204" pitchFamily="34" charset="0"/>
                <a:ea typeface="Source Sans Pro" panose="020B0503030403020204" pitchFamily="34" charset="0"/>
                <a:cs typeface="+mn-cs"/>
              </a:rPr>
              <a:t>SBA -   Partners with financial institutions such as banks, Credit Unions, CDFIs, and other mission-based lenders to offer private dollars leveraged by an SBA guaranty  </a:t>
            </a:r>
          </a:p>
        </p:txBody>
      </p:sp>
      <p:pic>
        <p:nvPicPr>
          <p:cNvPr id="1028" name="Picture 4">
            <a:extLst>
              <a:ext uri="{FF2B5EF4-FFF2-40B4-BE49-F238E27FC236}">
                <a16:creationId xmlns:a16="http://schemas.microsoft.com/office/drawing/2014/main" id="{C5D4FB25-B67C-CE85-D300-090B4BE72F9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67383" y="2900317"/>
            <a:ext cx="1698231" cy="125047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Bent-Up 8">
            <a:extLst>
              <a:ext uri="{FF2B5EF4-FFF2-40B4-BE49-F238E27FC236}">
                <a16:creationId xmlns:a16="http://schemas.microsoft.com/office/drawing/2014/main" id="{C38BDF26-158C-FF4C-1947-088237738861}"/>
              </a:ext>
            </a:extLst>
          </p:cNvPr>
          <p:cNvSpPr/>
          <p:nvPr/>
        </p:nvSpPr>
        <p:spPr>
          <a:xfrm rot="5400000">
            <a:off x="4409824" y="4161221"/>
            <a:ext cx="1082947" cy="1232897"/>
          </a:xfrm>
          <a:prstGeom prst="bentUpArrow">
            <a:avLst>
              <a:gd name="adj1" fmla="val 32840"/>
              <a:gd name="adj2" fmla="val 25000"/>
              <a:gd name="adj3" fmla="val 35780"/>
            </a:avLst>
          </a:prstGeom>
          <a:solidFill>
            <a:srgbClr val="223369"/>
          </a:solidFill>
          <a:ln w="25400">
            <a:solidFill>
              <a:srgbClr val="CC0000"/>
            </a:solidFill>
          </a:ln>
        </p:spPr>
        <p:style>
          <a:lnRef idx="2">
            <a:schemeClr val="lt1">
              <a:hueOff val="0"/>
              <a:satOff val="0"/>
              <a:lumOff val="0"/>
              <a:alphaOff val="0"/>
            </a:schemeClr>
          </a:lnRef>
          <a:fillRef idx="1">
            <a:scrgbClr r="0" g="0" b="0"/>
          </a:fillRef>
          <a:effectRef idx="0">
            <a:schemeClr val="accent2">
              <a:tint val="50000"/>
              <a:hueOff val="-6138124"/>
              <a:satOff val="66175"/>
              <a:lumOff val="17842"/>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0000">
                  <a:hueOff val="0"/>
                  <a:satOff val="0"/>
                  <a:lumOff val="0"/>
                  <a:alphaOff val="0"/>
                </a:srgbClr>
              </a:solidFill>
              <a:effectLst/>
              <a:uLnTx/>
              <a:uFillTx/>
              <a:latin typeface="Source Sans Pro"/>
              <a:ea typeface="+mn-ea"/>
              <a:cs typeface="+mn-cs"/>
            </a:endParaRPr>
          </a:p>
        </p:txBody>
      </p:sp>
      <p:pic>
        <p:nvPicPr>
          <p:cNvPr id="10" name="Picture 9">
            <a:extLst>
              <a:ext uri="{FF2B5EF4-FFF2-40B4-BE49-F238E27FC236}">
                <a16:creationId xmlns:a16="http://schemas.microsoft.com/office/drawing/2014/main" id="{A7DBC447-758A-CF4D-4186-8C94D443088C}"/>
              </a:ext>
            </a:extLst>
          </p:cNvPr>
          <p:cNvPicPr>
            <a:picLocks noChangeAspect="1"/>
          </p:cNvPicPr>
          <p:nvPr/>
        </p:nvPicPr>
        <p:blipFill>
          <a:blip r:embed="rId4"/>
          <a:stretch>
            <a:fillRect/>
          </a:stretch>
        </p:blipFill>
        <p:spPr>
          <a:xfrm>
            <a:off x="5721309" y="4413115"/>
            <a:ext cx="1847891" cy="1346345"/>
          </a:xfrm>
          <a:prstGeom prst="rect">
            <a:avLst/>
          </a:prstGeom>
        </p:spPr>
      </p:pic>
      <p:sp>
        <p:nvSpPr>
          <p:cNvPr id="11" name="TextBox 10">
            <a:extLst>
              <a:ext uri="{FF2B5EF4-FFF2-40B4-BE49-F238E27FC236}">
                <a16:creationId xmlns:a16="http://schemas.microsoft.com/office/drawing/2014/main" id="{E6EFA91E-D619-8F43-FD28-D7A93A11FEFB}"/>
              </a:ext>
            </a:extLst>
          </p:cNvPr>
          <p:cNvSpPr txBox="1"/>
          <p:nvPr/>
        </p:nvSpPr>
        <p:spPr>
          <a:xfrm>
            <a:off x="7722763" y="4413115"/>
            <a:ext cx="328390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3369"/>
                </a:solidFill>
                <a:effectLst/>
                <a:uLnTx/>
                <a:uFillTx/>
                <a:latin typeface="Source Sans Pro" panose="020B0503030403020204" pitchFamily="34" charset="0"/>
                <a:ea typeface="Source Sans Pro" panose="020B0503030403020204" pitchFamily="34" charset="0"/>
                <a:cs typeface="+mn-cs"/>
              </a:rPr>
              <a:t>Applicant - Receives credit that would not have been available elsewhere. Applicants only interact with their lender</a:t>
            </a:r>
            <a:endParaRPr kumimoji="0" lang="en-US" sz="1600" b="0" i="0" u="none" strike="noStrike" kern="1200" cap="none" spc="0" normalizeH="0" baseline="0" noProof="0">
              <a:ln>
                <a:noFill/>
              </a:ln>
              <a:solidFill>
                <a:srgbClr val="223369"/>
              </a:solidFill>
              <a:effectLst/>
              <a:uLnTx/>
              <a:uFillTx/>
              <a:latin typeface="Source Sans Pro"/>
              <a:cs typeface="+mn-cs"/>
            </a:endParaRPr>
          </a:p>
        </p:txBody>
      </p:sp>
    </p:spTree>
    <p:extLst>
      <p:ext uri="{BB962C8B-B14F-4D97-AF65-F5344CB8AC3E}">
        <p14:creationId xmlns:p14="http://schemas.microsoft.com/office/powerpoint/2010/main" val="61111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C112A-72DB-3F0A-1443-BF1616AAC36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D16987B8-43C0-FB7E-CBAA-B3972305388F}"/>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7(a) What can I use the loan for? </a:t>
            </a:r>
          </a:p>
        </p:txBody>
      </p:sp>
      <p:sp>
        <p:nvSpPr>
          <p:cNvPr id="18" name="Text Placeholder 17">
            <a:extLst>
              <a:ext uri="{FF2B5EF4-FFF2-40B4-BE49-F238E27FC236}">
                <a16:creationId xmlns:a16="http://schemas.microsoft.com/office/drawing/2014/main" id="{3DDD0727-AA3E-B215-3B6B-4A2492B94E92}"/>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3986D4C0-A067-12DC-4B01-1DA9478CA3EC}"/>
              </a:ext>
            </a:extLst>
          </p:cNvPr>
          <p:cNvSpPr txBox="1"/>
          <p:nvPr/>
        </p:nvSpPr>
        <p:spPr>
          <a:xfrm>
            <a:off x="255747" y="1735137"/>
            <a:ext cx="12054625" cy="4465968"/>
          </a:xfrm>
          <a:prstGeom prst="rect">
            <a:avLst/>
          </a:prstGeom>
          <a:noFill/>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rPr>
              <a:t>Long- and short-term working capital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rPr>
              <a:t>The purchase of equipment, machinery, furniture, fixtures, inventory, supplies, or materials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rPr>
              <a:t>The purchase of real estate, including land and buildings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rPr>
              <a:t>The construction a new building or renovation of an existing building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rPr>
              <a:t>Establishing a new business or assisting in the acquisition, operation or expansion of an existing business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rPr>
              <a:t>Refinancing existing business debt, under certain conditions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rPr>
              <a:t>Lines of credit - Revolving funds based on the value of existing inventory and receivables </a:t>
            </a:r>
          </a:p>
        </p:txBody>
      </p:sp>
    </p:spTree>
    <p:extLst>
      <p:ext uri="{BB962C8B-B14F-4D97-AF65-F5344CB8AC3E}">
        <p14:creationId xmlns:p14="http://schemas.microsoft.com/office/powerpoint/2010/main" val="100642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F1DE-101B-CA93-14E5-04E4E036542A}"/>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91C00E37-B5FA-EF27-8DFC-83EED5EEA507}"/>
              </a:ext>
            </a:extLst>
          </p:cNvPr>
          <p:cNvSpPr>
            <a:spLocks noGrp="1"/>
          </p:cNvSpPr>
          <p:nvPr>
            <p:ph type="title"/>
          </p:nvPr>
        </p:nvSpPr>
        <p:spPr>
          <a:xfrm>
            <a:off x="978408" y="576072"/>
            <a:ext cx="10515600" cy="998008"/>
          </a:xfrm>
        </p:spPr>
        <p:txBody>
          <a:bodyPr/>
          <a:lstStyle/>
          <a:p>
            <a:pPr algn="l"/>
            <a:r>
              <a:rPr lang="en-US" sz="4400">
                <a:latin typeface="Source Sans Pro Semibold" panose="020B0503030403020204" pitchFamily="34" charset="0"/>
                <a:ea typeface="Source Sans Pro Semibold" panose="020B0503030403020204" pitchFamily="34" charset="0"/>
              </a:rPr>
              <a:t>7(a) Loan Terms </a:t>
            </a:r>
          </a:p>
        </p:txBody>
      </p:sp>
      <p:sp>
        <p:nvSpPr>
          <p:cNvPr id="18" name="Text Placeholder 17">
            <a:extLst>
              <a:ext uri="{FF2B5EF4-FFF2-40B4-BE49-F238E27FC236}">
                <a16:creationId xmlns:a16="http://schemas.microsoft.com/office/drawing/2014/main" id="{F8CD1C4A-58F4-33A9-9212-F1A31B6A830C}"/>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F3A74F55-62C2-6F3F-FF40-9D2DD718AAC9}"/>
              </a:ext>
            </a:extLst>
          </p:cNvPr>
          <p:cNvSpPr txBox="1"/>
          <p:nvPr/>
        </p:nvSpPr>
        <p:spPr>
          <a:xfrm>
            <a:off x="255747" y="1397628"/>
            <a:ext cx="12054625" cy="4465968"/>
          </a:xfrm>
          <a:prstGeom prst="rect">
            <a:avLst/>
          </a:prstGeom>
          <a:noFill/>
        </p:spPr>
        <p:txBody>
          <a:bodyPr wrap="square">
            <a:noAutofit/>
          </a:bodyPr>
          <a:lstStyle/>
          <a:p>
            <a:pPr marL="342900" marR="0" lvl="0" indent="-34290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Calibri" panose="020F0502020204030204" pitchFamily="34" charset="0"/>
                <a:cs typeface="Calibri" panose="020F0502020204030204" pitchFamily="34" charset="0"/>
              </a:rPr>
              <a:t>Working capital and inventory loans must not exceed 10 years</a:t>
            </a:r>
          </a:p>
          <a:p>
            <a:pPr marL="342900" marR="0" lvl="0" indent="-34290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Calibri" panose="020F0502020204030204" pitchFamily="34" charset="0"/>
                <a:cs typeface="Calibri" panose="020F0502020204030204" pitchFamily="34" charset="0"/>
              </a:rPr>
              <a:t>Equipment, fixtures, or furniture loans should not exceed 10 years</a:t>
            </a:r>
          </a:p>
          <a:p>
            <a:pPr marL="342900" marR="0" lvl="0" indent="-34290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Real estate loans may be up to 25 years </a:t>
            </a:r>
          </a:p>
          <a:p>
            <a:pPr marL="914400" marR="0" lvl="2" indent="-914400" algn="l" defTabSz="457200" rtl="0" eaLnBrk="1" fontAlgn="base" latinLnBrk="0" hangingPunct="1">
              <a:lnSpc>
                <a:spcPct val="100000"/>
              </a:lnSpc>
              <a:spcBef>
                <a:spcPts val="300"/>
              </a:spcBef>
              <a:spcAft>
                <a:spcPts val="600"/>
              </a:spcAft>
              <a:buClrTx/>
              <a:buSzTx/>
              <a:buFontTx/>
              <a:buNone/>
              <a:tabLst>
                <a:tab pos="117475" algn="l"/>
                <a:tab pos="914400" algn="l"/>
              </a:tabLst>
              <a:defRPr/>
            </a:pPr>
            <a:r>
              <a:rPr kumimoji="0" lang="en-US" sz="2000" b="1" i="0" u="none" strike="noStrike" kern="0" cap="none" spc="0" normalizeH="0" baseline="0" noProof="0">
                <a:ln>
                  <a:noFill/>
                </a:ln>
                <a:solidFill>
                  <a:srgbClr val="000000"/>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General Policy on Interest Rates </a:t>
            </a:r>
          </a:p>
          <a:p>
            <a:pPr marL="342900" marR="0" lvl="2" indent="-342900" algn="l" defTabSz="457200" rtl="0" eaLnBrk="1" fontAlgn="base" latinLnBrk="0" hangingPunct="1">
              <a:lnSpc>
                <a:spcPct val="100000"/>
              </a:lnSpc>
              <a:spcBef>
                <a:spcPts val="300"/>
              </a:spcBef>
              <a:spcAft>
                <a:spcPts val="0"/>
              </a:spcAft>
              <a:buClrTx/>
              <a:buSzTx/>
              <a:buFont typeface="Arial" panose="020B0604020202020204" pitchFamily="34" charset="0"/>
              <a:buChar char="•"/>
              <a:tabLst>
                <a:tab pos="914400" algn="l"/>
              </a:tabLst>
              <a:defRPr/>
            </a:pPr>
            <a:r>
              <a:rPr kumimoji="0" lang="en-US" sz="2000" b="0" i="0" u="none" strike="noStrike" kern="0" cap="none" spc="0" normalizeH="0" baseline="0" noProof="0">
                <a:ln>
                  <a:noFill/>
                </a:ln>
                <a:solidFill>
                  <a:srgbClr val="000000"/>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 </a:t>
            </a: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A 7(a) loan may have a fixed or variable interest rate </a:t>
            </a:r>
          </a:p>
          <a:p>
            <a:pPr marL="342900" marR="0" lvl="2" indent="-342900" algn="l" defTabSz="457200" rtl="0" eaLnBrk="1" fontAlgn="base" latinLnBrk="0" hangingPunct="1">
              <a:lnSpc>
                <a:spcPct val="100000"/>
              </a:lnSpc>
              <a:spcBef>
                <a:spcPts val="300"/>
              </a:spcBef>
              <a:spcAft>
                <a:spcPts val="0"/>
              </a:spcAft>
              <a:buClrTx/>
              <a:buSzTx/>
              <a:buFont typeface="Arial" panose="020B0604020202020204" pitchFamily="34" charset="0"/>
              <a:buChar char="•"/>
              <a:tabLst>
                <a:tab pos="914400" algn="l"/>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Maximum Variable Interest Rates  are based on the loan amount:</a:t>
            </a:r>
          </a:p>
          <a:p>
            <a:pPr marL="342900" marR="0" lvl="2" indent="-342900" algn="l" defTabSz="457200" rtl="0" eaLnBrk="1" fontAlgn="base" latinLnBrk="0" hangingPunct="1">
              <a:lnSpc>
                <a:spcPct val="100000"/>
              </a:lnSpc>
              <a:spcBef>
                <a:spcPts val="300"/>
              </a:spcBef>
              <a:spcAft>
                <a:spcPts val="0"/>
              </a:spcAft>
              <a:buClrTx/>
              <a:buSzTx/>
              <a:buFont typeface="Arial" panose="020B0604020202020204" pitchFamily="34" charset="0"/>
              <a:buChar char="•"/>
              <a:tabLst>
                <a:tab pos="914400" algn="l"/>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$50,000 and less = Prime + 6.5%</a:t>
            </a:r>
          </a:p>
          <a:p>
            <a:pPr marL="342900" marR="0" lvl="2" indent="-342900" algn="l" defTabSz="457200" rtl="0" eaLnBrk="1" fontAlgn="base" latinLnBrk="0" hangingPunct="1">
              <a:lnSpc>
                <a:spcPct val="100000"/>
              </a:lnSpc>
              <a:spcBef>
                <a:spcPts val="300"/>
              </a:spcBef>
              <a:spcAft>
                <a:spcPts val="0"/>
              </a:spcAft>
              <a:buClrTx/>
              <a:buSzTx/>
              <a:buFont typeface="Arial" panose="020B0604020202020204" pitchFamily="34" charset="0"/>
              <a:buChar char="•"/>
              <a:tabLst>
                <a:tab pos="914400" algn="l"/>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$50,001 to $250,000 = Prime + 6.0%</a:t>
            </a:r>
          </a:p>
          <a:p>
            <a:pPr marL="342900" marR="0" lvl="2" indent="-342900" algn="l" defTabSz="457200" rtl="0" eaLnBrk="1" fontAlgn="base" latinLnBrk="0" hangingPunct="1">
              <a:lnSpc>
                <a:spcPct val="100000"/>
              </a:lnSpc>
              <a:spcBef>
                <a:spcPts val="300"/>
              </a:spcBef>
              <a:spcAft>
                <a:spcPts val="0"/>
              </a:spcAft>
              <a:buClrTx/>
              <a:buSzTx/>
              <a:buFont typeface="Arial" panose="020B0604020202020204" pitchFamily="34" charset="0"/>
              <a:buChar char="•"/>
              <a:tabLst>
                <a:tab pos="914400" algn="l"/>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$250,001 to $350,000 = Prime + 4.5%</a:t>
            </a:r>
          </a:p>
          <a:p>
            <a:pPr marL="342900" marR="0" lvl="2" indent="-342900" algn="l" defTabSz="457200" rtl="0" eaLnBrk="1" fontAlgn="base" latinLnBrk="0" hangingPunct="1">
              <a:lnSpc>
                <a:spcPct val="100000"/>
              </a:lnSpc>
              <a:spcBef>
                <a:spcPts val="300"/>
              </a:spcBef>
              <a:spcAft>
                <a:spcPts val="0"/>
              </a:spcAft>
              <a:buClrTx/>
              <a:buSzTx/>
              <a:buFont typeface="Arial" panose="020B0604020202020204" pitchFamily="34" charset="0"/>
              <a:buChar char="•"/>
              <a:tabLst>
                <a:tab pos="914400" algn="l"/>
              </a:tabLst>
              <a:defRPr/>
            </a:pP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$350,001 and greater = Prime + 3.0% </a:t>
            </a:r>
          </a:p>
          <a:p>
            <a:pPr marL="342900" marR="0" lvl="0" indent="-34290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223369"/>
              </a:solidFill>
              <a:effectLst/>
              <a:uLnTx/>
              <a:uFillTx/>
              <a:latin typeface="Source Sans Pro"/>
              <a:ea typeface="+mn-ea"/>
              <a:cs typeface="+mn-cs"/>
            </a:endParaRPr>
          </a:p>
        </p:txBody>
      </p:sp>
    </p:spTree>
    <p:extLst>
      <p:ext uri="{BB962C8B-B14F-4D97-AF65-F5344CB8AC3E}">
        <p14:creationId xmlns:p14="http://schemas.microsoft.com/office/powerpoint/2010/main" val="833882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3479-0A2B-F1D4-2470-3BD68DD396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6BF928-629A-FB83-F3F1-8824D72C2EAE}"/>
              </a:ext>
            </a:extLst>
          </p:cNvPr>
          <p:cNvSpPr>
            <a:spLocks noGrp="1"/>
          </p:cNvSpPr>
          <p:nvPr>
            <p:ph type="title"/>
          </p:nvPr>
        </p:nvSpPr>
        <p:spPr/>
        <p:txBody>
          <a:bodyPr/>
          <a:lstStyle/>
          <a:p>
            <a:br>
              <a:rPr kumimoji="0" lang="en-US" sz="28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endParaRPr lang="en-US"/>
          </a:p>
        </p:txBody>
      </p:sp>
      <p:sp>
        <p:nvSpPr>
          <p:cNvPr id="5" name="TextBox 4">
            <a:extLst>
              <a:ext uri="{FF2B5EF4-FFF2-40B4-BE49-F238E27FC236}">
                <a16:creationId xmlns:a16="http://schemas.microsoft.com/office/drawing/2014/main" id="{BA884E4C-3611-CEEE-5C7C-D9592F7CE117}"/>
              </a:ext>
            </a:extLst>
          </p:cNvPr>
          <p:cNvSpPr txBox="1"/>
          <p:nvPr/>
        </p:nvSpPr>
        <p:spPr>
          <a:xfrm>
            <a:off x="4683223" y="5050961"/>
            <a:ext cx="3308383" cy="369332"/>
          </a:xfrm>
          <a:prstGeom prst="rect">
            <a:avLst/>
          </a:prstGeom>
          <a:noFill/>
        </p:spPr>
        <p:txBody>
          <a:bodyPr wrap="square">
            <a:spAutoFit/>
          </a:bodyPr>
          <a:lstStyle/>
          <a:p>
            <a:pPr algn="ctr"/>
            <a:r>
              <a:rPr lang="en-US">
                <a:solidFill>
                  <a:srgbClr val="007EB4"/>
                </a:solidFill>
                <a:hlinkClick r:id="rId2">
                  <a:extLst>
                    <a:ext uri="{A12FA001-AC4F-418D-AE19-62706E023703}">
                      <ahyp:hlinkClr xmlns:ahyp="http://schemas.microsoft.com/office/drawing/2018/hyperlinkcolor" val="tx"/>
                    </a:ext>
                  </a:extLst>
                </a:hlinkClick>
              </a:rPr>
              <a:t>sba.gov/microloans</a:t>
            </a:r>
            <a:endParaRPr lang="en-US">
              <a:solidFill>
                <a:srgbClr val="007EB4"/>
              </a:solidFill>
            </a:endParaRPr>
          </a:p>
        </p:txBody>
      </p:sp>
      <p:sp>
        <p:nvSpPr>
          <p:cNvPr id="6" name="Text Placeholder 3">
            <a:extLst>
              <a:ext uri="{FF2B5EF4-FFF2-40B4-BE49-F238E27FC236}">
                <a16:creationId xmlns:a16="http://schemas.microsoft.com/office/drawing/2014/main" id="{B613705E-EB35-B36C-3DFD-3E63D5186B08}"/>
              </a:ext>
            </a:extLst>
          </p:cNvPr>
          <p:cNvSpPr txBox="1">
            <a:spLocks/>
          </p:cNvSpPr>
          <p:nvPr/>
        </p:nvSpPr>
        <p:spPr>
          <a:xfrm>
            <a:off x="590281" y="2161655"/>
            <a:ext cx="11011438" cy="2647412"/>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000"/>
              </a:spcBef>
              <a:buFont typeface="Arial" panose="020B0604020202020204" pitchFamily="34" charset="0"/>
              <a:buNone/>
              <a:defRPr sz="2000" b="0" i="1" kern="1200">
                <a:solidFill>
                  <a:schemeClr val="accent6"/>
                </a:solidFill>
                <a:latin typeface="Source Sans Pro" panose="020B0503030403020204" pitchFamily="34" charset="0"/>
                <a:ea typeface="Source Sans Pro" panose="020B0503030403020204" pitchFamily="34" charset="0"/>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lgn="ctr"/>
            <a:r>
              <a:rPr lang="en-US" sz="6600" b="1" i="0">
                <a:solidFill>
                  <a:srgbClr val="223369"/>
                </a:solidFill>
              </a:rPr>
              <a:t>Microloan Program</a:t>
            </a:r>
          </a:p>
          <a:p>
            <a:pPr algn="ctr"/>
            <a:r>
              <a:rPr lang="en-US" sz="6600" b="1" i="0">
                <a:solidFill>
                  <a:srgbClr val="223369"/>
                </a:solidFill>
              </a:rPr>
              <a:t>for Small Businesses  </a:t>
            </a:r>
          </a:p>
        </p:txBody>
      </p:sp>
    </p:spTree>
    <p:extLst>
      <p:ext uri="{BB962C8B-B14F-4D97-AF65-F5344CB8AC3E}">
        <p14:creationId xmlns:p14="http://schemas.microsoft.com/office/powerpoint/2010/main" val="2581079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D454F-062D-F5E7-2948-D5D47F01E69A}"/>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D72ECAAF-686F-4952-AFF3-F2729A496739}"/>
              </a:ext>
            </a:extLst>
          </p:cNvPr>
          <p:cNvSpPr>
            <a:spLocks noGrp="1"/>
          </p:cNvSpPr>
          <p:nvPr>
            <p:ph type="title"/>
          </p:nvPr>
        </p:nvSpPr>
        <p:spPr>
          <a:xfrm>
            <a:off x="978408" y="576072"/>
            <a:ext cx="10515600" cy="998008"/>
          </a:xfrm>
        </p:spPr>
        <p:txBody>
          <a:bodyPr/>
          <a:lstStyle/>
          <a:p>
            <a:pPr algn="l"/>
            <a:r>
              <a:rPr lang="en-US" sz="4400">
                <a:latin typeface="Source Sans Pro Semibold" panose="020B0503030403020204" pitchFamily="34" charset="0"/>
                <a:ea typeface="Source Sans Pro Semibold" panose="020B0503030403020204" pitchFamily="34" charset="0"/>
              </a:rPr>
              <a:t>Microloan Program </a:t>
            </a:r>
          </a:p>
        </p:txBody>
      </p:sp>
      <p:sp>
        <p:nvSpPr>
          <p:cNvPr id="18" name="Text Placeholder 17">
            <a:extLst>
              <a:ext uri="{FF2B5EF4-FFF2-40B4-BE49-F238E27FC236}">
                <a16:creationId xmlns:a16="http://schemas.microsoft.com/office/drawing/2014/main" id="{2B5FB915-75FB-4A0D-5CC2-48E44BF0217F}"/>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D85D672D-816C-0C44-69DA-9B84019792E8}"/>
              </a:ext>
            </a:extLst>
          </p:cNvPr>
          <p:cNvSpPr txBox="1"/>
          <p:nvPr/>
        </p:nvSpPr>
        <p:spPr>
          <a:xfrm>
            <a:off x="137375" y="1583895"/>
            <a:ext cx="12054625" cy="4465968"/>
          </a:xfrm>
          <a:prstGeom prst="rect">
            <a:avLst/>
          </a:prstGeom>
          <a:noFill/>
        </p:spPr>
        <p:txBody>
          <a:bodyPr wrap="square">
            <a:noAutofit/>
          </a:bodyPr>
          <a:lstStyle/>
          <a:p>
            <a:endParaRPr lang="en-US" sz="2000" b="1">
              <a:solidFill>
                <a:srgbClr val="000000"/>
              </a:solidFill>
            </a:endParaRPr>
          </a:p>
          <a:p>
            <a:pPr marL="285750" indent="-285750">
              <a:buFont typeface="Arial" panose="020B0604020202020204" pitchFamily="34" charset="0"/>
              <a:buChar char="•"/>
            </a:pPr>
            <a:r>
              <a:rPr lang="en-US" sz="2000">
                <a:solidFill>
                  <a:srgbClr val="000000"/>
                </a:solidFill>
              </a:rPr>
              <a:t>The microloan program provides loans up to $50,000 to help small businesses and certain not-for-profit childcare centers start up and expand. The average microloan is about $13,000.</a:t>
            </a:r>
          </a:p>
          <a:p>
            <a:pPr marL="285750" indent="-285750">
              <a:buFont typeface="Arial" panose="020B0604020202020204" pitchFamily="34" charset="0"/>
              <a:buChar char="•"/>
            </a:pPr>
            <a:endParaRPr lang="en-US" sz="2000">
              <a:solidFill>
                <a:srgbClr val="000000"/>
              </a:solidFill>
            </a:endParaRPr>
          </a:p>
          <a:p>
            <a:pPr marL="285750" indent="-285750">
              <a:buFont typeface="Arial" panose="020B0604020202020204" pitchFamily="34" charset="0"/>
              <a:buChar char="•"/>
            </a:pPr>
            <a:r>
              <a:rPr lang="en-US" sz="2000">
                <a:solidFill>
                  <a:srgbClr val="000000"/>
                </a:solidFill>
              </a:rPr>
              <a:t>SBA provides funds to specially designated intermediary lenders, which are nonprofit community-based organizations with experience in lending as well as management and technical assistance. These intermediaries administer the Microloan program for eligible borrowers.</a:t>
            </a:r>
          </a:p>
        </p:txBody>
      </p:sp>
      <p:pic>
        <p:nvPicPr>
          <p:cNvPr id="2" name="Picture 1">
            <a:extLst>
              <a:ext uri="{FF2B5EF4-FFF2-40B4-BE49-F238E27FC236}">
                <a16:creationId xmlns:a16="http://schemas.microsoft.com/office/drawing/2014/main" id="{7187068C-5F14-0977-0523-8CF2927C5E39}"/>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95079" y="4741993"/>
            <a:ext cx="1222811" cy="1214108"/>
          </a:xfrm>
          <a:prstGeom prst="rect">
            <a:avLst/>
          </a:prstGeom>
          <a:noFill/>
          <a:ln>
            <a:noFill/>
          </a:ln>
        </p:spPr>
      </p:pic>
      <p:sp>
        <p:nvSpPr>
          <p:cNvPr id="3" name="TextBox 2">
            <a:extLst>
              <a:ext uri="{FF2B5EF4-FFF2-40B4-BE49-F238E27FC236}">
                <a16:creationId xmlns:a16="http://schemas.microsoft.com/office/drawing/2014/main" id="{59904A6A-DD42-4677-3B7D-737E253587D3}"/>
              </a:ext>
            </a:extLst>
          </p:cNvPr>
          <p:cNvSpPr txBox="1"/>
          <p:nvPr/>
        </p:nvSpPr>
        <p:spPr>
          <a:xfrm>
            <a:off x="838201" y="5274105"/>
            <a:ext cx="6036732" cy="369332"/>
          </a:xfrm>
          <a:prstGeom prst="rect">
            <a:avLst/>
          </a:prstGeom>
          <a:noFill/>
        </p:spPr>
        <p:txBody>
          <a:bodyPr wrap="square" rtlCol="0">
            <a:spAutoFit/>
          </a:bodyPr>
          <a:lstStyle/>
          <a:p>
            <a:r>
              <a:rPr lang="en-US" b="1">
                <a:solidFill>
                  <a:srgbClr val="000000"/>
                </a:solidFill>
              </a:rPr>
              <a:t>Scan the QR code to find authorized intermediary lenders </a:t>
            </a:r>
          </a:p>
        </p:txBody>
      </p:sp>
    </p:spTree>
    <p:extLst>
      <p:ext uri="{BB962C8B-B14F-4D97-AF65-F5344CB8AC3E}">
        <p14:creationId xmlns:p14="http://schemas.microsoft.com/office/powerpoint/2010/main" val="243268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188FF-DAB0-C751-21E2-150D0263EA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800369-B352-E7E7-DD2F-FFF357CF0A66}"/>
              </a:ext>
            </a:extLst>
          </p:cNvPr>
          <p:cNvSpPr>
            <a:spLocks noGrp="1"/>
          </p:cNvSpPr>
          <p:nvPr>
            <p:ph type="title"/>
          </p:nvPr>
        </p:nvSpPr>
        <p:spPr/>
        <p:txBody>
          <a:bodyPr/>
          <a:lstStyle/>
          <a:p>
            <a:br>
              <a:rPr kumimoji="0" lang="en-US" sz="28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endParaRPr lang="en-US"/>
          </a:p>
        </p:txBody>
      </p:sp>
      <p:sp>
        <p:nvSpPr>
          <p:cNvPr id="5" name="TextBox 4">
            <a:extLst>
              <a:ext uri="{FF2B5EF4-FFF2-40B4-BE49-F238E27FC236}">
                <a16:creationId xmlns:a16="http://schemas.microsoft.com/office/drawing/2014/main" id="{55A3B264-E67F-9264-EE59-D6D3E643E297}"/>
              </a:ext>
            </a:extLst>
          </p:cNvPr>
          <p:cNvSpPr txBox="1"/>
          <p:nvPr/>
        </p:nvSpPr>
        <p:spPr>
          <a:xfrm>
            <a:off x="5407573" y="5284034"/>
            <a:ext cx="1434661" cy="369332"/>
          </a:xfrm>
          <a:prstGeom prst="rect">
            <a:avLst/>
          </a:prstGeom>
          <a:noFill/>
        </p:spPr>
        <p:txBody>
          <a:bodyPr wrap="square">
            <a:spAutoFit/>
          </a:bodyPr>
          <a:lstStyle/>
          <a:p>
            <a:r>
              <a:rPr lang="en-US" sz="1800" b="1">
                <a:solidFill>
                  <a:srgbClr val="007EB4"/>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sba.gov/osg</a:t>
            </a:r>
            <a:endParaRPr lang="en-US" sz="1800" b="1">
              <a:solidFill>
                <a:srgbClr val="007EB4"/>
              </a:solidFill>
              <a:latin typeface="Source Sans Pro" panose="020B0503030403020204" pitchFamily="34" charset="0"/>
              <a:ea typeface="Source Sans Pro" panose="020B0503030403020204" pitchFamily="34" charset="0"/>
            </a:endParaRPr>
          </a:p>
        </p:txBody>
      </p:sp>
      <p:sp>
        <p:nvSpPr>
          <p:cNvPr id="8" name="Text Placeholder 3">
            <a:extLst>
              <a:ext uri="{FF2B5EF4-FFF2-40B4-BE49-F238E27FC236}">
                <a16:creationId xmlns:a16="http://schemas.microsoft.com/office/drawing/2014/main" id="{EE3F9822-1C6F-A4F5-4A52-7F1541E871EA}"/>
              </a:ext>
            </a:extLst>
          </p:cNvPr>
          <p:cNvSpPr>
            <a:spLocks noGrp="1"/>
          </p:cNvSpPr>
          <p:nvPr>
            <p:ph type="body" sz="quarter" idx="13"/>
          </p:nvPr>
        </p:nvSpPr>
        <p:spPr>
          <a:xfrm>
            <a:off x="1168399" y="2161655"/>
            <a:ext cx="10433319" cy="2647412"/>
          </a:xfrm>
        </p:spPr>
        <p:txBody>
          <a:bodyPr>
            <a:normAutofit fontScale="92500"/>
          </a:bodyPr>
          <a:lstStyle/>
          <a:p>
            <a:pPr algn="ctr"/>
            <a:r>
              <a:rPr lang="en-US" sz="6600" b="1" i="0">
                <a:solidFill>
                  <a:srgbClr val="223369"/>
                </a:solidFill>
              </a:rPr>
              <a:t>Surety Bond Guarantee Program for Small Businesses</a:t>
            </a:r>
          </a:p>
        </p:txBody>
      </p:sp>
    </p:spTree>
    <p:extLst>
      <p:ext uri="{BB962C8B-B14F-4D97-AF65-F5344CB8AC3E}">
        <p14:creationId xmlns:p14="http://schemas.microsoft.com/office/powerpoint/2010/main" val="276171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CF865-536B-4CE9-48DA-C1144573301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DC9876AF-613A-9908-4FF3-F399E2469904}"/>
              </a:ext>
            </a:extLst>
          </p:cNvPr>
          <p:cNvSpPr>
            <a:spLocks noGrp="1"/>
          </p:cNvSpPr>
          <p:nvPr>
            <p:ph type="title"/>
          </p:nvPr>
        </p:nvSpPr>
        <p:spPr>
          <a:xfrm>
            <a:off x="978408" y="576072"/>
            <a:ext cx="10515600" cy="998008"/>
          </a:xfrm>
        </p:spPr>
        <p:txBody>
          <a:bodyPr/>
          <a:lstStyle/>
          <a:p>
            <a:pPr algn="l"/>
            <a:r>
              <a:rPr lang="en-US" sz="4400">
                <a:latin typeface="Source Sans Pro SemiBold" panose="020B0603030403020204" pitchFamily="34" charset="0"/>
                <a:ea typeface="Source Sans Pro SemiBold" panose="020B0603030403020204" pitchFamily="34" charset="0"/>
                <a:cs typeface="Times New Roman" panose="02020603050405020304" pitchFamily="18" charset="0"/>
              </a:rPr>
              <a:t>Benefits of SBA Guaranteed Bonds</a:t>
            </a:r>
            <a:endParaRPr lang="en-US" sz="4400" b="1">
              <a:latin typeface="Source Sans Pro Semibold" panose="020B0603030403020204" pitchFamily="34" charset="0"/>
              <a:ea typeface="Source Sans Pro Semibold" panose="020B0603030403020204" pitchFamily="34" charset="0"/>
            </a:endParaRPr>
          </a:p>
        </p:txBody>
      </p:sp>
      <p:sp>
        <p:nvSpPr>
          <p:cNvPr id="18" name="Text Placeholder 17">
            <a:extLst>
              <a:ext uri="{FF2B5EF4-FFF2-40B4-BE49-F238E27FC236}">
                <a16:creationId xmlns:a16="http://schemas.microsoft.com/office/drawing/2014/main" id="{A5F4709D-73C9-9730-C132-975A24D0316A}"/>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DF065C41-4683-DC15-3CCB-215715054560}"/>
              </a:ext>
            </a:extLst>
          </p:cNvPr>
          <p:cNvSpPr txBox="1"/>
          <p:nvPr/>
        </p:nvSpPr>
        <p:spPr>
          <a:xfrm>
            <a:off x="255747" y="1583895"/>
            <a:ext cx="12054625" cy="4465968"/>
          </a:xfrm>
          <a:prstGeom prst="rect">
            <a:avLst/>
          </a:prstGeom>
          <a:noFill/>
        </p:spPr>
        <p:txBody>
          <a:bodyPr wrap="square">
            <a:noAutofit/>
          </a:bodyPr>
          <a:lstStyle/>
          <a:p>
            <a:pPr>
              <a:spcAft>
                <a:spcPts val="1000"/>
              </a:spcAft>
            </a:pPr>
            <a:endParaRPr lang="en-US" sz="2400"/>
          </a:p>
        </p:txBody>
      </p:sp>
      <p:pic>
        <p:nvPicPr>
          <p:cNvPr id="2" name="Picture 1" descr="An image shows increased capacity, starting with $100 K Working Capital (WC), $1 million traditional surety bond market, eligible for 10x, $2 million SBG Program, eligible for 20x.">
            <a:extLst>
              <a:ext uri="{FF2B5EF4-FFF2-40B4-BE49-F238E27FC236}">
                <a16:creationId xmlns:a16="http://schemas.microsoft.com/office/drawing/2014/main" id="{7D84A75C-89E8-7CB0-0E11-4970DC50E396}"/>
              </a:ext>
            </a:extLst>
          </p:cNvPr>
          <p:cNvPicPr>
            <a:picLocks noChangeAspect="1"/>
          </p:cNvPicPr>
          <p:nvPr/>
        </p:nvPicPr>
        <p:blipFill>
          <a:blip r:embed="rId2"/>
          <a:stretch>
            <a:fillRect/>
          </a:stretch>
        </p:blipFill>
        <p:spPr>
          <a:xfrm>
            <a:off x="1524001" y="1398386"/>
            <a:ext cx="4547538" cy="5315528"/>
          </a:xfrm>
          <a:prstGeom prst="rect">
            <a:avLst/>
          </a:prstGeom>
        </p:spPr>
      </p:pic>
    </p:spTree>
    <p:extLst>
      <p:ext uri="{BB962C8B-B14F-4D97-AF65-F5344CB8AC3E}">
        <p14:creationId xmlns:p14="http://schemas.microsoft.com/office/powerpoint/2010/main" val="241955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5B385-F35D-B796-45E5-1595C0191F87}"/>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76C80EAF-4079-F009-3851-84DF1E229318}"/>
              </a:ext>
            </a:extLst>
          </p:cNvPr>
          <p:cNvSpPr>
            <a:spLocks noGrp="1"/>
          </p:cNvSpPr>
          <p:nvPr>
            <p:ph type="title"/>
          </p:nvPr>
        </p:nvSpPr>
        <p:spPr>
          <a:xfrm>
            <a:off x="978408" y="576072"/>
            <a:ext cx="10515600" cy="998008"/>
          </a:xfrm>
        </p:spPr>
        <p:txBody>
          <a:bodyPr/>
          <a:lstStyle/>
          <a:p>
            <a:pPr algn="l"/>
            <a:r>
              <a:rPr lang="en-US" sz="4400">
                <a:latin typeface="Source Sans Pro SemiBold" panose="020B0603030403020204" pitchFamily="34" charset="0"/>
                <a:ea typeface="Source Sans Pro SemiBold" panose="020B0603030403020204" pitchFamily="34" charset="0"/>
                <a:cs typeface="Times New Roman" panose="02020603050405020304" pitchFamily="18" charset="0"/>
              </a:rPr>
              <a:t>Types of Bonds SBA Guarantees</a:t>
            </a:r>
            <a:endParaRPr lang="en-US" sz="4400" b="1">
              <a:latin typeface="Source Sans Pro Semibold" panose="020B0603030403020204" pitchFamily="34" charset="0"/>
              <a:ea typeface="Source Sans Pro Semibold" panose="020B0603030403020204" pitchFamily="34" charset="0"/>
            </a:endParaRPr>
          </a:p>
        </p:txBody>
      </p:sp>
      <p:sp>
        <p:nvSpPr>
          <p:cNvPr id="18" name="Text Placeholder 17">
            <a:extLst>
              <a:ext uri="{FF2B5EF4-FFF2-40B4-BE49-F238E27FC236}">
                <a16:creationId xmlns:a16="http://schemas.microsoft.com/office/drawing/2014/main" id="{4D74A0DD-5DD6-48F6-EC1E-D0A3DAF8D21A}"/>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E27EE80F-E98A-92BC-EB1F-718A77BD91C6}"/>
              </a:ext>
            </a:extLst>
          </p:cNvPr>
          <p:cNvSpPr txBox="1"/>
          <p:nvPr/>
        </p:nvSpPr>
        <p:spPr>
          <a:xfrm>
            <a:off x="255747" y="1583895"/>
            <a:ext cx="12054625" cy="4465968"/>
          </a:xfrm>
          <a:prstGeom prst="rect">
            <a:avLst/>
          </a:prstGeom>
          <a:noFill/>
        </p:spPr>
        <p:txBody>
          <a:bodyPr wrap="square">
            <a:noAutofit/>
          </a:bodyPr>
          <a:lstStyle/>
          <a:p>
            <a:pPr>
              <a:spcAft>
                <a:spcPts val="1000"/>
              </a:spcAft>
            </a:pPr>
            <a:endParaRPr lang="en-US" sz="2400"/>
          </a:p>
        </p:txBody>
      </p:sp>
      <p:pic>
        <p:nvPicPr>
          <p:cNvPr id="4" name="Picture 3">
            <a:extLst>
              <a:ext uri="{FF2B5EF4-FFF2-40B4-BE49-F238E27FC236}">
                <a16:creationId xmlns:a16="http://schemas.microsoft.com/office/drawing/2014/main" id="{26D3A039-8DE2-4B51-A5F7-11CD572A4103}"/>
              </a:ext>
            </a:extLst>
          </p:cNvPr>
          <p:cNvPicPr>
            <a:picLocks noChangeAspect="1"/>
          </p:cNvPicPr>
          <p:nvPr/>
        </p:nvPicPr>
        <p:blipFill>
          <a:blip r:embed="rId2"/>
          <a:stretch>
            <a:fillRect/>
          </a:stretch>
        </p:blipFill>
        <p:spPr>
          <a:xfrm>
            <a:off x="1998562" y="1459512"/>
            <a:ext cx="8568994" cy="4342200"/>
          </a:xfrm>
          <a:prstGeom prst="rect">
            <a:avLst/>
          </a:prstGeom>
        </p:spPr>
      </p:pic>
    </p:spTree>
    <p:extLst>
      <p:ext uri="{BB962C8B-B14F-4D97-AF65-F5344CB8AC3E}">
        <p14:creationId xmlns:p14="http://schemas.microsoft.com/office/powerpoint/2010/main" val="2600767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78729-C9F4-43DB-FCC0-E850175D697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94ED8DA7-3EFF-76C6-0AEE-9D4BB9537C06}"/>
              </a:ext>
            </a:extLst>
          </p:cNvPr>
          <p:cNvSpPr>
            <a:spLocks noGrp="1"/>
          </p:cNvSpPr>
          <p:nvPr>
            <p:ph type="title"/>
          </p:nvPr>
        </p:nvSpPr>
        <p:spPr>
          <a:xfrm>
            <a:off x="978408" y="576072"/>
            <a:ext cx="10515600" cy="998008"/>
          </a:xfrm>
        </p:spPr>
        <p:txBody>
          <a:bodyPr/>
          <a:lstStyle/>
          <a:p>
            <a:pPr algn="l"/>
            <a:r>
              <a:rPr lang="en-US" sz="4400">
                <a:latin typeface="Source Sans Pro SemiBold" panose="020B0603030403020204" pitchFamily="34" charset="0"/>
                <a:ea typeface="Source Sans Pro SemiBold" panose="020B0603030403020204" pitchFamily="34" charset="0"/>
              </a:rPr>
              <a:t>Find an SBA-authorized surety agent</a:t>
            </a:r>
            <a:endParaRPr lang="en-US" sz="4400" b="1">
              <a:latin typeface="Source Sans Pro Semibold" panose="020B0603030403020204" pitchFamily="34" charset="0"/>
              <a:ea typeface="Source Sans Pro Semibold" panose="020B0603030403020204" pitchFamily="34" charset="0"/>
            </a:endParaRPr>
          </a:p>
        </p:txBody>
      </p:sp>
      <p:sp>
        <p:nvSpPr>
          <p:cNvPr id="18" name="Text Placeholder 17">
            <a:extLst>
              <a:ext uri="{FF2B5EF4-FFF2-40B4-BE49-F238E27FC236}">
                <a16:creationId xmlns:a16="http://schemas.microsoft.com/office/drawing/2014/main" id="{C4C3FC18-5430-D3A6-A682-6FCEE87BEDF9}"/>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9FE53FE1-662F-C7B0-830E-7FF9252ED4E2}"/>
              </a:ext>
            </a:extLst>
          </p:cNvPr>
          <p:cNvSpPr txBox="1"/>
          <p:nvPr/>
        </p:nvSpPr>
        <p:spPr>
          <a:xfrm>
            <a:off x="255747" y="1422400"/>
            <a:ext cx="12054625" cy="4465968"/>
          </a:xfrm>
          <a:prstGeom prst="rect">
            <a:avLst/>
          </a:prstGeom>
          <a:noFill/>
        </p:spPr>
        <p:txBody>
          <a:bodyPr wrap="square">
            <a:noAutofit/>
          </a:bodyPr>
          <a:lstStyle/>
          <a:p>
            <a:pPr algn="ctr" defTabSz="914400" fontAlgn="base">
              <a:lnSpc>
                <a:spcPct val="85000"/>
              </a:lnSpc>
              <a:spcBef>
                <a:spcPct val="0"/>
              </a:spcBef>
              <a:spcAft>
                <a:spcPct val="0"/>
              </a:spcAft>
              <a:defRPr/>
            </a:pPr>
            <a:r>
              <a:rPr lang="en-US" sz="2400">
                <a:solidFill>
                  <a:srgbClr val="002E6D"/>
                </a:solidFill>
                <a:latin typeface="Source Sans Pro" panose="020B0503030403020204" pitchFamily="34" charset="0"/>
              </a:rPr>
              <a:t>Visit</a:t>
            </a:r>
          </a:p>
          <a:p>
            <a:pPr algn="ctr" defTabSz="914400" fontAlgn="base">
              <a:lnSpc>
                <a:spcPct val="85000"/>
              </a:lnSpc>
              <a:spcBef>
                <a:spcPct val="0"/>
              </a:spcBef>
              <a:spcAft>
                <a:spcPct val="0"/>
              </a:spcAft>
              <a:defRPr/>
            </a:pPr>
            <a:r>
              <a:rPr lang="en-US" sz="2400" b="1">
                <a:solidFill>
                  <a:srgbClr val="002E6D"/>
                </a:solidFill>
                <a:latin typeface="Source Sans Pro" panose="020B0503030403020204" pitchFamily="34" charset="0"/>
                <a:hlinkClick r:id="rId2"/>
              </a:rPr>
              <a:t>sba.gov/osg</a:t>
            </a:r>
            <a:endParaRPr lang="en-US" sz="2400" b="1">
              <a:solidFill>
                <a:srgbClr val="002E6D"/>
              </a:solidFill>
              <a:latin typeface="Source Sans Pro" panose="020B0503030403020204" pitchFamily="34" charset="0"/>
            </a:endParaRPr>
          </a:p>
        </p:txBody>
      </p:sp>
      <p:pic>
        <p:nvPicPr>
          <p:cNvPr id="3" name="Picture 2">
            <a:extLst>
              <a:ext uri="{FF2B5EF4-FFF2-40B4-BE49-F238E27FC236}">
                <a16:creationId xmlns:a16="http://schemas.microsoft.com/office/drawing/2014/main" id="{43B7638C-A8A2-5F4A-E3BB-20D87B93E604}"/>
              </a:ext>
            </a:extLst>
          </p:cNvPr>
          <p:cNvPicPr>
            <a:picLocks noChangeAspect="1"/>
          </p:cNvPicPr>
          <p:nvPr/>
        </p:nvPicPr>
        <p:blipFill>
          <a:blip r:embed="rId3"/>
          <a:stretch>
            <a:fillRect/>
          </a:stretch>
        </p:blipFill>
        <p:spPr>
          <a:xfrm>
            <a:off x="2194925" y="1331913"/>
            <a:ext cx="7802149" cy="4042932"/>
          </a:xfrm>
          <a:prstGeom prst="rect">
            <a:avLst/>
          </a:prstGeom>
        </p:spPr>
      </p:pic>
      <p:sp>
        <p:nvSpPr>
          <p:cNvPr id="6" name="TextBox 5">
            <a:extLst>
              <a:ext uri="{FF2B5EF4-FFF2-40B4-BE49-F238E27FC236}">
                <a16:creationId xmlns:a16="http://schemas.microsoft.com/office/drawing/2014/main" id="{BFBBAAE6-977F-9398-4EF1-FD72EC0F76AE}"/>
              </a:ext>
            </a:extLst>
          </p:cNvPr>
          <p:cNvSpPr txBox="1"/>
          <p:nvPr/>
        </p:nvSpPr>
        <p:spPr>
          <a:xfrm>
            <a:off x="3827993" y="5168209"/>
            <a:ext cx="4816429" cy="564514"/>
          </a:xfrm>
          <a:prstGeom prst="rect">
            <a:avLst/>
          </a:prstGeom>
          <a:noFill/>
        </p:spPr>
        <p:txBody>
          <a:bodyPr wrap="square" rtlCol="0">
            <a:spAutoFit/>
          </a:bodyPr>
          <a:lstStyle/>
          <a:p>
            <a:pPr algn="ctr" defTabSz="914400" fontAlgn="base">
              <a:lnSpc>
                <a:spcPct val="85000"/>
              </a:lnSpc>
              <a:spcBef>
                <a:spcPct val="0"/>
              </a:spcBef>
              <a:spcAft>
                <a:spcPct val="0"/>
              </a:spcAft>
              <a:defRPr/>
            </a:pPr>
            <a:r>
              <a:rPr lang="en-US">
                <a:solidFill>
                  <a:srgbClr val="002E6D"/>
                </a:solidFill>
                <a:latin typeface="Source Sans Pro" panose="020B0503030403020204" pitchFamily="34" charset="0"/>
              </a:rPr>
              <a:t>Visit</a:t>
            </a:r>
          </a:p>
          <a:p>
            <a:pPr algn="ctr" defTabSz="914400" fontAlgn="base">
              <a:lnSpc>
                <a:spcPct val="85000"/>
              </a:lnSpc>
              <a:spcBef>
                <a:spcPct val="0"/>
              </a:spcBef>
              <a:spcAft>
                <a:spcPct val="0"/>
              </a:spcAft>
              <a:defRPr/>
            </a:pPr>
            <a:r>
              <a:rPr lang="en-US" b="1">
                <a:solidFill>
                  <a:srgbClr val="007EB4"/>
                </a:solidFill>
                <a:latin typeface="Source Sans Pro" panose="020B0503030403020204" pitchFamily="34" charset="0"/>
                <a:hlinkClick r:id="rId2">
                  <a:extLst>
                    <a:ext uri="{A12FA001-AC4F-418D-AE19-62706E023703}">
                      <ahyp:hlinkClr xmlns:ahyp="http://schemas.microsoft.com/office/drawing/2018/hyperlinkcolor" val="tx"/>
                    </a:ext>
                  </a:extLst>
                </a:hlinkClick>
              </a:rPr>
              <a:t>sba.gov/osg</a:t>
            </a:r>
            <a:endParaRPr lang="en-US" b="1">
              <a:solidFill>
                <a:srgbClr val="007EB4"/>
              </a:solidFill>
              <a:latin typeface="Source Sans Pro" panose="020B0503030403020204" pitchFamily="34" charset="0"/>
            </a:endParaRPr>
          </a:p>
        </p:txBody>
      </p:sp>
    </p:spTree>
    <p:extLst>
      <p:ext uri="{BB962C8B-B14F-4D97-AF65-F5344CB8AC3E}">
        <p14:creationId xmlns:p14="http://schemas.microsoft.com/office/powerpoint/2010/main" val="373068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D7265-6280-533E-72DD-1C6BCFE6F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33659-798E-8E95-1EEA-D245B564F2A7}"/>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32A79CD0-ACA7-4C35-6E95-46EF7CCC257D}"/>
              </a:ext>
            </a:extLst>
          </p:cNvPr>
          <p:cNvSpPr txBox="1"/>
          <p:nvPr/>
        </p:nvSpPr>
        <p:spPr>
          <a:xfrm>
            <a:off x="68687" y="1684438"/>
            <a:ext cx="12054625" cy="424732"/>
          </a:xfrm>
          <a:prstGeom prst="rect">
            <a:avLst/>
          </a:prstGeom>
          <a:noFill/>
        </p:spPr>
        <p:txBody>
          <a:bodyPr wrap="square">
            <a:spAutoFit/>
          </a:bodyPr>
          <a:lstStyle/>
          <a:p>
            <a:pPr marL="288925" marR="0" lvl="0" indent="-288925" algn="l" defTabSz="914400" rtl="0" eaLnBrk="1" fontAlgn="auto" latinLnBrk="0" hangingPunct="1">
              <a:lnSpc>
                <a:spcPct val="90000"/>
              </a:lnSpc>
              <a:spcBef>
                <a:spcPts val="1000"/>
              </a:spcBef>
              <a:spcAft>
                <a:spcPts val="0"/>
              </a:spcAft>
              <a:buClrTx/>
              <a:buSzTx/>
              <a:buFont typeface="Arial"/>
              <a:buChar char="•"/>
              <a:tabLst>
                <a:tab pos="288925" algn="l"/>
              </a:tabLst>
              <a:defRPr/>
            </a:pP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E192B74-A968-3F98-DE2D-0B1343EAB0BA}"/>
              </a:ext>
            </a:extLst>
          </p:cNvPr>
          <p:cNvPicPr>
            <a:picLocks noChangeAspect="1"/>
          </p:cNvPicPr>
          <p:nvPr/>
        </p:nvPicPr>
        <p:blipFill>
          <a:blip r:embed="rId2"/>
          <a:stretch>
            <a:fillRect/>
          </a:stretch>
        </p:blipFill>
        <p:spPr>
          <a:xfrm>
            <a:off x="604711" y="398219"/>
            <a:ext cx="10750678" cy="3649998"/>
          </a:xfrm>
          <a:prstGeom prst="rect">
            <a:avLst/>
          </a:prstGeom>
        </p:spPr>
      </p:pic>
      <p:pic>
        <p:nvPicPr>
          <p:cNvPr id="6" name="Picture 5">
            <a:extLst>
              <a:ext uri="{FF2B5EF4-FFF2-40B4-BE49-F238E27FC236}">
                <a16:creationId xmlns:a16="http://schemas.microsoft.com/office/drawing/2014/main" id="{E44C933F-08EC-6764-C79A-80ED979C7A11}"/>
              </a:ext>
            </a:extLst>
          </p:cNvPr>
          <p:cNvPicPr>
            <a:picLocks noChangeAspect="1"/>
          </p:cNvPicPr>
          <p:nvPr/>
        </p:nvPicPr>
        <p:blipFill>
          <a:blip r:embed="rId3"/>
          <a:stretch>
            <a:fillRect/>
          </a:stretch>
        </p:blipFill>
        <p:spPr>
          <a:xfrm>
            <a:off x="2929630" y="3968319"/>
            <a:ext cx="6780875" cy="1826972"/>
          </a:xfrm>
          <a:prstGeom prst="rect">
            <a:avLst/>
          </a:prstGeom>
        </p:spPr>
      </p:pic>
    </p:spTree>
    <p:extLst>
      <p:ext uri="{BB962C8B-B14F-4D97-AF65-F5344CB8AC3E}">
        <p14:creationId xmlns:p14="http://schemas.microsoft.com/office/powerpoint/2010/main" val="277682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777F8-AC02-785B-FC17-BFAEEC273A64}"/>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536FD2F5-CA5B-9815-4271-29758DD88681}"/>
              </a:ext>
            </a:extLst>
          </p:cNvPr>
          <p:cNvSpPr>
            <a:spLocks noGrp="1"/>
          </p:cNvSpPr>
          <p:nvPr>
            <p:ph type="body" sz="quarter" idx="13"/>
          </p:nvPr>
        </p:nvSpPr>
        <p:spPr>
          <a:xfrm>
            <a:off x="672426" y="6340407"/>
            <a:ext cx="7034887" cy="477837"/>
          </a:xfrm>
        </p:spPr>
        <p:txBody>
          <a:bodyPr/>
          <a:lstStyle/>
          <a:p>
            <a:r>
              <a:rPr lang="en-US">
                <a:solidFill>
                  <a:schemeClr val="bg1"/>
                </a:solidFill>
              </a:rPr>
              <a:t>January 22, 2026</a:t>
            </a:r>
          </a:p>
        </p:txBody>
      </p:sp>
      <p:sp>
        <p:nvSpPr>
          <p:cNvPr id="3" name="Title 2">
            <a:extLst>
              <a:ext uri="{FF2B5EF4-FFF2-40B4-BE49-F238E27FC236}">
                <a16:creationId xmlns:a16="http://schemas.microsoft.com/office/drawing/2014/main" id="{2B99FADF-46DF-2B2B-D03B-AFD9A73A27B8}"/>
              </a:ext>
            </a:extLst>
          </p:cNvPr>
          <p:cNvSpPr>
            <a:spLocks noGrp="1"/>
          </p:cNvSpPr>
          <p:nvPr>
            <p:ph type="title"/>
          </p:nvPr>
        </p:nvSpPr>
        <p:spPr/>
        <p:txBody>
          <a:bodyPr>
            <a:normAutofit fontScale="90000"/>
          </a:bodyPr>
          <a:lstStyle/>
          <a:p>
            <a:r>
              <a:rPr kumimoji="0" lang="en-US" sz="49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t>U.S. Small Business Administration </a:t>
            </a:r>
            <a:br>
              <a:rPr kumimoji="0" lang="en-US" sz="33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r>
              <a:rPr kumimoji="0" lang="en-US" sz="42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t>Office of Capital Access</a:t>
            </a:r>
            <a:br>
              <a:rPr kumimoji="0" lang="en-US" sz="36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br>
              <a:rPr kumimoji="0" lang="en-US" sz="36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r>
              <a:rPr kumimoji="0" lang="en-US" sz="33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t>Business Loan Program Overview</a:t>
            </a:r>
            <a:br>
              <a:rPr kumimoji="0" lang="en-US" sz="33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br>
              <a:rPr kumimoji="0" lang="en-US" sz="33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r>
              <a:rPr kumimoji="0" lang="en-US" sz="33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t>Army Small Business Seminar </a:t>
            </a:r>
            <a:br>
              <a:rPr kumimoji="0" lang="en-US" sz="28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endParaRPr lang="en-US"/>
          </a:p>
        </p:txBody>
      </p:sp>
    </p:spTree>
    <p:extLst>
      <p:ext uri="{BB962C8B-B14F-4D97-AF65-F5344CB8AC3E}">
        <p14:creationId xmlns:p14="http://schemas.microsoft.com/office/powerpoint/2010/main" val="42704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1BC4-C1AB-9A46-DC55-1C8A6A5906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BB7E24-1142-84B3-C2AE-A6A380D4D2AA}"/>
              </a:ext>
            </a:extLst>
          </p:cNvPr>
          <p:cNvSpPr txBox="1"/>
          <p:nvPr/>
        </p:nvSpPr>
        <p:spPr>
          <a:xfrm>
            <a:off x="68687" y="1684438"/>
            <a:ext cx="12054625" cy="424732"/>
          </a:xfrm>
          <a:prstGeom prst="rect">
            <a:avLst/>
          </a:prstGeom>
          <a:noFill/>
        </p:spPr>
        <p:txBody>
          <a:bodyPr wrap="square">
            <a:spAutoFit/>
          </a:bodyPr>
          <a:lstStyle/>
          <a:p>
            <a:pPr marL="288925" marR="0" lvl="0" indent="-288925" algn="l" defTabSz="914400" rtl="0" eaLnBrk="1" fontAlgn="auto" latinLnBrk="0" hangingPunct="1">
              <a:lnSpc>
                <a:spcPct val="90000"/>
              </a:lnSpc>
              <a:spcBef>
                <a:spcPts val="1000"/>
              </a:spcBef>
              <a:spcAft>
                <a:spcPts val="0"/>
              </a:spcAft>
              <a:buClrTx/>
              <a:buSzTx/>
              <a:buFont typeface="Arial"/>
              <a:buChar char="•"/>
              <a:tabLst>
                <a:tab pos="288925" algn="l"/>
              </a:tabLst>
              <a:defRPr/>
            </a:pP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A22F36F-E6B2-9B01-D94B-8F23FBDF2D68}"/>
              </a:ext>
            </a:extLst>
          </p:cNvPr>
          <p:cNvPicPr>
            <a:picLocks noChangeAspect="1"/>
          </p:cNvPicPr>
          <p:nvPr/>
        </p:nvPicPr>
        <p:blipFill>
          <a:blip r:embed="rId2"/>
          <a:stretch>
            <a:fillRect/>
          </a:stretch>
        </p:blipFill>
        <p:spPr>
          <a:xfrm>
            <a:off x="654661" y="1522954"/>
            <a:ext cx="3590012" cy="4350364"/>
          </a:xfrm>
          <a:prstGeom prst="rect">
            <a:avLst/>
          </a:prstGeom>
        </p:spPr>
      </p:pic>
      <p:pic>
        <p:nvPicPr>
          <p:cNvPr id="7" name="Picture 6">
            <a:extLst>
              <a:ext uri="{FF2B5EF4-FFF2-40B4-BE49-F238E27FC236}">
                <a16:creationId xmlns:a16="http://schemas.microsoft.com/office/drawing/2014/main" id="{DC6F7B3B-0F5A-31EE-EE0F-99F1FACF0498}"/>
              </a:ext>
            </a:extLst>
          </p:cNvPr>
          <p:cNvPicPr>
            <a:picLocks noChangeAspect="1"/>
          </p:cNvPicPr>
          <p:nvPr/>
        </p:nvPicPr>
        <p:blipFill>
          <a:blip r:embed="rId3"/>
          <a:stretch>
            <a:fillRect/>
          </a:stretch>
        </p:blipFill>
        <p:spPr>
          <a:xfrm>
            <a:off x="3980506" y="1153727"/>
            <a:ext cx="7639050" cy="3305175"/>
          </a:xfrm>
          <a:prstGeom prst="rect">
            <a:avLst/>
          </a:prstGeom>
        </p:spPr>
      </p:pic>
      <p:sp>
        <p:nvSpPr>
          <p:cNvPr id="8" name="TextBox 7">
            <a:extLst>
              <a:ext uri="{FF2B5EF4-FFF2-40B4-BE49-F238E27FC236}">
                <a16:creationId xmlns:a16="http://schemas.microsoft.com/office/drawing/2014/main" id="{C9AF32F1-74FD-E09F-0B37-07FD5C10546B}"/>
              </a:ext>
            </a:extLst>
          </p:cNvPr>
          <p:cNvSpPr txBox="1"/>
          <p:nvPr/>
        </p:nvSpPr>
        <p:spPr>
          <a:xfrm>
            <a:off x="4142414" y="4565500"/>
            <a:ext cx="3590012" cy="1138773"/>
          </a:xfrm>
          <a:prstGeom prst="rect">
            <a:avLst/>
          </a:prstGeom>
          <a:noFill/>
        </p:spPr>
        <p:txBody>
          <a:bodyPr wrap="square">
            <a:spAutoFit/>
          </a:bodyPr>
          <a:lstStyle/>
          <a:p>
            <a:r>
              <a:rPr lang="en-US" sz="1700" b="0" i="0" u="none" strike="noStrike" baseline="0">
                <a:solidFill>
                  <a:schemeClr val="tx2">
                    <a:lumMod val="50000"/>
                  </a:schemeClr>
                </a:solidFill>
                <a:latin typeface="Source Sans Pro" panose="020B0503030403020204" pitchFamily="34" charset="0"/>
              </a:rPr>
              <a:t>Reduce barriers to access the SBA 504 loan program and </a:t>
            </a:r>
            <a:r>
              <a:rPr lang="en-US" sz="1700">
                <a:solidFill>
                  <a:schemeClr val="tx2">
                    <a:lumMod val="50000"/>
                  </a:schemeClr>
                </a:solidFill>
                <a:latin typeface="Source Sans Pro" panose="020B0503030403020204" pitchFamily="34" charset="0"/>
              </a:rPr>
              <a:t>E</a:t>
            </a:r>
            <a:r>
              <a:rPr lang="en-US" sz="1700" b="0" i="0" u="none" strike="noStrike" baseline="0">
                <a:solidFill>
                  <a:schemeClr val="tx2">
                    <a:lumMod val="50000"/>
                  </a:schemeClr>
                </a:solidFill>
                <a:latin typeface="Source Sans Pro" panose="020B0503030403020204" pitchFamily="34" charset="0"/>
              </a:rPr>
              <a:t>xpand the use of the 7(a) Working Capital Pilot program. </a:t>
            </a:r>
          </a:p>
        </p:txBody>
      </p:sp>
      <p:sp>
        <p:nvSpPr>
          <p:cNvPr id="9" name="TextBox 8">
            <a:extLst>
              <a:ext uri="{FF2B5EF4-FFF2-40B4-BE49-F238E27FC236}">
                <a16:creationId xmlns:a16="http://schemas.microsoft.com/office/drawing/2014/main" id="{FC3DC8EE-B31B-D335-5981-F828988D19BE}"/>
              </a:ext>
            </a:extLst>
          </p:cNvPr>
          <p:cNvSpPr txBox="1"/>
          <p:nvPr/>
        </p:nvSpPr>
        <p:spPr>
          <a:xfrm>
            <a:off x="8049587" y="4570079"/>
            <a:ext cx="2910254" cy="877163"/>
          </a:xfrm>
          <a:prstGeom prst="rect">
            <a:avLst/>
          </a:prstGeom>
          <a:noFill/>
        </p:spPr>
        <p:txBody>
          <a:bodyPr wrap="square">
            <a:spAutoFit/>
          </a:bodyPr>
          <a:lstStyle/>
          <a:p>
            <a:pPr algn="l"/>
            <a:r>
              <a:rPr lang="en-US" sz="1700" b="0" i="0">
                <a:solidFill>
                  <a:schemeClr val="tx2">
                    <a:lumMod val="50000"/>
                  </a:schemeClr>
                </a:solidFill>
                <a:effectLst/>
                <a:latin typeface="Source Sans Pro Web"/>
              </a:rPr>
              <a:t>Help small businesses export their products on a global scale.</a:t>
            </a:r>
          </a:p>
        </p:txBody>
      </p:sp>
      <p:sp>
        <p:nvSpPr>
          <p:cNvPr id="17" name="Title 16">
            <a:extLst>
              <a:ext uri="{FF2B5EF4-FFF2-40B4-BE49-F238E27FC236}">
                <a16:creationId xmlns:a16="http://schemas.microsoft.com/office/drawing/2014/main" id="{6DA39390-3F7D-275C-474D-E2A5AED35624}"/>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Made in America Manufacturing Initiative</a:t>
            </a:r>
          </a:p>
        </p:txBody>
      </p:sp>
    </p:spTree>
    <p:extLst>
      <p:ext uri="{BB962C8B-B14F-4D97-AF65-F5344CB8AC3E}">
        <p14:creationId xmlns:p14="http://schemas.microsoft.com/office/powerpoint/2010/main" val="195013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A31B0-306A-4451-7455-0D8416DE66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CBA48D-E751-A0AB-7673-05FFB11C41D8}"/>
              </a:ext>
            </a:extLst>
          </p:cNvPr>
          <p:cNvSpPr>
            <a:spLocks noGrp="1"/>
          </p:cNvSpPr>
          <p:nvPr>
            <p:ph type="title"/>
          </p:nvPr>
        </p:nvSpPr>
        <p:spPr/>
        <p:txBody>
          <a:bodyPr/>
          <a:lstStyle/>
          <a:p>
            <a:br>
              <a:rPr kumimoji="0" lang="en-US" sz="28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endParaRPr lang="en-US"/>
          </a:p>
        </p:txBody>
      </p:sp>
      <p:sp>
        <p:nvSpPr>
          <p:cNvPr id="2" name="Text Placeholder 3">
            <a:extLst>
              <a:ext uri="{FF2B5EF4-FFF2-40B4-BE49-F238E27FC236}">
                <a16:creationId xmlns:a16="http://schemas.microsoft.com/office/drawing/2014/main" id="{3A8566CD-8B95-EAD6-4230-6EB55F8FD282}"/>
              </a:ext>
            </a:extLst>
          </p:cNvPr>
          <p:cNvSpPr>
            <a:spLocks noGrp="1"/>
          </p:cNvSpPr>
          <p:nvPr>
            <p:ph type="body" sz="quarter" idx="13"/>
          </p:nvPr>
        </p:nvSpPr>
        <p:spPr>
          <a:xfrm>
            <a:off x="836612" y="4829066"/>
            <a:ext cx="10889721" cy="3790950"/>
          </a:xfrm>
        </p:spPr>
        <p:txBody>
          <a:bodyPr>
            <a:normAutofit/>
          </a:bodyPr>
          <a:lstStyle/>
          <a:p>
            <a:r>
              <a:rPr lang="en-US" sz="1800">
                <a:solidFill>
                  <a:srgbClr val="000000"/>
                </a:solidFill>
              </a:rPr>
              <a:t>July 16, 2025 - The U.S. Small Business Administration and Department of Labor signed a memorandum of understanding (MOU) in support of domestic manufacturing. These agreements p</a:t>
            </a:r>
            <a:r>
              <a:rPr lang="en-US" sz="1800">
                <a:solidFill>
                  <a:srgbClr val="000000"/>
                </a:solidFill>
                <a:latin typeface="Source Sans Pro"/>
                <a:ea typeface="Source Sans Pro"/>
              </a:rPr>
              <a:t>romote a skilled manufacturing workforce by partnering with agencies, trade schools and private sector stakeholders to create a pipeline of skilled workers to support manufacturing.</a:t>
            </a:r>
          </a:p>
          <a:p>
            <a:endParaRPr lang="en-US" sz="1800">
              <a:solidFill>
                <a:srgbClr val="000000"/>
              </a:solidFill>
            </a:endParaRPr>
          </a:p>
          <a:p>
            <a:r>
              <a:rPr lang="en-US" sz="1800" i="0">
                <a:solidFill>
                  <a:schemeClr val="bg1"/>
                </a:solidFill>
              </a:rPr>
              <a:t>The agreement</a:t>
            </a:r>
            <a:endParaRPr lang="en-US" sz="1800">
              <a:solidFill>
                <a:schemeClr val="bg1"/>
              </a:solidFill>
            </a:endParaRPr>
          </a:p>
        </p:txBody>
      </p:sp>
      <p:pic>
        <p:nvPicPr>
          <p:cNvPr id="1026" name="Picture 2" descr="SBA, Labor Department Sign MOU to Support Manufacturing">
            <a:extLst>
              <a:ext uri="{FF2B5EF4-FFF2-40B4-BE49-F238E27FC236}">
                <a16:creationId xmlns:a16="http://schemas.microsoft.com/office/drawing/2014/main" id="{65262F0A-2957-8A39-0C71-972A8D3C3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077" y="1016494"/>
            <a:ext cx="6293297" cy="353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2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1085-77DF-AD99-1E54-BFC3C613008C}"/>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566A99B6-8665-224D-EFBB-5961C6F62FED}"/>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Make Onshoring Great Again</a:t>
            </a:r>
          </a:p>
        </p:txBody>
      </p:sp>
      <p:sp>
        <p:nvSpPr>
          <p:cNvPr id="3" name="TextBox 2">
            <a:extLst>
              <a:ext uri="{FF2B5EF4-FFF2-40B4-BE49-F238E27FC236}">
                <a16:creationId xmlns:a16="http://schemas.microsoft.com/office/drawing/2014/main" id="{D504909F-BEC4-5CCD-F4E5-7BA7661A981E}"/>
              </a:ext>
            </a:extLst>
          </p:cNvPr>
          <p:cNvSpPr txBox="1"/>
          <p:nvPr/>
        </p:nvSpPr>
        <p:spPr>
          <a:xfrm>
            <a:off x="137375" y="1328956"/>
            <a:ext cx="12054625" cy="461665"/>
          </a:xfrm>
          <a:prstGeom prst="rect">
            <a:avLst/>
          </a:prstGeom>
          <a:noFill/>
        </p:spPr>
        <p:txBody>
          <a:bodyPr wrap="square">
            <a:spAutoFit/>
          </a:bodyPr>
          <a:lstStyle/>
          <a:p>
            <a:pPr lvl="0" algn="ctr" defTabSz="914400">
              <a:defRPr/>
            </a:pPr>
            <a:r>
              <a:rPr lang="en-US" sz="2400" b="1" i="1">
                <a:solidFill>
                  <a:srgbClr val="007EB4"/>
                </a:solidFill>
                <a:latin typeface="Source Sans Pro" panose="020B0503030403020204" pitchFamily="34" charset="0"/>
              </a:rPr>
              <a:t>Discover a network of more than 1 Million Domestic Suppliers</a:t>
            </a:r>
            <a:endParaRPr lang="en-US" sz="2400" b="1">
              <a:solidFill>
                <a:srgbClr val="1B1E29"/>
              </a:solidFill>
              <a:latin typeface="Calibri" panose="020F0502020204030204"/>
            </a:endParaRPr>
          </a:p>
        </p:txBody>
      </p:sp>
      <p:pic>
        <p:nvPicPr>
          <p:cNvPr id="6" name="Picture 5">
            <a:extLst>
              <a:ext uri="{FF2B5EF4-FFF2-40B4-BE49-F238E27FC236}">
                <a16:creationId xmlns:a16="http://schemas.microsoft.com/office/drawing/2014/main" id="{E29AF729-7FBE-4475-1131-FECA164208DD}"/>
              </a:ext>
            </a:extLst>
          </p:cNvPr>
          <p:cNvPicPr>
            <a:picLocks noChangeAspect="1"/>
          </p:cNvPicPr>
          <p:nvPr/>
        </p:nvPicPr>
        <p:blipFill>
          <a:blip r:embed="rId2"/>
          <a:stretch>
            <a:fillRect/>
          </a:stretch>
        </p:blipFill>
        <p:spPr>
          <a:xfrm>
            <a:off x="1170880" y="1790621"/>
            <a:ext cx="9967849" cy="3886773"/>
          </a:xfrm>
          <a:prstGeom prst="rect">
            <a:avLst/>
          </a:prstGeom>
        </p:spPr>
      </p:pic>
      <p:sp>
        <p:nvSpPr>
          <p:cNvPr id="7" name="TextBox 6">
            <a:extLst>
              <a:ext uri="{FF2B5EF4-FFF2-40B4-BE49-F238E27FC236}">
                <a16:creationId xmlns:a16="http://schemas.microsoft.com/office/drawing/2014/main" id="{381C1CC1-07F6-E9AE-B60C-3811C4377895}"/>
              </a:ext>
            </a:extLst>
          </p:cNvPr>
          <p:cNvSpPr txBox="1"/>
          <p:nvPr/>
        </p:nvSpPr>
        <p:spPr>
          <a:xfrm>
            <a:off x="1053271" y="5677394"/>
            <a:ext cx="972386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Get your search started at </a:t>
            </a:r>
            <a:r>
              <a:rPr kumimoji="0" lang="en-US" sz="1800" b="0" i="0" u="none" strike="noStrike" kern="1200" cap="none" spc="0" normalizeH="0" baseline="0" noProof="0">
                <a:ln>
                  <a:noFill/>
                </a:ln>
                <a:solidFill>
                  <a:srgbClr val="007EB4"/>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www.SBA.gov/Manufacturing</a:t>
            </a:r>
            <a:r>
              <a:rPr kumimoji="0" lang="en-US" sz="1800" b="0" i="0" u="none" strike="noStrike" kern="1200" cap="none" spc="0" normalizeH="0" baseline="0" noProof="0">
                <a:ln>
                  <a:noFill/>
                </a:ln>
                <a:solidFill>
                  <a:srgbClr val="007EB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5246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2B39C-F0B6-43B3-0158-DB2ADB5A60DC}"/>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29A8528D-DB90-5559-C0D5-317BF6E88C3C}"/>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SBA Trade Tools</a:t>
            </a:r>
          </a:p>
        </p:txBody>
      </p:sp>
      <p:sp>
        <p:nvSpPr>
          <p:cNvPr id="5" name="TextBox 4">
            <a:extLst>
              <a:ext uri="{FF2B5EF4-FFF2-40B4-BE49-F238E27FC236}">
                <a16:creationId xmlns:a16="http://schemas.microsoft.com/office/drawing/2014/main" id="{FCC4EA50-C281-AACB-1D50-48793D79E816}"/>
              </a:ext>
            </a:extLst>
          </p:cNvPr>
          <p:cNvSpPr txBox="1"/>
          <p:nvPr/>
        </p:nvSpPr>
        <p:spPr>
          <a:xfrm>
            <a:off x="68687" y="1684438"/>
            <a:ext cx="12054625" cy="424732"/>
          </a:xfrm>
          <a:prstGeom prst="rect">
            <a:avLst/>
          </a:prstGeom>
          <a:noFill/>
        </p:spPr>
        <p:txBody>
          <a:bodyPr wrap="square">
            <a:spAutoFit/>
          </a:bodyPr>
          <a:lstStyle/>
          <a:p>
            <a:pPr marL="288925" marR="0" lvl="0" indent="-288925" algn="l" defTabSz="914400" rtl="0" eaLnBrk="1" fontAlgn="auto" latinLnBrk="0" hangingPunct="1">
              <a:lnSpc>
                <a:spcPct val="90000"/>
              </a:lnSpc>
              <a:spcBef>
                <a:spcPts val="1000"/>
              </a:spcBef>
              <a:spcAft>
                <a:spcPts val="0"/>
              </a:spcAft>
              <a:buClrTx/>
              <a:buSzTx/>
              <a:buFont typeface="Arial"/>
              <a:buChar char="•"/>
              <a:tabLst>
                <a:tab pos="288925" algn="l"/>
              </a:tabLst>
              <a:defRPr/>
            </a:pP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25B45B-EA89-B7C6-566F-8750A061D8C1}"/>
              </a:ext>
            </a:extLst>
          </p:cNvPr>
          <p:cNvSpPr txBox="1"/>
          <p:nvPr/>
        </p:nvSpPr>
        <p:spPr>
          <a:xfrm>
            <a:off x="137375" y="1328956"/>
            <a:ext cx="12054625" cy="830997"/>
          </a:xfrm>
          <a:prstGeom prst="rect">
            <a:avLst/>
          </a:prstGeom>
          <a:noFill/>
        </p:spPr>
        <p:txBody>
          <a:bodyPr wrap="square">
            <a:spAutoFit/>
          </a:bodyPr>
          <a:lstStyle/>
          <a:p>
            <a:pPr lvl="0" algn="ctr" defTabSz="914400">
              <a:defRPr/>
            </a:pPr>
            <a:r>
              <a:rPr lang="en-US" sz="2400" b="1" i="1">
                <a:solidFill>
                  <a:srgbClr val="007EB4"/>
                </a:solidFill>
                <a:latin typeface="Source Sans Pro" panose="020B0503030403020204" pitchFamily="34" charset="0"/>
              </a:rPr>
              <a:t>Unlocking information and expertise for U.S. small business exporters</a:t>
            </a:r>
          </a:p>
          <a:p>
            <a:pPr lvl="0" algn="ctr" defTabSz="914400">
              <a:defRPr/>
            </a:pPr>
            <a:endParaRPr lang="en-US" sz="2400" b="1">
              <a:solidFill>
                <a:srgbClr val="1B1E29"/>
              </a:solidFill>
              <a:latin typeface="Calibri" panose="020F0502020204030204"/>
            </a:endParaRPr>
          </a:p>
        </p:txBody>
      </p:sp>
      <p:sp>
        <p:nvSpPr>
          <p:cNvPr id="10" name="TextBox 9">
            <a:extLst>
              <a:ext uri="{FF2B5EF4-FFF2-40B4-BE49-F238E27FC236}">
                <a16:creationId xmlns:a16="http://schemas.microsoft.com/office/drawing/2014/main" id="{6B486C0C-FC72-935E-ADAE-4EB1597D3CBE}"/>
              </a:ext>
            </a:extLst>
          </p:cNvPr>
          <p:cNvSpPr txBox="1"/>
          <p:nvPr/>
        </p:nvSpPr>
        <p:spPr>
          <a:xfrm>
            <a:off x="2137444" y="5205878"/>
            <a:ext cx="78831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E29"/>
                </a:solidFill>
                <a:effectLst/>
                <a:uLnTx/>
                <a:uFillTx/>
                <a:latin typeface="Calibri" panose="020F0502020204030204"/>
                <a:ea typeface="+mn-ea"/>
                <a:cs typeface="+mn-cs"/>
              </a:rPr>
              <a:t>Learn more at </a:t>
            </a:r>
            <a:r>
              <a:rPr kumimoji="0" lang="en-US" sz="1800" b="0" i="0" u="none" strike="noStrike" kern="1200" cap="none" spc="0" normalizeH="0" baseline="0" noProof="0">
                <a:ln>
                  <a:noFill/>
                </a:ln>
                <a:solidFill>
                  <a:srgbClr val="007EB4"/>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www.sba.gov/tradetools</a:t>
            </a:r>
            <a:endParaRPr kumimoji="0" lang="en-US" sz="1800" b="0" i="0" u="none" strike="noStrike" kern="1200" cap="none" spc="0" normalizeH="0" baseline="0" noProof="0">
              <a:ln>
                <a:noFill/>
              </a:ln>
              <a:solidFill>
                <a:srgbClr val="007EB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1B1E29"/>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Contact Email: </a:t>
            </a:r>
            <a:r>
              <a:rPr kumimoji="0" lang="en-US" sz="1800" b="0" i="0" u="none" strike="noStrike" kern="1200" cap="none" spc="0" normalizeH="0" baseline="0" noProof="0">
                <a:ln>
                  <a:noFill/>
                </a:ln>
                <a:solidFill>
                  <a:srgbClr val="007DBC"/>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International@sba.gov</a:t>
            </a:r>
            <a:r>
              <a:rPr kumimoji="0" lang="en-US" sz="1800" b="0" i="0" u="none" strike="noStrike" kern="1200" cap="none" spc="0" normalizeH="0" baseline="0" noProof="0">
                <a:ln>
                  <a:noFill/>
                </a:ln>
                <a:solidFill>
                  <a:srgbClr val="1B1E29"/>
                </a:solidFill>
                <a:effectLst/>
                <a:uLnTx/>
                <a:uFillTx/>
                <a:latin typeface="Calibri" panose="020F0502020204030204"/>
                <a:ea typeface="+mn-ea"/>
                <a:cs typeface="+mn-cs"/>
              </a:rPr>
              <a:t> </a:t>
            </a:r>
          </a:p>
        </p:txBody>
      </p:sp>
      <p:pic>
        <p:nvPicPr>
          <p:cNvPr id="12" name="Picture 11">
            <a:extLst>
              <a:ext uri="{FF2B5EF4-FFF2-40B4-BE49-F238E27FC236}">
                <a16:creationId xmlns:a16="http://schemas.microsoft.com/office/drawing/2014/main" id="{FDA57FF7-867D-9614-0DC4-FA4A4A843B4E}"/>
              </a:ext>
            </a:extLst>
          </p:cNvPr>
          <p:cNvPicPr>
            <a:picLocks noChangeAspect="1"/>
          </p:cNvPicPr>
          <p:nvPr/>
        </p:nvPicPr>
        <p:blipFill>
          <a:blip r:embed="rId4"/>
          <a:stretch>
            <a:fillRect/>
          </a:stretch>
        </p:blipFill>
        <p:spPr>
          <a:xfrm>
            <a:off x="7133001" y="2171590"/>
            <a:ext cx="4728200" cy="2659287"/>
          </a:xfrm>
          <a:prstGeom prst="rect">
            <a:avLst/>
          </a:prstGeom>
        </p:spPr>
      </p:pic>
      <p:pic>
        <p:nvPicPr>
          <p:cNvPr id="14" name="Picture 13">
            <a:extLst>
              <a:ext uri="{FF2B5EF4-FFF2-40B4-BE49-F238E27FC236}">
                <a16:creationId xmlns:a16="http://schemas.microsoft.com/office/drawing/2014/main" id="{086FB3E3-3D3F-9F79-0AAA-529E2DFB7DA9}"/>
              </a:ext>
            </a:extLst>
          </p:cNvPr>
          <p:cNvPicPr>
            <a:picLocks noChangeAspect="1"/>
          </p:cNvPicPr>
          <p:nvPr/>
        </p:nvPicPr>
        <p:blipFill>
          <a:blip r:embed="rId5"/>
          <a:stretch>
            <a:fillRect/>
          </a:stretch>
        </p:blipFill>
        <p:spPr>
          <a:xfrm>
            <a:off x="215504" y="2159953"/>
            <a:ext cx="6883153" cy="2670924"/>
          </a:xfrm>
          <a:prstGeom prst="rect">
            <a:avLst/>
          </a:prstGeom>
        </p:spPr>
      </p:pic>
    </p:spTree>
    <p:extLst>
      <p:ext uri="{BB962C8B-B14F-4D97-AF65-F5344CB8AC3E}">
        <p14:creationId xmlns:p14="http://schemas.microsoft.com/office/powerpoint/2010/main" val="458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1D93-1B01-FDF6-4221-C297D72A5C52}"/>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SBA Supports U.S. Manufacturers </a:t>
            </a:r>
          </a:p>
        </p:txBody>
      </p:sp>
      <p:sp>
        <p:nvSpPr>
          <p:cNvPr id="3" name="Text Placeholder 2">
            <a:extLst>
              <a:ext uri="{FF2B5EF4-FFF2-40B4-BE49-F238E27FC236}">
                <a16:creationId xmlns:a16="http://schemas.microsoft.com/office/drawing/2014/main" id="{4757BB6F-A810-76C4-C6B9-F065CBD462EF}"/>
              </a:ext>
            </a:extLst>
          </p:cNvPr>
          <p:cNvSpPr>
            <a:spLocks noGrp="1"/>
          </p:cNvSpPr>
          <p:nvPr>
            <p:ph type="body" sz="quarter" idx="13"/>
          </p:nvPr>
        </p:nvSpPr>
        <p:spPr/>
        <p:txBody>
          <a:bodyPr>
            <a:normAutofit fontScale="92500"/>
          </a:bodyPr>
          <a:lstStyle/>
          <a:p>
            <a:pPr marL="457200" indent="-457200">
              <a:buFont typeface="Arial" panose="020B0604020202020204" pitchFamily="34" charset="0"/>
              <a:buChar char="•"/>
            </a:pPr>
            <a:r>
              <a:rPr lang="en-US" sz="2400">
                <a:solidFill>
                  <a:srgbClr val="007EB4"/>
                </a:solidFill>
                <a:hlinkClick r:id="rId2">
                  <a:extLst>
                    <a:ext uri="{A12FA001-AC4F-418D-AE19-62706E023703}">
                      <ahyp:hlinkClr xmlns:ahyp="http://schemas.microsoft.com/office/drawing/2018/hyperlinkcolor" val="tx"/>
                    </a:ext>
                  </a:extLst>
                </a:hlinkClick>
              </a:rPr>
              <a:t>Sept 4, 2025 - SBA Announces the Manufacturers’ Access to Revolving Credit Loan Program (MARC) </a:t>
            </a:r>
            <a:endParaRPr lang="en-US" sz="2400">
              <a:solidFill>
                <a:srgbClr val="007EB4"/>
              </a:solidFill>
            </a:endParaRPr>
          </a:p>
          <a:p>
            <a:pPr marL="457200" indent="-457200">
              <a:buFont typeface="Arial" panose="020B0604020202020204" pitchFamily="34" charset="0"/>
              <a:buChar char="•"/>
            </a:pPr>
            <a:endParaRPr lang="en-US" sz="2400">
              <a:solidFill>
                <a:srgbClr val="000000"/>
              </a:solidFill>
            </a:endParaRPr>
          </a:p>
          <a:p>
            <a:pPr marL="457200" indent="-457200">
              <a:buFont typeface="Arial" panose="020B0604020202020204" pitchFamily="34" charset="0"/>
              <a:buChar char="•"/>
            </a:pPr>
            <a:r>
              <a:rPr lang="en-US" sz="2400">
                <a:solidFill>
                  <a:srgbClr val="007EB4"/>
                </a:solidFill>
                <a:hlinkClick r:id="rId3">
                  <a:extLst>
                    <a:ext uri="{A12FA001-AC4F-418D-AE19-62706E023703}">
                      <ahyp:hlinkClr xmlns:ahyp="http://schemas.microsoft.com/office/drawing/2018/hyperlinkcolor" val="tx"/>
                    </a:ext>
                  </a:extLst>
                </a:hlinkClick>
              </a:rPr>
              <a:t>Sept 18, 2025 - SBA Waives Loan Fees for Small Manufacturers in Fiscal Year 2026 </a:t>
            </a:r>
            <a:endParaRPr lang="en-US" sz="2400">
              <a:solidFill>
                <a:srgbClr val="007EB4"/>
              </a:solidFill>
            </a:endParaRPr>
          </a:p>
          <a:p>
            <a:pPr marL="914400" lvl="1" indent="-457200">
              <a:buFont typeface="Arial" panose="020B0604020202020204" pitchFamily="34" charset="0"/>
              <a:buChar char="•"/>
            </a:pPr>
            <a:r>
              <a:rPr lang="en-US">
                <a:solidFill>
                  <a:srgbClr val="000000"/>
                </a:solidFill>
              </a:rPr>
              <a:t>Zero upfront fees for 7(a) Manufacturing loans up to $950,000 </a:t>
            </a:r>
          </a:p>
          <a:p>
            <a:pPr marL="914400" lvl="1" indent="-457200">
              <a:buFont typeface="Arial" panose="020B0604020202020204" pitchFamily="34" charset="0"/>
              <a:buChar char="•"/>
            </a:pPr>
            <a:r>
              <a:rPr lang="en-US">
                <a:solidFill>
                  <a:srgbClr val="000000"/>
                </a:solidFill>
              </a:rPr>
              <a:t>Zero upfront and annual service fees for all 504 manufacturing loans </a:t>
            </a:r>
          </a:p>
          <a:p>
            <a:pPr marL="914400" lvl="1" indent="-457200">
              <a:buFont typeface="Arial" panose="020B0604020202020204" pitchFamily="34" charset="0"/>
              <a:buChar char="•"/>
            </a:pPr>
            <a:endParaRPr lang="en-US">
              <a:solidFill>
                <a:srgbClr val="000000"/>
              </a:solidFill>
            </a:endParaRPr>
          </a:p>
          <a:p>
            <a:pPr marL="457200" indent="-457200">
              <a:buFont typeface="Arial" panose="020B0604020202020204" pitchFamily="34" charset="0"/>
              <a:buChar char="•"/>
            </a:pPr>
            <a:r>
              <a:rPr lang="en-US" sz="2400">
                <a:solidFill>
                  <a:srgbClr val="007EB4"/>
                </a:solidFill>
                <a:hlinkClick r:id="rId4">
                  <a:extLst>
                    <a:ext uri="{A12FA001-AC4F-418D-AE19-62706E023703}">
                      <ahyp:hlinkClr xmlns:ahyp="http://schemas.microsoft.com/office/drawing/2018/hyperlinkcolor" val="tx"/>
                    </a:ext>
                  </a:extLst>
                </a:hlinkClick>
              </a:rPr>
              <a:t>Sept 23, 2025 – SBA awards $1.1 Million in Empower to Grow grants to fund training for small manufacturers in critical industries </a:t>
            </a:r>
            <a:endParaRPr lang="en-US" sz="2400">
              <a:solidFill>
                <a:srgbClr val="007EB4"/>
              </a:solidFill>
            </a:endParaRPr>
          </a:p>
          <a:p>
            <a:pPr marL="914400" lvl="1" indent="-457200">
              <a:buFont typeface="Arial" panose="020B0604020202020204" pitchFamily="34" charset="0"/>
              <a:buChar char="•"/>
            </a:pPr>
            <a:endParaRPr lang="en-US"/>
          </a:p>
        </p:txBody>
      </p:sp>
    </p:spTree>
    <p:extLst>
      <p:ext uri="{BB962C8B-B14F-4D97-AF65-F5344CB8AC3E}">
        <p14:creationId xmlns:p14="http://schemas.microsoft.com/office/powerpoint/2010/main" val="1581008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5DD48-7A71-AFD6-D1ED-D02FD032C6B7}"/>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A12D6556-0E0C-03DF-122F-7B07A8536141}"/>
              </a:ext>
            </a:extLst>
          </p:cNvPr>
          <p:cNvSpPr>
            <a:spLocks noGrp="1"/>
          </p:cNvSpPr>
          <p:nvPr>
            <p:ph type="title"/>
          </p:nvPr>
        </p:nvSpPr>
        <p:spPr>
          <a:xfrm>
            <a:off x="1115361" y="467569"/>
            <a:ext cx="9444080" cy="998008"/>
          </a:xfrm>
        </p:spPr>
        <p:txBody>
          <a:bodyPr>
            <a:normAutofit fontScale="90000"/>
          </a:bodyPr>
          <a:lstStyle/>
          <a:p>
            <a:pPr algn="l"/>
            <a:r>
              <a:rPr lang="en-US" sz="4000">
                <a:latin typeface="Source Sans Pro Semibold" panose="020B0503030403020204" pitchFamily="34" charset="0"/>
                <a:ea typeface="Source Sans Pro Semibold" panose="020B0503030403020204" pitchFamily="34" charset="0"/>
              </a:rPr>
              <a:t>7(a) Manufacturer’s Revolving Credit Loans (MARC) At-A-Glance</a:t>
            </a:r>
          </a:p>
        </p:txBody>
      </p:sp>
      <p:sp>
        <p:nvSpPr>
          <p:cNvPr id="18" name="Text Placeholder 17">
            <a:extLst>
              <a:ext uri="{FF2B5EF4-FFF2-40B4-BE49-F238E27FC236}">
                <a16:creationId xmlns:a16="http://schemas.microsoft.com/office/drawing/2014/main" id="{0EF65C97-B7AF-2EB9-C65A-7B86F7FEE650}"/>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93EB1607-270D-768E-7A3D-AC0D792C7980}"/>
              </a:ext>
            </a:extLst>
          </p:cNvPr>
          <p:cNvSpPr txBox="1"/>
          <p:nvPr/>
        </p:nvSpPr>
        <p:spPr>
          <a:xfrm>
            <a:off x="255747" y="1196016"/>
            <a:ext cx="12054625" cy="4465968"/>
          </a:xfrm>
          <a:prstGeom prst="rect">
            <a:avLst/>
          </a:prstGeom>
          <a:noFill/>
        </p:spPr>
        <p:txBody>
          <a:bodyPr wrap="square">
            <a:noAutofit/>
          </a:bodyPr>
          <a:lstStyle/>
          <a:p>
            <a:pPr marL="342900" marR="0" lvl="0" indent="-342900" algn="l" defTabSz="457200" rtl="0" eaLnBrk="1" fontAlgn="base"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2000" b="1" i="0" u="none" strike="noStrike" kern="1200" cap="none" spc="0" normalizeH="0" baseline="0" noProof="0">
              <a:ln>
                <a:noFill/>
              </a:ln>
              <a:solidFill>
                <a:srgbClr val="223369"/>
              </a:solidFill>
              <a:effectLst/>
              <a:uLnTx/>
              <a:uFillTx/>
              <a:latin typeface="Source Sans Pro" panose="020B0503030403020204" pitchFamily="34" charset="0"/>
              <a:ea typeface="Source Sans Pro" panose="020B050303040302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endParaRPr>
          </a:p>
        </p:txBody>
      </p:sp>
      <p:pic>
        <p:nvPicPr>
          <p:cNvPr id="3" name="Picture 2">
            <a:extLst>
              <a:ext uri="{FF2B5EF4-FFF2-40B4-BE49-F238E27FC236}">
                <a16:creationId xmlns:a16="http://schemas.microsoft.com/office/drawing/2014/main" id="{A3CAB630-34C1-A655-9DDE-0F5399BAADFD}"/>
              </a:ext>
            </a:extLst>
          </p:cNvPr>
          <p:cNvPicPr>
            <a:picLocks noChangeAspect="1"/>
          </p:cNvPicPr>
          <p:nvPr/>
        </p:nvPicPr>
        <p:blipFill>
          <a:blip r:embed="rId2"/>
          <a:stretch>
            <a:fillRect/>
          </a:stretch>
        </p:blipFill>
        <p:spPr>
          <a:xfrm>
            <a:off x="2165639" y="1580528"/>
            <a:ext cx="7860721" cy="3945559"/>
          </a:xfrm>
          <a:prstGeom prst="rect">
            <a:avLst/>
          </a:prstGeom>
        </p:spPr>
      </p:pic>
    </p:spTree>
    <p:extLst>
      <p:ext uri="{BB962C8B-B14F-4D97-AF65-F5344CB8AC3E}">
        <p14:creationId xmlns:p14="http://schemas.microsoft.com/office/powerpoint/2010/main" val="345734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8D186-2305-3375-5CB6-A91D7AB99FAC}"/>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C70C3AEF-4CC7-FF85-BE20-20CA970F2AA7}"/>
              </a:ext>
            </a:extLst>
          </p:cNvPr>
          <p:cNvSpPr>
            <a:spLocks noGrp="1"/>
          </p:cNvSpPr>
          <p:nvPr>
            <p:ph type="title"/>
          </p:nvPr>
        </p:nvSpPr>
        <p:spPr>
          <a:xfrm>
            <a:off x="1023672" y="448613"/>
            <a:ext cx="10515600" cy="998008"/>
          </a:xfrm>
        </p:spPr>
        <p:txBody>
          <a:bodyPr>
            <a:normAutofit fontScale="90000"/>
          </a:bodyPr>
          <a:lstStyle/>
          <a:p>
            <a:pPr algn="l"/>
            <a:r>
              <a:rPr lang="en-US" sz="4000">
                <a:latin typeface="Source Sans Pro Semibold" panose="020B0503030403020204" pitchFamily="34" charset="0"/>
                <a:ea typeface="Source Sans Pro Semibold" panose="020B0503030403020204" pitchFamily="34" charset="0"/>
              </a:rPr>
              <a:t>7(a) Working Capital Pilot (WCP) Program</a:t>
            </a:r>
            <a:br>
              <a:rPr lang="en-US" sz="4000">
                <a:latin typeface="Source Sans Pro Semibold" panose="020B0503030403020204" pitchFamily="34" charset="0"/>
                <a:ea typeface="Source Sans Pro Semibold" panose="020B0503030403020204" pitchFamily="34" charset="0"/>
              </a:rPr>
            </a:br>
            <a:r>
              <a:rPr lang="en-US" sz="4000">
                <a:latin typeface="Source Sans Pro Semibold" panose="020B0503030403020204" pitchFamily="34" charset="0"/>
                <a:ea typeface="Source Sans Pro Semibold" panose="020B0503030403020204" pitchFamily="34" charset="0"/>
              </a:rPr>
              <a:t>At-A-Glance</a:t>
            </a:r>
          </a:p>
        </p:txBody>
      </p:sp>
      <p:sp>
        <p:nvSpPr>
          <p:cNvPr id="18" name="Text Placeholder 17">
            <a:extLst>
              <a:ext uri="{FF2B5EF4-FFF2-40B4-BE49-F238E27FC236}">
                <a16:creationId xmlns:a16="http://schemas.microsoft.com/office/drawing/2014/main" id="{AE82A924-53FC-0476-A245-F154CB47AB9E}"/>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8AD24A1A-A950-09D1-0E07-2649BB820757}"/>
              </a:ext>
            </a:extLst>
          </p:cNvPr>
          <p:cNvSpPr txBox="1"/>
          <p:nvPr/>
        </p:nvSpPr>
        <p:spPr>
          <a:xfrm>
            <a:off x="255747" y="1196016"/>
            <a:ext cx="12054625" cy="4465968"/>
          </a:xfrm>
          <a:prstGeom prst="rect">
            <a:avLst/>
          </a:prstGeom>
          <a:noFill/>
        </p:spPr>
        <p:txBody>
          <a:bodyPr wrap="square">
            <a:noAutofit/>
          </a:bodyPr>
          <a:lstStyle/>
          <a:p>
            <a:pPr marL="342900" marR="0" lvl="0" indent="-342900" algn="l" defTabSz="457200" rtl="0" eaLnBrk="1" fontAlgn="base"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2000" b="1" i="0" u="none" strike="noStrike" kern="1200" cap="none" spc="0" normalizeH="0" baseline="0" noProof="0">
              <a:ln>
                <a:noFill/>
              </a:ln>
              <a:solidFill>
                <a:srgbClr val="223369"/>
              </a:solidFill>
              <a:effectLst/>
              <a:uLnTx/>
              <a:uFillTx/>
              <a:latin typeface="Source Sans Pro" panose="020B0503030403020204" pitchFamily="34" charset="0"/>
              <a:ea typeface="Source Sans Pro" panose="020B050303040302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charset="0"/>
              <a:cs typeface="+mn-cs"/>
            </a:endParaRPr>
          </a:p>
        </p:txBody>
      </p:sp>
      <p:pic>
        <p:nvPicPr>
          <p:cNvPr id="4" name="table">
            <a:extLst>
              <a:ext uri="{FF2B5EF4-FFF2-40B4-BE49-F238E27FC236}">
                <a16:creationId xmlns:a16="http://schemas.microsoft.com/office/drawing/2014/main" id="{6F3399B2-44B5-9BC8-6D39-B60348B2EFDE}"/>
              </a:ext>
            </a:extLst>
          </p:cNvPr>
          <p:cNvPicPr>
            <a:picLocks noChangeAspect="1"/>
          </p:cNvPicPr>
          <p:nvPr/>
        </p:nvPicPr>
        <p:blipFill>
          <a:blip r:embed="rId2"/>
          <a:stretch>
            <a:fillRect/>
          </a:stretch>
        </p:blipFill>
        <p:spPr>
          <a:xfrm>
            <a:off x="2056000" y="1582518"/>
            <a:ext cx="8080000" cy="4251110"/>
          </a:xfrm>
          <a:prstGeom prst="rect">
            <a:avLst/>
          </a:prstGeom>
        </p:spPr>
      </p:pic>
    </p:spTree>
    <p:extLst>
      <p:ext uri="{BB962C8B-B14F-4D97-AF65-F5344CB8AC3E}">
        <p14:creationId xmlns:p14="http://schemas.microsoft.com/office/powerpoint/2010/main" val="1193948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CC80-9192-A733-B93D-E60C38DA23D4}"/>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E6FF9A00-313C-6031-94B0-F3421565C1A0}"/>
              </a:ext>
            </a:extLst>
          </p:cNvPr>
          <p:cNvSpPr>
            <a:spLocks noGrp="1"/>
          </p:cNvSpPr>
          <p:nvPr>
            <p:ph type="title"/>
          </p:nvPr>
        </p:nvSpPr>
        <p:spPr>
          <a:xfrm>
            <a:off x="978408" y="576072"/>
            <a:ext cx="10515600" cy="998008"/>
          </a:xfrm>
        </p:spPr>
        <p:txBody>
          <a:bodyPr/>
          <a:lstStyle/>
          <a:p>
            <a:pPr algn="l"/>
            <a:r>
              <a:rPr lang="en-US" sz="4000">
                <a:latin typeface="Source Sans Pro Semibold" panose="020B0503030403020204" pitchFamily="34" charset="0"/>
                <a:ea typeface="Source Sans Pro Semibold" panose="020B0503030403020204" pitchFamily="34" charset="0"/>
              </a:rPr>
              <a:t>WCP: Transaction-Based Example</a:t>
            </a:r>
          </a:p>
        </p:txBody>
      </p:sp>
      <p:sp>
        <p:nvSpPr>
          <p:cNvPr id="18" name="Text Placeholder 17">
            <a:extLst>
              <a:ext uri="{FF2B5EF4-FFF2-40B4-BE49-F238E27FC236}">
                <a16:creationId xmlns:a16="http://schemas.microsoft.com/office/drawing/2014/main" id="{C8E49199-F425-432C-48F2-B91F920A497B}"/>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62CBC8B2-D634-346A-72D6-E21E6CE1E53A}"/>
              </a:ext>
            </a:extLst>
          </p:cNvPr>
          <p:cNvSpPr txBox="1"/>
          <p:nvPr/>
        </p:nvSpPr>
        <p:spPr>
          <a:xfrm>
            <a:off x="255747" y="1488980"/>
            <a:ext cx="12054625" cy="4465968"/>
          </a:xfrm>
          <a:prstGeom prst="rect">
            <a:avLst/>
          </a:prstGeom>
          <a:noFill/>
        </p:spPr>
        <p:txBody>
          <a:bodyPr wrap="square">
            <a:noAutofit/>
          </a:body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Example highlights two </a:t>
            </a:r>
            <a:r>
              <a:rPr kumimoji="0" lang="en-US" b="1" i="0" u="none" strike="noStrike" kern="1200" cap="none" spc="0" normalizeH="0" baseline="0" noProof="0">
                <a:ln>
                  <a:noFill/>
                </a:ln>
                <a:solidFill>
                  <a:srgbClr val="1B1E29"/>
                </a:solidFill>
                <a:effectLst/>
                <a:uLnTx/>
                <a:uFillTx/>
                <a:latin typeface="Source Sans Pro"/>
                <a:ea typeface="Source Sans Pro"/>
              </a:rPr>
              <a:t>challenges facing a small business engaged in a large contract</a:t>
            </a:r>
            <a:r>
              <a:rPr kumimoji="0" lang="en-US" b="0" i="0" u="none" strike="noStrike" kern="1200" cap="none" spc="0" normalizeH="0" baseline="0" noProof="0">
                <a:ln>
                  <a:noFill/>
                </a:ln>
                <a:solidFill>
                  <a:srgbClr val="1B1E29"/>
                </a:solidFill>
                <a:effectLst/>
                <a:uLnTx/>
                <a:uFillTx/>
                <a:latin typeface="Source Sans Pro"/>
                <a:ea typeface="Source Sans Pro"/>
              </a:rPr>
              <a:t> that the Transaction-Based WCP can help solve:</a:t>
            </a:r>
          </a:p>
          <a:p>
            <a:pPr marL="913765" marR="0" lvl="1" indent="-456565"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b="0" i="0" u="none" strike="noStrike" kern="1200" cap="none" spc="0" normalizeH="0" baseline="0" noProof="0">
                <a:ln>
                  <a:noFill/>
                </a:ln>
                <a:solidFill>
                  <a:srgbClr val="1B1E29"/>
                </a:solidFill>
                <a:effectLst/>
                <a:uLnTx/>
                <a:uFillTx/>
                <a:latin typeface="Source Sans Pro"/>
                <a:ea typeface="Source Sans Pro"/>
              </a:rPr>
              <a:t>Need to </a:t>
            </a:r>
            <a:r>
              <a:rPr kumimoji="0" lang="en-US" b="1" i="0" u="sng" strike="noStrike" kern="1200" cap="none" spc="0" normalizeH="0" baseline="0" noProof="0">
                <a:ln>
                  <a:noFill/>
                </a:ln>
                <a:solidFill>
                  <a:srgbClr val="1B1E29"/>
                </a:solidFill>
                <a:effectLst/>
                <a:uLnTx/>
                <a:uFillTx/>
                <a:latin typeface="Source Sans Pro"/>
                <a:ea typeface="Source Sans Pro"/>
              </a:rPr>
              <a:t>access funding before billing revenue </a:t>
            </a:r>
            <a:r>
              <a:rPr kumimoji="0" lang="en-US" b="0" i="0" u="none" strike="noStrike" kern="1200" cap="none" spc="0" normalizeH="0" baseline="0" noProof="0">
                <a:ln>
                  <a:noFill/>
                </a:ln>
                <a:solidFill>
                  <a:srgbClr val="1B1E29"/>
                </a:solidFill>
                <a:effectLst/>
                <a:uLnTx/>
                <a:uFillTx/>
                <a:latin typeface="Source Sans Pro"/>
                <a:ea typeface="Source Sans Pro"/>
              </a:rPr>
              <a:t>is received </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913765" marR="0" lvl="1" indent="-456565" algn="l" defTabSz="914377" rtl="0" eaLnBrk="1" fontAlgn="auto" latinLnBrk="0" hangingPunct="1">
              <a:lnSpc>
                <a:spcPct val="100000"/>
              </a:lnSpc>
              <a:spcBef>
                <a:spcPts val="600"/>
              </a:spcBef>
              <a:spcAft>
                <a:spcPts val="0"/>
              </a:spcAft>
              <a:buClrTx/>
              <a:buSzTx/>
              <a:buFont typeface="+mj-lt"/>
              <a:buAutoNum type="arabicPeriod"/>
              <a:tabLst/>
              <a:defRPr/>
            </a:pPr>
            <a:r>
              <a:rPr kumimoji="0" lang="en-US" b="0" i="0" u="none" strike="noStrike" kern="1200" cap="none" spc="0" normalizeH="0" baseline="0" noProof="0">
                <a:ln>
                  <a:noFill/>
                </a:ln>
                <a:solidFill>
                  <a:srgbClr val="1B1E29"/>
                </a:solidFill>
                <a:effectLst/>
                <a:uLnTx/>
                <a:uFillTx/>
                <a:latin typeface="Source Sans Pro"/>
                <a:ea typeface="Source Sans Pro"/>
              </a:rPr>
              <a:t>A small business that has a large </a:t>
            </a:r>
            <a:r>
              <a:rPr kumimoji="0" lang="en-US" b="1" i="0" u="sng" strike="noStrike" kern="1200" cap="none" spc="0" normalizeH="0" baseline="0" noProof="0">
                <a:ln>
                  <a:noFill/>
                </a:ln>
                <a:solidFill>
                  <a:srgbClr val="1B1E29"/>
                </a:solidFill>
                <a:effectLst/>
                <a:uLnTx/>
                <a:uFillTx/>
                <a:latin typeface="Source Sans Pro"/>
                <a:ea typeface="Source Sans Pro"/>
              </a:rPr>
              <a:t>concentration of revenues</a:t>
            </a:r>
            <a:r>
              <a:rPr kumimoji="0" lang="en-US" b="1" i="0" u="none" strike="noStrike" kern="1200" cap="none" spc="0" normalizeH="0" baseline="0" noProof="0">
                <a:ln>
                  <a:noFill/>
                </a:ln>
                <a:solidFill>
                  <a:srgbClr val="1B1E29"/>
                </a:solidFill>
                <a:effectLst/>
                <a:uLnTx/>
                <a:uFillTx/>
                <a:latin typeface="Source Sans Pro"/>
                <a:ea typeface="Source Sans Pro"/>
              </a:rPr>
              <a:t> </a:t>
            </a:r>
            <a:r>
              <a:rPr kumimoji="0" lang="en-US" b="0" i="0" u="none" strike="noStrike" kern="1200" cap="none" spc="0" normalizeH="0" baseline="0" noProof="0">
                <a:ln>
                  <a:noFill/>
                </a:ln>
                <a:solidFill>
                  <a:srgbClr val="1B1E29"/>
                </a:solidFill>
                <a:effectLst/>
                <a:uLnTx/>
                <a:uFillTx/>
                <a:latin typeface="Source Sans Pro"/>
                <a:ea typeface="Source Sans Pro"/>
              </a:rPr>
              <a:t>from a single buyer</a:t>
            </a:r>
            <a:endParaRPr kumimoji="0" lang="en-US" b="1" i="0" u="none" strike="noStrike" kern="1200" cap="none" spc="0" normalizeH="0" baseline="0" noProof="0">
              <a:ln>
                <a:noFill/>
              </a:ln>
              <a:solidFill>
                <a:srgbClr val="1B1E29"/>
              </a:solidFill>
              <a:effectLst/>
              <a:uLnTx/>
              <a:uFillTx/>
              <a:latin typeface="Source Sans Pro"/>
              <a:ea typeface="Source Sans Pro"/>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1" i="0" u="none" strike="noStrike" kern="1200" cap="none" spc="0" normalizeH="0" baseline="0" noProof="0">
                <a:ln>
                  <a:noFill/>
                </a:ln>
                <a:solidFill>
                  <a:srgbClr val="1B1E29"/>
                </a:solidFill>
                <a:effectLst/>
                <a:uLnTx/>
                <a:uFillTx/>
                <a:latin typeface="Source Sans Pro"/>
                <a:ea typeface="Source Sans Pro"/>
              </a:rPr>
              <a:t>Business Need: </a:t>
            </a:r>
          </a:p>
          <a:p>
            <a:pPr marL="228594" marR="0" lvl="0" indent="-228594" algn="l" defTabSz="914377" rtl="0" eaLnBrk="1" fontAlgn="auto" latinLnBrk="0" hangingPunct="1">
              <a:lnSpc>
                <a:spcPct val="100000"/>
              </a:lnSpc>
              <a:spcBef>
                <a:spcPts val="600"/>
              </a:spcBef>
              <a:spcAft>
                <a:spcPts val="0"/>
              </a:spcAft>
              <a:buClrTx/>
              <a:buSzTx/>
              <a:buFont typeface="Arial"/>
              <a:buChar char="•"/>
              <a:tabLst/>
              <a:defRPr/>
            </a:pPr>
            <a:r>
              <a:rPr kumimoji="0" lang="en-US" b="0" i="0" u="none" strike="noStrike" kern="1200" cap="none" spc="0" normalizeH="0" baseline="0" noProof="0">
                <a:ln>
                  <a:noFill/>
                </a:ln>
                <a:solidFill>
                  <a:srgbClr val="1B1E29"/>
                </a:solidFill>
                <a:effectLst/>
                <a:uLnTx/>
                <a:uFillTx/>
                <a:latin typeface="Source Sans Pro"/>
                <a:ea typeface="Source Sans Pro"/>
              </a:rPr>
              <a:t>XYZ Engineering won a large government contract in which they will provide custom-fabricated components for a multi-stage infrastructure project</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227965" marR="0" lvl="0" indent="-227965" algn="l" defTabSz="914377" rtl="0" eaLnBrk="1" fontAlgn="auto" latinLnBrk="0" hangingPunct="1">
              <a:lnSpc>
                <a:spcPct val="100000"/>
              </a:lnSpc>
              <a:spcBef>
                <a:spcPts val="1000"/>
              </a:spcBef>
              <a:spcAft>
                <a:spcPts val="0"/>
              </a:spcAft>
              <a:buClrTx/>
              <a:buSzTx/>
              <a:buFont typeface="Arial"/>
              <a:buChar char="•"/>
              <a:tabLst/>
              <a:defRPr/>
            </a:pPr>
            <a:r>
              <a:rPr kumimoji="0" lang="en-US" b="0" i="0" u="none" strike="noStrike" kern="1200" cap="none" spc="0" normalizeH="0" baseline="0" noProof="0">
                <a:ln>
                  <a:noFill/>
                </a:ln>
                <a:solidFill>
                  <a:srgbClr val="1B1E29"/>
                </a:solidFill>
                <a:effectLst/>
                <a:uLnTx/>
                <a:uFillTx/>
                <a:latin typeface="Source Sans Pro"/>
                <a:ea typeface="Source Sans Pro"/>
              </a:rPr>
              <a:t>XYZ is having some components produced by a U.S. contract manufacturer but needs funding to begin production   </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1" i="0" u="none" strike="noStrike" kern="1200" cap="none" spc="0" normalizeH="0" baseline="0" noProof="0">
                <a:ln>
                  <a:noFill/>
                </a:ln>
                <a:solidFill>
                  <a:srgbClr val="1B1E29"/>
                </a:solidFill>
                <a:effectLst/>
                <a:uLnTx/>
                <a:uFillTx/>
                <a:latin typeface="Source Sans Pro"/>
                <a:ea typeface="Source Sans Pro"/>
              </a:rPr>
              <a:t>Solution: </a:t>
            </a:r>
            <a:endPar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227965" marR="0" lvl="0" indent="-227965" algn="l" defTabSz="914377" rtl="0" eaLnBrk="1" fontAlgn="auto" latinLnBrk="0" hangingPunct="1">
              <a:lnSpc>
                <a:spcPct val="100000"/>
              </a:lnSpc>
              <a:spcBef>
                <a:spcPts val="600"/>
              </a:spcBef>
              <a:spcAft>
                <a:spcPts val="0"/>
              </a:spcAft>
              <a:buClrTx/>
              <a:buSzTx/>
              <a:buFont typeface="Arial"/>
              <a:buChar char="•"/>
              <a:tabLst/>
              <a:defRPr/>
            </a:pPr>
            <a:r>
              <a:rPr kumimoji="0" lang="en-US" b="0" i="0" u="none" strike="noStrike" kern="1200" cap="none" spc="0" normalizeH="0" baseline="0" noProof="0">
                <a:ln>
                  <a:noFill/>
                </a:ln>
                <a:solidFill>
                  <a:srgbClr val="1B1E29"/>
                </a:solidFill>
                <a:effectLst/>
                <a:uLnTx/>
                <a:uFillTx/>
                <a:latin typeface="Source Sans Pro"/>
                <a:ea typeface="Source Sans Pro"/>
              </a:rPr>
              <a:t>Using a</a:t>
            </a:r>
            <a:r>
              <a:rPr kumimoji="0" lang="en-US" b="1" i="0" u="none" strike="noStrike" kern="1200" cap="none" spc="0" normalizeH="0" baseline="0" noProof="0">
                <a:ln>
                  <a:noFill/>
                </a:ln>
                <a:solidFill>
                  <a:srgbClr val="1B1E29"/>
                </a:solidFill>
                <a:effectLst/>
                <a:uLnTx/>
                <a:uFillTx/>
                <a:latin typeface="Source Sans Pro"/>
                <a:ea typeface="Source Sans Pro"/>
              </a:rPr>
              <a:t> Transaction-Based WCP line of credit</a:t>
            </a:r>
            <a:r>
              <a:rPr kumimoji="0" lang="en-US" b="0" i="0" u="none" strike="noStrike" kern="1200" cap="none" spc="0" normalizeH="0" baseline="0" noProof="0">
                <a:ln>
                  <a:noFill/>
                </a:ln>
                <a:solidFill>
                  <a:srgbClr val="1B1E29"/>
                </a:solidFill>
                <a:effectLst/>
                <a:uLnTx/>
                <a:uFillTx/>
                <a:latin typeface="Source Sans Pro"/>
                <a:ea typeface="Source Sans Pro"/>
              </a:rPr>
              <a:t>, XYZ can draw on the line to fund payments to their U.S. contract manufacturing partner and cover the direct labor involved with the project before installment payments begin to be received from customer. </a:t>
            </a:r>
            <a:r>
              <a:rPr kumimoji="0" lang="en-US" sz="2000" b="0" i="0" u="none" strike="noStrike" kern="1200" cap="none" spc="0" normalizeH="0" baseline="0" noProof="0">
                <a:ln>
                  <a:noFill/>
                </a:ln>
                <a:solidFill>
                  <a:srgbClr val="1B1E29"/>
                </a:solidFill>
                <a:effectLst/>
                <a:uLnTx/>
                <a:uFillTx/>
                <a:latin typeface="Source Sans Pro"/>
                <a:ea typeface="Source Sans Pro"/>
              </a:rPr>
              <a:t> </a:t>
            </a:r>
            <a:endParaRPr kumimoji="0" lang="en-US" sz="20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423811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8D49D-F704-FAAE-B524-DF9A6626A3E0}"/>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7B18B92B-CBDA-C869-69D5-9135748C2CA9}"/>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WCP: Asset-Based Example</a:t>
            </a:r>
          </a:p>
        </p:txBody>
      </p:sp>
      <p:sp>
        <p:nvSpPr>
          <p:cNvPr id="18" name="Text Placeholder 17">
            <a:extLst>
              <a:ext uri="{FF2B5EF4-FFF2-40B4-BE49-F238E27FC236}">
                <a16:creationId xmlns:a16="http://schemas.microsoft.com/office/drawing/2014/main" id="{C39D7F92-0A03-5B5C-2F45-D061F2DF42B9}"/>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24A8A30C-A4AF-7B6C-919A-613F1960ABC9}"/>
              </a:ext>
            </a:extLst>
          </p:cNvPr>
          <p:cNvSpPr txBox="1"/>
          <p:nvPr/>
        </p:nvSpPr>
        <p:spPr>
          <a:xfrm>
            <a:off x="436261" y="1488980"/>
            <a:ext cx="11693597" cy="4465968"/>
          </a:xfrm>
          <a:prstGeom prst="rect">
            <a:avLst/>
          </a:prstGeom>
          <a:noFill/>
        </p:spPr>
        <p:txBody>
          <a:bodyPr wrap="square">
            <a:noAutofit/>
          </a:body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1" i="0" u="none" strike="noStrike" kern="1200" cap="none" spc="0" normalizeH="0" baseline="0" noProof="0">
                <a:ln>
                  <a:noFill/>
                </a:ln>
                <a:solidFill>
                  <a:srgbClr val="1B1E29"/>
                </a:solidFill>
                <a:effectLst/>
                <a:uLnTx/>
                <a:uFillTx/>
                <a:latin typeface="Source Sans Pro"/>
                <a:ea typeface="Source Sans Pro"/>
              </a:rPr>
              <a:t>Business Need: </a:t>
            </a:r>
            <a:endPar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ABC Company manufactures and distributes medical devices throughout the US and Latin America</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Due to occasional shortages in surgical-grade stainless steel, management has been increasing their purchases of raw materials to ensure they have enough stockpiled  </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ABC is carrying more inventory on its balance sheet, which has strained their cash position  </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1" i="0" u="none" strike="noStrike" kern="1200" cap="none" spc="0" normalizeH="0" baseline="0" noProof="0">
                <a:ln>
                  <a:noFill/>
                </a:ln>
                <a:solidFill>
                  <a:srgbClr val="1B1E29"/>
                </a:solidFill>
                <a:effectLst/>
                <a:uLnTx/>
                <a:uFillTx/>
                <a:latin typeface="Source Sans Pro"/>
                <a:ea typeface="Source Sans Pro"/>
              </a:rPr>
              <a:t>Solution: </a:t>
            </a:r>
            <a:endPar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An </a:t>
            </a:r>
            <a:r>
              <a:rPr kumimoji="0" lang="en-US" b="1" i="0" u="none" strike="noStrike" kern="1200" cap="none" spc="0" normalizeH="0" baseline="0" noProof="0">
                <a:ln>
                  <a:noFill/>
                </a:ln>
                <a:solidFill>
                  <a:srgbClr val="1B1E29"/>
                </a:solidFill>
                <a:effectLst/>
                <a:uLnTx/>
                <a:uFillTx/>
                <a:latin typeface="Source Sans Pro"/>
                <a:ea typeface="Source Sans Pro"/>
              </a:rPr>
              <a:t>Asset-Based WCP line of credit</a:t>
            </a:r>
            <a:r>
              <a:rPr kumimoji="0" lang="en-US" b="0" i="0" u="none" strike="noStrike" kern="1200" cap="none" spc="0" normalizeH="0" baseline="0" noProof="0">
                <a:ln>
                  <a:noFill/>
                </a:ln>
                <a:solidFill>
                  <a:srgbClr val="1B1E29"/>
                </a:solidFill>
                <a:effectLst/>
                <a:uLnTx/>
                <a:uFillTx/>
                <a:latin typeface="Source Sans Pro"/>
                <a:ea typeface="Source Sans Pro"/>
              </a:rPr>
              <a:t> allows ABC to access liquidity against their A/R and inventory</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Without the assistance of the WCP, ABC would not be able to borrow as much against their accounts receivable and inventory, due to collateral requirements  </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Lender can advance more funds against ABC’s larger inventory position with the support of the SBA’s guaranty, allowing </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0" i="0" u="none" strike="noStrike" kern="1200" cap="none" spc="0" normalizeH="0" baseline="0" noProof="0">
                <a:ln>
                  <a:noFill/>
                </a:ln>
                <a:solidFill>
                  <a:srgbClr val="1B1E29"/>
                </a:solidFill>
                <a:effectLst/>
                <a:uLnTx/>
                <a:uFillTx/>
                <a:latin typeface="Source Sans Pro"/>
                <a:ea typeface="Source Sans Pro"/>
              </a:rPr>
              <a:t>the business to access the working capital</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1B1E29"/>
                </a:solidFill>
                <a:effectLst/>
                <a:uLnTx/>
                <a:uFillTx/>
                <a:latin typeface="Source Sans Pro"/>
                <a:ea typeface="Source Sans Pro"/>
              </a:rPr>
              <a:t> </a:t>
            </a:r>
            <a:endParaRPr kumimoji="0" lang="en-US" sz="20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00373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71AE-04C9-76F4-C3F7-52F8AE2CBD77}"/>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113BD6FD-DDA3-1F27-B2A5-3262C5D07843}"/>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WCP &amp; MARC Loan Example</a:t>
            </a:r>
          </a:p>
        </p:txBody>
      </p:sp>
      <p:sp>
        <p:nvSpPr>
          <p:cNvPr id="18" name="Text Placeholder 17">
            <a:extLst>
              <a:ext uri="{FF2B5EF4-FFF2-40B4-BE49-F238E27FC236}">
                <a16:creationId xmlns:a16="http://schemas.microsoft.com/office/drawing/2014/main" id="{27AF8AF0-169C-8946-6FE9-C0659D80E584}"/>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D7DBE9D2-4A5E-1A57-2B55-A30BB3B08CD7}"/>
              </a:ext>
            </a:extLst>
          </p:cNvPr>
          <p:cNvSpPr txBox="1"/>
          <p:nvPr/>
        </p:nvSpPr>
        <p:spPr>
          <a:xfrm>
            <a:off x="436261" y="1488980"/>
            <a:ext cx="11693597" cy="4465968"/>
          </a:xfrm>
          <a:prstGeom prst="rect">
            <a:avLst/>
          </a:prstGeom>
          <a:noFill/>
        </p:spPr>
        <p:txBody>
          <a:bodyPr wrap="square">
            <a:noAutofit/>
          </a:body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1" i="0" u="none" strike="noStrike" kern="1200" cap="none" spc="0" normalizeH="0" baseline="0" noProof="0">
                <a:ln>
                  <a:noFill/>
                </a:ln>
                <a:solidFill>
                  <a:srgbClr val="1B1E29"/>
                </a:solidFill>
                <a:effectLst/>
                <a:uLnTx/>
                <a:uFillTx/>
                <a:latin typeface="Source Sans Pro"/>
                <a:ea typeface="Source Sans Pro"/>
              </a:rPr>
              <a:t>Business Need: </a:t>
            </a:r>
            <a:endPar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cs typeface="+mn-cs"/>
              </a:rPr>
              <a:t>Metal stamping manufacturer serving the telecom and defense sectors.  Their largest customer represents approximately 50% of sales.  To diversify customers, the company plans to invest $1MM  to develop a new product for the medical sector. Additional working capital is needed to fund the new opportunity.</a:t>
            </a:r>
            <a:endParaRPr kumimoji="0" lang="en-US" altLang="en-US" sz="1800" b="1" i="0" u="sng"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Verdana"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u="sng">
              <a:solidFill>
                <a:srgbClr val="000000"/>
              </a:solidFill>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ource Sans Pro"/>
                <a:ea typeface="+mn-ea"/>
                <a:cs typeface="+mn-cs"/>
              </a:rPr>
              <a:t>The business requires $1MM in working capital to support product development and to increase their existing $1MM line of credit to $2.5MM support the addition of new customers. </a:t>
            </a:r>
            <a:endParaRPr kumimoji="0" lang="en-US" sz="1800" b="1" i="0" u="sng" strike="noStrike" kern="1200" cap="none" spc="0" normalizeH="0" baseline="0" noProof="0">
              <a:ln>
                <a:noFill/>
              </a:ln>
              <a:solidFill>
                <a:srgbClr val="000000"/>
              </a:solidFill>
              <a:effectLst/>
              <a:uLnTx/>
              <a:uFillTx/>
              <a:latin typeface="Source Sans Pro"/>
              <a:ea typeface="+mn-ea"/>
              <a:cs typeface="+mn-cs"/>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US" b="1" i="0" u="none" strike="noStrike" kern="1200" cap="none" spc="0" normalizeH="0" baseline="0" noProof="0">
              <a:ln>
                <a:noFill/>
              </a:ln>
              <a:solidFill>
                <a:srgbClr val="1B1E29"/>
              </a:solidFill>
              <a:effectLst/>
              <a:uLnTx/>
              <a:uFillTx/>
              <a:latin typeface="Source Sans Pro"/>
              <a:ea typeface="Source Sans Pro"/>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b="1" i="0" u="none" strike="noStrike" kern="1200" cap="none" spc="0" normalizeH="0" baseline="0" noProof="0">
                <a:ln>
                  <a:noFill/>
                </a:ln>
                <a:solidFill>
                  <a:srgbClr val="1B1E29"/>
                </a:solidFill>
                <a:effectLst/>
                <a:uLnTx/>
                <a:uFillTx/>
                <a:latin typeface="Source Sans Pro"/>
                <a:ea typeface="Source Sans Pro"/>
              </a:rPr>
              <a:t>Solution: </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sz="1800" b="0" i="0" u="none" strike="noStrike" kern="1200" cap="none" spc="0" normalizeH="0" baseline="0" noProof="0">
                <a:ln>
                  <a:noFill/>
                </a:ln>
                <a:solidFill>
                  <a:srgbClr val="1B1E29"/>
                </a:solidFill>
                <a:effectLst/>
                <a:uLnTx/>
                <a:uFillTx/>
                <a:latin typeface="Source Sans Pro"/>
                <a:ea typeface="Source Sans Pro"/>
                <a:cs typeface="+mn-cs"/>
              </a:rPr>
              <a:t>Loan 1: $1mn MARC term loan (10-year term)</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lang="en-US">
                <a:solidFill>
                  <a:srgbClr val="1B1E29"/>
                </a:solidFill>
                <a:latin typeface="Source Sans Pro"/>
                <a:ea typeface="Source Sans Pro"/>
              </a:rPr>
              <a:t>Loan 2: $2.5mn WCP revolving line of credit (annual reviews)</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US" sz="1800" b="0" i="0" u="none" strike="noStrike" kern="1200" cap="none" spc="0" normalizeH="0" baseline="0" noProof="0">
                <a:ln>
                  <a:noFill/>
                </a:ln>
                <a:solidFill>
                  <a:srgbClr val="1B1E29"/>
                </a:solidFill>
                <a:effectLst/>
                <a:uLnTx/>
                <a:uFillTx/>
                <a:latin typeface="Source Sans Pro"/>
                <a:ea typeface="Source Sans Pro"/>
                <a:cs typeface="+mn-cs"/>
              </a:rPr>
              <a:t>Without the assistance of the SBA lender would face customer concentration issues with their lender. </a:t>
            </a:r>
            <a:r>
              <a:rPr kumimoji="0" lang="en-US" sz="2000" b="0" i="0" u="none" strike="noStrike" kern="1200" cap="none" spc="0" normalizeH="0" baseline="0" noProof="0">
                <a:ln>
                  <a:noFill/>
                </a:ln>
                <a:solidFill>
                  <a:srgbClr val="1B1E29"/>
                </a:solidFill>
                <a:effectLst/>
                <a:uLnTx/>
                <a:uFillTx/>
                <a:latin typeface="Source Sans Pro"/>
                <a:ea typeface="Source Sans Pro"/>
              </a:rPr>
              <a:t> </a:t>
            </a:r>
            <a:endParaRPr kumimoji="0" lang="en-US" sz="20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89625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7B0AF-65F4-95C7-D527-0F81DEC8B47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32CAD7CD-5E13-3A08-2FA3-48E3802FC2EE}"/>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SBA Initiatives </a:t>
            </a:r>
          </a:p>
        </p:txBody>
      </p:sp>
      <p:sp>
        <p:nvSpPr>
          <p:cNvPr id="18" name="Text Placeholder 17">
            <a:extLst>
              <a:ext uri="{FF2B5EF4-FFF2-40B4-BE49-F238E27FC236}">
                <a16:creationId xmlns:a16="http://schemas.microsoft.com/office/drawing/2014/main" id="{67A7B3DD-2438-0E7E-4824-4AAC9C62AD9F}"/>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3DD9FFFE-FA73-3AE6-D20B-7CD7CA2C2989}"/>
              </a:ext>
            </a:extLst>
          </p:cNvPr>
          <p:cNvSpPr txBox="1"/>
          <p:nvPr/>
        </p:nvSpPr>
        <p:spPr>
          <a:xfrm>
            <a:off x="0" y="1683925"/>
            <a:ext cx="12054625" cy="3524042"/>
          </a:xfrm>
          <a:prstGeom prst="rect">
            <a:avLst/>
          </a:prstGeom>
          <a:noFill/>
        </p:spPr>
        <p:txBody>
          <a:bodyPr wrap="square">
            <a:spAutoFit/>
          </a:bodyPr>
          <a:lstStyle/>
          <a:p>
            <a:pPr marL="1603375" lvl="3" indent="-346075" defTabSz="914400">
              <a:spcBef>
                <a:spcPts val="500"/>
              </a:spcBef>
              <a:spcAft>
                <a:spcPts val="600"/>
              </a:spcAft>
              <a:buFont typeface="Arial"/>
              <a:buChar char="•"/>
              <a:defRPr/>
            </a:pPr>
            <a:r>
              <a:rPr lang="en-US" sz="2400">
                <a:solidFill>
                  <a:srgbClr val="1B1E29"/>
                </a:solidFill>
                <a:latin typeface="Source Sans Pro" panose="020B0503030403020204" pitchFamily="34" charset="0"/>
                <a:ea typeface="Source Sans Pro" panose="020B0503030403020204" pitchFamily="34" charset="0"/>
              </a:rPr>
              <a:t>Access to Capital</a:t>
            </a:r>
          </a:p>
          <a:p>
            <a:pPr marL="1603375" lvl="3" indent="-346075" defTabSz="914400">
              <a:spcBef>
                <a:spcPts val="500"/>
              </a:spcBef>
              <a:spcAft>
                <a:spcPts val="600"/>
              </a:spcAft>
              <a:buFont typeface="Arial"/>
              <a:buChar char="•"/>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Manufacturing</a:t>
            </a:r>
          </a:p>
          <a:p>
            <a:pPr marL="1603375" lvl="3" indent="-346075" defTabSz="914400">
              <a:spcBef>
                <a:spcPts val="500"/>
              </a:spcBef>
              <a:spcAft>
                <a:spcPts val="600"/>
              </a:spcAft>
              <a:buFont typeface="Arial"/>
              <a:buChar char="•"/>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Strengthen Supply Chains</a:t>
            </a:r>
          </a:p>
          <a:p>
            <a:pPr marL="1603375" lvl="3" indent="-346075" defTabSz="914400">
              <a:spcBef>
                <a:spcPts val="500"/>
              </a:spcBef>
              <a:spcAft>
                <a:spcPts val="600"/>
              </a:spcAft>
              <a:buFont typeface="Arial"/>
              <a:buChar char="•"/>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Rural Business</a:t>
            </a:r>
          </a:p>
          <a:p>
            <a:pPr marL="1603375" lvl="3" indent="-346075" defTabSz="914400">
              <a:spcBef>
                <a:spcPts val="500"/>
              </a:spcBef>
              <a:spcAft>
                <a:spcPts val="600"/>
              </a:spcAft>
              <a:buFont typeface="Arial"/>
              <a:buChar char="•"/>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Critical Minerals</a:t>
            </a:r>
          </a:p>
          <a:p>
            <a:pPr marL="1603375" lvl="3" indent="-346075" defTabSz="914400">
              <a:spcBef>
                <a:spcPts val="500"/>
              </a:spcBef>
              <a:spcAft>
                <a:spcPts val="600"/>
              </a:spcAft>
              <a:buFont typeface="Arial"/>
              <a:buChar char="•"/>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Veterans</a:t>
            </a:r>
          </a:p>
          <a:p>
            <a:pPr marL="1603375" lvl="3" indent="-346075" defTabSz="914400">
              <a:spcBef>
                <a:spcPts val="500"/>
              </a:spcBef>
              <a:spcAft>
                <a:spcPts val="600"/>
              </a:spcAft>
              <a:buFont typeface="Arial"/>
              <a:buChar char="•"/>
              <a:defRPr/>
            </a:pPr>
            <a:r>
              <a:rPr lang="en-US" sz="2400">
                <a:solidFill>
                  <a:srgbClr val="007EB4"/>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Red Tape Hotline</a:t>
            </a:r>
            <a:endParaRPr kumimoji="0" lang="en-US" sz="2400" b="0" i="0" u="none" strike="noStrike" kern="1200" cap="none" spc="0" normalizeH="0" baseline="0" noProof="0">
              <a:ln>
                <a:noFill/>
              </a:ln>
              <a:solidFill>
                <a:srgbClr val="007EB4"/>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50663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53196-D3AA-ED3C-5237-0E25878A263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ADD1CFD-575D-F7F4-EB85-9C2891858561}"/>
              </a:ext>
            </a:extLst>
          </p:cNvPr>
          <p:cNvSpPr txBox="1"/>
          <p:nvPr/>
        </p:nvSpPr>
        <p:spPr>
          <a:xfrm>
            <a:off x="2372635" y="1389945"/>
            <a:ext cx="6792623" cy="1846659"/>
          </a:xfrm>
          <a:prstGeom prst="rect">
            <a:avLst/>
          </a:prstGeom>
          <a:noFill/>
        </p:spPr>
        <p:txBody>
          <a:bodyPr wrap="square" lIns="0" tIns="0" rIns="0" bIns="0">
            <a:spAutoFit/>
          </a:bodyPr>
          <a:lstStyle/>
          <a:p>
            <a:pPr lvl="5"/>
            <a:r>
              <a:rPr lang="en-US" sz="1500" b="1">
                <a:solidFill>
                  <a:srgbClr val="223369"/>
                </a:solidFill>
                <a:latin typeface="Source Sans Pro" panose="020B0503030403020204" pitchFamily="34" charset="0"/>
                <a:ea typeface="Source Sans Pro" panose="020B0503030403020204" pitchFamily="34" charset="0"/>
              </a:rPr>
              <a:t>Office of Financial Assistance</a:t>
            </a:r>
          </a:p>
          <a:p>
            <a:pPr lvl="5"/>
            <a:r>
              <a:rPr lang="en-US" sz="1500">
                <a:solidFill>
                  <a:schemeClr val="tx2">
                    <a:lumMod val="50000"/>
                  </a:schemeClr>
                </a:solidFill>
                <a:latin typeface="Source Sans Pro" panose="020B0503030403020204" pitchFamily="34" charset="0"/>
                <a:ea typeface="Source Sans Pro" panose="020B0503030403020204" pitchFamily="34" charset="0"/>
              </a:rPr>
              <a:t>Dan Pische, Director OFA</a:t>
            </a:r>
          </a:p>
          <a:p>
            <a:pPr lvl="5"/>
            <a:r>
              <a:rPr lang="en-US" sz="1500">
                <a:solidFill>
                  <a:srgbClr val="007EB4"/>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daniel.pische@sba.gov</a:t>
            </a:r>
            <a:endParaRPr lang="en-US" sz="1500">
              <a:solidFill>
                <a:srgbClr val="007EB4"/>
              </a:solidFill>
              <a:latin typeface="Source Sans Pro" panose="020B0503030403020204" pitchFamily="34" charset="0"/>
              <a:ea typeface="Source Sans Pro" panose="020B0503030403020204" pitchFamily="34" charset="0"/>
            </a:endParaRPr>
          </a:p>
          <a:p>
            <a:pPr lvl="1">
              <a:lnSpc>
                <a:spcPct val="100000"/>
              </a:lnSpc>
              <a:spcBef>
                <a:spcPts val="0"/>
              </a:spcBef>
            </a:pPr>
            <a:endParaRPr lang="en-US" sz="1500">
              <a:latin typeface="Source Sans Pro" panose="020B0503030403020204" pitchFamily="34" charset="0"/>
              <a:ea typeface="Source Sans Pro" panose="020B0503030403020204" pitchFamily="34" charset="0"/>
            </a:endParaRPr>
          </a:p>
          <a:p>
            <a:pPr lvl="1">
              <a:lnSpc>
                <a:spcPct val="100000"/>
              </a:lnSpc>
              <a:spcBef>
                <a:spcPts val="0"/>
              </a:spcBef>
            </a:pPr>
            <a:endParaRPr lang="en-US" sz="1500" b="1">
              <a:solidFill>
                <a:schemeClr val="tx2">
                  <a:lumMod val="50000"/>
                </a:schemeClr>
              </a:solidFill>
              <a:latin typeface="Source Sans Pro" panose="020B0503030403020204" pitchFamily="34" charset="0"/>
              <a:ea typeface="Source Sans Pro" panose="020B0503030403020204" pitchFamily="34" charset="0"/>
            </a:endParaRPr>
          </a:p>
          <a:p>
            <a:pPr lvl="1">
              <a:lnSpc>
                <a:spcPct val="100000"/>
              </a:lnSpc>
              <a:spcBef>
                <a:spcPts val="0"/>
              </a:spcBef>
            </a:pPr>
            <a:endParaRPr lang="en-US" sz="1500" b="1">
              <a:solidFill>
                <a:schemeClr val="tx2">
                  <a:lumMod val="50000"/>
                </a:schemeClr>
              </a:solidFill>
              <a:latin typeface="Source Sans Pro" panose="020B0503030403020204" pitchFamily="34" charset="0"/>
              <a:ea typeface="Source Sans Pro" panose="020B0503030403020204" pitchFamily="34" charset="0"/>
            </a:endParaRPr>
          </a:p>
          <a:p>
            <a:pPr>
              <a:lnSpc>
                <a:spcPct val="100000"/>
              </a:lnSpc>
              <a:spcBef>
                <a:spcPts val="0"/>
              </a:spcBef>
            </a:pPr>
            <a:r>
              <a:rPr lang="en-US" sz="1500" b="1">
                <a:latin typeface="Source Sans Pro" panose="020B0503030403020204" pitchFamily="34" charset="0"/>
                <a:ea typeface="Source Sans Pro" panose="020B0503030403020204" pitchFamily="34" charset="0"/>
              </a:rPr>
              <a:t>					</a:t>
            </a:r>
            <a:endParaRPr lang="en-US" sz="1500" b="1">
              <a:solidFill>
                <a:schemeClr val="tx2">
                  <a:lumMod val="50000"/>
                </a:schemeClr>
              </a:solidFill>
              <a:latin typeface="Source Sans Pro" panose="020B0503030403020204" pitchFamily="34" charset="0"/>
              <a:ea typeface="Source Sans Pro" panose="020B0503030403020204" pitchFamily="34" charset="0"/>
            </a:endParaRPr>
          </a:p>
          <a:p>
            <a:pPr lvl="1">
              <a:lnSpc>
                <a:spcPct val="100000"/>
              </a:lnSpc>
              <a:spcBef>
                <a:spcPts val="0"/>
              </a:spcBef>
            </a:pPr>
            <a:endParaRPr lang="en-US" sz="1500" b="1">
              <a:solidFill>
                <a:schemeClr val="tx2">
                  <a:lumMod val="50000"/>
                </a:schemeClr>
              </a:solidFill>
              <a:latin typeface="Source Sans Pro" panose="020B0503030403020204" pitchFamily="34" charset="0"/>
              <a:ea typeface="Source Sans Pro" panose="020B0503030403020204" pitchFamily="34" charset="0"/>
            </a:endParaRPr>
          </a:p>
        </p:txBody>
      </p:sp>
      <p:sp>
        <p:nvSpPr>
          <p:cNvPr id="17" name="Title 16">
            <a:extLst>
              <a:ext uri="{FF2B5EF4-FFF2-40B4-BE49-F238E27FC236}">
                <a16:creationId xmlns:a16="http://schemas.microsoft.com/office/drawing/2014/main" id="{B3935261-2D2D-38BB-65BA-A169D3212F8F}"/>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SBA Contacts </a:t>
            </a:r>
          </a:p>
        </p:txBody>
      </p:sp>
      <p:sp>
        <p:nvSpPr>
          <p:cNvPr id="3" name="Text Placeholder 2">
            <a:extLst>
              <a:ext uri="{FF2B5EF4-FFF2-40B4-BE49-F238E27FC236}">
                <a16:creationId xmlns:a16="http://schemas.microsoft.com/office/drawing/2014/main" id="{6C5134AD-80DD-2A77-3A72-C013F63BA672}"/>
              </a:ext>
            </a:extLst>
          </p:cNvPr>
          <p:cNvSpPr>
            <a:spLocks noGrp="1"/>
          </p:cNvSpPr>
          <p:nvPr>
            <p:ph type="body" sz="quarter" idx="13"/>
          </p:nvPr>
        </p:nvSpPr>
        <p:spPr>
          <a:xfrm>
            <a:off x="7023341" y="2274803"/>
            <a:ext cx="3101320" cy="3790950"/>
          </a:xfrm>
        </p:spPr>
        <p:txBody>
          <a:bodyPr>
            <a:noAutofit/>
          </a:bodyPr>
          <a:lstStyle/>
          <a:p>
            <a:pPr lvl="0">
              <a:lnSpc>
                <a:spcPct val="100000"/>
              </a:lnSpc>
              <a:spcBef>
                <a:spcPts val="0"/>
              </a:spcBef>
              <a:defRPr/>
            </a:pPr>
            <a:r>
              <a:rPr lang="en-US" sz="1500" b="1">
                <a:solidFill>
                  <a:srgbClr val="223369"/>
                </a:solidFill>
                <a:ea typeface="Source Sans Pro" panose="020B0503030403020204" pitchFamily="34" charset="0"/>
              </a:rPr>
              <a:t>Manufacturing &amp; Trade </a:t>
            </a:r>
          </a:p>
          <a:p>
            <a:pPr lvl="0">
              <a:lnSpc>
                <a:spcPct val="100000"/>
              </a:lnSpc>
              <a:spcBef>
                <a:spcPts val="0"/>
              </a:spcBef>
              <a:defRPr/>
            </a:pPr>
            <a:r>
              <a:rPr lang="en-US" sz="1500">
                <a:solidFill>
                  <a:srgbClr val="969696">
                    <a:lumMod val="50000"/>
                  </a:srgbClr>
                </a:solidFill>
                <a:ea typeface="Source Sans Pro" panose="020B0503030403020204" pitchFamily="34" charset="0"/>
              </a:rPr>
              <a:t>Gayle Roenbaugh</a:t>
            </a:r>
          </a:p>
          <a:p>
            <a:pPr lvl="0">
              <a:lnSpc>
                <a:spcPct val="100000"/>
              </a:lnSpc>
              <a:spcBef>
                <a:spcPts val="0"/>
              </a:spcBef>
              <a:defRPr/>
            </a:pPr>
            <a:r>
              <a:rPr lang="en-US" sz="1500">
                <a:solidFill>
                  <a:srgbClr val="969696">
                    <a:lumMod val="50000"/>
                  </a:srgbClr>
                </a:solidFill>
                <a:ea typeface="Source Sans Pro" panose="020B0503030403020204" pitchFamily="34" charset="0"/>
              </a:rPr>
              <a:t>Director </a:t>
            </a:r>
          </a:p>
          <a:p>
            <a:pPr lvl="0">
              <a:lnSpc>
                <a:spcPct val="100000"/>
              </a:lnSpc>
              <a:spcBef>
                <a:spcPts val="0"/>
              </a:spcBef>
              <a:defRPr/>
            </a:pPr>
            <a:r>
              <a:rPr lang="en-US" sz="1500">
                <a:solidFill>
                  <a:srgbClr val="007EB4"/>
                </a:solidFill>
                <a:ea typeface="Source Sans Pro" panose="020B0503030403020204" pitchFamily="34" charset="0"/>
                <a:hlinkClick r:id="rId3">
                  <a:extLst>
                    <a:ext uri="{A12FA001-AC4F-418D-AE19-62706E023703}">
                      <ahyp:hlinkClr xmlns:ahyp="http://schemas.microsoft.com/office/drawing/2018/hyperlinkcolor" val="tx"/>
                    </a:ext>
                  </a:extLst>
                </a:hlinkClick>
              </a:rPr>
              <a:t>gayle.roenbaugh@sba.gov</a:t>
            </a:r>
            <a:r>
              <a:rPr lang="en-US" sz="1500">
                <a:solidFill>
                  <a:srgbClr val="007EB4"/>
                </a:solidFill>
                <a:ea typeface="Source Sans Pro" panose="020B0503030403020204" pitchFamily="34" charset="0"/>
              </a:rPr>
              <a:t> </a:t>
            </a:r>
          </a:p>
          <a:p>
            <a:pPr lvl="0">
              <a:lnSpc>
                <a:spcPct val="100000"/>
              </a:lnSpc>
              <a:spcBef>
                <a:spcPts val="0"/>
              </a:spcBef>
              <a:defRPr/>
            </a:pPr>
            <a:endParaRPr lang="en-US" sz="1500" b="1">
              <a:solidFill>
                <a:srgbClr val="969696">
                  <a:lumMod val="50000"/>
                </a:srgbClr>
              </a:solidFill>
              <a:ea typeface="Source Sans Pro" panose="020B0503030403020204" pitchFamily="34" charset="0"/>
            </a:endParaRPr>
          </a:p>
          <a:p>
            <a:pPr lvl="0">
              <a:lnSpc>
                <a:spcPct val="100000"/>
              </a:lnSpc>
              <a:spcBef>
                <a:spcPts val="0"/>
              </a:spcBef>
              <a:defRPr/>
            </a:pPr>
            <a:r>
              <a:rPr lang="en-US" sz="1500" b="1">
                <a:solidFill>
                  <a:srgbClr val="223369"/>
                </a:solidFill>
                <a:ea typeface="Source Sans Pro" panose="020B0503030403020204" pitchFamily="34" charset="0"/>
              </a:rPr>
              <a:t>Microloan Program</a:t>
            </a:r>
          </a:p>
          <a:p>
            <a:pPr lvl="0">
              <a:lnSpc>
                <a:spcPct val="100000"/>
              </a:lnSpc>
              <a:spcBef>
                <a:spcPts val="0"/>
              </a:spcBef>
              <a:defRPr/>
            </a:pPr>
            <a:r>
              <a:rPr lang="en-US" sz="1500">
                <a:ea typeface="Source Sans Pro" panose="020B0503030403020204" pitchFamily="34" charset="0"/>
              </a:rPr>
              <a:t>Chris Webb</a:t>
            </a:r>
          </a:p>
          <a:p>
            <a:pPr lvl="0">
              <a:lnSpc>
                <a:spcPct val="100000"/>
              </a:lnSpc>
              <a:spcBef>
                <a:spcPts val="0"/>
              </a:spcBef>
              <a:defRPr/>
            </a:pPr>
            <a:r>
              <a:rPr lang="en-US" sz="1500">
                <a:ea typeface="Source Sans Pro" panose="020B0503030403020204" pitchFamily="34" charset="0"/>
              </a:rPr>
              <a:t>Acting Chief, Microloan Division</a:t>
            </a:r>
          </a:p>
          <a:p>
            <a:pPr lvl="0">
              <a:lnSpc>
                <a:spcPct val="100000"/>
              </a:lnSpc>
              <a:spcBef>
                <a:spcPts val="0"/>
              </a:spcBef>
              <a:defRPr/>
            </a:pPr>
            <a:r>
              <a:rPr lang="en-US" sz="1500">
                <a:solidFill>
                  <a:srgbClr val="007EB4"/>
                </a:solidFill>
                <a:ea typeface="Source Sans Pro" panose="020B0503030403020204" pitchFamily="34" charset="0"/>
                <a:hlinkClick r:id="rId4">
                  <a:extLst>
                    <a:ext uri="{A12FA001-AC4F-418D-AE19-62706E023703}">
                      <ahyp:hlinkClr xmlns:ahyp="http://schemas.microsoft.com/office/drawing/2018/hyperlinkcolor" val="tx"/>
                    </a:ext>
                  </a:extLst>
                </a:hlinkClick>
              </a:rPr>
              <a:t>james.webb@sba.gov</a:t>
            </a:r>
            <a:endParaRPr lang="en-US" sz="1500">
              <a:solidFill>
                <a:srgbClr val="007EB4"/>
              </a:solidFill>
              <a:ea typeface="Source Sans Pro" panose="020B0503030403020204" pitchFamily="34" charset="0"/>
            </a:endParaRPr>
          </a:p>
          <a:p>
            <a:pPr>
              <a:lnSpc>
                <a:spcPct val="100000"/>
              </a:lnSpc>
              <a:spcBef>
                <a:spcPts val="0"/>
              </a:spcBef>
            </a:pPr>
            <a:endParaRPr lang="en-US" sz="1500" b="1">
              <a:ea typeface="Source Sans Pro" panose="020B0503030403020204" pitchFamily="34" charset="0"/>
            </a:endParaRPr>
          </a:p>
          <a:p>
            <a:pPr>
              <a:lnSpc>
                <a:spcPct val="100000"/>
              </a:lnSpc>
              <a:spcBef>
                <a:spcPts val="0"/>
              </a:spcBef>
            </a:pPr>
            <a:endParaRPr lang="en-US" sz="1500" b="1">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500" b="1" i="0" u="none" strike="noStrike" kern="1200" cap="none" spc="0" normalizeH="0" baseline="0" noProof="0">
              <a:ln>
                <a:noFill/>
              </a:ln>
              <a:solidFill>
                <a:srgbClr val="969696">
                  <a:lumMod val="50000"/>
                </a:srgbClr>
              </a:solidFill>
              <a:effectLst/>
              <a:uLnTx/>
              <a:uFillTx/>
              <a:ea typeface="Source Sans Pro" panose="020B0503030403020204" pitchFamily="34" charset="0"/>
            </a:endParaRPr>
          </a:p>
          <a:p>
            <a:pPr>
              <a:lnSpc>
                <a:spcPct val="100000"/>
              </a:lnSpc>
              <a:spcBef>
                <a:spcPts val="0"/>
              </a:spcBef>
            </a:pPr>
            <a:endParaRPr lang="en-US" sz="1500" b="1">
              <a:ea typeface="Source Sans Pro" panose="020B0503030403020204" pitchFamily="34" charset="0"/>
            </a:endParaRPr>
          </a:p>
          <a:p>
            <a:pPr>
              <a:lnSpc>
                <a:spcPct val="100000"/>
              </a:lnSpc>
              <a:spcBef>
                <a:spcPts val="0"/>
              </a:spcBef>
            </a:pPr>
            <a:endParaRPr lang="en-US" sz="1500">
              <a:ea typeface="Source Sans Pro" panose="020B0503030403020204" pitchFamily="34" charset="0"/>
            </a:endParaRPr>
          </a:p>
          <a:p>
            <a:pPr>
              <a:lnSpc>
                <a:spcPct val="100000"/>
              </a:lnSpc>
              <a:spcBef>
                <a:spcPts val="0"/>
              </a:spcBef>
            </a:pPr>
            <a:r>
              <a:rPr lang="en-US" sz="1500">
                <a:ea typeface="Source Sans Pro" panose="020B0503030403020204" pitchFamily="34" charset="0"/>
              </a:rPr>
              <a:t>	 		</a:t>
            </a:r>
          </a:p>
          <a:p>
            <a:pPr algn="ctr">
              <a:lnSpc>
                <a:spcPct val="100000"/>
              </a:lnSpc>
              <a:spcBef>
                <a:spcPts val="0"/>
              </a:spcBef>
            </a:pPr>
            <a:endParaRPr lang="en-US" sz="1500">
              <a:ea typeface="Source Sans Pro" panose="020B0503030403020204" pitchFamily="34" charset="0"/>
            </a:endParaRPr>
          </a:p>
          <a:p>
            <a:pPr algn="ctr">
              <a:lnSpc>
                <a:spcPct val="100000"/>
              </a:lnSpc>
              <a:spcBef>
                <a:spcPts val="0"/>
              </a:spcBef>
            </a:pPr>
            <a:endParaRPr lang="en-US" sz="1500">
              <a:ea typeface="Source Sans Pro" panose="020B0503030403020204" pitchFamily="34" charset="0"/>
            </a:endParaRPr>
          </a:p>
          <a:p>
            <a:endParaRPr lang="en-US" sz="1500">
              <a:ea typeface="Source Sans Pro" panose="020B0503030403020204" pitchFamily="34" charset="0"/>
            </a:endParaRPr>
          </a:p>
        </p:txBody>
      </p:sp>
      <p:sp>
        <p:nvSpPr>
          <p:cNvPr id="4" name="TextBox 3">
            <a:extLst>
              <a:ext uri="{FF2B5EF4-FFF2-40B4-BE49-F238E27FC236}">
                <a16:creationId xmlns:a16="http://schemas.microsoft.com/office/drawing/2014/main" id="{09AB634D-6220-EEE1-4DC0-65DCD40CC201}"/>
              </a:ext>
            </a:extLst>
          </p:cNvPr>
          <p:cNvSpPr txBox="1"/>
          <p:nvPr/>
        </p:nvSpPr>
        <p:spPr>
          <a:xfrm>
            <a:off x="2269376" y="4449926"/>
            <a:ext cx="6792623" cy="1615827"/>
          </a:xfrm>
          <a:prstGeom prst="rect">
            <a:avLst/>
          </a:prstGeom>
          <a:noFill/>
        </p:spPr>
        <p:txBody>
          <a:bodyPr wrap="square" lIns="0" tIns="0" rIns="0" bIns="0">
            <a:spAutoFit/>
          </a:bodyPr>
          <a:lstStyle/>
          <a:p>
            <a:pPr lvl="1">
              <a:lnSpc>
                <a:spcPct val="100000"/>
              </a:lnSpc>
              <a:spcBef>
                <a:spcPts val="0"/>
              </a:spcBef>
            </a:pPr>
            <a:endParaRPr lang="en-US" sz="1500" b="1">
              <a:solidFill>
                <a:srgbClr val="223369"/>
              </a:solidFill>
              <a:latin typeface="Source Sans Pro" panose="020B0503030403020204" pitchFamily="34" charset="0"/>
              <a:ea typeface="Source Sans Pro" panose="020B0503030403020204" pitchFamily="34" charset="0"/>
            </a:endParaRPr>
          </a:p>
          <a:p>
            <a:pPr>
              <a:lnSpc>
                <a:spcPct val="100000"/>
              </a:lnSpc>
              <a:spcBef>
                <a:spcPts val="0"/>
              </a:spcBef>
            </a:pPr>
            <a:r>
              <a:rPr lang="en-US" sz="1500" b="1">
                <a:solidFill>
                  <a:srgbClr val="223369"/>
                </a:solidFill>
                <a:latin typeface="Source Sans Pro" panose="020B0503030403020204" pitchFamily="34" charset="0"/>
                <a:ea typeface="Source Sans Pro" panose="020B0503030403020204" pitchFamily="34" charset="0"/>
              </a:rPr>
              <a:t>					Office of Surety Guarantees (OSG</a:t>
            </a:r>
            <a:r>
              <a:rPr lang="en-US" sz="1500" b="1">
                <a:latin typeface="Source Sans Pro" panose="020B0503030403020204" pitchFamily="34" charset="0"/>
                <a:ea typeface="Source Sans Pro" panose="020B0503030403020204" pitchFamily="34" charset="0"/>
              </a:rPr>
              <a:t>)</a:t>
            </a:r>
          </a:p>
          <a:p>
            <a:pPr>
              <a:lnSpc>
                <a:spcPct val="100000"/>
              </a:lnSpc>
              <a:spcBef>
                <a:spcPts val="0"/>
              </a:spcBef>
            </a:pPr>
            <a:r>
              <a:rPr lang="en-US" sz="1500">
                <a:latin typeface="Source Sans Pro" panose="020B0503030403020204" pitchFamily="34" charset="0"/>
                <a:ea typeface="Source Sans Pro" panose="020B0503030403020204" pitchFamily="34" charset="0"/>
              </a:rPr>
              <a:t>					Jermaine Perry, Director</a:t>
            </a:r>
          </a:p>
          <a:p>
            <a:pPr>
              <a:lnSpc>
                <a:spcPct val="100000"/>
              </a:lnSpc>
              <a:spcBef>
                <a:spcPts val="0"/>
              </a:spcBef>
            </a:pPr>
            <a:r>
              <a:rPr lang="en-US" sz="1500">
                <a:latin typeface="Source Sans Pro" panose="020B0503030403020204" pitchFamily="34" charset="0"/>
                <a:ea typeface="Source Sans Pro" panose="020B0503030403020204" pitchFamily="34" charset="0"/>
              </a:rPr>
              <a:t>					Kevin Valdes, Management Analyst</a:t>
            </a:r>
          </a:p>
          <a:p>
            <a:pPr>
              <a:lnSpc>
                <a:spcPct val="100000"/>
              </a:lnSpc>
              <a:spcBef>
                <a:spcPts val="0"/>
              </a:spcBef>
            </a:pPr>
            <a:r>
              <a:rPr lang="en-US" sz="1500">
                <a:latin typeface="Source Sans Pro" panose="020B0503030403020204" pitchFamily="34" charset="0"/>
                <a:ea typeface="Source Sans Pro" panose="020B0503030403020204" pitchFamily="34" charset="0"/>
              </a:rPr>
              <a:t>				</a:t>
            </a:r>
            <a:r>
              <a:rPr lang="en-US" sz="1500">
                <a:solidFill>
                  <a:srgbClr val="007EB4"/>
                </a:solidFill>
                <a:latin typeface="Source Sans Pro" panose="020B0503030403020204" pitchFamily="34" charset="0"/>
                <a:ea typeface="Source Sans Pro" panose="020B0503030403020204" pitchFamily="34" charset="0"/>
              </a:rPr>
              <a:t>	</a:t>
            </a:r>
            <a:r>
              <a:rPr lang="en-US" sz="1500">
                <a:solidFill>
                  <a:srgbClr val="007EB4"/>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kevin.valdes@sba.gov</a:t>
            </a:r>
            <a:r>
              <a:rPr lang="en-US" sz="1500">
                <a:solidFill>
                  <a:srgbClr val="007EB4"/>
                </a:solidFill>
                <a:latin typeface="Source Sans Pro" panose="020B0503030403020204" pitchFamily="34" charset="0"/>
                <a:ea typeface="Source Sans Pro" panose="020B0503030403020204" pitchFamily="34" charset="0"/>
              </a:rPr>
              <a:t> </a:t>
            </a:r>
            <a:endParaRPr lang="en-US" sz="1500" b="1">
              <a:solidFill>
                <a:srgbClr val="007EB4"/>
              </a:solidFill>
              <a:latin typeface="Source Sans Pro" panose="020B0503030403020204" pitchFamily="34" charset="0"/>
              <a:ea typeface="Source Sans Pro" panose="020B0503030403020204" pitchFamily="34" charset="0"/>
            </a:endParaRPr>
          </a:p>
          <a:p>
            <a:pPr lvl="1">
              <a:lnSpc>
                <a:spcPct val="100000"/>
              </a:lnSpc>
              <a:spcBef>
                <a:spcPts val="0"/>
              </a:spcBef>
            </a:pPr>
            <a:endParaRPr lang="en-US" sz="1500" b="1">
              <a:solidFill>
                <a:schemeClr val="tx2">
                  <a:lumMod val="50000"/>
                </a:schemeClr>
              </a:solidFill>
              <a:latin typeface="Source Sans Pro" panose="020B0503030403020204" pitchFamily="34" charset="0"/>
              <a:ea typeface="Source Sans Pro" panose="020B0503030403020204" pitchFamily="34" charset="0"/>
            </a:endParaRPr>
          </a:p>
          <a:p>
            <a:pPr lvl="1">
              <a:lnSpc>
                <a:spcPct val="100000"/>
              </a:lnSpc>
              <a:spcBef>
                <a:spcPts val="0"/>
              </a:spcBef>
            </a:pPr>
            <a:endParaRPr lang="en-US" sz="1500" b="1">
              <a:solidFill>
                <a:schemeClr val="tx2">
                  <a:lumMod val="50000"/>
                </a:schemeClr>
              </a:solidFill>
              <a:latin typeface="Source Sans Pro" panose="020B0503030403020204" pitchFamily="34" charset="0"/>
              <a:ea typeface="Source Sans Pro" panose="020B0503030403020204" pitchFamily="34" charset="0"/>
            </a:endParaRPr>
          </a:p>
        </p:txBody>
      </p:sp>
      <p:sp>
        <p:nvSpPr>
          <p:cNvPr id="2" name="Text Placeholder 2">
            <a:extLst>
              <a:ext uri="{FF2B5EF4-FFF2-40B4-BE49-F238E27FC236}">
                <a16:creationId xmlns:a16="http://schemas.microsoft.com/office/drawing/2014/main" id="{D7EE7BE0-3A9B-6B62-10A4-24AADF73E60D}"/>
              </a:ext>
            </a:extLst>
          </p:cNvPr>
          <p:cNvSpPr txBox="1">
            <a:spLocks/>
          </p:cNvSpPr>
          <p:nvPr/>
        </p:nvSpPr>
        <p:spPr>
          <a:xfrm>
            <a:off x="2067339" y="2274803"/>
            <a:ext cx="3229965" cy="3790950"/>
          </a:xfrm>
          <a:prstGeom prst="rect">
            <a:avLst/>
          </a:prstGeom>
        </p:spPr>
        <p:txBody>
          <a:bodyPr vert="horz" lIns="0" tIns="45720" rIns="0" bIns="45720" rtlCol="0">
            <a:normAutofit/>
          </a:bodyPr>
          <a:lstStyle>
            <a:lvl1pPr marL="0" indent="0" algn="l" defTabSz="914400" rtl="0" eaLnBrk="1" latinLnBrk="0" hangingPunct="1">
              <a:lnSpc>
                <a:spcPct val="95000"/>
              </a:lnSpc>
              <a:spcBef>
                <a:spcPts val="1000"/>
              </a:spcBef>
              <a:buFont typeface="Arial" panose="020B0604020202020204" pitchFamily="34" charset="0"/>
              <a:buNone/>
              <a:defRPr sz="2800" b="0" i="0" kern="1200">
                <a:solidFill>
                  <a:schemeClr val="tx2">
                    <a:lumMod val="50000"/>
                  </a:schemeClr>
                </a:solidFill>
                <a:latin typeface="Source Sans Pro" panose="020B0503030403020204" pitchFamily="34" charset="0"/>
                <a:ea typeface="+mn-ea"/>
                <a:cs typeface="+mn-cs"/>
              </a:defRPr>
            </a:lvl1pPr>
            <a:lvl2pPr marL="457200" indent="0" algn="l" defTabSz="914400" rtl="0" eaLnBrk="1" latinLnBrk="0" hangingPunct="1">
              <a:lnSpc>
                <a:spcPct val="95000"/>
              </a:lnSpc>
              <a:spcBef>
                <a:spcPts val="500"/>
              </a:spcBef>
              <a:buFont typeface="Arial" panose="020B0604020202020204" pitchFamily="34" charset="0"/>
              <a:buNone/>
              <a:defRPr sz="2800" b="0" i="0" kern="1200">
                <a:solidFill>
                  <a:schemeClr val="tx2">
                    <a:lumMod val="50000"/>
                  </a:schemeClr>
                </a:solidFill>
                <a:latin typeface="Source Sans Pro" panose="020B0503030403020204" pitchFamily="34" charset="0"/>
                <a:ea typeface="+mn-ea"/>
                <a:cs typeface="+mn-cs"/>
              </a:defRPr>
            </a:lvl2pPr>
            <a:lvl3pPr marL="914400" indent="0" algn="l" defTabSz="914400" rtl="0" eaLnBrk="1" latinLnBrk="0" hangingPunct="1">
              <a:lnSpc>
                <a:spcPct val="95000"/>
              </a:lnSpc>
              <a:spcBef>
                <a:spcPts val="500"/>
              </a:spcBef>
              <a:buFont typeface="Arial" panose="020B0604020202020204" pitchFamily="34" charset="0"/>
              <a:buNone/>
              <a:defRPr sz="2800" b="0" i="0" kern="1200">
                <a:solidFill>
                  <a:schemeClr val="tx2">
                    <a:lumMod val="50000"/>
                  </a:schemeClr>
                </a:solidFill>
                <a:latin typeface="Source Sans Pro" panose="020B0503030403020204" pitchFamily="34" charset="0"/>
                <a:ea typeface="+mn-ea"/>
                <a:cs typeface="+mn-cs"/>
              </a:defRPr>
            </a:lvl3pPr>
            <a:lvl4pPr marL="1371600" indent="0" algn="l" defTabSz="914400" rtl="0" eaLnBrk="1" latinLnBrk="0" hangingPunct="1">
              <a:lnSpc>
                <a:spcPct val="95000"/>
              </a:lnSpc>
              <a:spcBef>
                <a:spcPts val="500"/>
              </a:spcBef>
              <a:buFont typeface="Arial" panose="020B0604020202020204" pitchFamily="34" charset="0"/>
              <a:buNone/>
              <a:defRPr sz="2800" b="0" i="0" kern="1200">
                <a:solidFill>
                  <a:schemeClr val="tx2">
                    <a:lumMod val="50000"/>
                  </a:schemeClr>
                </a:solidFill>
                <a:latin typeface="Source Sans Pro" panose="020B0503030403020204" pitchFamily="34" charset="0"/>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2800" b="0" i="0" kern="1200">
                <a:solidFill>
                  <a:schemeClr val="tx2">
                    <a:lumMod val="50000"/>
                  </a:schemeClr>
                </a:solidFill>
                <a:latin typeface="Source Sans Pro" panose="020B0503030403020204" pitchFamily="34" charset="0"/>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lvl="1">
              <a:lnSpc>
                <a:spcPct val="100000"/>
              </a:lnSpc>
              <a:spcBef>
                <a:spcPts val="0"/>
              </a:spcBef>
            </a:pPr>
            <a:r>
              <a:rPr lang="en-US" sz="1500" b="1">
                <a:solidFill>
                  <a:srgbClr val="223369"/>
                </a:solidFill>
                <a:ea typeface="Source Sans Pro" panose="020B0503030403020204" pitchFamily="34" charset="0"/>
              </a:rPr>
              <a:t>7a Loan Program</a:t>
            </a:r>
          </a:p>
          <a:p>
            <a:pPr marL="342875" lvl="1">
              <a:lnSpc>
                <a:spcPct val="100000"/>
              </a:lnSpc>
              <a:spcBef>
                <a:spcPts val="0"/>
              </a:spcBef>
            </a:pPr>
            <a:r>
              <a:rPr lang="en-US" sz="1500">
                <a:ea typeface="Source Sans Pro" panose="020B0503030403020204" pitchFamily="34" charset="0"/>
              </a:rPr>
              <a:t>    Bob Carpenter</a:t>
            </a:r>
          </a:p>
          <a:p>
            <a:pPr marL="342875" lvl="1">
              <a:lnSpc>
                <a:spcPct val="100000"/>
              </a:lnSpc>
              <a:spcBef>
                <a:spcPts val="0"/>
              </a:spcBef>
            </a:pPr>
            <a:r>
              <a:rPr lang="en-US" sz="1500">
                <a:ea typeface="Source Sans Pro" panose="020B0503030403020204" pitchFamily="34" charset="0"/>
              </a:rPr>
              <a:t>    Acting Chief, 7(a) Loan Division</a:t>
            </a:r>
          </a:p>
          <a:p>
            <a:pPr marL="342875" lvl="1">
              <a:lnSpc>
                <a:spcPct val="100000"/>
              </a:lnSpc>
              <a:spcBef>
                <a:spcPts val="0"/>
              </a:spcBef>
            </a:pPr>
            <a:r>
              <a:rPr lang="en-US" sz="1500">
                <a:ea typeface="Source Sans Pro" panose="020B0503030403020204" pitchFamily="34" charset="0"/>
              </a:rPr>
              <a:t>    </a:t>
            </a:r>
            <a:r>
              <a:rPr lang="en-US" sz="1500">
                <a:solidFill>
                  <a:srgbClr val="007EB4"/>
                </a:solidFill>
                <a:ea typeface="Source Sans Pro" panose="020B0503030403020204" pitchFamily="34" charset="0"/>
                <a:hlinkClick r:id="rId6">
                  <a:extLst>
                    <a:ext uri="{A12FA001-AC4F-418D-AE19-62706E023703}">
                      <ahyp:hlinkClr xmlns:ahyp="http://schemas.microsoft.com/office/drawing/2018/hyperlinkcolor" val="tx"/>
                    </a:ext>
                  </a:extLst>
                </a:hlinkClick>
              </a:rPr>
              <a:t>robert.carpenter@sba.gov</a:t>
            </a:r>
            <a:endParaRPr lang="en-US" sz="1500">
              <a:solidFill>
                <a:srgbClr val="007EB4"/>
              </a:solidFill>
              <a:ea typeface="Source Sans Pro" panose="020B0503030403020204" pitchFamily="34" charset="0"/>
            </a:endParaRPr>
          </a:p>
          <a:p>
            <a:pPr lvl="1">
              <a:lnSpc>
                <a:spcPct val="100000"/>
              </a:lnSpc>
              <a:spcBef>
                <a:spcPts val="0"/>
              </a:spcBef>
            </a:pPr>
            <a:endParaRPr lang="en-US" sz="1500" b="1">
              <a:ea typeface="Source Sans Pro" panose="020B0503030403020204" pitchFamily="34" charset="0"/>
            </a:endParaRPr>
          </a:p>
          <a:p>
            <a:pPr lvl="1">
              <a:lnSpc>
                <a:spcPct val="100000"/>
              </a:lnSpc>
              <a:spcBef>
                <a:spcPts val="0"/>
              </a:spcBef>
            </a:pPr>
            <a:r>
              <a:rPr lang="en-US" sz="1500" b="1">
                <a:solidFill>
                  <a:srgbClr val="223369"/>
                </a:solidFill>
                <a:ea typeface="Source Sans Pro" panose="020B0503030403020204" pitchFamily="34" charset="0"/>
              </a:rPr>
              <a:t>504 Loan Program</a:t>
            </a:r>
          </a:p>
          <a:p>
            <a:pPr marL="342875" lvl="1">
              <a:lnSpc>
                <a:spcPct val="100000"/>
              </a:lnSpc>
              <a:spcBef>
                <a:spcPts val="0"/>
              </a:spcBef>
            </a:pPr>
            <a:r>
              <a:rPr lang="en-US" sz="1500">
                <a:ea typeface="Source Sans Pro" panose="020B0503030403020204" pitchFamily="34" charset="0"/>
              </a:rPr>
              <a:t>    Linda Reilly</a:t>
            </a:r>
          </a:p>
          <a:p>
            <a:pPr marL="342875" lvl="1">
              <a:lnSpc>
                <a:spcPct val="100000"/>
              </a:lnSpc>
              <a:spcBef>
                <a:spcPts val="0"/>
              </a:spcBef>
            </a:pPr>
            <a:r>
              <a:rPr lang="en-US" sz="1500">
                <a:ea typeface="Source Sans Pro" panose="020B0503030403020204" pitchFamily="34" charset="0"/>
              </a:rPr>
              <a:t>    Chief, 504 Loan Division</a:t>
            </a:r>
          </a:p>
          <a:p>
            <a:pPr marL="342875" lvl="1">
              <a:lnSpc>
                <a:spcPct val="100000"/>
              </a:lnSpc>
              <a:spcBef>
                <a:spcPts val="0"/>
              </a:spcBef>
            </a:pPr>
            <a:r>
              <a:rPr lang="en-US" sz="1500">
                <a:solidFill>
                  <a:srgbClr val="007EB4"/>
                </a:solidFill>
                <a:ea typeface="Source Sans Pro" panose="020B0503030403020204" pitchFamily="34" charset="0"/>
              </a:rPr>
              <a:t>    </a:t>
            </a:r>
            <a:r>
              <a:rPr lang="en-US" sz="1500">
                <a:solidFill>
                  <a:srgbClr val="007EB4"/>
                </a:solidFill>
                <a:ea typeface="Source Sans Pro" panose="020B0503030403020204" pitchFamily="34" charset="0"/>
                <a:hlinkClick r:id="rId7">
                  <a:extLst>
                    <a:ext uri="{A12FA001-AC4F-418D-AE19-62706E023703}">
                      <ahyp:hlinkClr xmlns:ahyp="http://schemas.microsoft.com/office/drawing/2018/hyperlinkcolor" val="tx"/>
                    </a:ext>
                  </a:extLst>
                </a:hlinkClick>
              </a:rPr>
              <a:t>linda.reilly@sba.gov</a:t>
            </a:r>
            <a:endParaRPr lang="en-US" sz="1500">
              <a:solidFill>
                <a:srgbClr val="007EB4"/>
              </a:solidFill>
              <a:ea typeface="Source Sans Pro" panose="020B0503030403020204" pitchFamily="34" charset="0"/>
            </a:endParaRPr>
          </a:p>
          <a:p>
            <a:pPr>
              <a:lnSpc>
                <a:spcPct val="100000"/>
              </a:lnSpc>
              <a:spcBef>
                <a:spcPts val="0"/>
              </a:spcBef>
            </a:pPr>
            <a:endParaRPr lang="en-US" sz="1500" b="1">
              <a:ea typeface="Source Sans Pro" panose="020B0503030403020204" pitchFamily="34" charset="0"/>
            </a:endParaRPr>
          </a:p>
          <a:p>
            <a:pPr>
              <a:lnSpc>
                <a:spcPct val="100000"/>
              </a:lnSpc>
              <a:spcBef>
                <a:spcPts val="0"/>
              </a:spcBef>
            </a:pPr>
            <a:endParaRPr lang="en-US" sz="1500" b="1">
              <a:ea typeface="Source Sans Pro" panose="020B0503030403020204" pitchFamily="34" charset="0"/>
            </a:endParaRPr>
          </a:p>
          <a:p>
            <a:pPr>
              <a:lnSpc>
                <a:spcPct val="100000"/>
              </a:lnSpc>
              <a:spcBef>
                <a:spcPts val="0"/>
              </a:spcBef>
              <a:defRPr/>
            </a:pPr>
            <a:endParaRPr lang="en-US" sz="1500" b="1">
              <a:solidFill>
                <a:srgbClr val="969696">
                  <a:lumMod val="50000"/>
                </a:srgbClr>
              </a:solidFill>
              <a:ea typeface="Source Sans Pro" panose="020B0503030403020204" pitchFamily="34" charset="0"/>
            </a:endParaRPr>
          </a:p>
          <a:p>
            <a:pPr>
              <a:lnSpc>
                <a:spcPct val="100000"/>
              </a:lnSpc>
              <a:spcBef>
                <a:spcPts val="0"/>
              </a:spcBef>
            </a:pPr>
            <a:endParaRPr lang="en-US" sz="1500" b="1">
              <a:ea typeface="Source Sans Pro" panose="020B0503030403020204" pitchFamily="34" charset="0"/>
            </a:endParaRPr>
          </a:p>
          <a:p>
            <a:pPr>
              <a:lnSpc>
                <a:spcPct val="100000"/>
              </a:lnSpc>
              <a:spcBef>
                <a:spcPts val="0"/>
              </a:spcBef>
            </a:pPr>
            <a:endParaRPr lang="en-US" sz="1500">
              <a:ea typeface="Source Sans Pro" panose="020B0503030403020204" pitchFamily="34" charset="0"/>
            </a:endParaRPr>
          </a:p>
          <a:p>
            <a:pPr>
              <a:lnSpc>
                <a:spcPct val="100000"/>
              </a:lnSpc>
              <a:spcBef>
                <a:spcPts val="0"/>
              </a:spcBef>
            </a:pPr>
            <a:r>
              <a:rPr lang="en-US" sz="1500">
                <a:ea typeface="Source Sans Pro" panose="020B0503030403020204" pitchFamily="34" charset="0"/>
              </a:rPr>
              <a:t>	 		</a:t>
            </a:r>
          </a:p>
          <a:p>
            <a:pPr algn="ctr">
              <a:lnSpc>
                <a:spcPct val="100000"/>
              </a:lnSpc>
              <a:spcBef>
                <a:spcPts val="0"/>
              </a:spcBef>
            </a:pPr>
            <a:endParaRPr lang="en-US" sz="1500">
              <a:ea typeface="Source Sans Pro" panose="020B0503030403020204" pitchFamily="34" charset="0"/>
            </a:endParaRPr>
          </a:p>
          <a:p>
            <a:pPr algn="ctr">
              <a:lnSpc>
                <a:spcPct val="100000"/>
              </a:lnSpc>
              <a:spcBef>
                <a:spcPts val="0"/>
              </a:spcBef>
            </a:pPr>
            <a:endParaRPr lang="en-US" sz="1500">
              <a:ea typeface="Source Sans Pro" panose="020B0503030403020204" pitchFamily="34" charset="0"/>
            </a:endParaRPr>
          </a:p>
          <a:p>
            <a:endParaRPr lang="en-US" sz="1500">
              <a:ea typeface="Source Sans Pro" panose="020B0503030403020204" pitchFamily="34" charset="0"/>
            </a:endParaRPr>
          </a:p>
        </p:txBody>
      </p:sp>
    </p:spTree>
    <p:extLst>
      <p:ext uri="{BB962C8B-B14F-4D97-AF65-F5344CB8AC3E}">
        <p14:creationId xmlns:p14="http://schemas.microsoft.com/office/powerpoint/2010/main" val="3642948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B14A1-9BCF-B08D-4446-2DBE22E55D3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AECE4C44-22C4-4CD8-C2E3-DB73FA55646A}"/>
              </a:ext>
            </a:extLst>
          </p:cNvPr>
          <p:cNvSpPr>
            <a:spLocks noGrp="1"/>
          </p:cNvSpPr>
          <p:nvPr>
            <p:ph type="title" idx="4294967295"/>
          </p:nvPr>
        </p:nvSpPr>
        <p:spPr>
          <a:xfrm>
            <a:off x="4085071" y="4614674"/>
            <a:ext cx="7585075" cy="460375"/>
          </a:xfrm>
        </p:spPr>
        <p:txBody>
          <a:bodyPr wrap="square">
            <a:spAutoFit/>
          </a:bodyPr>
          <a:lstStyle/>
          <a:p>
            <a:pPr>
              <a:spcAft>
                <a:spcPts val="1200"/>
              </a:spcAft>
            </a:pPr>
            <a:r>
              <a:rPr lang="en-US" sz="3300" b="1" cap="none" spc="-120">
                <a:solidFill>
                  <a:schemeClr val="bg1"/>
                </a:solidFill>
                <a:latin typeface="Aptos"/>
              </a:rPr>
              <a:t>Moderator: Dr. Matthew Willis</a:t>
            </a:r>
            <a:endParaRPr lang="en-US" sz="3300" b="1" cap="none" spc="-120">
              <a:solidFill>
                <a:schemeClr val="bg1"/>
              </a:solidFill>
              <a:latin typeface="Aptos"/>
              <a:cs typeface="Arial"/>
            </a:endParaRPr>
          </a:p>
        </p:txBody>
      </p:sp>
      <p:sp>
        <p:nvSpPr>
          <p:cNvPr id="14" name="Rectangle 13">
            <a:extLst>
              <a:ext uri="{FF2B5EF4-FFF2-40B4-BE49-F238E27FC236}">
                <a16:creationId xmlns:a16="http://schemas.microsoft.com/office/drawing/2014/main" id="{B89FFFF4-E7C4-280B-C6FB-C3295A949334}"/>
              </a:ext>
            </a:extLst>
          </p:cNvPr>
          <p:cNvSpPr/>
          <p:nvPr/>
        </p:nvSpPr>
        <p:spPr>
          <a:xfrm>
            <a:off x="4085071" y="5187640"/>
            <a:ext cx="7968149" cy="357470"/>
          </a:xfrm>
          <a:prstGeom prst="rect">
            <a:avLst/>
          </a:prstGeom>
          <a:noFill/>
          <a:ln>
            <a:noFill/>
            <a:miter/>
          </a:ln>
        </p:spPr>
        <p:style>
          <a:lnRef idx="0">
            <a:schemeClr val="accent1"/>
          </a:lnRef>
          <a:fillRef idx="1">
            <a:schemeClr val="accent1"/>
          </a:fillRef>
          <a:effectRef idx="0">
            <a:srgbClr val="000000"/>
          </a:effectRef>
          <a:fontRef idx="minor">
            <a:srgbClr val="FFFFFF"/>
          </a:fontRef>
        </p:style>
        <p:txBody>
          <a:bodyPr wrap="square" lIns="0" tIns="0" rIns="0" bIns="0" rtlCol="0" anchor="ctr">
            <a:spAutoFit/>
          </a:bodyPr>
          <a:lstStyle/>
          <a:p>
            <a:pPr>
              <a:lnSpc>
                <a:spcPct val="110000"/>
              </a:lnSpc>
            </a:pPr>
            <a:r>
              <a:rPr lang="en-US" sz="2200" i="1">
                <a:solidFill>
                  <a:schemeClr val="bg1"/>
                </a:solidFill>
                <a:latin typeface="Aptos Display"/>
                <a:cs typeface="Arial"/>
              </a:rPr>
              <a:t>Director, Army Innovation Programs</a:t>
            </a:r>
          </a:p>
        </p:txBody>
      </p:sp>
      <p:sp>
        <p:nvSpPr>
          <p:cNvPr id="6" name="Title 2">
            <a:extLst>
              <a:ext uri="{FF2B5EF4-FFF2-40B4-BE49-F238E27FC236}">
                <a16:creationId xmlns:a16="http://schemas.microsoft.com/office/drawing/2014/main" id="{A07A2172-EE3A-CA03-C33A-611923715BAC}"/>
              </a:ext>
            </a:extLst>
          </p:cNvPr>
          <p:cNvSpPr txBox="1">
            <a:spLocks/>
          </p:cNvSpPr>
          <p:nvPr/>
        </p:nvSpPr>
        <p:spPr>
          <a:xfrm>
            <a:off x="4074775" y="1391627"/>
            <a:ext cx="6403756" cy="27145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spcAft>
                <a:spcPts val="1200"/>
              </a:spcAft>
            </a:pPr>
            <a:r>
              <a:rPr lang="en-US" sz="4900" b="1" cap="none" spc="-120">
                <a:solidFill>
                  <a:schemeClr val="bg1"/>
                </a:solidFill>
                <a:latin typeface="Aptos"/>
              </a:rPr>
              <a:t>Idea to Impact: </a:t>
            </a:r>
            <a:r>
              <a:rPr lang="en-US" sz="4900" b="1" i="1" cap="none" spc="-120">
                <a:solidFill>
                  <a:schemeClr val="bg1"/>
                </a:solidFill>
                <a:latin typeface="Aptos"/>
              </a:rPr>
              <a:t>How Army FUZE Accelerates Small Business Innovation</a:t>
            </a:r>
            <a:endParaRPr lang="en-US" i="1">
              <a:solidFill>
                <a:schemeClr val="bg1"/>
              </a:solidFill>
              <a:cs typeface="Arial"/>
            </a:endParaRPr>
          </a:p>
        </p:txBody>
      </p:sp>
      <p:cxnSp>
        <p:nvCxnSpPr>
          <p:cNvPr id="7" name="Straight Connector 6">
            <a:extLst>
              <a:ext uri="{FF2B5EF4-FFF2-40B4-BE49-F238E27FC236}">
                <a16:creationId xmlns:a16="http://schemas.microsoft.com/office/drawing/2014/main" id="{E57DBAC9-90AA-97AD-C3A2-25DED27D5331}"/>
              </a:ext>
            </a:extLst>
          </p:cNvPr>
          <p:cNvCxnSpPr>
            <a:cxnSpLocks/>
          </p:cNvCxnSpPr>
          <p:nvPr/>
        </p:nvCxnSpPr>
        <p:spPr>
          <a:xfrm>
            <a:off x="4074774" y="4323346"/>
            <a:ext cx="7285480" cy="0"/>
          </a:xfrm>
          <a:prstGeom prst="line">
            <a:avLst/>
          </a:prstGeom>
          <a:ln w="12700" cap="flat">
            <a:solidFill>
              <a:srgbClr val="FFCC01"/>
            </a:solidFill>
            <a:miter/>
          </a:ln>
        </p:spPr>
        <p:style>
          <a:lnRef idx="1">
            <a:schemeClr val="accent1"/>
          </a:lnRef>
          <a:fillRef idx="0">
            <a:schemeClr val="accent1"/>
          </a:fillRef>
          <a:effectRef idx="0">
            <a:srgbClr val="000000"/>
          </a:effectRef>
          <a:fontRef idx="minor">
            <a:srgbClr val="FFFFFF"/>
          </a:fontRef>
        </p:style>
      </p:cxnSp>
      <p:sp>
        <p:nvSpPr>
          <p:cNvPr id="3" name="Oval 2">
            <a:extLst>
              <a:ext uri="{FF2B5EF4-FFF2-40B4-BE49-F238E27FC236}">
                <a16:creationId xmlns:a16="http://schemas.microsoft.com/office/drawing/2014/main" id="{D6CD7CE4-32AC-E1A1-5D1B-70AC524AFD15}"/>
              </a:ext>
            </a:extLst>
          </p:cNvPr>
          <p:cNvSpPr>
            <a:spLocks noChangeAspect="1"/>
          </p:cNvSpPr>
          <p:nvPr/>
        </p:nvSpPr>
        <p:spPr>
          <a:xfrm>
            <a:off x="588500" y="1362456"/>
            <a:ext cx="2913754" cy="2916936"/>
          </a:xfrm>
          <a:prstGeom prst="ellipse">
            <a:avLst/>
          </a:prstGeom>
          <a:blipFill>
            <a:blip r:embed="rId3"/>
            <a:stretch>
              <a:fillRect/>
            </a:stretch>
          </a:blipFill>
          <a:ln w="88900">
            <a:solidFill>
              <a:srgbClr val="FFCC0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Tree>
    <p:extLst>
      <p:ext uri="{BB962C8B-B14F-4D97-AF65-F5344CB8AC3E}">
        <p14:creationId xmlns:p14="http://schemas.microsoft.com/office/powerpoint/2010/main" val="2176706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AI-generated content may be incorrect.">
            <a:extLst>
              <a:ext uri="{FF2B5EF4-FFF2-40B4-BE49-F238E27FC236}">
                <a16:creationId xmlns:a16="http://schemas.microsoft.com/office/drawing/2014/main" id="{AB2AF0C5-0B08-EC8F-4655-09561EC4D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9" y="0"/>
            <a:ext cx="12459818" cy="7010400"/>
          </a:xfrm>
          <a:prstGeom prst="rect">
            <a:avLst/>
          </a:prstGeom>
        </p:spPr>
      </p:pic>
      <p:sp>
        <p:nvSpPr>
          <p:cNvPr id="3" name="Rectangle: Rounded Corners 1">
            <a:extLst>
              <a:ext uri="{FF2B5EF4-FFF2-40B4-BE49-F238E27FC236}">
                <a16:creationId xmlns:a16="http://schemas.microsoft.com/office/drawing/2014/main" id="{F213CB70-6D32-B0A1-6D1C-D7747D59235E}"/>
              </a:ext>
            </a:extLst>
          </p:cNvPr>
          <p:cNvSpPr/>
          <p:nvPr/>
        </p:nvSpPr>
        <p:spPr>
          <a:xfrm>
            <a:off x="6813546" y="5576072"/>
            <a:ext cx="4014202" cy="1079170"/>
          </a:xfrm>
          <a:prstGeom prst="roundRect">
            <a:avLst>
              <a:gd name="adj" fmla="val 7276"/>
            </a:avLst>
          </a:prstGeom>
          <a:solidFill>
            <a:schemeClr val="bg1"/>
          </a:solidFill>
          <a:ln w="28575">
            <a:solidFill>
              <a:srgbClr val="FFC000"/>
            </a:solidFill>
          </a:ln>
          <a:effectLst/>
        </p:spPr>
        <p:style>
          <a:lnRef idx="2">
            <a:schemeClr val="accent1">
              <a:shade val="15000"/>
            </a:schemeClr>
          </a:lnRef>
          <a:fillRef idx="1">
            <a:schemeClr val="accent1"/>
          </a:fillRef>
          <a:effectRef idx="0">
            <a:schemeClr val="accent1"/>
          </a:effectRef>
          <a:fontRef idx="minor">
            <a:schemeClr val="lt1"/>
          </a:fontRef>
        </p:style>
        <p:txBody>
          <a:bodyPr lIns="548640" tIns="182880" rIns="182880" b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nSpc>
                <a:spcPct val="100000"/>
              </a:lnSpc>
              <a:spcBef>
                <a:spcPts val="0"/>
              </a:spcBef>
              <a:spcAft>
                <a:spcPts val="800"/>
              </a:spcAft>
              <a:buNone/>
            </a:pPr>
            <a:r>
              <a:rPr lang="en-US" sz="1400" b="1">
                <a:solidFill>
                  <a:schemeClr val="tx1"/>
                </a:solidFill>
                <a:latin typeface="Arial" panose="020B0604020202020204" pitchFamily="34" charset="0"/>
                <a:cs typeface="Arial" panose="020B0604020202020204" pitchFamily="34" charset="0"/>
              </a:rPr>
              <a:t>www.fuze.army.mil</a:t>
            </a:r>
          </a:p>
          <a:p>
            <a:pPr marL="0" indent="0">
              <a:lnSpc>
                <a:spcPct val="100000"/>
              </a:lnSpc>
              <a:spcBef>
                <a:spcPts val="0"/>
              </a:spcBef>
              <a:spcAft>
                <a:spcPts val="800"/>
              </a:spcAft>
              <a:buNone/>
            </a:pPr>
            <a:r>
              <a:rPr lang="en-US" sz="1400" b="1">
                <a:solidFill>
                  <a:schemeClr val="tx1"/>
                </a:solidFill>
                <a:latin typeface="Arial" panose="020B0604020202020204" pitchFamily="34" charset="0"/>
                <a:cs typeface="Arial" panose="020B0604020202020204" pitchFamily="34" charset="0"/>
              </a:rPr>
              <a:t>usarmy.pentagon.mbx.fuze@army.mil</a:t>
            </a:r>
          </a:p>
          <a:p>
            <a:pPr marL="0" indent="0">
              <a:lnSpc>
                <a:spcPct val="100000"/>
              </a:lnSpc>
              <a:spcBef>
                <a:spcPts val="0"/>
              </a:spcBef>
              <a:spcAft>
                <a:spcPts val="800"/>
              </a:spcAft>
              <a:buNone/>
            </a:pPr>
            <a:r>
              <a:rPr lang="en-US" sz="1400" b="1">
                <a:solidFill>
                  <a:schemeClr val="tx1"/>
                </a:solidFill>
                <a:latin typeface="Arial" panose="020B0604020202020204" pitchFamily="34" charset="0"/>
                <a:cs typeface="Arial" panose="020B0604020202020204" pitchFamily="34" charset="0"/>
              </a:rPr>
              <a:t>Army FUZE</a:t>
            </a:r>
          </a:p>
        </p:txBody>
      </p:sp>
      <p:pic>
        <p:nvPicPr>
          <p:cNvPr id="4" name="Picture 3" descr="A picture containing text&#10;&#10;AI-generated content may be incorrect.">
            <a:extLst>
              <a:ext uri="{FF2B5EF4-FFF2-40B4-BE49-F238E27FC236}">
                <a16:creationId xmlns:a16="http://schemas.microsoft.com/office/drawing/2014/main" id="{2A701FBF-1197-B68C-57A7-0DB79FAB5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Rectangle: Rounded Corners 1">
            <a:extLst>
              <a:ext uri="{FF2B5EF4-FFF2-40B4-BE49-F238E27FC236}">
                <a16:creationId xmlns:a16="http://schemas.microsoft.com/office/drawing/2014/main" id="{F6E43C85-71B3-06AF-3848-68668DFD5A71}"/>
              </a:ext>
            </a:extLst>
          </p:cNvPr>
          <p:cNvSpPr/>
          <p:nvPr/>
        </p:nvSpPr>
        <p:spPr>
          <a:xfrm>
            <a:off x="6752586" y="5454152"/>
            <a:ext cx="4014202" cy="1079170"/>
          </a:xfrm>
          <a:prstGeom prst="roundRect">
            <a:avLst>
              <a:gd name="adj" fmla="val 7276"/>
            </a:avLst>
          </a:prstGeom>
          <a:solidFill>
            <a:schemeClr val="bg1"/>
          </a:solidFill>
          <a:ln w="28575">
            <a:solidFill>
              <a:srgbClr val="FFC000"/>
            </a:solidFill>
          </a:ln>
          <a:effectLst/>
        </p:spPr>
        <p:style>
          <a:lnRef idx="2">
            <a:schemeClr val="accent1">
              <a:shade val="15000"/>
            </a:schemeClr>
          </a:lnRef>
          <a:fillRef idx="1">
            <a:schemeClr val="accent1"/>
          </a:fillRef>
          <a:effectRef idx="0">
            <a:schemeClr val="accent1"/>
          </a:effectRef>
          <a:fontRef idx="minor">
            <a:schemeClr val="lt1"/>
          </a:fontRef>
        </p:style>
        <p:txBody>
          <a:bodyPr lIns="548640" tIns="182880" rIns="182880" b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nSpc>
                <a:spcPct val="100000"/>
              </a:lnSpc>
              <a:spcBef>
                <a:spcPts val="0"/>
              </a:spcBef>
              <a:spcAft>
                <a:spcPts val="800"/>
              </a:spcAft>
              <a:buNone/>
            </a:pPr>
            <a:r>
              <a:rPr lang="en-US" sz="1400" b="1">
                <a:solidFill>
                  <a:schemeClr val="tx1"/>
                </a:solidFill>
                <a:latin typeface="Arial" panose="020B0604020202020204" pitchFamily="34" charset="0"/>
                <a:cs typeface="Arial" panose="020B0604020202020204" pitchFamily="34" charset="0"/>
              </a:rPr>
              <a:t>www.fuze.army.mil</a:t>
            </a:r>
          </a:p>
          <a:p>
            <a:pPr marL="0" indent="0">
              <a:lnSpc>
                <a:spcPct val="100000"/>
              </a:lnSpc>
              <a:spcBef>
                <a:spcPts val="0"/>
              </a:spcBef>
              <a:spcAft>
                <a:spcPts val="800"/>
              </a:spcAft>
              <a:buNone/>
            </a:pPr>
            <a:r>
              <a:rPr lang="en-US" sz="1400" b="1">
                <a:solidFill>
                  <a:schemeClr val="tx1"/>
                </a:solidFill>
                <a:latin typeface="Arial" panose="020B0604020202020204" pitchFamily="34" charset="0"/>
                <a:cs typeface="Arial" panose="020B0604020202020204" pitchFamily="34" charset="0"/>
              </a:rPr>
              <a:t>usarmy.pentagon.mbx.fuze@army.mil</a:t>
            </a:r>
          </a:p>
          <a:p>
            <a:pPr marL="0" indent="0">
              <a:lnSpc>
                <a:spcPct val="100000"/>
              </a:lnSpc>
              <a:spcBef>
                <a:spcPts val="0"/>
              </a:spcBef>
              <a:spcAft>
                <a:spcPts val="800"/>
              </a:spcAft>
              <a:buNone/>
            </a:pPr>
            <a:r>
              <a:rPr lang="en-US" sz="1400" b="1">
                <a:solidFill>
                  <a:schemeClr val="tx1"/>
                </a:solidFill>
                <a:latin typeface="Arial" panose="020B0604020202020204" pitchFamily="34" charset="0"/>
                <a:cs typeface="Arial" panose="020B0604020202020204" pitchFamily="34" charset="0"/>
              </a:rPr>
              <a:t>Army FUZE</a:t>
            </a:r>
          </a:p>
        </p:txBody>
      </p:sp>
      <p:grpSp>
        <p:nvGrpSpPr>
          <p:cNvPr id="6" name="Group 5">
            <a:extLst>
              <a:ext uri="{FF2B5EF4-FFF2-40B4-BE49-F238E27FC236}">
                <a16:creationId xmlns:a16="http://schemas.microsoft.com/office/drawing/2014/main" id="{482FF17C-13B3-1C25-4748-34B86755283D}"/>
              </a:ext>
            </a:extLst>
          </p:cNvPr>
          <p:cNvGrpSpPr/>
          <p:nvPr/>
        </p:nvGrpSpPr>
        <p:grpSpPr>
          <a:xfrm>
            <a:off x="6950206" y="5573420"/>
            <a:ext cx="262871" cy="828729"/>
            <a:chOff x="8518722" y="4708612"/>
            <a:chExt cx="262871" cy="828729"/>
          </a:xfrm>
        </p:grpSpPr>
        <p:pic>
          <p:nvPicPr>
            <p:cNvPr id="7" name="Graphic 33">
              <a:extLst>
                <a:ext uri="{FF2B5EF4-FFF2-40B4-BE49-F238E27FC236}">
                  <a16:creationId xmlns:a16="http://schemas.microsoft.com/office/drawing/2014/main" id="{83BE75E0-969B-73A8-B4CA-503EA44C56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009" y="5017829"/>
              <a:ext cx="210296" cy="210296"/>
            </a:xfrm>
            <a:prstGeom prst="rect">
              <a:avLst/>
            </a:prstGeom>
          </p:spPr>
        </p:pic>
        <p:pic>
          <p:nvPicPr>
            <p:cNvPr id="8" name="Graphic 34">
              <a:extLst>
                <a:ext uri="{FF2B5EF4-FFF2-40B4-BE49-F238E27FC236}">
                  <a16:creationId xmlns:a16="http://schemas.microsoft.com/office/drawing/2014/main" id="{A1263EAA-22C7-C6EB-FCA6-B3214F585B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8722" y="4708612"/>
              <a:ext cx="262871" cy="210297"/>
            </a:xfrm>
            <a:prstGeom prst="rect">
              <a:avLst/>
            </a:prstGeom>
          </p:spPr>
        </p:pic>
        <p:pic>
          <p:nvPicPr>
            <p:cNvPr id="9" name="Graphic 35">
              <a:extLst>
                <a:ext uri="{FF2B5EF4-FFF2-40B4-BE49-F238E27FC236}">
                  <a16:creationId xmlns:a16="http://schemas.microsoft.com/office/drawing/2014/main" id="{AEFF115F-77EC-969A-6B06-99BBA23B18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8152" y="5327045"/>
              <a:ext cx="184010" cy="210296"/>
            </a:xfrm>
            <a:prstGeom prst="rect">
              <a:avLst/>
            </a:prstGeom>
          </p:spPr>
        </p:pic>
      </p:grpSp>
    </p:spTree>
    <p:extLst>
      <p:ext uri="{BB962C8B-B14F-4D97-AF65-F5344CB8AC3E}">
        <p14:creationId xmlns:p14="http://schemas.microsoft.com/office/powerpoint/2010/main" val="4044786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F96A6-30B2-401C-6030-93ED521D245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95E999C-1BA6-F130-453A-0A19622E566F}"/>
              </a:ext>
            </a:extLst>
          </p:cNvPr>
          <p:cNvSpPr txBox="1"/>
          <p:nvPr/>
        </p:nvSpPr>
        <p:spPr>
          <a:xfrm>
            <a:off x="881168" y="2631595"/>
            <a:ext cx="10429663" cy="1107996"/>
          </a:xfrm>
          <a:prstGeom prst="rect">
            <a:avLst/>
          </a:prstGeom>
          <a:noFill/>
        </p:spPr>
        <p:txBody>
          <a:bodyPr wrap="square" lIns="0" tIns="0" rIns="0" bIns="0" anchor="t">
            <a:spAutoFit/>
          </a:bodyPr>
          <a:lstStyle/>
          <a:p>
            <a:pPr algn="ctr"/>
            <a:r>
              <a:rPr lang="en-US" sz="3600" b="1">
                <a:solidFill>
                  <a:schemeClr val="bg1"/>
                </a:solidFill>
                <a:latin typeface="Aptos"/>
                <a:cs typeface="Leelawadee"/>
              </a:rPr>
              <a:t>Thank You! </a:t>
            </a:r>
          </a:p>
          <a:p>
            <a:pPr algn="ctr"/>
            <a:r>
              <a:rPr lang="en-US" sz="3600" b="1">
                <a:solidFill>
                  <a:schemeClr val="bg1"/>
                </a:solidFill>
                <a:latin typeface="Aptos"/>
                <a:cs typeface="Leelawadee"/>
              </a:rPr>
              <a:t>For more information, visit </a:t>
            </a:r>
            <a:r>
              <a:rPr lang="en-US" sz="3600" b="1" err="1">
                <a:solidFill>
                  <a:schemeClr val="bg1"/>
                </a:solidFill>
                <a:latin typeface="Aptos"/>
                <a:cs typeface="Leelawadee"/>
              </a:rPr>
              <a:t>Army.mil</a:t>
            </a:r>
            <a:r>
              <a:rPr lang="en-US" sz="3600" b="1">
                <a:solidFill>
                  <a:schemeClr val="bg1"/>
                </a:solidFill>
                <a:latin typeface="Aptos"/>
                <a:cs typeface="Leelawadee"/>
              </a:rPr>
              <a:t>/OSBP</a:t>
            </a:r>
            <a:endParaRPr lang="en-US" sz="3600" b="1">
              <a:solidFill>
                <a:schemeClr val="bg1"/>
              </a:solidFill>
              <a:latin typeface="Aptos" panose="020B0004020202020204" pitchFamily="34" charset="0"/>
              <a:cs typeface="Leelawadee" panose="020B0502040204020203" pitchFamily="34" charset="-34"/>
            </a:endParaRPr>
          </a:p>
        </p:txBody>
      </p:sp>
      <p:sp>
        <p:nvSpPr>
          <p:cNvPr id="12" name="Title 2">
            <a:extLst>
              <a:ext uri="{FF2B5EF4-FFF2-40B4-BE49-F238E27FC236}">
                <a16:creationId xmlns:a16="http://schemas.microsoft.com/office/drawing/2014/main" id="{D7A3B4BC-09AB-C35E-5233-2A0F63A85474}"/>
              </a:ext>
            </a:extLst>
          </p:cNvPr>
          <p:cNvSpPr txBox="1">
            <a:spLocks/>
          </p:cNvSpPr>
          <p:nvPr/>
        </p:nvSpPr>
        <p:spPr>
          <a:xfrm>
            <a:off x="746790" y="1285693"/>
            <a:ext cx="9769366" cy="62728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spcAft>
                <a:spcPts val="1200"/>
              </a:spcAft>
            </a:pPr>
            <a:r>
              <a:rPr lang="en-US" sz="4500">
                <a:solidFill>
                  <a:schemeClr val="bg1"/>
                </a:solidFill>
                <a:latin typeface="Aptos ExtraBold"/>
              </a:rPr>
              <a:t> ARMY SMALL BUSINESS SEMINAR</a:t>
            </a:r>
          </a:p>
        </p:txBody>
      </p:sp>
      <p:cxnSp>
        <p:nvCxnSpPr>
          <p:cNvPr id="14" name="Straight Connector 13">
            <a:extLst>
              <a:ext uri="{FF2B5EF4-FFF2-40B4-BE49-F238E27FC236}">
                <a16:creationId xmlns:a16="http://schemas.microsoft.com/office/drawing/2014/main" id="{F2217D8A-BC46-D920-8591-0059A7020A71}"/>
              </a:ext>
            </a:extLst>
          </p:cNvPr>
          <p:cNvCxnSpPr>
            <a:cxnSpLocks/>
          </p:cNvCxnSpPr>
          <p:nvPr/>
        </p:nvCxnSpPr>
        <p:spPr>
          <a:xfrm>
            <a:off x="2492038" y="2394374"/>
            <a:ext cx="6278870" cy="0"/>
          </a:xfrm>
          <a:prstGeom prst="line">
            <a:avLst/>
          </a:prstGeom>
          <a:ln w="12700" cap="flat">
            <a:solidFill>
              <a:srgbClr val="FFCC01"/>
            </a:solidFill>
            <a:miter/>
          </a:ln>
        </p:spPr>
        <p:style>
          <a:lnRef idx="1">
            <a:schemeClr val="accent1"/>
          </a:lnRef>
          <a:fillRef idx="0">
            <a:schemeClr val="accent1"/>
          </a:fillRef>
          <a:effectRef idx="0">
            <a:srgbClr val="000000"/>
          </a:effectRef>
          <a:fontRef idx="minor">
            <a:srgbClr val="FFFFFF"/>
          </a:fontRef>
        </p:style>
      </p:cxnSp>
      <p:cxnSp>
        <p:nvCxnSpPr>
          <p:cNvPr id="19" name="Straight Connector 18">
            <a:extLst>
              <a:ext uri="{FF2B5EF4-FFF2-40B4-BE49-F238E27FC236}">
                <a16:creationId xmlns:a16="http://schemas.microsoft.com/office/drawing/2014/main" id="{D0002630-1BC9-5F87-D407-97BA5232FE13}"/>
              </a:ext>
            </a:extLst>
          </p:cNvPr>
          <p:cNvCxnSpPr>
            <a:cxnSpLocks/>
          </p:cNvCxnSpPr>
          <p:nvPr/>
        </p:nvCxnSpPr>
        <p:spPr>
          <a:xfrm>
            <a:off x="2492038" y="3976812"/>
            <a:ext cx="6278870" cy="0"/>
          </a:xfrm>
          <a:prstGeom prst="line">
            <a:avLst/>
          </a:prstGeom>
          <a:ln w="12700" cap="flat">
            <a:solidFill>
              <a:srgbClr val="FFCC01"/>
            </a:solidFill>
            <a:miter/>
          </a:ln>
        </p:spPr>
        <p:style>
          <a:lnRef idx="1">
            <a:schemeClr val="accent1"/>
          </a:lnRef>
          <a:fillRef idx="0">
            <a:schemeClr val="accent1"/>
          </a:fillRef>
          <a:effectRef idx="0">
            <a:srgbClr val="000000"/>
          </a:effectRef>
          <a:fontRef idx="minor">
            <a:srgbClr val="FFFFFF"/>
          </a:fontRef>
        </p:style>
      </p:cxnSp>
      <p:pic>
        <p:nvPicPr>
          <p:cNvPr id="2" name="Picture 1">
            <a:extLst>
              <a:ext uri="{FF2B5EF4-FFF2-40B4-BE49-F238E27FC236}">
                <a16:creationId xmlns:a16="http://schemas.microsoft.com/office/drawing/2014/main" id="{2BC46D17-46FF-8198-DBD7-BC786807F16B}"/>
              </a:ext>
            </a:extLst>
          </p:cNvPr>
          <p:cNvPicPr>
            <a:picLocks noChangeAspect="1"/>
          </p:cNvPicPr>
          <p:nvPr/>
        </p:nvPicPr>
        <p:blipFill>
          <a:blip r:embed="rId3"/>
          <a:srcRect/>
          <a:stretch/>
        </p:blipFill>
        <p:spPr>
          <a:xfrm>
            <a:off x="2531904" y="4255902"/>
            <a:ext cx="6030205" cy="1316405"/>
          </a:xfrm>
          <a:prstGeom prst="rect">
            <a:avLst/>
          </a:prstGeom>
        </p:spPr>
      </p:pic>
      <p:pic>
        <p:nvPicPr>
          <p:cNvPr id="3" name="Picture 2">
            <a:extLst>
              <a:ext uri="{FF2B5EF4-FFF2-40B4-BE49-F238E27FC236}">
                <a16:creationId xmlns:a16="http://schemas.microsoft.com/office/drawing/2014/main" id="{045033C8-5F3B-603A-F445-69DA4CEA61FE}"/>
              </a:ext>
            </a:extLst>
          </p:cNvPr>
          <p:cNvPicPr>
            <a:picLocks noChangeAspect="1"/>
          </p:cNvPicPr>
          <p:nvPr/>
        </p:nvPicPr>
        <p:blipFill>
          <a:blip r:embed="rId4"/>
          <a:stretch>
            <a:fillRect/>
          </a:stretch>
        </p:blipFill>
        <p:spPr>
          <a:xfrm>
            <a:off x="9088525" y="4255902"/>
            <a:ext cx="1427632" cy="1414387"/>
          </a:xfrm>
          <a:prstGeom prst="rect">
            <a:avLst/>
          </a:prstGeom>
        </p:spPr>
      </p:pic>
    </p:spTree>
    <p:extLst>
      <p:ext uri="{BB962C8B-B14F-4D97-AF65-F5344CB8AC3E}">
        <p14:creationId xmlns:p14="http://schemas.microsoft.com/office/powerpoint/2010/main" val="63359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D9AA-E708-C626-EC1C-E43BC23A2058}"/>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57C3F7CB-FEEB-FCD5-9A47-206B8D60D027}"/>
              </a:ext>
            </a:extLst>
          </p:cNvPr>
          <p:cNvSpPr>
            <a:spLocks noGrp="1"/>
          </p:cNvSpPr>
          <p:nvPr>
            <p:ph type="title"/>
          </p:nvPr>
        </p:nvSpPr>
        <p:spPr>
          <a:xfrm>
            <a:off x="979846" y="578888"/>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SBA Loan and Surety Programs </a:t>
            </a:r>
          </a:p>
        </p:txBody>
      </p:sp>
      <p:sp>
        <p:nvSpPr>
          <p:cNvPr id="18" name="Text Placeholder 17">
            <a:extLst>
              <a:ext uri="{FF2B5EF4-FFF2-40B4-BE49-F238E27FC236}">
                <a16:creationId xmlns:a16="http://schemas.microsoft.com/office/drawing/2014/main" id="{B4B03EA1-6B98-8C15-F796-E579F2982688}"/>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FEDA5808-449E-C19B-1ABE-8418474F7DA4}"/>
              </a:ext>
            </a:extLst>
          </p:cNvPr>
          <p:cNvSpPr txBox="1"/>
          <p:nvPr/>
        </p:nvSpPr>
        <p:spPr>
          <a:xfrm>
            <a:off x="68687" y="1684438"/>
            <a:ext cx="12054625" cy="424732"/>
          </a:xfrm>
          <a:prstGeom prst="rect">
            <a:avLst/>
          </a:prstGeom>
          <a:noFill/>
        </p:spPr>
        <p:txBody>
          <a:bodyPr wrap="square">
            <a:spAutoFit/>
          </a:bodyPr>
          <a:lstStyle/>
          <a:p>
            <a:pPr marL="288925" marR="0" lvl="0" indent="-288925" algn="l" defTabSz="914400" rtl="0" eaLnBrk="1" fontAlgn="auto" latinLnBrk="0" hangingPunct="1">
              <a:lnSpc>
                <a:spcPct val="90000"/>
              </a:lnSpc>
              <a:spcBef>
                <a:spcPts val="1000"/>
              </a:spcBef>
              <a:spcAft>
                <a:spcPts val="0"/>
              </a:spcAft>
              <a:buClrTx/>
              <a:buSzTx/>
              <a:buFont typeface="Arial"/>
              <a:buChar char="•"/>
              <a:tabLst>
                <a:tab pos="288925" algn="l"/>
              </a:tabLst>
              <a:defRPr/>
            </a:pP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4FB50DC-47BF-E5DA-94F5-8216195FD1A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575955" y="1735136"/>
            <a:ext cx="2540795" cy="1693863"/>
          </a:xfrm>
          <a:prstGeom prst="rect">
            <a:avLst/>
          </a:prstGeom>
        </p:spPr>
      </p:pic>
      <p:pic>
        <p:nvPicPr>
          <p:cNvPr id="6" name="Picture 5" descr="A group of people sitting around a table with laptops&#10;&#10;AI-generated content may be incorrect.">
            <a:extLst>
              <a:ext uri="{FF2B5EF4-FFF2-40B4-BE49-F238E27FC236}">
                <a16:creationId xmlns:a16="http://schemas.microsoft.com/office/drawing/2014/main" id="{7D0B2060-C4F3-4D48-F275-F6CDCEA9FE4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79846" y="1733059"/>
            <a:ext cx="2540795" cy="1698016"/>
          </a:xfrm>
          <a:prstGeom prst="rect">
            <a:avLst/>
          </a:prstGeom>
        </p:spPr>
      </p:pic>
      <p:pic>
        <p:nvPicPr>
          <p:cNvPr id="8" name="Picture 7" descr="A person giving a presentation&#10;&#10;AI-generated content may be incorrect.">
            <a:extLst>
              <a:ext uri="{FF2B5EF4-FFF2-40B4-BE49-F238E27FC236}">
                <a16:creationId xmlns:a16="http://schemas.microsoft.com/office/drawing/2014/main" id="{D8ABAD1E-0939-A69C-83F0-BE16987502D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12122" y="1735136"/>
            <a:ext cx="2540794" cy="1693863"/>
          </a:xfrm>
          <a:prstGeom prst="rect">
            <a:avLst/>
          </a:prstGeom>
        </p:spPr>
      </p:pic>
      <p:sp>
        <p:nvSpPr>
          <p:cNvPr id="9" name="TextBox 8">
            <a:extLst>
              <a:ext uri="{FF2B5EF4-FFF2-40B4-BE49-F238E27FC236}">
                <a16:creationId xmlns:a16="http://schemas.microsoft.com/office/drawing/2014/main" id="{445AFAEB-5010-37F9-8E86-EC2563833B23}"/>
              </a:ext>
            </a:extLst>
          </p:cNvPr>
          <p:cNvSpPr txBox="1"/>
          <p:nvPr/>
        </p:nvSpPr>
        <p:spPr>
          <a:xfrm>
            <a:off x="4645985" y="3439685"/>
            <a:ext cx="2540793" cy="523220"/>
          </a:xfrm>
          <a:prstGeom prst="rect">
            <a:avLst/>
          </a:prstGeom>
          <a:noFill/>
        </p:spPr>
        <p:txBody>
          <a:bodyPr wrap="square" rtlCol="0">
            <a:spAutoFit/>
          </a:bodyPr>
          <a:lstStyle/>
          <a:p>
            <a:pPr algn="ctr"/>
            <a:r>
              <a:rPr lang="en-US" sz="2800" b="1">
                <a:solidFill>
                  <a:srgbClr val="007EB4"/>
                </a:solidFill>
                <a:hlinkClick r:id="rId5">
                  <a:extLst>
                    <a:ext uri="{A12FA001-AC4F-418D-AE19-62706E023703}">
                      <ahyp:hlinkClr xmlns:ahyp="http://schemas.microsoft.com/office/drawing/2018/hyperlinkcolor" val="tx"/>
                    </a:ext>
                  </a:extLst>
                </a:hlinkClick>
              </a:rPr>
              <a:t>7(a) Loan </a:t>
            </a:r>
            <a:endParaRPr lang="en-US" sz="2800" b="1">
              <a:solidFill>
                <a:srgbClr val="007EB4"/>
              </a:solidFill>
            </a:endParaRPr>
          </a:p>
        </p:txBody>
      </p:sp>
      <p:sp>
        <p:nvSpPr>
          <p:cNvPr id="11" name="TextBox 10">
            <a:extLst>
              <a:ext uri="{FF2B5EF4-FFF2-40B4-BE49-F238E27FC236}">
                <a16:creationId xmlns:a16="http://schemas.microsoft.com/office/drawing/2014/main" id="{B3B70C93-EDAA-15DE-F30E-0A4B39CE1EE4}"/>
              </a:ext>
            </a:extLst>
          </p:cNvPr>
          <p:cNvSpPr txBox="1"/>
          <p:nvPr/>
        </p:nvSpPr>
        <p:spPr>
          <a:xfrm>
            <a:off x="1119903" y="3404600"/>
            <a:ext cx="2540796" cy="523220"/>
          </a:xfrm>
          <a:prstGeom prst="rect">
            <a:avLst/>
          </a:prstGeom>
          <a:noFill/>
        </p:spPr>
        <p:txBody>
          <a:bodyPr wrap="square" rtlCol="0">
            <a:spAutoFit/>
          </a:bodyPr>
          <a:lstStyle/>
          <a:p>
            <a:pPr algn="ctr"/>
            <a:r>
              <a:rPr lang="en-US" sz="2800" b="1">
                <a:solidFill>
                  <a:srgbClr val="007EB4"/>
                </a:solidFill>
                <a:hlinkClick r:id="rId6">
                  <a:extLst>
                    <a:ext uri="{A12FA001-AC4F-418D-AE19-62706E023703}">
                      <ahyp:hlinkClr xmlns:ahyp="http://schemas.microsoft.com/office/drawing/2018/hyperlinkcolor" val="tx"/>
                    </a:ext>
                  </a:extLst>
                </a:hlinkClick>
              </a:rPr>
              <a:t>504 Loan </a:t>
            </a:r>
            <a:endParaRPr lang="en-US" sz="2800" b="1">
              <a:solidFill>
                <a:srgbClr val="007EB4"/>
              </a:solidFill>
            </a:endParaRPr>
          </a:p>
        </p:txBody>
      </p:sp>
      <p:sp>
        <p:nvSpPr>
          <p:cNvPr id="12" name="TextBox 11">
            <a:extLst>
              <a:ext uri="{FF2B5EF4-FFF2-40B4-BE49-F238E27FC236}">
                <a16:creationId xmlns:a16="http://schemas.microsoft.com/office/drawing/2014/main" id="{AFA5846D-0EF5-74D3-48DE-402FCF735FB7}"/>
              </a:ext>
            </a:extLst>
          </p:cNvPr>
          <p:cNvSpPr txBox="1"/>
          <p:nvPr/>
        </p:nvSpPr>
        <p:spPr>
          <a:xfrm>
            <a:off x="8312122" y="3404600"/>
            <a:ext cx="2540793" cy="523220"/>
          </a:xfrm>
          <a:prstGeom prst="rect">
            <a:avLst/>
          </a:prstGeom>
          <a:noFill/>
        </p:spPr>
        <p:txBody>
          <a:bodyPr wrap="square" rtlCol="0">
            <a:spAutoFit/>
          </a:bodyPr>
          <a:lstStyle/>
          <a:p>
            <a:pPr algn="ctr"/>
            <a:r>
              <a:rPr lang="en-US" sz="2800" b="1">
                <a:solidFill>
                  <a:srgbClr val="007EB4"/>
                </a:solidFill>
                <a:hlinkClick r:id="rId7">
                  <a:extLst>
                    <a:ext uri="{A12FA001-AC4F-418D-AE19-62706E023703}">
                      <ahyp:hlinkClr xmlns:ahyp="http://schemas.microsoft.com/office/drawing/2018/hyperlinkcolor" val="tx"/>
                    </a:ext>
                  </a:extLst>
                </a:hlinkClick>
              </a:rPr>
              <a:t>Microloan</a:t>
            </a:r>
            <a:endParaRPr lang="en-US" sz="2800" b="1">
              <a:solidFill>
                <a:srgbClr val="007EB4"/>
              </a:solidFill>
            </a:endParaRPr>
          </a:p>
        </p:txBody>
      </p:sp>
      <p:pic>
        <p:nvPicPr>
          <p:cNvPr id="14" name="Picture 13" descr="A picture containing text, indoor, person, ceiling&#10;&#10;AI-generated content may be incorrect.">
            <a:extLst>
              <a:ext uri="{FF2B5EF4-FFF2-40B4-BE49-F238E27FC236}">
                <a16:creationId xmlns:a16="http://schemas.microsoft.com/office/drawing/2014/main" id="{8B126BFC-7A3C-DF1C-177F-F81935CABBF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791039" y="4139494"/>
            <a:ext cx="2110624" cy="1407083"/>
          </a:xfrm>
          <a:prstGeom prst="rect">
            <a:avLst/>
          </a:prstGeom>
        </p:spPr>
      </p:pic>
      <p:sp>
        <p:nvSpPr>
          <p:cNvPr id="16" name="TextBox 15">
            <a:extLst>
              <a:ext uri="{FF2B5EF4-FFF2-40B4-BE49-F238E27FC236}">
                <a16:creationId xmlns:a16="http://schemas.microsoft.com/office/drawing/2014/main" id="{CAB644D8-447B-9065-2E0F-32EC8866C24D}"/>
              </a:ext>
            </a:extLst>
          </p:cNvPr>
          <p:cNvSpPr txBox="1"/>
          <p:nvPr/>
        </p:nvSpPr>
        <p:spPr>
          <a:xfrm>
            <a:off x="4146340" y="5619738"/>
            <a:ext cx="3400021" cy="400110"/>
          </a:xfrm>
          <a:prstGeom prst="rect">
            <a:avLst/>
          </a:prstGeom>
          <a:noFill/>
        </p:spPr>
        <p:txBody>
          <a:bodyPr wrap="square" rtlCol="0">
            <a:spAutoFit/>
          </a:bodyPr>
          <a:lstStyle/>
          <a:p>
            <a:pPr algn="ctr"/>
            <a:r>
              <a:rPr lang="en-US" sz="2000" b="1">
                <a:solidFill>
                  <a:srgbClr val="007EB4"/>
                </a:solidFill>
                <a:hlinkClick r:id="rId9">
                  <a:extLst>
                    <a:ext uri="{A12FA001-AC4F-418D-AE19-62706E023703}">
                      <ahyp:hlinkClr xmlns:ahyp="http://schemas.microsoft.com/office/drawing/2018/hyperlinkcolor" val="tx"/>
                    </a:ext>
                  </a:extLst>
                </a:hlinkClick>
              </a:rPr>
              <a:t>Surety Bond Guarantees </a:t>
            </a:r>
            <a:endParaRPr lang="en-US" sz="2000" b="1">
              <a:solidFill>
                <a:srgbClr val="007EB4"/>
              </a:solidFill>
            </a:endParaRPr>
          </a:p>
        </p:txBody>
      </p:sp>
    </p:spTree>
    <p:extLst>
      <p:ext uri="{BB962C8B-B14F-4D97-AF65-F5344CB8AC3E}">
        <p14:creationId xmlns:p14="http://schemas.microsoft.com/office/powerpoint/2010/main" val="262807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EE26D-D6CD-452E-EF77-975E2F0DF82C}"/>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B2E093FF-35A2-2065-B33E-AA998EB2659F}"/>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Am I Eligible? </a:t>
            </a:r>
          </a:p>
        </p:txBody>
      </p:sp>
      <p:sp>
        <p:nvSpPr>
          <p:cNvPr id="18" name="Text Placeholder 17">
            <a:extLst>
              <a:ext uri="{FF2B5EF4-FFF2-40B4-BE49-F238E27FC236}">
                <a16:creationId xmlns:a16="http://schemas.microsoft.com/office/drawing/2014/main" id="{E9F74B52-E8F8-F117-43C8-2A32B5BC3208}"/>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B1911404-1659-974B-8FC1-02ED8F5BD7FD}"/>
              </a:ext>
            </a:extLst>
          </p:cNvPr>
          <p:cNvSpPr txBox="1"/>
          <p:nvPr/>
        </p:nvSpPr>
        <p:spPr>
          <a:xfrm>
            <a:off x="0" y="1683925"/>
            <a:ext cx="12054625" cy="3013646"/>
          </a:xfrm>
          <a:prstGeom prst="rect">
            <a:avLst/>
          </a:prstGeom>
          <a:noFill/>
        </p:spPr>
        <p:txBody>
          <a:bodyPr wrap="square">
            <a:spAutoFit/>
          </a:bodyPr>
          <a:lstStyle/>
          <a:p>
            <a:pPr marL="688975" marR="0" lvl="1" indent="-346075" algn="l" defTabSz="914400" rtl="0" eaLnBrk="1" fontAlgn="auto" latinLnBrk="0" hangingPunct="1">
              <a:lnSpc>
                <a:spcPct val="100000"/>
              </a:lnSpc>
              <a:spcBef>
                <a:spcPts val="500"/>
              </a:spcBef>
              <a:spcAft>
                <a:spcPts val="600"/>
              </a:spcAft>
              <a:buClrTx/>
              <a:buSzTx/>
              <a:buFont typeface="Arial"/>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cs typeface="Arial" panose="020B0604020202020204" pitchFamily="34" charset="0"/>
              </a:rPr>
              <a:t>Be</a:t>
            </a: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an operating business</a:t>
            </a:r>
          </a:p>
          <a:p>
            <a:pPr marL="688975" marR="0" lvl="1" indent="-346075" algn="l" defTabSz="914400" rtl="0" eaLnBrk="1" fontAlgn="auto" latinLnBrk="0" hangingPunct="1">
              <a:lnSpc>
                <a:spcPct val="100000"/>
              </a:lnSpc>
              <a:spcBef>
                <a:spcPts val="500"/>
              </a:spcBef>
              <a:spcAft>
                <a:spcPts val="600"/>
              </a:spcAft>
              <a:buClrTx/>
              <a:buSzTx/>
              <a:buFont typeface="Arial"/>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Be organized for profit</a:t>
            </a:r>
          </a:p>
          <a:p>
            <a:pPr marL="688975" marR="0" lvl="1" indent="-346075" algn="l" defTabSz="914400" rtl="0" eaLnBrk="1" fontAlgn="auto" latinLnBrk="0" hangingPunct="1">
              <a:lnSpc>
                <a:spcPct val="100000"/>
              </a:lnSpc>
              <a:spcBef>
                <a:spcPts val="500"/>
              </a:spcBef>
              <a:spcAft>
                <a:spcPts val="600"/>
              </a:spcAft>
              <a:buClrTx/>
              <a:buSzTx/>
              <a:buFont typeface="Arial"/>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Be located in the United States</a:t>
            </a:r>
          </a:p>
          <a:p>
            <a:pPr marL="688975" marR="0" lvl="1" indent="-346075" algn="l" defTabSz="914400" rtl="0" eaLnBrk="1" fontAlgn="auto" latinLnBrk="0" hangingPunct="1">
              <a:lnSpc>
                <a:spcPct val="100000"/>
              </a:lnSpc>
              <a:spcBef>
                <a:spcPts val="500"/>
              </a:spcBef>
              <a:spcAft>
                <a:spcPts val="600"/>
              </a:spcAft>
              <a:buClrTx/>
              <a:buSzTx/>
              <a:buFont typeface="Arial"/>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Be “small” based on regulatory size requirements</a:t>
            </a:r>
          </a:p>
          <a:p>
            <a:pPr marL="688975" marR="0" lvl="1" indent="-346075" algn="l" defTabSz="914400" rtl="0" eaLnBrk="1" fontAlgn="auto" latinLnBrk="0" hangingPunct="1">
              <a:lnSpc>
                <a:spcPct val="100000"/>
              </a:lnSpc>
              <a:spcBef>
                <a:spcPts val="500"/>
              </a:spcBef>
              <a:spcAft>
                <a:spcPts val="600"/>
              </a:spcAft>
              <a:buClrTx/>
              <a:buSzTx/>
              <a:buFont typeface="Arial"/>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Demonstrate a need for the desired credit</a:t>
            </a:r>
          </a:p>
          <a:p>
            <a:pPr marL="688975" marR="0" lvl="1" indent="-346075" algn="l" defTabSz="914400" rtl="0" eaLnBrk="1" fontAlgn="auto" latinLnBrk="0" hangingPunct="1">
              <a:lnSpc>
                <a:spcPct val="100000"/>
              </a:lnSpc>
              <a:spcBef>
                <a:spcPts val="500"/>
              </a:spcBef>
              <a:spcAft>
                <a:spcPts val="600"/>
              </a:spcAft>
              <a:buClrTx/>
              <a:buSzTx/>
              <a:buFont typeface="Arial"/>
              <a:buChar char="•"/>
              <a:tabLs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Demonstrate the ability to repay the debt from the cash flows of the Applicant business</a:t>
            </a:r>
          </a:p>
        </p:txBody>
      </p:sp>
    </p:spTree>
    <p:extLst>
      <p:ext uri="{BB962C8B-B14F-4D97-AF65-F5344CB8AC3E}">
        <p14:creationId xmlns:p14="http://schemas.microsoft.com/office/powerpoint/2010/main" val="15718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8F9E5-4DBB-AF9F-180D-FBE70A2B684C}"/>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E87E6F29-6E16-604C-1BB7-D33597069563}"/>
              </a:ext>
            </a:extLst>
          </p:cNvPr>
          <p:cNvSpPr txBox="1">
            <a:spLocks/>
          </p:cNvSpPr>
          <p:nvPr/>
        </p:nvSpPr>
        <p:spPr>
          <a:xfrm>
            <a:off x="590281" y="2105294"/>
            <a:ext cx="11011438" cy="2647412"/>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000"/>
              </a:spcBef>
              <a:buFont typeface="Arial" panose="020B0604020202020204" pitchFamily="34" charset="0"/>
              <a:buNone/>
              <a:defRPr sz="2000" b="0" i="1" kern="1200">
                <a:solidFill>
                  <a:schemeClr val="accent6"/>
                </a:solidFill>
                <a:latin typeface="Source Sans Pro" panose="020B0503030403020204" pitchFamily="34" charset="0"/>
                <a:ea typeface="Source Sans Pro" panose="020B0503030403020204" pitchFamily="34" charset="0"/>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lgn="ctr"/>
            <a:r>
              <a:rPr lang="en-US" sz="6600" b="1" i="0">
                <a:solidFill>
                  <a:srgbClr val="223369"/>
                </a:solidFill>
              </a:rPr>
              <a:t>504 Loan Program </a:t>
            </a:r>
          </a:p>
          <a:p>
            <a:pPr algn="ctr"/>
            <a:r>
              <a:rPr lang="en-US" sz="6600" b="1" i="0">
                <a:solidFill>
                  <a:srgbClr val="223369"/>
                </a:solidFill>
              </a:rPr>
              <a:t>for Small Businesses </a:t>
            </a:r>
          </a:p>
        </p:txBody>
      </p:sp>
    </p:spTree>
    <p:extLst>
      <p:ext uri="{BB962C8B-B14F-4D97-AF65-F5344CB8AC3E}">
        <p14:creationId xmlns:p14="http://schemas.microsoft.com/office/powerpoint/2010/main" val="3049682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4727-0EBE-4973-EB80-F60C0C33F5A8}"/>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72C50E4B-57B4-6E76-BE60-C5C5893338C7}"/>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How the 504 Loan Program Works</a:t>
            </a:r>
          </a:p>
        </p:txBody>
      </p:sp>
      <p:sp>
        <p:nvSpPr>
          <p:cNvPr id="18" name="Text Placeholder 17">
            <a:extLst>
              <a:ext uri="{FF2B5EF4-FFF2-40B4-BE49-F238E27FC236}">
                <a16:creationId xmlns:a16="http://schemas.microsoft.com/office/drawing/2014/main" id="{B4210C98-067C-CAC4-11D4-521A9E8B57C3}"/>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90DB1C40-B50C-DC44-3F5E-517F62952626}"/>
              </a:ext>
            </a:extLst>
          </p:cNvPr>
          <p:cNvSpPr txBox="1"/>
          <p:nvPr/>
        </p:nvSpPr>
        <p:spPr>
          <a:xfrm>
            <a:off x="68687" y="1646966"/>
            <a:ext cx="12054625" cy="4465968"/>
          </a:xfrm>
          <a:prstGeom prst="rect">
            <a:avLst/>
          </a:prstGeom>
          <a:noFill/>
        </p:spPr>
        <p:txBody>
          <a:bodyPr wrap="square">
            <a:no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Provides funding for fixed assets:</a:t>
            </a:r>
          </a:p>
          <a:p>
            <a:pPr marL="688975" marR="0" lvl="1" indent="-346075"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Real estate acquisition, improvements, and ground–up construction</a:t>
            </a:r>
          </a:p>
          <a:p>
            <a:pPr marL="688975" marR="0" lvl="1" indent="-346075"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Machinery and equipment acquisition and installation</a:t>
            </a:r>
          </a:p>
          <a:p>
            <a:pPr marL="688975" marR="0" lvl="1" indent="-346075"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Refinancing of equipment term loans and deeds of trust or mortgages</a:t>
            </a:r>
          </a:p>
          <a:p>
            <a:pPr marL="688975" marR="0" lvl="1" indent="-346075"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a:ln>
                <a:noFill/>
              </a:ln>
              <a:solidFill>
                <a:srgbClr val="000000"/>
              </a:solidFill>
              <a:effectLst/>
              <a:uLnTx/>
              <a:uFillTx/>
              <a:latin typeface="Source Sans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Typical structure is 50% from conventional lender, 40% from SBA  through our Certified Development Companies (CDC's), and 10% borrower equity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ource Sans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10-, 20-, and 25-year maturity terms available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ource Sans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Low, fixed-rate of interest for the SBA portion for life of the SBA portion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ource Sans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ource Sans Pro"/>
                <a:ea typeface="+mn-ea"/>
                <a:cs typeface="+mn-cs"/>
              </a:rPr>
              <a:t>SBA  loan maximum is $5,000,000 for most loans, and $5,500,000 for manufacturing </a:t>
            </a:r>
          </a:p>
        </p:txBody>
      </p:sp>
    </p:spTree>
    <p:extLst>
      <p:ext uri="{BB962C8B-B14F-4D97-AF65-F5344CB8AC3E}">
        <p14:creationId xmlns:p14="http://schemas.microsoft.com/office/powerpoint/2010/main" val="58219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7057E-6D1F-3F30-0B72-802799B4C9C4}"/>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5104A079-6875-40AD-61B1-646356A21150}"/>
              </a:ext>
            </a:extLst>
          </p:cNvPr>
          <p:cNvSpPr>
            <a:spLocks noGrp="1"/>
          </p:cNvSpPr>
          <p:nvPr>
            <p:ph type="title"/>
          </p:nvPr>
        </p:nvSpPr>
        <p:spPr>
          <a:xfrm>
            <a:off x="978408" y="576072"/>
            <a:ext cx="10515600" cy="998008"/>
          </a:xfrm>
        </p:spPr>
        <p:txBody>
          <a:bodyPr>
            <a:normAutofit/>
          </a:bodyPr>
          <a:lstStyle/>
          <a:p>
            <a:pPr algn="l"/>
            <a:r>
              <a:rPr lang="en-US" sz="4400">
                <a:latin typeface="Source Sans Pro Semibold" panose="020B0503030403020204" pitchFamily="34" charset="0"/>
                <a:ea typeface="Source Sans Pro Semibold" panose="020B0503030403020204" pitchFamily="34" charset="0"/>
              </a:rPr>
              <a:t>504 Eligible Uses of Proceeds </a:t>
            </a:r>
          </a:p>
        </p:txBody>
      </p:sp>
      <p:sp>
        <p:nvSpPr>
          <p:cNvPr id="18" name="Text Placeholder 17">
            <a:extLst>
              <a:ext uri="{FF2B5EF4-FFF2-40B4-BE49-F238E27FC236}">
                <a16:creationId xmlns:a16="http://schemas.microsoft.com/office/drawing/2014/main" id="{3A2C20E8-4922-3D6A-15CC-8F87BDB3F8D0}"/>
              </a:ext>
            </a:extLst>
          </p:cNvPr>
          <p:cNvSpPr>
            <a:spLocks noGrp="1"/>
          </p:cNvSpPr>
          <p:nvPr>
            <p:ph type="body" sz="quarter" idx="13"/>
          </p:nvPr>
        </p:nvSpPr>
        <p:spPr/>
        <p:txBody>
          <a:bodyPr/>
          <a:lstStyle/>
          <a:p>
            <a:pPr marL="227965" indent="-227965">
              <a:spcBef>
                <a:spcPts val="0"/>
              </a:spcBef>
              <a:spcAft>
                <a:spcPts val="1200"/>
              </a:spcAft>
              <a:tabLst>
                <a:tab pos="228600" algn="l"/>
                <a:tab pos="457200" algn="l"/>
              </a:tabLst>
            </a:pPr>
            <a:endParaRPr lang="en-US" sz="2000">
              <a:solidFill>
                <a:srgbClr val="000000"/>
              </a:solidFill>
              <a:latin typeface="Source Sans Pro" panose="020B0503030403020204" pitchFamily="34" charset="0"/>
              <a:ea typeface="Source Sans Pro" panose="020B0503030403020204" pitchFamily="34" charset="0"/>
            </a:endParaRPr>
          </a:p>
          <a:p>
            <a:endParaRPr lang="en-US"/>
          </a:p>
        </p:txBody>
      </p:sp>
      <p:sp>
        <p:nvSpPr>
          <p:cNvPr id="5" name="TextBox 4">
            <a:extLst>
              <a:ext uri="{FF2B5EF4-FFF2-40B4-BE49-F238E27FC236}">
                <a16:creationId xmlns:a16="http://schemas.microsoft.com/office/drawing/2014/main" id="{85469657-E698-5E57-3A51-C436685041D3}"/>
              </a:ext>
            </a:extLst>
          </p:cNvPr>
          <p:cNvSpPr txBox="1"/>
          <p:nvPr/>
        </p:nvSpPr>
        <p:spPr>
          <a:xfrm>
            <a:off x="68687" y="2019499"/>
            <a:ext cx="12054625" cy="4465968"/>
          </a:xfrm>
          <a:prstGeom prst="rect">
            <a:avLst/>
          </a:prstGeom>
          <a:noFill/>
        </p:spPr>
        <p:txBody>
          <a:bodyPr wrap="square">
            <a:noAutofit/>
          </a:bodyPr>
          <a:lstStyle/>
          <a:p>
            <a:pPr marL="796925" marR="0" lvl="2" indent="-334963" algn="l" defTabSz="914400" rtl="0" eaLnBrk="1" fontAlgn="base" latinLnBrk="0" hangingPunct="1">
              <a:lnSpc>
                <a:spcPct val="90000"/>
              </a:lnSpc>
              <a:spcBef>
                <a:spcPts val="300"/>
              </a:spcBef>
              <a:spcAft>
                <a:spcPts val="600"/>
              </a:spcAft>
              <a:buClrTx/>
              <a:buSzTx/>
              <a:buFont typeface="Arial"/>
              <a:buChar char="•"/>
              <a:tabLst>
                <a:tab pos="515938" algn="l"/>
                <a:tab pos="569913" algn="l"/>
                <a:tab pos="860425" algn="l"/>
                <a:tab pos="857250" algn="l"/>
              </a:tabLst>
              <a:defRPr/>
            </a:pPr>
            <a:r>
              <a:rPr kumimoji="0" lang="en-US" sz="2800" b="0" i="0" u="none" strike="noStrike" kern="0" cap="none" spc="0" normalizeH="0" baseline="0" noProof="0">
                <a:ln>
                  <a:noFill/>
                </a:ln>
                <a:solidFill>
                  <a:srgbClr val="1B1E29"/>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Acquire land (by purchase or lease) as part of an eligible project</a:t>
            </a:r>
          </a:p>
          <a:p>
            <a:pPr marL="796925" marR="0" lvl="2" indent="-334963" algn="l" defTabSz="914400" rtl="0" eaLnBrk="1" fontAlgn="base" latinLnBrk="0" hangingPunct="1">
              <a:lnSpc>
                <a:spcPct val="90000"/>
              </a:lnSpc>
              <a:spcBef>
                <a:spcPts val="300"/>
              </a:spcBef>
              <a:spcAft>
                <a:spcPts val="600"/>
              </a:spcAft>
              <a:buClrTx/>
              <a:buSzTx/>
              <a:buFont typeface="Arial"/>
              <a:buChar char="•"/>
              <a:tabLst>
                <a:tab pos="515938" algn="l"/>
                <a:tab pos="569913" algn="l"/>
                <a:tab pos="860425" algn="l"/>
                <a:tab pos="857250" algn="l"/>
              </a:tabLst>
              <a:defRPr/>
            </a:pPr>
            <a:r>
              <a:rPr kumimoji="0" lang="en-US" sz="2800" b="0" i="0" u="none" strike="noStrike" kern="0" cap="none" spc="0" normalizeH="0" baseline="0" noProof="0">
                <a:ln>
                  <a:noFill/>
                </a:ln>
                <a:solidFill>
                  <a:srgbClr val="1B1E29"/>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Improve a site </a:t>
            </a:r>
          </a:p>
          <a:p>
            <a:pPr marL="796925" marR="0" lvl="2" indent="-334963" algn="l" defTabSz="914400" rtl="0" eaLnBrk="1" fontAlgn="base" latinLnBrk="0" hangingPunct="1">
              <a:lnSpc>
                <a:spcPct val="90000"/>
              </a:lnSpc>
              <a:spcBef>
                <a:spcPts val="300"/>
              </a:spcBef>
              <a:spcAft>
                <a:spcPts val="600"/>
              </a:spcAft>
              <a:buClrTx/>
              <a:buSzTx/>
              <a:buFont typeface="Arial"/>
              <a:buChar char="•"/>
              <a:tabLst>
                <a:tab pos="515938" algn="l"/>
                <a:tab pos="569913" algn="l"/>
                <a:tab pos="860425" algn="l"/>
                <a:tab pos="857250" algn="l"/>
              </a:tabLst>
              <a:defRPr/>
            </a:pPr>
            <a:r>
              <a:rPr kumimoji="0" lang="en-US" sz="2800" b="0" i="0" u="none" strike="noStrike" kern="0" cap="none" spc="0" normalizeH="0" baseline="0" noProof="0">
                <a:ln>
                  <a:noFill/>
                </a:ln>
                <a:solidFill>
                  <a:srgbClr val="1B1E29"/>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Purchase one or more existing buildings</a:t>
            </a:r>
          </a:p>
          <a:p>
            <a:pPr marL="796925" marR="0" lvl="2" indent="-334963" algn="l" defTabSz="914400" rtl="0" eaLnBrk="1" fontAlgn="base" latinLnBrk="0" hangingPunct="1">
              <a:lnSpc>
                <a:spcPct val="90000"/>
              </a:lnSpc>
              <a:spcBef>
                <a:spcPts val="300"/>
              </a:spcBef>
              <a:spcAft>
                <a:spcPts val="600"/>
              </a:spcAft>
              <a:buClrTx/>
              <a:buSzTx/>
              <a:buFont typeface="Arial"/>
              <a:buChar char="•"/>
              <a:tabLst>
                <a:tab pos="515938" algn="l"/>
                <a:tab pos="569913" algn="l"/>
                <a:tab pos="860425" algn="l"/>
                <a:tab pos="857250" algn="l"/>
              </a:tabLst>
              <a:defRPr/>
            </a:pPr>
            <a:r>
              <a:rPr kumimoji="0" lang="en-US" sz="2800" b="0" i="0" u="none" strike="noStrike" kern="0" cap="none" spc="0" normalizeH="0" baseline="0" noProof="0">
                <a:ln>
                  <a:noFill/>
                </a:ln>
                <a:solidFill>
                  <a:srgbClr val="1B1E29"/>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Convert, expand, or renovate one or more existing buildings</a:t>
            </a:r>
          </a:p>
          <a:p>
            <a:pPr marL="796925" marR="0" lvl="2" indent="-334963" algn="l" defTabSz="914400" rtl="0" eaLnBrk="1" fontAlgn="base" latinLnBrk="0" hangingPunct="1">
              <a:lnSpc>
                <a:spcPct val="90000"/>
              </a:lnSpc>
              <a:spcBef>
                <a:spcPts val="300"/>
              </a:spcBef>
              <a:spcAft>
                <a:spcPts val="600"/>
              </a:spcAft>
              <a:buClrTx/>
              <a:buSzTx/>
              <a:buFont typeface="Arial"/>
              <a:buChar char="•"/>
              <a:tabLst>
                <a:tab pos="515938" algn="l"/>
                <a:tab pos="569913" algn="l"/>
                <a:tab pos="860425" algn="l"/>
                <a:tab pos="857250" algn="l"/>
              </a:tabLst>
              <a:defRPr/>
            </a:pPr>
            <a:r>
              <a:rPr kumimoji="0" lang="en-US" sz="2800" b="0" i="0" u="none" strike="noStrike" kern="0" cap="none" spc="0" normalizeH="0" baseline="0" noProof="0">
                <a:ln>
                  <a:noFill/>
                </a:ln>
                <a:solidFill>
                  <a:srgbClr val="1B1E29"/>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Construct one or more new buildings</a:t>
            </a:r>
          </a:p>
          <a:p>
            <a:pPr marL="796925" marR="0" lvl="2" indent="-334963" algn="l" defTabSz="914400" rtl="0" eaLnBrk="1" fontAlgn="base" latinLnBrk="0" hangingPunct="1">
              <a:lnSpc>
                <a:spcPct val="90000"/>
              </a:lnSpc>
              <a:spcBef>
                <a:spcPts val="300"/>
              </a:spcBef>
              <a:spcAft>
                <a:spcPts val="600"/>
              </a:spcAft>
              <a:buClrTx/>
              <a:buSzTx/>
              <a:buFont typeface="Arial"/>
              <a:buChar char="•"/>
              <a:tabLst>
                <a:tab pos="515938" algn="l"/>
                <a:tab pos="569913" algn="l"/>
                <a:tab pos="860425" algn="l"/>
                <a:tab pos="857250" algn="l"/>
              </a:tabLst>
              <a:defRPr/>
            </a:pPr>
            <a:r>
              <a:rPr kumimoji="0" lang="en-US" sz="2800" b="0" i="0" u="none" strike="noStrike" kern="0" cap="none" spc="0" normalizeH="0" baseline="0" noProof="0">
                <a:ln>
                  <a:noFill/>
                </a:ln>
                <a:solidFill>
                  <a:srgbClr val="1B1E29"/>
                </a:solidFill>
                <a:effectLst>
                  <a:glow>
                    <a:srgbClr val="000000"/>
                  </a:glow>
                  <a:outerShdw sx="0" sy="0">
                    <a:srgbClr val="000000"/>
                  </a:outerShdw>
                  <a:reflection stA="0" endPos="0" fadeDir="0" sx="0" sy="0"/>
                </a:effectLst>
                <a:uLnTx/>
                <a:uFillTx/>
                <a:latin typeface="Source Sans Pro" panose="020B0503030403020204" pitchFamily="34" charset="0"/>
                <a:ea typeface="Source Sans Pro" panose="020B0503030403020204" pitchFamily="34" charset="0"/>
                <a:cs typeface="+mn-cs"/>
              </a:rPr>
              <a:t>Acquire (by purchase or lease) and install fixed assets </a:t>
            </a:r>
          </a:p>
        </p:txBody>
      </p:sp>
    </p:spTree>
    <p:extLst>
      <p:ext uri="{BB962C8B-B14F-4D97-AF65-F5344CB8AC3E}">
        <p14:creationId xmlns:p14="http://schemas.microsoft.com/office/powerpoint/2010/main" val="825138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2A62-16AF-EEC6-04DC-2FC37069D3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D67C5D-E192-5350-D5E8-073156DC0287}"/>
              </a:ext>
            </a:extLst>
          </p:cNvPr>
          <p:cNvSpPr>
            <a:spLocks noGrp="1"/>
          </p:cNvSpPr>
          <p:nvPr>
            <p:ph type="title"/>
          </p:nvPr>
        </p:nvSpPr>
        <p:spPr/>
        <p:txBody>
          <a:bodyPr/>
          <a:lstStyle/>
          <a:p>
            <a:br>
              <a:rPr kumimoji="0" lang="en-US" sz="2800" b="1" i="0" u="none" strike="noStrike" kern="1200" cap="none" spc="0" normalizeH="0" baseline="0" noProof="0">
                <a:ln>
                  <a:noFill/>
                </a:ln>
                <a:solidFill>
                  <a:srgbClr val="002060"/>
                </a:solidFill>
                <a:effectLst/>
                <a:uLnTx/>
                <a:uFillTx/>
                <a:latin typeface="Source Sans Pro" panose="020B0503030403020204" pitchFamily="34" charset="0"/>
                <a:ea typeface="Source Sans Pro" panose="020B0503030403020204" pitchFamily="34" charset="0"/>
                <a:cs typeface="+mj-cs"/>
              </a:rPr>
            </a:br>
            <a:endParaRPr lang="en-US"/>
          </a:p>
        </p:txBody>
      </p:sp>
      <p:sp>
        <p:nvSpPr>
          <p:cNvPr id="5" name="Text Placeholder 3">
            <a:extLst>
              <a:ext uri="{FF2B5EF4-FFF2-40B4-BE49-F238E27FC236}">
                <a16:creationId xmlns:a16="http://schemas.microsoft.com/office/drawing/2014/main" id="{685D8DA2-AB8B-892E-E888-65A499C52F80}"/>
              </a:ext>
            </a:extLst>
          </p:cNvPr>
          <p:cNvSpPr txBox="1">
            <a:spLocks/>
          </p:cNvSpPr>
          <p:nvPr/>
        </p:nvSpPr>
        <p:spPr>
          <a:xfrm>
            <a:off x="590281" y="2161655"/>
            <a:ext cx="11011438" cy="2647412"/>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000"/>
              </a:spcBef>
              <a:buFont typeface="Arial" panose="020B0604020202020204" pitchFamily="34" charset="0"/>
              <a:buNone/>
              <a:defRPr sz="2000" b="0" i="1" kern="1200">
                <a:solidFill>
                  <a:schemeClr val="accent6"/>
                </a:solidFill>
                <a:latin typeface="Source Sans Pro" panose="020B0503030403020204" pitchFamily="34" charset="0"/>
                <a:ea typeface="Source Sans Pro" panose="020B0503030403020204" pitchFamily="34" charset="0"/>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2800" b="0" i="0" kern="1200">
                <a:solidFill>
                  <a:schemeClr val="tx1"/>
                </a:solidFill>
                <a:latin typeface="Source Sans Pro" panose="020B0503030403020204" pitchFamily="34" charset="0"/>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lgn="ctr"/>
            <a:r>
              <a:rPr lang="en-US" sz="6600" b="1" i="0">
                <a:solidFill>
                  <a:srgbClr val="223369"/>
                </a:solidFill>
              </a:rPr>
              <a:t>7(a) Loan Program </a:t>
            </a:r>
          </a:p>
          <a:p>
            <a:pPr algn="ctr"/>
            <a:r>
              <a:rPr lang="en-US" sz="6600" b="1" i="0">
                <a:solidFill>
                  <a:srgbClr val="223369"/>
                </a:solidFill>
              </a:rPr>
              <a:t>for Small Businesses  </a:t>
            </a:r>
          </a:p>
        </p:txBody>
      </p:sp>
    </p:spTree>
    <p:extLst>
      <p:ext uri="{BB962C8B-B14F-4D97-AF65-F5344CB8AC3E}">
        <p14:creationId xmlns:p14="http://schemas.microsoft.com/office/powerpoint/2010/main" val="2714035828"/>
      </p:ext>
    </p:extLst>
  </p:cSld>
  <p:clrMapOvr>
    <a:masterClrMapping/>
  </p:clrMapOvr>
</p:sld>
</file>

<file path=ppt/theme/theme1.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2.xml><?xml version="1.0" encoding="utf-8"?>
<a:theme xmlns:a="http://schemas.openxmlformats.org/drawingml/2006/main" name="1_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3.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ppt/theme/theme4.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5084171BB40248BA74C55AC0A2E6DF" ma:contentTypeVersion="18" ma:contentTypeDescription="Create a new document." ma:contentTypeScope="" ma:versionID="7e3b1db00501eb416abbf3bd4af8cf7e">
  <xsd:schema xmlns:xsd="http://www.w3.org/2001/XMLSchema" xmlns:xs="http://www.w3.org/2001/XMLSchema" xmlns:p="http://schemas.microsoft.com/office/2006/metadata/properties" xmlns:ns2="2a409f3d-99d5-4fec-8b9d-b9d24fbd9fe8" xmlns:ns3="5edcacd9-e5d1-4e12-9db1-43128a5f42f1" targetNamespace="http://schemas.microsoft.com/office/2006/metadata/properties" ma:root="true" ma:fieldsID="abbc98a8d3885fa8497ed240d7ec564d" ns2:_="" ns3:_="">
    <xsd:import namespace="2a409f3d-99d5-4fec-8b9d-b9d24fbd9fe8"/>
    <xsd:import namespace="5edcacd9-e5d1-4e12-9db1-43128a5f42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09f3d-99d5-4fec-8b9d-b9d24fbd9f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eb1e4be-103e-4951-8427-2e5c95a110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dcacd9-e5d1-4e12-9db1-43128a5f42f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d42df17-efad-4e79-949a-47b104dcbb23}" ma:internalName="TaxCatchAll" ma:showField="CatchAllData" ma:web="5edcacd9-e5d1-4e12-9db1-43128a5f4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a409f3d-99d5-4fec-8b9d-b9d24fbd9fe8">
      <Terms xmlns="http://schemas.microsoft.com/office/infopath/2007/PartnerControls"/>
    </lcf76f155ced4ddcb4097134ff3c332f>
    <TaxCatchAll xmlns="5edcacd9-e5d1-4e12-9db1-43128a5f42f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4978CA-0159-4028-8429-E34AA4D4EB0C}">
  <ds:schemaRefs>
    <ds:schemaRef ds:uri="2a409f3d-99d5-4fec-8b9d-b9d24fbd9fe8"/>
    <ds:schemaRef ds:uri="5edcacd9-e5d1-4e12-9db1-43128a5f42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2E557F-A151-4C7E-850D-F9781B795AD4}">
  <ds:schemaRefs>
    <ds:schemaRef ds:uri="2a409f3d-99d5-4fec-8b9d-b9d24fbd9fe8"/>
    <ds:schemaRef ds:uri="5edcacd9-e5d1-4e12-9db1-43128a5f42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B0C0F3-A898-416B-9030-737BA8EA4471}">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army_powerpoint_template_16_9_021323</Template>
  <TotalTime>0</TotalTime>
  <Words>1621</Words>
  <Application>Microsoft Macintosh PowerPoint</Application>
  <PresentationFormat>Widescreen</PresentationFormat>
  <Paragraphs>209</Paragraphs>
  <Slides>33</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Aptos</vt:lpstr>
      <vt:lpstr>Aptos Display</vt:lpstr>
      <vt:lpstr>Aptos ExtraBold</vt:lpstr>
      <vt:lpstr>Arial</vt:lpstr>
      <vt:lpstr>Calibri</vt:lpstr>
      <vt:lpstr>Courier New</vt:lpstr>
      <vt:lpstr>Source Sans Pro</vt:lpstr>
      <vt:lpstr>Source Sans Pro Black</vt:lpstr>
      <vt:lpstr>Source Sans Pro Semibold</vt:lpstr>
      <vt:lpstr>Source Sans Pro Semibold</vt:lpstr>
      <vt:lpstr>Source Sans Pro Web</vt:lpstr>
      <vt:lpstr>US Army 2023</vt:lpstr>
      <vt:lpstr>1_US Army 2023</vt:lpstr>
      <vt:lpstr>Ms.  Dianna Seaborn</vt:lpstr>
      <vt:lpstr>U.S. Small Business Administration  Office of Capital Access  Business Loan Program Overview  Army Small Business Seminar  </vt:lpstr>
      <vt:lpstr>SBA Initiatives </vt:lpstr>
      <vt:lpstr>SBA Loan and Surety Programs </vt:lpstr>
      <vt:lpstr>Am I Eligible? </vt:lpstr>
      <vt:lpstr>PowerPoint Presentation</vt:lpstr>
      <vt:lpstr>How the 504 Loan Program Works</vt:lpstr>
      <vt:lpstr>504 Eligible Uses of Proceeds </vt:lpstr>
      <vt:lpstr> </vt:lpstr>
      <vt:lpstr>How the 7(a) Loan Program Works </vt:lpstr>
      <vt:lpstr>7(a) What can I use the loan for? </vt:lpstr>
      <vt:lpstr>7(a) Loan Terms </vt:lpstr>
      <vt:lpstr> </vt:lpstr>
      <vt:lpstr>Microloan Program </vt:lpstr>
      <vt:lpstr> </vt:lpstr>
      <vt:lpstr>Benefits of SBA Guaranteed Bonds</vt:lpstr>
      <vt:lpstr>Types of Bonds SBA Guarantees</vt:lpstr>
      <vt:lpstr>Find an SBA-authorized surety agent</vt:lpstr>
      <vt:lpstr>PowerPoint Presentation</vt:lpstr>
      <vt:lpstr>Made in America Manufacturing Initiative</vt:lpstr>
      <vt:lpstr> </vt:lpstr>
      <vt:lpstr>Make Onshoring Great Again</vt:lpstr>
      <vt:lpstr>SBA Trade Tools</vt:lpstr>
      <vt:lpstr>SBA Supports U.S. Manufacturers </vt:lpstr>
      <vt:lpstr>7(a) Manufacturer’s Revolving Credit Loans (MARC) At-A-Glance</vt:lpstr>
      <vt:lpstr>7(a) Working Capital Pilot (WCP) Program At-A-Glance</vt:lpstr>
      <vt:lpstr>WCP: Transaction-Based Example</vt:lpstr>
      <vt:lpstr>WCP: Asset-Based Example</vt:lpstr>
      <vt:lpstr>WCP &amp; MARC Loan Example</vt:lpstr>
      <vt:lpstr>SBA Contacts </vt:lpstr>
      <vt:lpstr>Moderator: Dr. Matthew Willis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 Zulekha A CTR (USA)</dc:creator>
  <cp:keywords/>
  <dc:description/>
  <cp:lastModifiedBy>Zulekha Abu</cp:lastModifiedBy>
  <cp:revision>10</cp:revision>
  <dcterms:created xsi:type="dcterms:W3CDTF">2023-10-30T16:58:18Z</dcterms:created>
  <dcterms:modified xsi:type="dcterms:W3CDTF">2026-01-26T16:37:05Z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0x010100D35084171BB40248BA74C55AC0A2E6DF</vt:lpwstr>
  </property>
  <property fmtid="{D5CDD505-2E9C-101B-9397-08002B2CF9AE}" pid="3" name="Order">
    <vt:r8>128100</vt:r8>
  </property>
  <property fmtid="{D5CDD505-2E9C-101B-9397-08002B2CF9AE}" pid="4" name="MediaServiceImageTags">
    <vt:lpwstr/>
  </property>
</Properties>
</file>