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33" r:id="rId2"/>
    <p:sldId id="334" r:id="rId3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67155" y="246380"/>
            <a:ext cx="6409689" cy="772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84365" y="4526728"/>
            <a:ext cx="355854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1">
                <a:solidFill>
                  <a:srgbClr val="00AF5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25" dirty="0"/>
              <a:t>CUI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16839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1">
                <a:solidFill>
                  <a:srgbClr val="00AF5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25" dirty="0"/>
              <a:t>CUI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16839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1">
                <a:solidFill>
                  <a:srgbClr val="00AF5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25" dirty="0"/>
              <a:t>CUI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16839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1">
                <a:solidFill>
                  <a:srgbClr val="00AF5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25" dirty="0"/>
              <a:t>CUI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16839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1">
                <a:solidFill>
                  <a:srgbClr val="00AF5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25" dirty="0"/>
              <a:t>CUI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16839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03903" y="0"/>
            <a:ext cx="1548383" cy="2590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2711" y="255121"/>
            <a:ext cx="7418577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5162" y="2552225"/>
            <a:ext cx="8113675" cy="2586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50205" y="6683705"/>
            <a:ext cx="243839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1">
                <a:solidFill>
                  <a:srgbClr val="00AF5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25" dirty="0"/>
              <a:t>CUI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49492" y="6504099"/>
            <a:ext cx="452979" cy="3588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16839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3.png"/><Relationship Id="rId21" Type="http://schemas.openxmlformats.org/officeDocument/2006/relationships/image" Target="../media/image20.pn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2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hyperlink" Target="http://www.tioh.hqda.pentagon.mil/ImageProxy.ashx?n=1&amp;t=original&amp;id=5707" TargetMode="External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hyperlink" Target="http://www.tioh.hqda.pentagon.mil/ImageProxy.ashx?n=1&amp;t=original&amp;id=5707" TargetMode="External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3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26.png"/><Relationship Id="rId5" Type="http://schemas.openxmlformats.org/officeDocument/2006/relationships/image" Target="../media/image5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4.jp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85309" y="20971"/>
            <a:ext cx="137160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sz="1000" b="1" i="1" spc="-10" dirty="0">
                <a:solidFill>
                  <a:srgbClr val="00AF50"/>
                </a:solidFill>
                <a:latin typeface="Arial"/>
                <a:cs typeface="Arial"/>
              </a:rPr>
              <a:t>UNCLASSIFIED//FOUO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81500" y="6644640"/>
            <a:ext cx="431291" cy="213359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0" y="0"/>
            <a:ext cx="9144000" cy="182880"/>
          </a:xfrm>
          <a:custGeom>
            <a:avLst/>
            <a:gdLst/>
            <a:ahLst/>
            <a:cxnLst/>
            <a:rect l="l" t="t" r="r" b="b"/>
            <a:pathLst>
              <a:path w="9144000" h="182880">
                <a:moveTo>
                  <a:pt x="9144000" y="0"/>
                </a:moveTo>
                <a:lnTo>
                  <a:pt x="0" y="0"/>
                </a:lnTo>
                <a:lnTo>
                  <a:pt x="0" y="182575"/>
                </a:lnTo>
                <a:lnTo>
                  <a:pt x="9144000" y="182575"/>
                </a:lnTo>
                <a:lnTo>
                  <a:pt x="91440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4400" y="1040574"/>
            <a:ext cx="7161530" cy="76200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120220" y="263165"/>
            <a:ext cx="8950960" cy="842644"/>
            <a:chOff x="120220" y="263165"/>
            <a:chExt cx="8950960" cy="842644"/>
          </a:xfrm>
        </p:grpSpPr>
        <p:pic>
          <p:nvPicPr>
            <p:cNvPr id="10" name="object 10">
              <a:hlinkClick r:id="rId4"/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82835" y="263165"/>
              <a:ext cx="787755" cy="78775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0220" y="263169"/>
              <a:ext cx="630755" cy="842472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1151" rIns="0" bIns="0" rtlCol="0">
            <a:spAutoFit/>
          </a:bodyPr>
          <a:lstStyle/>
          <a:p>
            <a:pPr marL="106553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Arial"/>
                <a:cs typeface="Arial"/>
              </a:rPr>
              <a:t>HOW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TO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READ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ESR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1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spc="-50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05384" y="1321707"/>
            <a:ext cx="7853045" cy="4799330"/>
            <a:chOff x="405384" y="1321707"/>
            <a:chExt cx="7853045" cy="4799330"/>
          </a:xfrm>
        </p:grpSpPr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93103" y="1321707"/>
              <a:ext cx="7664889" cy="4799331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559841" y="2211349"/>
              <a:ext cx="5943600" cy="1305560"/>
            </a:xfrm>
            <a:custGeom>
              <a:avLst/>
              <a:gdLst/>
              <a:ahLst/>
              <a:cxnLst/>
              <a:rect l="l" t="t" r="r" b="b"/>
              <a:pathLst>
                <a:path w="5943600" h="1305560">
                  <a:moveTo>
                    <a:pt x="0" y="0"/>
                  </a:moveTo>
                  <a:lnTo>
                    <a:pt x="569163" y="0"/>
                  </a:lnTo>
                  <a:lnTo>
                    <a:pt x="569163" y="139953"/>
                  </a:lnTo>
                  <a:lnTo>
                    <a:pt x="0" y="139953"/>
                  </a:lnTo>
                  <a:lnTo>
                    <a:pt x="0" y="0"/>
                  </a:lnTo>
                  <a:close/>
                </a:path>
                <a:path w="5943600" h="1305560">
                  <a:moveTo>
                    <a:pt x="880186" y="0"/>
                  </a:moveTo>
                  <a:lnTo>
                    <a:pt x="2985795" y="0"/>
                  </a:lnTo>
                  <a:lnTo>
                    <a:pt x="2985795" y="139953"/>
                  </a:lnTo>
                  <a:lnTo>
                    <a:pt x="880186" y="139953"/>
                  </a:lnTo>
                  <a:lnTo>
                    <a:pt x="880186" y="0"/>
                  </a:lnTo>
                  <a:close/>
                </a:path>
                <a:path w="5943600" h="1305560">
                  <a:moveTo>
                    <a:pt x="96405" y="1147673"/>
                  </a:moveTo>
                  <a:lnTo>
                    <a:pt x="665568" y="1147673"/>
                  </a:lnTo>
                  <a:lnTo>
                    <a:pt x="665568" y="1287627"/>
                  </a:lnTo>
                  <a:lnTo>
                    <a:pt x="96405" y="1287627"/>
                  </a:lnTo>
                  <a:lnTo>
                    <a:pt x="96405" y="1147673"/>
                  </a:lnTo>
                  <a:close/>
                </a:path>
                <a:path w="5943600" h="1305560">
                  <a:moveTo>
                    <a:pt x="1141437" y="1147673"/>
                  </a:moveTo>
                  <a:lnTo>
                    <a:pt x="1875447" y="1147673"/>
                  </a:lnTo>
                  <a:lnTo>
                    <a:pt x="1875447" y="1270673"/>
                  </a:lnTo>
                  <a:lnTo>
                    <a:pt x="1141437" y="1270673"/>
                  </a:lnTo>
                  <a:lnTo>
                    <a:pt x="1141437" y="1147673"/>
                  </a:lnTo>
                  <a:close/>
                </a:path>
                <a:path w="5943600" h="1305560">
                  <a:moveTo>
                    <a:pt x="2142921" y="1147673"/>
                  </a:moveTo>
                  <a:lnTo>
                    <a:pt x="2876931" y="1147673"/>
                  </a:lnTo>
                  <a:lnTo>
                    <a:pt x="2876931" y="1270673"/>
                  </a:lnTo>
                  <a:lnTo>
                    <a:pt x="2142921" y="1270673"/>
                  </a:lnTo>
                  <a:lnTo>
                    <a:pt x="2142921" y="1147673"/>
                  </a:lnTo>
                  <a:close/>
                </a:path>
                <a:path w="5943600" h="1305560">
                  <a:moveTo>
                    <a:pt x="3382340" y="1147673"/>
                  </a:moveTo>
                  <a:lnTo>
                    <a:pt x="3844201" y="1147673"/>
                  </a:lnTo>
                  <a:lnTo>
                    <a:pt x="3844201" y="1287627"/>
                  </a:lnTo>
                  <a:lnTo>
                    <a:pt x="3382340" y="1287627"/>
                  </a:lnTo>
                  <a:lnTo>
                    <a:pt x="3382340" y="1147673"/>
                  </a:lnTo>
                  <a:close/>
                </a:path>
                <a:path w="5943600" h="1305560">
                  <a:moveTo>
                    <a:pt x="3865981" y="1147673"/>
                  </a:moveTo>
                  <a:lnTo>
                    <a:pt x="5141163" y="1147673"/>
                  </a:lnTo>
                  <a:lnTo>
                    <a:pt x="5141163" y="1287627"/>
                  </a:lnTo>
                  <a:lnTo>
                    <a:pt x="3865981" y="1287627"/>
                  </a:lnTo>
                  <a:lnTo>
                    <a:pt x="3865981" y="1147673"/>
                  </a:lnTo>
                  <a:close/>
                </a:path>
                <a:path w="5943600" h="1305560">
                  <a:moveTo>
                    <a:pt x="5742990" y="1150785"/>
                  </a:moveTo>
                  <a:lnTo>
                    <a:pt x="5943587" y="1150785"/>
                  </a:lnTo>
                  <a:lnTo>
                    <a:pt x="5943587" y="1305191"/>
                  </a:lnTo>
                  <a:lnTo>
                    <a:pt x="5742990" y="1305191"/>
                  </a:lnTo>
                  <a:lnTo>
                    <a:pt x="5742990" y="1150785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05384" y="2410968"/>
              <a:ext cx="877823" cy="498347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721735" y="2540636"/>
            <a:ext cx="2432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25" dirty="0">
                <a:latin typeface="Arial"/>
                <a:cs typeface="Arial"/>
              </a:rPr>
              <a:t>UIC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801560" y="2351312"/>
            <a:ext cx="2720975" cy="558165"/>
            <a:chOff x="801560" y="2351312"/>
            <a:chExt cx="2720975" cy="558165"/>
          </a:xfrm>
        </p:grpSpPr>
        <p:sp>
          <p:nvSpPr>
            <p:cNvPr id="19" name="object 19"/>
            <p:cNvSpPr/>
            <p:nvPr/>
          </p:nvSpPr>
          <p:spPr>
            <a:xfrm>
              <a:off x="844417" y="2422756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909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01560" y="2351312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42862" y="0"/>
                  </a:moveTo>
                  <a:lnTo>
                    <a:pt x="0" y="85725"/>
                  </a:lnTo>
                  <a:lnTo>
                    <a:pt x="85725" y="85725"/>
                  </a:lnTo>
                  <a:lnTo>
                    <a:pt x="4286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464564" y="2410968"/>
              <a:ext cx="2057400" cy="498347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2004416" y="2540636"/>
            <a:ext cx="97599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UIC</a:t>
            </a:r>
            <a:r>
              <a:rPr sz="1000" b="1" spc="-10" dirty="0">
                <a:latin typeface="Arial"/>
                <a:cs typeface="Arial"/>
              </a:rPr>
              <a:t> Description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502920" y="2351312"/>
            <a:ext cx="2030730" cy="1672589"/>
            <a:chOff x="502920" y="2351312"/>
            <a:chExt cx="2030730" cy="1672589"/>
          </a:xfrm>
        </p:grpSpPr>
        <p:sp>
          <p:nvSpPr>
            <p:cNvPr id="24" name="object 24"/>
            <p:cNvSpPr/>
            <p:nvPr/>
          </p:nvSpPr>
          <p:spPr>
            <a:xfrm>
              <a:off x="2490490" y="2422756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909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447632" y="2351312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42862" y="0"/>
                  </a:moveTo>
                  <a:lnTo>
                    <a:pt x="0" y="85725"/>
                  </a:lnTo>
                  <a:lnTo>
                    <a:pt x="85725" y="85725"/>
                  </a:lnTo>
                  <a:lnTo>
                    <a:pt x="4286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02920" y="3525011"/>
              <a:ext cx="876299" cy="498347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743507" y="3653901"/>
            <a:ext cx="3943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Arial"/>
                <a:cs typeface="Arial"/>
              </a:rPr>
              <a:t>Model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28" name="object 2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362455" y="2889504"/>
            <a:ext cx="1498091" cy="496823"/>
          </a:xfrm>
          <a:prstGeom prst="rect">
            <a:avLst/>
          </a:prstGeom>
        </p:spPr>
      </p:pic>
      <p:sp>
        <p:nvSpPr>
          <p:cNvPr id="29" name="object 29"/>
          <p:cNvSpPr txBox="1"/>
          <p:nvPr/>
        </p:nvSpPr>
        <p:spPr>
          <a:xfrm>
            <a:off x="1644498" y="3017823"/>
            <a:ext cx="93471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Admin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Number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0" name="object 3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324100" y="3525011"/>
            <a:ext cx="1437131" cy="498347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2601225" y="3653900"/>
            <a:ext cx="8820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Serial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Number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2" name="object 3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958084" y="2894076"/>
            <a:ext cx="2589275" cy="498347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3367044" y="3023501"/>
            <a:ext cx="17722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Arial"/>
                <a:cs typeface="Arial"/>
              </a:rPr>
              <a:t>Non-</a:t>
            </a:r>
            <a:r>
              <a:rPr sz="1000" b="1" dirty="0">
                <a:latin typeface="Arial"/>
                <a:cs typeface="Arial"/>
              </a:rPr>
              <a:t>Mission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Capable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Supply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4" name="object 3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951732" y="3518915"/>
            <a:ext cx="2223515" cy="498347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4357544" y="3648221"/>
            <a:ext cx="14122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Equipment</a:t>
            </a:r>
            <a:r>
              <a:rPr sz="1000" b="1" spc="-6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Description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6" name="object 36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5588508" y="2889504"/>
            <a:ext cx="2313431" cy="496823"/>
          </a:xfrm>
          <a:prstGeom prst="rect">
            <a:avLst/>
          </a:prstGeom>
        </p:spPr>
      </p:pic>
      <p:sp>
        <p:nvSpPr>
          <p:cNvPr id="37" name="object 37"/>
          <p:cNvSpPr txBox="1"/>
          <p:nvPr/>
        </p:nvSpPr>
        <p:spPr>
          <a:xfrm>
            <a:off x="5894388" y="3017823"/>
            <a:ext cx="17005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Equipment</a:t>
            </a:r>
            <a:r>
              <a:rPr sz="1000" b="1" spc="-5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Readiness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Code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502920" y="3181490"/>
            <a:ext cx="5941060" cy="2847975"/>
            <a:chOff x="502920" y="3181490"/>
            <a:chExt cx="5941060" cy="2847975"/>
          </a:xfrm>
        </p:grpSpPr>
        <p:sp>
          <p:nvSpPr>
            <p:cNvPr id="39" name="object 39"/>
            <p:cNvSpPr/>
            <p:nvPr/>
          </p:nvSpPr>
          <p:spPr>
            <a:xfrm>
              <a:off x="929942" y="3552028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909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87084" y="3480586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42862" y="0"/>
                  </a:moveTo>
                  <a:lnTo>
                    <a:pt x="0" y="85725"/>
                  </a:lnTo>
                  <a:lnTo>
                    <a:pt x="85725" y="85725"/>
                  </a:lnTo>
                  <a:lnTo>
                    <a:pt x="4286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041773" y="3536474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909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998915" y="3465032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42862" y="0"/>
                  </a:moveTo>
                  <a:lnTo>
                    <a:pt x="0" y="85725"/>
                  </a:lnTo>
                  <a:lnTo>
                    <a:pt x="85725" y="85725"/>
                  </a:lnTo>
                  <a:lnTo>
                    <a:pt x="4286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088286" y="3539583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909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045429" y="3468140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42862" y="0"/>
                  </a:moveTo>
                  <a:lnTo>
                    <a:pt x="0" y="85725"/>
                  </a:lnTo>
                  <a:lnTo>
                    <a:pt x="85725" y="85725"/>
                  </a:lnTo>
                  <a:lnTo>
                    <a:pt x="4286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049622" y="3211324"/>
              <a:ext cx="0" cy="114300"/>
            </a:xfrm>
            <a:custGeom>
              <a:avLst/>
              <a:gdLst/>
              <a:ahLst/>
              <a:cxnLst/>
              <a:rect l="l" t="t" r="r" b="b"/>
              <a:pathLst>
                <a:path h="114300">
                  <a:moveTo>
                    <a:pt x="0" y="0"/>
                  </a:moveTo>
                  <a:lnTo>
                    <a:pt x="0" y="113842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006765" y="3310881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725" y="0"/>
                  </a:moveTo>
                  <a:lnTo>
                    <a:pt x="0" y="0"/>
                  </a:lnTo>
                  <a:lnTo>
                    <a:pt x="42862" y="8572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400793" y="3205111"/>
              <a:ext cx="0" cy="114300"/>
            </a:xfrm>
            <a:custGeom>
              <a:avLst/>
              <a:gdLst/>
              <a:ahLst/>
              <a:cxnLst/>
              <a:rect l="l" t="t" r="r" b="b"/>
              <a:pathLst>
                <a:path h="114300">
                  <a:moveTo>
                    <a:pt x="0" y="0"/>
                  </a:moveTo>
                  <a:lnTo>
                    <a:pt x="0" y="113842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357935" y="3304668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725" y="0"/>
                  </a:moveTo>
                  <a:lnTo>
                    <a:pt x="0" y="0"/>
                  </a:lnTo>
                  <a:lnTo>
                    <a:pt x="42862" y="8572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189446" y="3195778"/>
              <a:ext cx="0" cy="114300"/>
            </a:xfrm>
            <a:custGeom>
              <a:avLst/>
              <a:gdLst/>
              <a:ahLst/>
              <a:cxnLst/>
              <a:rect l="l" t="t" r="r" b="b"/>
              <a:pathLst>
                <a:path h="114300">
                  <a:moveTo>
                    <a:pt x="0" y="0"/>
                  </a:moveTo>
                  <a:lnTo>
                    <a:pt x="0" y="113842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146589" y="3295334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725" y="0"/>
                  </a:moveTo>
                  <a:lnTo>
                    <a:pt x="0" y="0"/>
                  </a:lnTo>
                  <a:lnTo>
                    <a:pt x="42862" y="8572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53059" y="5089550"/>
              <a:ext cx="1646555" cy="107950"/>
            </a:xfrm>
            <a:custGeom>
              <a:avLst/>
              <a:gdLst/>
              <a:ahLst/>
              <a:cxnLst/>
              <a:rect l="l" t="t" r="r" b="b"/>
              <a:pathLst>
                <a:path w="1646555" h="107950">
                  <a:moveTo>
                    <a:pt x="1646072" y="0"/>
                  </a:moveTo>
                  <a:lnTo>
                    <a:pt x="0" y="0"/>
                  </a:lnTo>
                  <a:lnTo>
                    <a:pt x="0" y="107721"/>
                  </a:lnTo>
                  <a:lnTo>
                    <a:pt x="1646072" y="107721"/>
                  </a:lnTo>
                  <a:lnTo>
                    <a:pt x="16460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953858" y="5160416"/>
              <a:ext cx="3267075" cy="176530"/>
            </a:xfrm>
            <a:custGeom>
              <a:avLst/>
              <a:gdLst/>
              <a:ahLst/>
              <a:cxnLst/>
              <a:rect l="l" t="t" r="r" b="b"/>
              <a:pathLst>
                <a:path w="3267075" h="176529">
                  <a:moveTo>
                    <a:pt x="217131" y="9601"/>
                  </a:moveTo>
                  <a:lnTo>
                    <a:pt x="786295" y="9601"/>
                  </a:lnTo>
                  <a:lnTo>
                    <a:pt x="786295" y="149555"/>
                  </a:lnTo>
                  <a:lnTo>
                    <a:pt x="217131" y="149555"/>
                  </a:lnTo>
                  <a:lnTo>
                    <a:pt x="217131" y="9601"/>
                  </a:lnTo>
                  <a:close/>
                </a:path>
                <a:path w="3267075" h="176529">
                  <a:moveTo>
                    <a:pt x="0" y="0"/>
                  </a:moveTo>
                  <a:lnTo>
                    <a:pt x="138404" y="0"/>
                  </a:lnTo>
                  <a:lnTo>
                    <a:pt x="138404" y="176161"/>
                  </a:lnTo>
                  <a:lnTo>
                    <a:pt x="0" y="176161"/>
                  </a:lnTo>
                  <a:lnTo>
                    <a:pt x="0" y="0"/>
                  </a:lnTo>
                  <a:close/>
                </a:path>
                <a:path w="3267075" h="176529">
                  <a:moveTo>
                    <a:pt x="823633" y="9601"/>
                  </a:moveTo>
                  <a:lnTo>
                    <a:pt x="2115921" y="9601"/>
                  </a:lnTo>
                  <a:lnTo>
                    <a:pt x="2115921" y="143002"/>
                  </a:lnTo>
                  <a:lnTo>
                    <a:pt x="823633" y="143002"/>
                  </a:lnTo>
                  <a:lnTo>
                    <a:pt x="823633" y="9601"/>
                  </a:lnTo>
                  <a:close/>
                </a:path>
                <a:path w="3267075" h="176529">
                  <a:moveTo>
                    <a:pt x="3111169" y="9601"/>
                  </a:moveTo>
                  <a:lnTo>
                    <a:pt x="3266681" y="9601"/>
                  </a:lnTo>
                  <a:lnTo>
                    <a:pt x="3266681" y="143002"/>
                  </a:lnTo>
                  <a:lnTo>
                    <a:pt x="3111169" y="143002"/>
                  </a:lnTo>
                  <a:lnTo>
                    <a:pt x="3111169" y="9601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02920" y="5378195"/>
              <a:ext cx="1013459" cy="650747"/>
            </a:xfrm>
            <a:prstGeom prst="rect">
              <a:avLst/>
            </a:prstGeom>
          </p:spPr>
        </p:pic>
      </p:grpSp>
      <p:sp>
        <p:nvSpPr>
          <p:cNvPr id="54" name="object 54"/>
          <p:cNvSpPr txBox="1"/>
          <p:nvPr/>
        </p:nvSpPr>
        <p:spPr>
          <a:xfrm>
            <a:off x="698176" y="5507662"/>
            <a:ext cx="61087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1125" marR="5080" indent="-9906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Arial"/>
                <a:cs typeface="Arial"/>
              </a:rPr>
              <a:t>Technical Status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55" name="object 5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35152" y="4707635"/>
            <a:ext cx="1342643" cy="496823"/>
          </a:xfrm>
          <a:prstGeom prst="rect">
            <a:avLst/>
          </a:prstGeom>
        </p:spPr>
      </p:pic>
      <p:sp>
        <p:nvSpPr>
          <p:cNvPr id="56" name="object 56"/>
          <p:cNvSpPr txBox="1"/>
          <p:nvPr/>
        </p:nvSpPr>
        <p:spPr>
          <a:xfrm>
            <a:off x="1092188" y="4835987"/>
            <a:ext cx="8274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Work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Order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#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57" name="object 5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394460" y="5343144"/>
            <a:ext cx="2234183" cy="498347"/>
          </a:xfrm>
          <a:prstGeom prst="rect">
            <a:avLst/>
          </a:prstGeom>
        </p:spPr>
      </p:pic>
      <p:sp>
        <p:nvSpPr>
          <p:cNvPr id="58" name="object 58"/>
          <p:cNvSpPr txBox="1"/>
          <p:nvPr/>
        </p:nvSpPr>
        <p:spPr>
          <a:xfrm>
            <a:off x="1785051" y="5472065"/>
            <a:ext cx="145288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Work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Order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Description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59" name="object 59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3325367" y="4687824"/>
            <a:ext cx="1795271" cy="498347"/>
          </a:xfrm>
          <a:prstGeom prst="rect">
            <a:avLst/>
          </a:prstGeom>
        </p:spPr>
      </p:pic>
      <p:sp>
        <p:nvSpPr>
          <p:cNvPr id="60" name="object 60"/>
          <p:cNvSpPr txBox="1"/>
          <p:nvPr/>
        </p:nvSpPr>
        <p:spPr>
          <a:xfrm>
            <a:off x="3671096" y="4817037"/>
            <a:ext cx="11023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System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Condition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6178168" y="3329552"/>
            <a:ext cx="2103120" cy="711200"/>
            <a:chOff x="6172200" y="3342716"/>
            <a:chExt cx="2103120" cy="711200"/>
          </a:xfrm>
        </p:grpSpPr>
        <p:sp>
          <p:nvSpPr>
            <p:cNvPr id="62" name="object 62"/>
            <p:cNvSpPr/>
            <p:nvPr/>
          </p:nvSpPr>
          <p:spPr>
            <a:xfrm>
              <a:off x="6574955" y="3347478"/>
              <a:ext cx="1695450" cy="185420"/>
            </a:xfrm>
            <a:custGeom>
              <a:avLst/>
              <a:gdLst/>
              <a:ahLst/>
              <a:cxnLst/>
              <a:rect l="l" t="t" r="r" b="b"/>
              <a:pathLst>
                <a:path w="1695450" h="185420">
                  <a:moveTo>
                    <a:pt x="0" y="0"/>
                  </a:moveTo>
                  <a:lnTo>
                    <a:pt x="1122794" y="0"/>
                  </a:lnTo>
                  <a:lnTo>
                    <a:pt x="1122794" y="185280"/>
                  </a:lnTo>
                  <a:lnTo>
                    <a:pt x="0" y="185280"/>
                  </a:lnTo>
                  <a:lnTo>
                    <a:pt x="0" y="0"/>
                  </a:lnTo>
                  <a:close/>
                </a:path>
                <a:path w="1695450" h="185420">
                  <a:moveTo>
                    <a:pt x="1233220" y="5321"/>
                  </a:moveTo>
                  <a:lnTo>
                    <a:pt x="1695081" y="5321"/>
                  </a:lnTo>
                  <a:lnTo>
                    <a:pt x="1695081" y="145275"/>
                  </a:lnTo>
                  <a:lnTo>
                    <a:pt x="1233220" y="145275"/>
                  </a:lnTo>
                  <a:lnTo>
                    <a:pt x="1233220" y="5321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172200" y="3555491"/>
              <a:ext cx="1825751" cy="498347"/>
            </a:xfrm>
            <a:prstGeom prst="rect">
              <a:avLst/>
            </a:prstGeom>
          </p:spPr>
        </p:pic>
      </p:grpSp>
      <p:sp>
        <p:nvSpPr>
          <p:cNvPr id="64" name="object 64"/>
          <p:cNvSpPr txBox="1"/>
          <p:nvPr/>
        </p:nvSpPr>
        <p:spPr>
          <a:xfrm>
            <a:off x="6371907" y="3685152"/>
            <a:ext cx="14255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Date/Time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NMC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Started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65" name="object 65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7481316" y="3924300"/>
            <a:ext cx="1662683" cy="498347"/>
          </a:xfrm>
          <a:prstGeom prst="rect">
            <a:avLst/>
          </a:prstGeom>
        </p:spPr>
      </p:pic>
      <p:sp>
        <p:nvSpPr>
          <p:cNvPr id="66" name="object 66"/>
          <p:cNvSpPr txBox="1"/>
          <p:nvPr/>
        </p:nvSpPr>
        <p:spPr>
          <a:xfrm>
            <a:off x="7699207" y="4053792"/>
            <a:ext cx="13087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Number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of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days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25" dirty="0">
                <a:latin typeface="Arial"/>
                <a:cs typeface="Arial"/>
              </a:rPr>
              <a:t>NMC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983500" y="3489910"/>
            <a:ext cx="7251700" cy="1986914"/>
            <a:chOff x="983500" y="3489910"/>
            <a:chExt cx="7251700" cy="1986914"/>
          </a:xfrm>
        </p:grpSpPr>
        <p:sp>
          <p:nvSpPr>
            <p:cNvPr id="68" name="object 68"/>
            <p:cNvSpPr/>
            <p:nvPr/>
          </p:nvSpPr>
          <p:spPr>
            <a:xfrm>
              <a:off x="7032165" y="3561353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909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9307" y="3489910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42862" y="0"/>
                  </a:moveTo>
                  <a:lnTo>
                    <a:pt x="0" y="85725"/>
                  </a:lnTo>
                  <a:lnTo>
                    <a:pt x="85725" y="85725"/>
                  </a:lnTo>
                  <a:lnTo>
                    <a:pt x="4286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8192274" y="3561350"/>
              <a:ext cx="0" cy="455295"/>
            </a:xfrm>
            <a:custGeom>
              <a:avLst/>
              <a:gdLst/>
              <a:ahLst/>
              <a:cxnLst/>
              <a:rect l="l" t="t" r="r" b="b"/>
              <a:pathLst>
                <a:path h="455295">
                  <a:moveTo>
                    <a:pt x="0" y="454914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8149416" y="3489910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42862" y="0"/>
                  </a:moveTo>
                  <a:lnTo>
                    <a:pt x="0" y="85725"/>
                  </a:lnTo>
                  <a:lnTo>
                    <a:pt x="85725" y="85725"/>
                  </a:lnTo>
                  <a:lnTo>
                    <a:pt x="4286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408921" y="5015252"/>
              <a:ext cx="0" cy="114300"/>
            </a:xfrm>
            <a:custGeom>
              <a:avLst/>
              <a:gdLst/>
              <a:ahLst/>
              <a:cxnLst/>
              <a:rect l="l" t="t" r="r" b="b"/>
              <a:pathLst>
                <a:path h="114300">
                  <a:moveTo>
                    <a:pt x="0" y="0"/>
                  </a:moveTo>
                  <a:lnTo>
                    <a:pt x="0" y="113842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366062" y="5114809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725" y="0"/>
                  </a:moveTo>
                  <a:lnTo>
                    <a:pt x="0" y="0"/>
                  </a:lnTo>
                  <a:lnTo>
                    <a:pt x="42862" y="8572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4145898" y="5009032"/>
              <a:ext cx="0" cy="114300"/>
            </a:xfrm>
            <a:custGeom>
              <a:avLst/>
              <a:gdLst/>
              <a:ahLst/>
              <a:cxnLst/>
              <a:rect l="l" t="t" r="r" b="b"/>
              <a:pathLst>
                <a:path h="114300">
                  <a:moveTo>
                    <a:pt x="0" y="0"/>
                  </a:moveTo>
                  <a:lnTo>
                    <a:pt x="0" y="113842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4103041" y="5108589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725" y="0"/>
                  </a:moveTo>
                  <a:lnTo>
                    <a:pt x="0" y="0"/>
                  </a:lnTo>
                  <a:lnTo>
                    <a:pt x="42862" y="8572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026358" y="5374607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909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983500" y="5303164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42862" y="0"/>
                  </a:moveTo>
                  <a:lnTo>
                    <a:pt x="0" y="85725"/>
                  </a:lnTo>
                  <a:lnTo>
                    <a:pt x="85725" y="85725"/>
                  </a:lnTo>
                  <a:lnTo>
                    <a:pt x="4286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410399" y="5340393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909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367541" y="5268949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42862" y="0"/>
                  </a:moveTo>
                  <a:lnTo>
                    <a:pt x="0" y="85724"/>
                  </a:lnTo>
                  <a:lnTo>
                    <a:pt x="85725" y="85724"/>
                  </a:lnTo>
                  <a:lnTo>
                    <a:pt x="4286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945293" y="4127246"/>
              <a:ext cx="462280" cy="140335"/>
            </a:xfrm>
            <a:custGeom>
              <a:avLst/>
              <a:gdLst/>
              <a:ahLst/>
              <a:cxnLst/>
              <a:rect l="l" t="t" r="r" b="b"/>
              <a:pathLst>
                <a:path w="462279" h="140335">
                  <a:moveTo>
                    <a:pt x="0" y="0"/>
                  </a:moveTo>
                  <a:lnTo>
                    <a:pt x="461860" y="0"/>
                  </a:lnTo>
                  <a:lnTo>
                    <a:pt x="461860" y="139953"/>
                  </a:lnTo>
                  <a:lnTo>
                    <a:pt x="0" y="139953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1" name="object 8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886456" y="4288536"/>
              <a:ext cx="2589275" cy="496823"/>
            </a:xfrm>
            <a:prstGeom prst="rect">
              <a:avLst/>
            </a:prstGeom>
          </p:spPr>
        </p:pic>
      </p:grpSp>
      <p:sp>
        <p:nvSpPr>
          <p:cNvPr id="82" name="object 82"/>
          <p:cNvSpPr txBox="1"/>
          <p:nvPr/>
        </p:nvSpPr>
        <p:spPr>
          <a:xfrm>
            <a:off x="3120282" y="4416874"/>
            <a:ext cx="21196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Arial"/>
                <a:cs typeface="Arial"/>
              </a:rPr>
              <a:t>Non-</a:t>
            </a:r>
            <a:r>
              <a:rPr sz="1000" b="1" dirty="0">
                <a:latin typeface="Arial"/>
                <a:cs typeface="Arial"/>
              </a:rPr>
              <a:t>Mission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Capable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Maintenance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3" name="object 83"/>
          <p:cNvGrpSpPr/>
          <p:nvPr/>
        </p:nvGrpSpPr>
        <p:grpSpPr>
          <a:xfrm>
            <a:off x="4140358" y="4236880"/>
            <a:ext cx="85725" cy="159385"/>
            <a:chOff x="4140358" y="4236880"/>
            <a:chExt cx="85725" cy="159385"/>
          </a:xfrm>
        </p:grpSpPr>
        <p:sp>
          <p:nvSpPr>
            <p:cNvPr id="84" name="object 84"/>
            <p:cNvSpPr/>
            <p:nvPr/>
          </p:nvSpPr>
          <p:spPr>
            <a:xfrm>
              <a:off x="4183216" y="4308323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909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140358" y="4236880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42862" y="0"/>
                  </a:moveTo>
                  <a:lnTo>
                    <a:pt x="0" y="85725"/>
                  </a:lnTo>
                  <a:lnTo>
                    <a:pt x="85725" y="85725"/>
                  </a:lnTo>
                  <a:lnTo>
                    <a:pt x="4286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6" name="object 86"/>
          <p:cNvSpPr txBox="1"/>
          <p:nvPr/>
        </p:nvSpPr>
        <p:spPr>
          <a:xfrm>
            <a:off x="535940" y="6524057"/>
            <a:ext cx="68834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2/28/2025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7" name="object 8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47080" rIns="0" bIns="0" rtlCol="0">
            <a:spAutoFit/>
          </a:bodyPr>
          <a:lstStyle/>
          <a:p>
            <a:pPr marL="74295">
              <a:lnSpc>
                <a:spcPts val="1425"/>
              </a:lnSpc>
            </a:pPr>
            <a:r>
              <a:rPr spc="-25" dirty="0"/>
              <a:t>80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85309" y="20971"/>
            <a:ext cx="137160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sz="1000" b="1" i="1" spc="-10" dirty="0">
                <a:solidFill>
                  <a:srgbClr val="00AF50"/>
                </a:solidFill>
                <a:latin typeface="Arial"/>
                <a:cs typeface="Arial"/>
              </a:rPr>
              <a:t>UNCLASSIFIED//FOUO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182880"/>
          </a:xfrm>
          <a:custGeom>
            <a:avLst/>
            <a:gdLst/>
            <a:ahLst/>
            <a:cxnLst/>
            <a:rect l="l" t="t" r="r" b="b"/>
            <a:pathLst>
              <a:path w="9144000" h="182880">
                <a:moveTo>
                  <a:pt x="9144000" y="0"/>
                </a:moveTo>
                <a:lnTo>
                  <a:pt x="0" y="0"/>
                </a:lnTo>
                <a:lnTo>
                  <a:pt x="0" y="182575"/>
                </a:lnTo>
                <a:lnTo>
                  <a:pt x="9144000" y="182575"/>
                </a:lnTo>
                <a:lnTo>
                  <a:pt x="91440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1040574"/>
            <a:ext cx="7161530" cy="76200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120220" y="263165"/>
            <a:ext cx="8950960" cy="842644"/>
            <a:chOff x="120220" y="263165"/>
            <a:chExt cx="8950960" cy="842644"/>
          </a:xfrm>
        </p:grpSpPr>
        <p:pic>
          <p:nvPicPr>
            <p:cNvPr id="10" name="object 10">
              <a:hlinkClick r:id="rId3"/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82835" y="263165"/>
              <a:ext cx="787755" cy="78775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0220" y="263169"/>
              <a:ext cx="630755" cy="842472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1151" rIns="0" bIns="0" rtlCol="0">
            <a:spAutoFit/>
          </a:bodyPr>
          <a:lstStyle/>
          <a:p>
            <a:pPr marL="106553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Arial"/>
                <a:cs typeface="Arial"/>
              </a:rPr>
              <a:t>HOW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TO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READ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ESR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2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spc="-50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93103" y="1321707"/>
            <a:ext cx="7665084" cy="4799330"/>
            <a:chOff x="593103" y="1321707"/>
            <a:chExt cx="7665084" cy="4799330"/>
          </a:xfrm>
        </p:grpSpPr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3103" y="1321707"/>
              <a:ext cx="7664889" cy="4799331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998241" y="2617228"/>
              <a:ext cx="1919605" cy="144780"/>
            </a:xfrm>
            <a:custGeom>
              <a:avLst/>
              <a:gdLst/>
              <a:ahLst/>
              <a:cxnLst/>
              <a:rect l="l" t="t" r="r" b="b"/>
              <a:pathLst>
                <a:path w="1919604" h="144780">
                  <a:moveTo>
                    <a:pt x="603376" y="4673"/>
                  </a:moveTo>
                  <a:lnTo>
                    <a:pt x="1918995" y="4673"/>
                  </a:lnTo>
                  <a:lnTo>
                    <a:pt x="1918995" y="144627"/>
                  </a:lnTo>
                  <a:lnTo>
                    <a:pt x="603376" y="144627"/>
                  </a:lnTo>
                  <a:lnTo>
                    <a:pt x="603376" y="4673"/>
                  </a:lnTo>
                  <a:close/>
                </a:path>
                <a:path w="1919604" h="144780">
                  <a:moveTo>
                    <a:pt x="0" y="0"/>
                  </a:moveTo>
                  <a:lnTo>
                    <a:pt x="528739" y="0"/>
                  </a:lnTo>
                  <a:lnTo>
                    <a:pt x="528739" y="144627"/>
                  </a:lnTo>
                  <a:lnTo>
                    <a:pt x="0" y="14462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24911" y="2823972"/>
              <a:ext cx="992123" cy="650747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2967661" y="2953726"/>
            <a:ext cx="505459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5095" marR="5080" indent="-11303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Arial"/>
                <a:cs typeface="Arial"/>
              </a:rPr>
              <a:t>Material </a:t>
            </a:r>
            <a:r>
              <a:rPr sz="1000" b="1" spc="-20" dirty="0">
                <a:latin typeface="Arial"/>
                <a:cs typeface="Arial"/>
              </a:rPr>
              <a:t>NIIN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413503" y="2614802"/>
            <a:ext cx="1539240" cy="736600"/>
            <a:chOff x="4413503" y="2614802"/>
            <a:chExt cx="1539240" cy="736600"/>
          </a:xfrm>
        </p:grpSpPr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108409" y="2614802"/>
              <a:ext cx="174371" cy="315231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713437" y="2619565"/>
              <a:ext cx="165100" cy="140335"/>
            </a:xfrm>
            <a:custGeom>
              <a:avLst/>
              <a:gdLst/>
              <a:ahLst/>
              <a:cxnLst/>
              <a:rect l="l" t="t" r="r" b="b"/>
              <a:pathLst>
                <a:path w="165100" h="140335">
                  <a:moveTo>
                    <a:pt x="0" y="0"/>
                  </a:moveTo>
                  <a:lnTo>
                    <a:pt x="164846" y="0"/>
                  </a:lnTo>
                  <a:lnTo>
                    <a:pt x="164846" y="139953"/>
                  </a:lnTo>
                  <a:lnTo>
                    <a:pt x="0" y="139953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413503" y="2852928"/>
              <a:ext cx="1539239" cy="498347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4650262" y="2982329"/>
            <a:ext cx="10661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Quantity</a:t>
            </a:r>
            <a:r>
              <a:rPr sz="1000" b="1" spc="-6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Ordered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670153" y="2438154"/>
            <a:ext cx="7760334" cy="2426970"/>
            <a:chOff x="670153" y="2438154"/>
            <a:chExt cx="7760334" cy="2426970"/>
          </a:xfrm>
        </p:grpSpPr>
        <p:sp>
          <p:nvSpPr>
            <p:cNvPr id="24" name="object 24"/>
            <p:cNvSpPr/>
            <p:nvPr/>
          </p:nvSpPr>
          <p:spPr>
            <a:xfrm>
              <a:off x="3220613" y="2830968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909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177755" y="2759525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42862" y="0"/>
                  </a:moveTo>
                  <a:lnTo>
                    <a:pt x="0" y="85725"/>
                  </a:lnTo>
                  <a:lnTo>
                    <a:pt x="85725" y="85725"/>
                  </a:lnTo>
                  <a:lnTo>
                    <a:pt x="4286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183222" y="2452442"/>
              <a:ext cx="0" cy="114300"/>
            </a:xfrm>
            <a:custGeom>
              <a:avLst/>
              <a:gdLst/>
              <a:ahLst/>
              <a:cxnLst/>
              <a:rect l="l" t="t" r="r" b="b"/>
              <a:pathLst>
                <a:path h="114300">
                  <a:moveTo>
                    <a:pt x="0" y="0"/>
                  </a:moveTo>
                  <a:lnTo>
                    <a:pt x="0" y="113842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140365" y="2551998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725" y="0"/>
                  </a:moveTo>
                  <a:lnTo>
                    <a:pt x="0" y="0"/>
                  </a:lnTo>
                  <a:lnTo>
                    <a:pt x="42862" y="8572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791199" y="2464880"/>
              <a:ext cx="0" cy="114300"/>
            </a:xfrm>
            <a:custGeom>
              <a:avLst/>
              <a:gdLst/>
              <a:ahLst/>
              <a:cxnLst/>
              <a:rect l="l" t="t" r="r" b="b"/>
              <a:pathLst>
                <a:path h="114300">
                  <a:moveTo>
                    <a:pt x="0" y="0"/>
                  </a:moveTo>
                  <a:lnTo>
                    <a:pt x="0" y="113842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748342" y="2564437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725" y="0"/>
                  </a:moveTo>
                  <a:lnTo>
                    <a:pt x="0" y="0"/>
                  </a:lnTo>
                  <a:lnTo>
                    <a:pt x="42862" y="8572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74916" y="4089920"/>
              <a:ext cx="7750809" cy="697230"/>
            </a:xfrm>
            <a:custGeom>
              <a:avLst/>
              <a:gdLst/>
              <a:ahLst/>
              <a:cxnLst/>
              <a:rect l="l" t="t" r="r" b="b"/>
              <a:pathLst>
                <a:path w="7750809" h="697229">
                  <a:moveTo>
                    <a:pt x="0" y="0"/>
                  </a:moveTo>
                  <a:lnTo>
                    <a:pt x="7750632" y="0"/>
                  </a:lnTo>
                  <a:lnTo>
                    <a:pt x="7750632" y="696683"/>
                  </a:lnTo>
                  <a:lnTo>
                    <a:pt x="0" y="696683"/>
                  </a:lnTo>
                  <a:lnTo>
                    <a:pt x="0" y="0"/>
                  </a:lnTo>
                  <a:close/>
                </a:path>
                <a:path w="7750809" h="697229">
                  <a:moveTo>
                    <a:pt x="4422698" y="232905"/>
                  </a:moveTo>
                  <a:lnTo>
                    <a:pt x="5837847" y="232905"/>
                  </a:lnTo>
                  <a:lnTo>
                    <a:pt x="5837847" y="605777"/>
                  </a:lnTo>
                  <a:lnTo>
                    <a:pt x="4422698" y="605777"/>
                  </a:lnTo>
                  <a:lnTo>
                    <a:pt x="4422698" y="232905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612636" y="4061459"/>
              <a:ext cx="1790699" cy="803147"/>
            </a:xfrm>
            <a:prstGeom prst="rect">
              <a:avLst/>
            </a:prstGeom>
          </p:spPr>
        </p:pic>
      </p:grpSp>
      <p:sp>
        <p:nvSpPr>
          <p:cNvPr id="32" name="object 32"/>
          <p:cNvSpPr txBox="1"/>
          <p:nvPr/>
        </p:nvSpPr>
        <p:spPr>
          <a:xfrm>
            <a:off x="6820794" y="4191232"/>
            <a:ext cx="1374775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Vehicle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NMCM,</a:t>
            </a:r>
            <a:r>
              <a:rPr sz="1000" b="1" spc="-25" dirty="0">
                <a:latin typeface="Arial"/>
                <a:cs typeface="Arial"/>
              </a:rPr>
              <a:t> all </a:t>
            </a:r>
            <a:r>
              <a:rPr sz="1000" b="1" dirty="0">
                <a:latin typeface="Arial"/>
                <a:cs typeface="Arial"/>
              </a:rPr>
              <a:t>parts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on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hand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25" dirty="0">
                <a:latin typeface="Arial"/>
                <a:cs typeface="Arial"/>
              </a:rPr>
              <a:t>and </a:t>
            </a:r>
            <a:r>
              <a:rPr sz="1000" b="1" dirty="0">
                <a:latin typeface="Arial"/>
                <a:cs typeface="Arial"/>
              </a:rPr>
              <a:t>issued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to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a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work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order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3" name="object 3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230879" y="2138172"/>
            <a:ext cx="2057399" cy="496823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3641505" y="2266472"/>
            <a:ext cx="12338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Material</a:t>
            </a:r>
            <a:r>
              <a:rPr sz="1000" b="1" spc="-5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Description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5" name="object 3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297423" y="2127504"/>
            <a:ext cx="1539239" cy="498347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5580056" y="2257141"/>
            <a:ext cx="9747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Quantity</a:t>
            </a:r>
            <a:r>
              <a:rPr sz="1000" b="1" spc="-6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Issued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691921" y="4880318"/>
            <a:ext cx="7938770" cy="1897380"/>
            <a:chOff x="691921" y="4880318"/>
            <a:chExt cx="7938770" cy="1897380"/>
          </a:xfrm>
        </p:grpSpPr>
        <p:sp>
          <p:nvSpPr>
            <p:cNvPr id="38" name="object 38"/>
            <p:cNvSpPr/>
            <p:nvPr/>
          </p:nvSpPr>
          <p:spPr>
            <a:xfrm>
              <a:off x="696683" y="4885080"/>
              <a:ext cx="7729220" cy="890905"/>
            </a:xfrm>
            <a:custGeom>
              <a:avLst/>
              <a:gdLst/>
              <a:ahLst/>
              <a:cxnLst/>
              <a:rect l="l" t="t" r="r" b="b"/>
              <a:pathLst>
                <a:path w="7729220" h="890904">
                  <a:moveTo>
                    <a:pt x="0" y="0"/>
                  </a:moveTo>
                  <a:lnTo>
                    <a:pt x="7728864" y="0"/>
                  </a:lnTo>
                  <a:lnTo>
                    <a:pt x="7728864" y="890371"/>
                  </a:lnTo>
                  <a:lnTo>
                    <a:pt x="0" y="890371"/>
                  </a:lnTo>
                  <a:lnTo>
                    <a:pt x="0" y="0"/>
                  </a:lnTo>
                  <a:close/>
                </a:path>
                <a:path w="7729220" h="890904">
                  <a:moveTo>
                    <a:pt x="5495734" y="677164"/>
                  </a:moveTo>
                  <a:lnTo>
                    <a:pt x="7594346" y="677164"/>
                  </a:lnTo>
                  <a:lnTo>
                    <a:pt x="7594346" y="844664"/>
                  </a:lnTo>
                  <a:lnTo>
                    <a:pt x="5495734" y="844664"/>
                  </a:lnTo>
                  <a:lnTo>
                    <a:pt x="5495734" y="677164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955792" y="5823204"/>
              <a:ext cx="2674619" cy="954023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6172456" y="5951487"/>
            <a:ext cx="22396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6220" marR="229235" indent="45847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Vehicle</a:t>
            </a:r>
            <a:r>
              <a:rPr sz="1000" b="1" spc="-60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NMCS</a:t>
            </a:r>
            <a:r>
              <a:rPr sz="1000" b="1" spc="50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Source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of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Supply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(SMS=DLA)</a:t>
            </a:r>
            <a:endParaRPr sz="1000">
              <a:latin typeface="Arial"/>
              <a:cs typeface="Arial"/>
            </a:endParaRPr>
          </a:p>
          <a:p>
            <a:pPr marL="12700" marR="5080" indent="336550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BB Status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(Back-ordered) </a:t>
            </a:r>
            <a:r>
              <a:rPr sz="1000" b="1" dirty="0">
                <a:latin typeface="Arial"/>
                <a:cs typeface="Arial"/>
              </a:rPr>
              <a:t>Estimated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ship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date</a:t>
            </a:r>
            <a:r>
              <a:rPr sz="1000" b="1" spc="-5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(ESD):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3/26/2025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3842003" y="3619500"/>
            <a:ext cx="3427729" cy="2312035"/>
            <a:chOff x="3842003" y="3619500"/>
            <a:chExt cx="3427729" cy="2312035"/>
          </a:xfrm>
        </p:grpSpPr>
        <p:sp>
          <p:nvSpPr>
            <p:cNvPr id="42" name="object 42"/>
            <p:cNvSpPr/>
            <p:nvPr/>
          </p:nvSpPr>
          <p:spPr>
            <a:xfrm>
              <a:off x="7226557" y="5829209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h="88264">
                  <a:moveTo>
                    <a:pt x="0" y="87909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183699" y="5757765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42862" y="0"/>
                  </a:moveTo>
                  <a:lnTo>
                    <a:pt x="0" y="85725"/>
                  </a:lnTo>
                  <a:lnTo>
                    <a:pt x="85725" y="85725"/>
                  </a:lnTo>
                  <a:lnTo>
                    <a:pt x="4286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431180" y="4386668"/>
              <a:ext cx="746760" cy="143510"/>
            </a:xfrm>
            <a:custGeom>
              <a:avLst/>
              <a:gdLst/>
              <a:ahLst/>
              <a:cxnLst/>
              <a:rect l="l" t="t" r="r" b="b"/>
              <a:pathLst>
                <a:path w="746760" h="143510">
                  <a:moveTo>
                    <a:pt x="0" y="0"/>
                  </a:moveTo>
                  <a:lnTo>
                    <a:pt x="164846" y="0"/>
                  </a:lnTo>
                  <a:lnTo>
                    <a:pt x="164846" y="139953"/>
                  </a:lnTo>
                  <a:lnTo>
                    <a:pt x="0" y="139953"/>
                  </a:lnTo>
                  <a:lnTo>
                    <a:pt x="0" y="0"/>
                  </a:lnTo>
                  <a:close/>
                </a:path>
                <a:path w="746760" h="143510">
                  <a:moveTo>
                    <a:pt x="581609" y="3111"/>
                  </a:moveTo>
                  <a:lnTo>
                    <a:pt x="746455" y="3111"/>
                  </a:lnTo>
                  <a:lnTo>
                    <a:pt x="746455" y="143065"/>
                  </a:lnTo>
                  <a:lnTo>
                    <a:pt x="581609" y="143065"/>
                  </a:lnTo>
                  <a:lnTo>
                    <a:pt x="581609" y="3111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842003" y="3619500"/>
              <a:ext cx="1865375" cy="498347"/>
            </a:xfrm>
            <a:prstGeom prst="rect">
              <a:avLst/>
            </a:prstGeom>
          </p:spPr>
        </p:pic>
      </p:grpSp>
      <p:sp>
        <p:nvSpPr>
          <p:cNvPr id="46" name="object 46"/>
          <p:cNvSpPr txBox="1"/>
          <p:nvPr/>
        </p:nvSpPr>
        <p:spPr>
          <a:xfrm>
            <a:off x="4032810" y="3748380"/>
            <a:ext cx="14827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Quantity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On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Shop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Stock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7" name="object 47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5792723" y="3622547"/>
            <a:ext cx="1865375" cy="498347"/>
          </a:xfrm>
          <a:prstGeom prst="rect">
            <a:avLst/>
          </a:prstGeom>
        </p:spPr>
      </p:pic>
      <p:sp>
        <p:nvSpPr>
          <p:cNvPr id="48" name="object 48"/>
          <p:cNvSpPr txBox="1"/>
          <p:nvPr/>
        </p:nvSpPr>
        <p:spPr>
          <a:xfrm>
            <a:off x="6229799" y="3752322"/>
            <a:ext cx="9931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Quantity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@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25" dirty="0">
                <a:latin typeface="Arial"/>
                <a:cs typeface="Arial"/>
              </a:rPr>
              <a:t>SSA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0" y="5127078"/>
            <a:ext cx="2682875" cy="1513205"/>
            <a:chOff x="0" y="5127078"/>
            <a:chExt cx="2682875" cy="1513205"/>
          </a:xfrm>
        </p:grpSpPr>
        <p:sp>
          <p:nvSpPr>
            <p:cNvPr id="50" name="object 50"/>
            <p:cNvSpPr/>
            <p:nvPr/>
          </p:nvSpPr>
          <p:spPr>
            <a:xfrm>
              <a:off x="774458" y="5131841"/>
              <a:ext cx="1903730" cy="84455"/>
            </a:xfrm>
            <a:custGeom>
              <a:avLst/>
              <a:gdLst/>
              <a:ahLst/>
              <a:cxnLst/>
              <a:rect l="l" t="t" r="r" b="b"/>
              <a:pathLst>
                <a:path w="1903730" h="84454">
                  <a:moveTo>
                    <a:pt x="0" y="0"/>
                  </a:moveTo>
                  <a:lnTo>
                    <a:pt x="1903425" y="0"/>
                  </a:lnTo>
                  <a:lnTo>
                    <a:pt x="1903425" y="83972"/>
                  </a:lnTo>
                  <a:lnTo>
                    <a:pt x="0" y="8397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0" y="5836920"/>
              <a:ext cx="2577083" cy="803147"/>
            </a:xfrm>
            <a:prstGeom prst="rect">
              <a:avLst/>
            </a:prstGeom>
          </p:spPr>
        </p:pic>
      </p:grpSp>
      <p:sp>
        <p:nvSpPr>
          <p:cNvPr id="52" name="object 52"/>
          <p:cNvSpPr txBox="1"/>
          <p:nvPr/>
        </p:nvSpPr>
        <p:spPr>
          <a:xfrm>
            <a:off x="135067" y="5966436"/>
            <a:ext cx="223266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Units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may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utilize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the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remarks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feature </a:t>
            </a:r>
            <a:r>
              <a:rPr sz="1000" b="1" dirty="0">
                <a:latin typeface="Arial"/>
                <a:cs typeface="Arial"/>
              </a:rPr>
              <a:t>to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provide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transparency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on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current maintenance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status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533300" y="3951228"/>
            <a:ext cx="6068695" cy="1971039"/>
            <a:chOff x="533300" y="3951228"/>
            <a:chExt cx="6068695" cy="1971039"/>
          </a:xfrm>
        </p:grpSpPr>
        <p:sp>
          <p:nvSpPr>
            <p:cNvPr id="54" name="object 54"/>
            <p:cNvSpPr/>
            <p:nvPr/>
          </p:nvSpPr>
          <p:spPr>
            <a:xfrm>
              <a:off x="6143656" y="3964630"/>
              <a:ext cx="453390" cy="384175"/>
            </a:xfrm>
            <a:custGeom>
              <a:avLst/>
              <a:gdLst/>
              <a:ahLst/>
              <a:cxnLst/>
              <a:rect l="l" t="t" r="r" b="b"/>
              <a:pathLst>
                <a:path w="453390" h="384175">
                  <a:moveTo>
                    <a:pt x="453085" y="0"/>
                  </a:moveTo>
                  <a:lnTo>
                    <a:pt x="0" y="384086"/>
                  </a:lnTo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095208" y="4311442"/>
              <a:ext cx="83185" cy="78740"/>
            </a:xfrm>
            <a:custGeom>
              <a:avLst/>
              <a:gdLst/>
              <a:ahLst/>
              <a:cxnLst/>
              <a:rect l="l" t="t" r="r" b="b"/>
              <a:pathLst>
                <a:path w="83185" h="78739">
                  <a:moveTo>
                    <a:pt x="33489" y="0"/>
                  </a:moveTo>
                  <a:lnTo>
                    <a:pt x="0" y="78333"/>
                  </a:lnTo>
                  <a:lnTo>
                    <a:pt x="82765" y="58127"/>
                  </a:lnTo>
                  <a:lnTo>
                    <a:pt x="3348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800992" y="3955991"/>
              <a:ext cx="658495" cy="398145"/>
            </a:xfrm>
            <a:custGeom>
              <a:avLst/>
              <a:gdLst/>
              <a:ahLst/>
              <a:cxnLst/>
              <a:rect l="l" t="t" r="r" b="b"/>
              <a:pathLst>
                <a:path w="658495" h="398145">
                  <a:moveTo>
                    <a:pt x="0" y="0"/>
                  </a:moveTo>
                  <a:lnTo>
                    <a:pt x="658266" y="397840"/>
                  </a:lnTo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428682" y="4314650"/>
              <a:ext cx="85090" cy="72390"/>
            </a:xfrm>
            <a:custGeom>
              <a:avLst/>
              <a:gdLst/>
              <a:ahLst/>
              <a:cxnLst/>
              <a:rect l="l" t="t" r="r" b="b"/>
              <a:pathLst>
                <a:path w="85089" h="72389">
                  <a:moveTo>
                    <a:pt x="39420" y="0"/>
                  </a:moveTo>
                  <a:lnTo>
                    <a:pt x="0" y="65214"/>
                  </a:lnTo>
                  <a:lnTo>
                    <a:pt x="84924" y="72021"/>
                  </a:lnTo>
                  <a:lnTo>
                    <a:pt x="3942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38063" y="5272073"/>
              <a:ext cx="337820" cy="645160"/>
            </a:xfrm>
            <a:custGeom>
              <a:avLst/>
              <a:gdLst/>
              <a:ahLst/>
              <a:cxnLst/>
              <a:rect l="l" t="t" r="r" b="b"/>
              <a:pathLst>
                <a:path w="337819" h="645160">
                  <a:moveTo>
                    <a:pt x="0" y="645045"/>
                  </a:moveTo>
                  <a:lnTo>
                    <a:pt x="337566" y="0"/>
                  </a:lnTo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835985" y="5215812"/>
              <a:ext cx="69215" cy="85725"/>
            </a:xfrm>
            <a:custGeom>
              <a:avLst/>
              <a:gdLst/>
              <a:ahLst/>
              <a:cxnLst/>
              <a:rect l="l" t="t" r="r" b="b"/>
              <a:pathLst>
                <a:path w="69215" h="85725">
                  <a:moveTo>
                    <a:pt x="69088" y="0"/>
                  </a:moveTo>
                  <a:lnTo>
                    <a:pt x="0" y="49847"/>
                  </a:lnTo>
                  <a:lnTo>
                    <a:pt x="67513" y="85178"/>
                  </a:lnTo>
                  <a:lnTo>
                    <a:pt x="6908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535940" y="6524057"/>
            <a:ext cx="68834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2/28/2025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47080" rIns="0" bIns="0" rtlCol="0">
            <a:spAutoFit/>
          </a:bodyPr>
          <a:lstStyle/>
          <a:p>
            <a:pPr marL="74295">
              <a:lnSpc>
                <a:spcPts val="1425"/>
              </a:lnSpc>
            </a:pPr>
            <a:r>
              <a:rPr spc="-25" dirty="0"/>
              <a:t>81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127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HOW TO READ THE ESR 1 of 2</vt:lpstr>
      <vt:lpstr>HOW TO READ THE ESR 2 of 2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donald.t.braman</dc:creator>
  <cp:lastModifiedBy>Effie, Mahugh A MIL</cp:lastModifiedBy>
  <cp:revision>3</cp:revision>
  <dcterms:created xsi:type="dcterms:W3CDTF">2025-03-11T09:55:13Z</dcterms:created>
  <dcterms:modified xsi:type="dcterms:W3CDTF">2025-03-20T20:49:37Z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0x010100CC58EDA3C17899438CD4B7CEFCCA216B</vt:lpwstr>
  </property>
  <property fmtid="{D5CDD505-2E9C-101B-9397-08002B2CF9AE}" pid="3" name="Created">
    <vt:filetime>2025-02-28T00:00:00Z</vt:filetime>
  </property>
  <property fmtid="{D5CDD505-2E9C-101B-9397-08002B2CF9AE}" pid="4" name="Creator">
    <vt:lpwstr>Acrobat PDFMaker 24 for PowerPoint</vt:lpwstr>
  </property>
  <property fmtid="{D5CDD505-2E9C-101B-9397-08002B2CF9AE}" pid="5" name="LastSaved">
    <vt:filetime>2025-03-11T00:00:00Z</vt:filetime>
  </property>
  <property fmtid="{D5CDD505-2E9C-101B-9397-08002B2CF9AE}" pid="6" name="Producer">
    <vt:lpwstr>Adobe PDF Library 24.5.190</vt:lpwstr>
  </property>
  <property fmtid="{D5CDD505-2E9C-101B-9397-08002B2CF9AE}" pid="7" name="_dlc_DocIdItemGuid">
    <vt:lpwstr>336bcf11-01e9-4945-9fba-5d0a10f6bec0</vt:lpwstr>
  </property>
</Properties>
</file>