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4" r:id="rId1"/>
  </p:sldMasterIdLst>
  <p:notesMasterIdLst>
    <p:notesMasterId r:id="rId28"/>
  </p:notesMasterIdLst>
  <p:handoutMasterIdLst>
    <p:handoutMasterId r:id="rId29"/>
  </p:handoutMasterIdLst>
  <p:sldIdLst>
    <p:sldId id="319" r:id="rId2"/>
    <p:sldId id="320" r:id="rId3"/>
    <p:sldId id="321" r:id="rId4"/>
    <p:sldId id="323" r:id="rId5"/>
    <p:sldId id="324" r:id="rId6"/>
    <p:sldId id="333" r:id="rId7"/>
    <p:sldId id="325" r:id="rId8"/>
    <p:sldId id="334" r:id="rId9"/>
    <p:sldId id="326" r:id="rId10"/>
    <p:sldId id="327" r:id="rId11"/>
    <p:sldId id="328" r:id="rId12"/>
    <p:sldId id="329" r:id="rId13"/>
    <p:sldId id="335" r:id="rId14"/>
    <p:sldId id="330" r:id="rId15"/>
    <p:sldId id="331" r:id="rId16"/>
    <p:sldId id="336" r:id="rId17"/>
    <p:sldId id="338" r:id="rId18"/>
    <p:sldId id="339" r:id="rId19"/>
    <p:sldId id="340" r:id="rId20"/>
    <p:sldId id="341" r:id="rId21"/>
    <p:sldId id="342" r:id="rId22"/>
    <p:sldId id="343" r:id="rId23"/>
    <p:sldId id="344" r:id="rId24"/>
    <p:sldId id="345" r:id="rId25"/>
    <p:sldId id="346" r:id="rId26"/>
    <p:sldId id="332" r:id="rId27"/>
  </p:sldIdLst>
  <p:sldSz cx="9144000" cy="6858000" type="screen4x3"/>
  <p:notesSz cx="7000875" cy="92868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5">
          <p15:clr>
            <a:srgbClr val="A4A3A4"/>
          </p15:clr>
        </p15:guide>
        <p15:guide id="2" pos="22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336600"/>
    <a:srgbClr val="DDDDDD"/>
    <a:srgbClr val="009900"/>
    <a:srgbClr val="00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43" autoAdjust="0"/>
  </p:normalViewPr>
  <p:slideViewPr>
    <p:cSldViewPr>
      <p:cViewPr varScale="1">
        <p:scale>
          <a:sx n="104" d="100"/>
          <a:sy n="104" d="100"/>
        </p:scale>
        <p:origin x="18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96"/>
    </p:cViewPr>
  </p:sorterViewPr>
  <p:notesViewPr>
    <p:cSldViewPr>
      <p:cViewPr>
        <p:scale>
          <a:sx n="75" d="100"/>
          <a:sy n="75" d="100"/>
        </p:scale>
        <p:origin x="-732" y="2082"/>
      </p:cViewPr>
      <p:guideLst>
        <p:guide orient="horz" pos="2925"/>
        <p:guide pos="220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2499" tIns="46250" rIns="92499" bIns="46250" numCol="1" anchor="t" anchorCtr="0" compatLnSpc="1">
            <a:prstTxWarp prst="textNoShape">
              <a:avLst/>
            </a:prstTxWarp>
          </a:bodyPr>
          <a:lstStyle>
            <a:lvl1pPr defTabSz="919163" eaLnBrk="0" hangingPunct="0">
              <a:defRPr sz="1200">
                <a:latin typeface="Times New Roman" pitchFamily="18" charset="0"/>
              </a:defRPr>
            </a:lvl1pPr>
          </a:lstStyle>
          <a:p>
            <a:endParaRPr lang="en-US" dirty="0"/>
          </a:p>
        </p:txBody>
      </p:sp>
      <p:sp>
        <p:nvSpPr>
          <p:cNvPr id="3075" name="Rectangle 3"/>
          <p:cNvSpPr>
            <a:spLocks noGrp="1" noChangeArrowheads="1"/>
          </p:cNvSpPr>
          <p:nvPr>
            <p:ph type="dt" sz="quarter" idx="1"/>
          </p:nvPr>
        </p:nvSpPr>
        <p:spPr bwMode="auto">
          <a:xfrm>
            <a:off x="3967163" y="0"/>
            <a:ext cx="3033712" cy="465138"/>
          </a:xfrm>
          <a:prstGeom prst="rect">
            <a:avLst/>
          </a:prstGeom>
          <a:noFill/>
          <a:ln w="9525">
            <a:noFill/>
            <a:miter lim="800000"/>
            <a:headEnd/>
            <a:tailEnd/>
          </a:ln>
          <a:effectLst/>
        </p:spPr>
        <p:txBody>
          <a:bodyPr vert="horz" wrap="square" lIns="92499" tIns="46250" rIns="92499" bIns="46250" numCol="1" anchor="t" anchorCtr="0" compatLnSpc="1">
            <a:prstTxWarp prst="textNoShape">
              <a:avLst/>
            </a:prstTxWarp>
          </a:bodyPr>
          <a:lstStyle>
            <a:lvl1pPr algn="r" defTabSz="919163" eaLnBrk="0" hangingPunct="0">
              <a:defRPr sz="1200">
                <a:latin typeface="Times New Roman" pitchFamily="18" charset="0"/>
              </a:defRPr>
            </a:lvl1pPr>
          </a:lstStyle>
          <a:p>
            <a:endParaRPr lang="en-US" dirty="0"/>
          </a:p>
        </p:txBody>
      </p:sp>
      <p:sp>
        <p:nvSpPr>
          <p:cNvPr id="3076" name="Rectangle 4"/>
          <p:cNvSpPr>
            <a:spLocks noGrp="1" noChangeArrowheads="1"/>
          </p:cNvSpPr>
          <p:nvPr>
            <p:ph type="ftr" sz="quarter" idx="2"/>
          </p:nvPr>
        </p:nvSpPr>
        <p:spPr bwMode="auto">
          <a:xfrm>
            <a:off x="0" y="8821738"/>
            <a:ext cx="3033713" cy="465137"/>
          </a:xfrm>
          <a:prstGeom prst="rect">
            <a:avLst/>
          </a:prstGeom>
          <a:noFill/>
          <a:ln w="9525">
            <a:noFill/>
            <a:miter lim="800000"/>
            <a:headEnd/>
            <a:tailEnd/>
          </a:ln>
          <a:effectLst/>
        </p:spPr>
        <p:txBody>
          <a:bodyPr vert="horz" wrap="square" lIns="92499" tIns="46250" rIns="92499" bIns="46250" numCol="1" anchor="b" anchorCtr="0" compatLnSpc="1">
            <a:prstTxWarp prst="textNoShape">
              <a:avLst/>
            </a:prstTxWarp>
          </a:bodyPr>
          <a:lstStyle>
            <a:lvl1pPr defTabSz="919163" eaLnBrk="0" hangingPunct="0">
              <a:defRPr sz="1200">
                <a:latin typeface="Times New Roman" pitchFamily="18" charset="0"/>
              </a:defRPr>
            </a:lvl1pPr>
          </a:lstStyle>
          <a:p>
            <a:endParaRPr lang="en-US" dirty="0"/>
          </a:p>
        </p:txBody>
      </p:sp>
      <p:sp>
        <p:nvSpPr>
          <p:cNvPr id="3077" name="Rectangle 5"/>
          <p:cNvSpPr>
            <a:spLocks noGrp="1" noChangeArrowheads="1"/>
          </p:cNvSpPr>
          <p:nvPr>
            <p:ph type="sldNum" sz="quarter" idx="3"/>
          </p:nvPr>
        </p:nvSpPr>
        <p:spPr bwMode="auto">
          <a:xfrm>
            <a:off x="3967163" y="8821738"/>
            <a:ext cx="3033712" cy="465137"/>
          </a:xfrm>
          <a:prstGeom prst="rect">
            <a:avLst/>
          </a:prstGeom>
          <a:noFill/>
          <a:ln w="9525">
            <a:noFill/>
            <a:miter lim="800000"/>
            <a:headEnd/>
            <a:tailEnd/>
          </a:ln>
          <a:effectLst/>
        </p:spPr>
        <p:txBody>
          <a:bodyPr vert="horz" wrap="square" lIns="92499" tIns="46250" rIns="92499" bIns="46250" numCol="1" anchor="b" anchorCtr="0" compatLnSpc="1">
            <a:prstTxWarp prst="textNoShape">
              <a:avLst/>
            </a:prstTxWarp>
          </a:bodyPr>
          <a:lstStyle>
            <a:lvl1pPr algn="r" defTabSz="919163" eaLnBrk="0" hangingPunct="0">
              <a:defRPr sz="1200">
                <a:latin typeface="Times New Roman" pitchFamily="18" charset="0"/>
              </a:defRPr>
            </a:lvl1pPr>
          </a:lstStyle>
          <a:p>
            <a:fld id="{CFD81180-132C-40F3-A5B4-A05DD0034140}" type="slidenum">
              <a:rPr lang="en-US"/>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2499" tIns="46250" rIns="92499" bIns="46250" numCol="1" anchor="t" anchorCtr="0" compatLnSpc="1">
            <a:prstTxWarp prst="textNoShape">
              <a:avLst/>
            </a:prstTxWarp>
          </a:bodyPr>
          <a:lstStyle>
            <a:lvl1pPr defTabSz="919163" eaLnBrk="0" hangingPunct="0">
              <a:defRPr sz="1200">
                <a:latin typeface="Times New Roman" pitchFamily="18" charset="0"/>
              </a:defRPr>
            </a:lvl1pPr>
          </a:lstStyle>
          <a:p>
            <a:endParaRPr lang="en-US" dirty="0"/>
          </a:p>
        </p:txBody>
      </p:sp>
      <p:sp>
        <p:nvSpPr>
          <p:cNvPr id="2051" name="Rectangle 3"/>
          <p:cNvSpPr>
            <a:spLocks noGrp="1" noChangeArrowheads="1"/>
          </p:cNvSpPr>
          <p:nvPr>
            <p:ph type="dt" idx="1"/>
          </p:nvPr>
        </p:nvSpPr>
        <p:spPr bwMode="auto">
          <a:xfrm>
            <a:off x="3967163" y="0"/>
            <a:ext cx="3033712" cy="465138"/>
          </a:xfrm>
          <a:prstGeom prst="rect">
            <a:avLst/>
          </a:prstGeom>
          <a:noFill/>
          <a:ln w="9525">
            <a:noFill/>
            <a:miter lim="800000"/>
            <a:headEnd/>
            <a:tailEnd/>
          </a:ln>
          <a:effectLst/>
        </p:spPr>
        <p:txBody>
          <a:bodyPr vert="horz" wrap="square" lIns="92499" tIns="46250" rIns="92499" bIns="46250" numCol="1" anchor="t" anchorCtr="0" compatLnSpc="1">
            <a:prstTxWarp prst="textNoShape">
              <a:avLst/>
            </a:prstTxWarp>
          </a:bodyPr>
          <a:lstStyle>
            <a:lvl1pPr algn="r" defTabSz="919163" eaLnBrk="0" hangingPunct="0">
              <a:defRPr sz="1200">
                <a:latin typeface="Times New Roman" pitchFamily="18" charset="0"/>
              </a:defRPr>
            </a:lvl1pPr>
          </a:lstStyle>
          <a:p>
            <a:endParaRPr lang="en-US" dirty="0"/>
          </a:p>
        </p:txBody>
      </p:sp>
      <p:sp>
        <p:nvSpPr>
          <p:cNvPr id="2052" name="Rectangle 4"/>
          <p:cNvSpPr>
            <a:spLocks noGrp="1" noRot="1" noChangeAspect="1" noChangeArrowheads="1" noTextEdit="1"/>
          </p:cNvSpPr>
          <p:nvPr>
            <p:ph type="sldImg" idx="2"/>
          </p:nvPr>
        </p:nvSpPr>
        <p:spPr bwMode="auto">
          <a:xfrm>
            <a:off x="1179513" y="696913"/>
            <a:ext cx="4641850" cy="3481387"/>
          </a:xfrm>
          <a:prstGeom prst="rect">
            <a:avLst/>
          </a:prstGeom>
          <a:noFill/>
          <a:ln w="12699">
            <a:solidFill>
              <a:srgbClr val="000000"/>
            </a:solidFill>
            <a:miter lim="800000"/>
            <a:headEnd/>
            <a:tailEnd/>
          </a:ln>
          <a:effectLst/>
        </p:spPr>
      </p:sp>
      <p:sp>
        <p:nvSpPr>
          <p:cNvPr id="2053" name="Rectangle 5"/>
          <p:cNvSpPr>
            <a:spLocks noGrp="1" noChangeArrowheads="1"/>
          </p:cNvSpPr>
          <p:nvPr>
            <p:ph type="body" sz="quarter" idx="3"/>
          </p:nvPr>
        </p:nvSpPr>
        <p:spPr bwMode="auto">
          <a:xfrm>
            <a:off x="933450" y="4411663"/>
            <a:ext cx="5133975" cy="4179887"/>
          </a:xfrm>
          <a:prstGeom prst="rect">
            <a:avLst/>
          </a:prstGeom>
          <a:noFill/>
          <a:ln w="9525">
            <a:noFill/>
            <a:miter lim="800000"/>
            <a:headEnd/>
            <a:tailEnd/>
          </a:ln>
          <a:effectLst/>
        </p:spPr>
        <p:txBody>
          <a:bodyPr vert="horz" wrap="square" lIns="92499" tIns="46250" rIns="92499" bIns="462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0" y="8821738"/>
            <a:ext cx="3033713" cy="465137"/>
          </a:xfrm>
          <a:prstGeom prst="rect">
            <a:avLst/>
          </a:prstGeom>
          <a:noFill/>
          <a:ln w="9525">
            <a:noFill/>
            <a:miter lim="800000"/>
            <a:headEnd/>
            <a:tailEnd/>
          </a:ln>
          <a:effectLst/>
        </p:spPr>
        <p:txBody>
          <a:bodyPr vert="horz" wrap="square" lIns="92499" tIns="46250" rIns="92499" bIns="46250" numCol="1" anchor="b" anchorCtr="0" compatLnSpc="1">
            <a:prstTxWarp prst="textNoShape">
              <a:avLst/>
            </a:prstTxWarp>
          </a:bodyPr>
          <a:lstStyle>
            <a:lvl1pPr defTabSz="919163" eaLnBrk="0" hangingPunct="0">
              <a:defRPr sz="1200">
                <a:latin typeface="Times New Roman" pitchFamily="18" charset="0"/>
              </a:defRPr>
            </a:lvl1pPr>
          </a:lstStyle>
          <a:p>
            <a:endParaRPr lang="en-US" dirty="0"/>
          </a:p>
        </p:txBody>
      </p:sp>
      <p:sp>
        <p:nvSpPr>
          <p:cNvPr id="2055" name="Rectangle 7"/>
          <p:cNvSpPr>
            <a:spLocks noGrp="1" noChangeArrowheads="1"/>
          </p:cNvSpPr>
          <p:nvPr>
            <p:ph type="sldNum" sz="quarter" idx="5"/>
          </p:nvPr>
        </p:nvSpPr>
        <p:spPr bwMode="auto">
          <a:xfrm>
            <a:off x="3967163" y="8821738"/>
            <a:ext cx="3033712" cy="465137"/>
          </a:xfrm>
          <a:prstGeom prst="rect">
            <a:avLst/>
          </a:prstGeom>
          <a:noFill/>
          <a:ln w="9525">
            <a:noFill/>
            <a:miter lim="800000"/>
            <a:headEnd/>
            <a:tailEnd/>
          </a:ln>
          <a:effectLst/>
        </p:spPr>
        <p:txBody>
          <a:bodyPr vert="horz" wrap="square" lIns="92499" tIns="46250" rIns="92499" bIns="46250" numCol="1" anchor="b" anchorCtr="0" compatLnSpc="1">
            <a:prstTxWarp prst="textNoShape">
              <a:avLst/>
            </a:prstTxWarp>
          </a:bodyPr>
          <a:lstStyle>
            <a:lvl1pPr algn="r" defTabSz="919163" eaLnBrk="0" hangingPunct="0">
              <a:defRPr sz="1200">
                <a:latin typeface="Times New Roman" pitchFamily="18" charset="0"/>
              </a:defRPr>
            </a:lvl1pPr>
          </a:lstStyle>
          <a:p>
            <a:fld id="{A5772AB4-24FE-4779-B32A-0203EA7CEA05}"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Calibri" pitchFamily="34" charset="0"/>
              </a:defRPr>
            </a:lvl1pPr>
          </a:lstStyle>
          <a:p>
            <a:pPr>
              <a:defRPr/>
            </a:pPr>
            <a:endParaRPr lang="en-US" sz="6600" dirty="0">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atin typeface="Calibri" pitchFamily="34" charset="0"/>
              </a:defRPr>
            </a:lvl1pPr>
          </a:lstStyle>
          <a:p>
            <a:pPr>
              <a:defRPr/>
            </a:pPr>
            <a:endParaRPr lang="en-US" sz="6600" dirty="0">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atin typeface="Calibri" pitchFamily="34" charset="0"/>
              </a:defRPr>
            </a:lvl1pPr>
          </a:lstStyle>
          <a:p>
            <a:pPr>
              <a:defRPr/>
            </a:pPr>
            <a:fld id="{F71DF872-3729-4C76-B5A2-17C28E5D5AE6}" type="slidenum">
              <a:rPr lang="en-US" sz="6600" smtClean="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09340AD6-5822-4FF8-A696-E9C0E7E9C71B}"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02FB095-87A6-4A06-AE81-AC706960241D}"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746846BF-CEA1-4689-ACF7-547935974CDA}"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8A5AA56-A2F4-47D5-A316-C93E632E96DE}"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0B3E3176-D697-4C01-BB7D-7D6B98C5A7A7}"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atin typeface="Calibri" pitchFamily="34" charset="0"/>
              </a:defRPr>
            </a:lvl1pPr>
          </a:lstStyle>
          <a:p>
            <a:pPr>
              <a:defRPr/>
            </a:pPr>
            <a:endParaRPr lang="en-US" sz="6600" dirty="0">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atin typeface="Calibri" pitchFamily="34" charset="0"/>
              </a:defRPr>
            </a:lvl1pPr>
          </a:lstStyle>
          <a:p>
            <a:pPr>
              <a:defRPr/>
            </a:pPr>
            <a:fld id="{92AFA36F-BEA1-4536-BF44-88671FE2A135}" type="slidenum">
              <a:rPr lang="en-US" sz="6600" smtClean="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8D8E821A-CE8F-41B9-8E26-9E8EA66FA78C}"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0B3E3176-D697-4C01-BB7D-7D6B98C5A7A7}"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8534400" y="6553200"/>
            <a:ext cx="609600" cy="304800"/>
          </a:xfrm>
          <a:prstGeom prst="rect">
            <a:avLst/>
          </a:prstGeom>
          <a:ln/>
        </p:spPr>
        <p:txBody>
          <a:bodyPr/>
          <a:lstStyle>
            <a:lvl1pPr>
              <a:defRPr/>
            </a:lvl1pPr>
          </a:lstStyle>
          <a:p>
            <a:pPr>
              <a:defRPr/>
            </a:pPr>
            <a:fld id="{0B3E3176-D697-4C01-BB7D-7D6B98C5A7A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288C7C02-82A9-49D9-8FE4-686CC5004FA5}"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5D756FC6-7AEE-4A00-991B-8DDD64BDC35C}"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9"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056F7BF-EB0D-4F32-80FE-978B032FF246}"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BE596FE-CAFC-4379-982C-F26754B0B63D}"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A85B9FDD-7130-4737-85D0-5D1EBC42111C}"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68F6ED33-4D15-420E-A21D-3751E002E878}"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sz="6600" dirty="0">
              <a:solidFill>
                <a:srgbClr val="000000"/>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sz="6600" dirty="0">
              <a:solidFill>
                <a:srgbClr val="000000"/>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0B1F9A71-9C1F-40A3-8F28-8F00765F9577}" type="slidenum">
              <a:rPr lang="en-US" sz="6600">
                <a:solidFill>
                  <a:srgbClr val="000000"/>
                </a:solidFill>
              </a:rPr>
              <a:pPr>
                <a:defRPr/>
              </a:pPr>
              <a:t>‹#›</a:t>
            </a:fld>
            <a:endParaRPr lang="en-US" sz="6600"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0"/>
            <a:ext cx="7467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8" name="Picture 41" descr="AH_LOGO_REALISTIC.gif"/>
          <p:cNvPicPr>
            <a:picLocks noChangeAspect="1"/>
          </p:cNvPicPr>
          <p:nvPr userDrawn="1"/>
        </p:nvPicPr>
        <p:blipFill>
          <a:blip r:embed="rId28" cstate="print"/>
          <a:srcRect/>
          <a:stretch>
            <a:fillRect/>
          </a:stretch>
        </p:blipFill>
        <p:spPr bwMode="auto">
          <a:xfrm>
            <a:off x="0" y="0"/>
            <a:ext cx="565150" cy="762000"/>
          </a:xfrm>
          <a:prstGeom prst="rect">
            <a:avLst/>
          </a:prstGeom>
          <a:noFill/>
          <a:ln w="9525">
            <a:noFill/>
            <a:miter lim="800000"/>
            <a:headEnd/>
            <a:tailEnd/>
          </a:ln>
        </p:spPr>
      </p:pic>
      <p:pic>
        <p:nvPicPr>
          <p:cNvPr id="10" name="Picture 10" descr="patriot 2"/>
          <p:cNvPicPr>
            <a:picLocks noChangeAspect="1" noChangeArrowheads="1"/>
          </p:cNvPicPr>
          <p:nvPr userDrawn="1"/>
        </p:nvPicPr>
        <p:blipFill>
          <a:blip r:embed="rId29" cstate="print"/>
          <a:srcRect/>
          <a:stretch>
            <a:fillRect/>
          </a:stretch>
        </p:blipFill>
        <p:spPr bwMode="auto">
          <a:xfrm>
            <a:off x="8458200" y="0"/>
            <a:ext cx="685800" cy="762000"/>
          </a:xfrm>
          <a:prstGeom prst="rect">
            <a:avLst/>
          </a:prstGeom>
          <a:noFill/>
          <a:ln w="9525">
            <a:noFill/>
            <a:miter lim="800000"/>
            <a:headEnd/>
            <a:tailEnd/>
          </a:ln>
        </p:spPr>
      </p:pic>
      <p:sp>
        <p:nvSpPr>
          <p:cNvPr id="9" name="Rectangle 3"/>
          <p:cNvSpPr>
            <a:spLocks noChangeArrowheads="1"/>
          </p:cNvSpPr>
          <p:nvPr userDrawn="1"/>
        </p:nvSpPr>
        <p:spPr bwMode="auto">
          <a:xfrm>
            <a:off x="0" y="6411913"/>
            <a:ext cx="9144000" cy="446087"/>
          </a:xfrm>
          <a:prstGeom prst="rect">
            <a:avLst/>
          </a:prstGeom>
          <a:solidFill>
            <a:schemeClr val="bg1">
              <a:lumMod val="85000"/>
            </a:schemeClr>
          </a:solidFill>
          <a:ln w="9525">
            <a:solidFill>
              <a:schemeClr val="tx1"/>
            </a:solidFill>
            <a:miter lim="800000"/>
            <a:headEnd/>
            <a:tailEnd/>
          </a:ln>
          <a:effectLst/>
        </p:spPr>
        <p:txBody>
          <a:bodyPr wrap="none" anchor="ctr"/>
          <a:lstStyle/>
          <a:p>
            <a:pPr algn="ctr"/>
            <a:endParaRPr lang="en-US" sz="6600" dirty="0">
              <a:solidFill>
                <a:srgbClr val="FFFFFF"/>
              </a:solidFill>
            </a:endParaRPr>
          </a:p>
        </p:txBody>
      </p:sp>
      <p:sp>
        <p:nvSpPr>
          <p:cNvPr id="11" name="Rectangle 4"/>
          <p:cNvSpPr>
            <a:spLocks noChangeArrowheads="1"/>
          </p:cNvSpPr>
          <p:nvPr userDrawn="1"/>
        </p:nvSpPr>
        <p:spPr bwMode="auto">
          <a:xfrm>
            <a:off x="0" y="0"/>
            <a:ext cx="9144000" cy="915988"/>
          </a:xfrm>
          <a:prstGeom prst="rect">
            <a:avLst/>
          </a:prstGeom>
          <a:solidFill>
            <a:schemeClr val="bg1">
              <a:lumMod val="85000"/>
            </a:schemeClr>
          </a:solidFill>
          <a:ln w="9525">
            <a:noFill/>
            <a:miter lim="800000"/>
            <a:headEnd/>
            <a:tailEnd/>
          </a:ln>
          <a:effectLst/>
        </p:spPr>
        <p:txBody>
          <a:bodyPr wrap="none" anchor="ctr"/>
          <a:lstStyle/>
          <a:p>
            <a:pPr algn="ctr"/>
            <a:endParaRPr lang="en-US" sz="4400" b="1" u="sng"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 id="2147483680" r:id="rId16"/>
    <p:sldLayoutId id="2147483682" r:id="rId17"/>
    <p:sldLayoutId id="2147483683" r:id="rId18"/>
    <p:sldLayoutId id="2147483684" r:id="rId19"/>
    <p:sldLayoutId id="2147483685" r:id="rId20"/>
    <p:sldLayoutId id="2147483686" r:id="rId21"/>
    <p:sldLayoutId id="2147483687" r:id="rId22"/>
    <p:sldLayoutId id="2147483688" r:id="rId23"/>
    <p:sldLayoutId id="2147483689" r:id="rId24"/>
    <p:sldLayoutId id="2147483690" r:id="rId25"/>
    <p:sldLayoutId id="2147483691" r:id="rId26"/>
  </p:sldLayoutIdLst>
  <p:txStyles>
    <p:titleStyle>
      <a:lvl1pPr algn="ctr" rtl="0" eaLnBrk="0" fontAlgn="base" hangingPunct="0">
        <a:spcBef>
          <a:spcPct val="0"/>
        </a:spcBef>
        <a:spcAft>
          <a:spcPct val="0"/>
        </a:spcAft>
        <a:defRPr sz="4400">
          <a:solidFill>
            <a:schemeClr val="tx2"/>
          </a:solidFill>
          <a:latin typeface="Calibri" pitchFamily="34" charset="0"/>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5.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png"/><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5.xml"/><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5.xml"/><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8.png"/><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5.xml"/><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5.xml"/><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B3E3176-D697-4C01-BB7D-7D6B98C5A7A7}" type="slidenum">
              <a:rPr lang="en-US" smtClean="0"/>
              <a:pPr>
                <a:defRPr/>
              </a:pPr>
              <a:t>1</a:t>
            </a:fld>
            <a:endParaRPr lang="en-US" dirty="0"/>
          </a:p>
        </p:txBody>
      </p:sp>
      <p:sp>
        <p:nvSpPr>
          <p:cNvPr id="2" name="Title 1"/>
          <p:cNvSpPr>
            <a:spLocks noGrp="1"/>
          </p:cNvSpPr>
          <p:nvPr>
            <p:ph type="title" idx="4294967295"/>
          </p:nvPr>
        </p:nvSpPr>
        <p:spPr>
          <a:xfrm>
            <a:off x="0" y="0"/>
            <a:ext cx="9144000" cy="6858000"/>
          </a:xfrm>
          <a:prstGeom prst="rect">
            <a:avLst/>
          </a:prstGeom>
        </p:spPr>
        <p:txBody>
          <a:bodyPr/>
          <a:lstStyle/>
          <a:p>
            <a:r>
              <a:rPr lang="en-US" sz="4800" dirty="0"/>
              <a:t>PRE-COMBAT CHECKS/ PRE-COMBAT INSPECTIONS( PCC/PCI )</a:t>
            </a:r>
            <a:br>
              <a:rPr lang="en-US" sz="5400" dirty="0"/>
            </a:br>
            <a:br>
              <a:rPr lang="en-US" sz="5400" dirty="0"/>
            </a:br>
            <a:r>
              <a:rPr lang="en-US" sz="5400" dirty="0"/>
              <a:t>Instructor:</a:t>
            </a:r>
            <a:br>
              <a:rPr lang="en-US" sz="5400" dirty="0"/>
            </a:br>
            <a:endParaRPr lang="en-US" sz="5400" dirty="0"/>
          </a:p>
        </p:txBody>
      </p:sp>
      <p:pic>
        <p:nvPicPr>
          <p:cNvPr id="5" name="object 11">
            <a:extLst>
              <a:ext uri="{FF2B5EF4-FFF2-40B4-BE49-F238E27FC236}">
                <a16:creationId xmlns:a16="http://schemas.microsoft.com/office/drawing/2014/main" id="{E3D6C56F-0F50-ABBA-A6C3-20B776983618}"/>
              </a:ext>
            </a:extLst>
          </p:cNvPr>
          <p:cNvPicPr/>
          <p:nvPr/>
        </p:nvPicPr>
        <p:blipFill>
          <a:blip r:embed="rId2" cstate="print"/>
          <a:stretch>
            <a:fillRect/>
          </a:stretch>
        </p:blipFill>
        <p:spPr>
          <a:xfrm>
            <a:off x="120220" y="29304"/>
            <a:ext cx="630755" cy="842472"/>
          </a:xfrm>
          <a:prstGeom prst="rect">
            <a:avLst/>
          </a:prstGeom>
        </p:spPr>
      </p:pic>
      <p:pic>
        <p:nvPicPr>
          <p:cNvPr id="7" name="Picture 6" descr="A white circle with black background&#10;&#10;AI-generated content may be incorrect.">
            <a:extLst>
              <a:ext uri="{FF2B5EF4-FFF2-40B4-BE49-F238E27FC236}">
                <a16:creationId xmlns:a16="http://schemas.microsoft.com/office/drawing/2014/main" id="{4EF815C7-AC91-F8EC-C9CF-9434F0C9E0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lstStyle/>
          <a:p>
            <a:pPr>
              <a:buNone/>
            </a:pPr>
            <a:r>
              <a:rPr lang="en-US" sz="2000" dirty="0"/>
              <a:t>I</a:t>
            </a:r>
          </a:p>
          <a:p>
            <a:pPr>
              <a:buNone/>
            </a:pPr>
            <a:r>
              <a:rPr lang="en-US" sz="2000" dirty="0"/>
              <a:t>       It’s essential that you schedule time for inspections and allocate adequate time for back briefs during the inspection to ensure that all Soldiers understand the mission at hand. You must also allow time for corrections as needed. When working under the troop leading procedures, squad leaders should conduct initial inspections shortly after the warning order (WARNO) has been issued. The Team leader makes initial inspection of his team . The PL and PSG make the final inspection:</a:t>
            </a:r>
          </a:p>
          <a:p>
            <a:pPr>
              <a:buNone/>
            </a:pPr>
            <a:r>
              <a:rPr lang="en-US" sz="2000" dirty="0"/>
              <a:t>-weapons and ammo</a:t>
            </a:r>
          </a:p>
          <a:p>
            <a:pPr>
              <a:buNone/>
            </a:pPr>
            <a:r>
              <a:rPr lang="en-US" sz="2000" dirty="0"/>
              <a:t>-uniforms and equipment</a:t>
            </a:r>
          </a:p>
          <a:p>
            <a:pPr>
              <a:buNone/>
            </a:pPr>
            <a:r>
              <a:rPr lang="en-US" sz="2000" dirty="0"/>
              <a:t>-mission essential equipment               ** By making these inspections a regular</a:t>
            </a:r>
          </a:p>
          <a:p>
            <a:pPr>
              <a:buNone/>
            </a:pPr>
            <a:r>
              <a:rPr lang="en-US" sz="2000" dirty="0"/>
              <a:t>-mission back brief and                          activity, you will help reinforce standards</a:t>
            </a:r>
          </a:p>
          <a:p>
            <a:pPr>
              <a:buNone/>
            </a:pPr>
            <a:r>
              <a:rPr lang="en-US" sz="2000" dirty="0"/>
              <a:t>Understanding of responsibilities           and instill discipline. **</a:t>
            </a:r>
          </a:p>
          <a:p>
            <a:pPr>
              <a:buNone/>
            </a:pPr>
            <a:r>
              <a:rPr lang="en-US" sz="2000" dirty="0"/>
              <a:t>-communications</a:t>
            </a:r>
          </a:p>
          <a:p>
            <a:pPr>
              <a:buNone/>
            </a:pPr>
            <a:r>
              <a:rPr lang="en-US" sz="2000" dirty="0"/>
              <a:t>-rations and water </a:t>
            </a:r>
          </a:p>
          <a:p>
            <a:pPr>
              <a:buNone/>
            </a:pPr>
            <a:r>
              <a:rPr lang="en-US" sz="2000" dirty="0"/>
              <a:t>-Deficiencies noted during </a:t>
            </a:r>
          </a:p>
          <a:p>
            <a:pPr>
              <a:buNone/>
            </a:pPr>
            <a:r>
              <a:rPr lang="en-US" sz="2000" dirty="0"/>
              <a:t> early inspections</a:t>
            </a:r>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10</a:t>
            </a:fld>
            <a:endParaRPr lang="en-US" dirty="0"/>
          </a:p>
        </p:txBody>
      </p:sp>
      <p:sp>
        <p:nvSpPr>
          <p:cNvPr id="2" name="Title 1"/>
          <p:cNvSpPr>
            <a:spLocks noGrp="1"/>
          </p:cNvSpPr>
          <p:nvPr>
            <p:ph type="title" idx="4294967295"/>
          </p:nvPr>
        </p:nvSpPr>
        <p:spPr>
          <a:xfrm>
            <a:off x="0" y="0"/>
            <a:ext cx="9144000" cy="579438"/>
          </a:xfrm>
          <a:prstGeom prst="rect">
            <a:avLst/>
          </a:prstGeom>
        </p:spPr>
        <p:txBody>
          <a:bodyPr/>
          <a:lstStyle/>
          <a:p>
            <a:r>
              <a:rPr lang="en-US" dirty="0"/>
              <a:t>Conducting Inspections</a:t>
            </a:r>
          </a:p>
        </p:txBody>
      </p:sp>
      <p:pic>
        <p:nvPicPr>
          <p:cNvPr id="5" name="object 11">
            <a:extLst>
              <a:ext uri="{FF2B5EF4-FFF2-40B4-BE49-F238E27FC236}">
                <a16:creationId xmlns:a16="http://schemas.microsoft.com/office/drawing/2014/main" id="{CF89EE95-A940-4C12-05BD-D4D24FDDA4A5}"/>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CFD7B4E0-5B19-6FC5-ECFD-0CEF9D6518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52736"/>
            <a:ext cx="9144000" cy="6248400"/>
          </a:xfrm>
        </p:spPr>
        <p:txBody>
          <a:bodyPr/>
          <a:lstStyle/>
          <a:p>
            <a:pPr>
              <a:buAutoNum type="arabicPeriod"/>
            </a:pPr>
            <a:r>
              <a:rPr lang="en-US" sz="1700" b="1" dirty="0"/>
              <a:t>General: All equipment when grounded will be dressed and neat. Equipment is </a:t>
            </a:r>
            <a:r>
              <a:rPr lang="en-US" sz="1700" dirty="0"/>
              <a:t>removed only for sleeping, eating, personal hygiene, AARs (After Action Reviews), or as directed by the PSG. Uniformity will generally be maintained; e.g., if one Soldier wears wet weather gear, everyone must wear wet weather gear.</a:t>
            </a:r>
          </a:p>
          <a:p>
            <a:pPr>
              <a:buAutoNum type="arabicPeriod"/>
            </a:pPr>
            <a:r>
              <a:rPr lang="en-US" sz="1700" b="1" dirty="0"/>
              <a:t>Tape: Only olive-drab green tape is authorized when taping up weapons or </a:t>
            </a:r>
            <a:r>
              <a:rPr lang="en-US" sz="1700" dirty="0"/>
              <a:t>equipment. Black electrical or silver duct tape isn’t an acceptable replacement. Tape down any loose or excess straps on equipment. </a:t>
            </a:r>
          </a:p>
          <a:p>
            <a:pPr>
              <a:buAutoNum type="arabicPeriod"/>
            </a:pPr>
            <a:r>
              <a:rPr lang="en-US" sz="1700" b="1" dirty="0"/>
              <a:t>Weapons: Weapons will always be within arm’s reach when not carried in the field. </a:t>
            </a:r>
            <a:r>
              <a:rPr lang="en-US" sz="1700" dirty="0"/>
              <a:t>M240s will move with a 50rd feeder belt. M249s will move with a 100rd assault pouch attached. Weapons are carried at the low ready. Until engaging a target, finger is not on the trigger; rather hand is wrapped around the pistol grip. Weapon slings are taped to prevent them from coming off and to ensure noise discipline is maintained. Magazines will be taped and have a loop of 550 cord inserted in the end to allow for easier access from the LBV pouches. Magazines will be up when empty and down when loaded.  </a:t>
            </a:r>
            <a:r>
              <a:rPr lang="en-US" sz="1700" b="1" dirty="0"/>
              <a:t> </a:t>
            </a:r>
          </a:p>
          <a:p>
            <a:pPr>
              <a:buFontTx/>
              <a:buAutoNum type="arabicPeriod"/>
            </a:pPr>
            <a:r>
              <a:rPr lang="en-US" sz="1600" b="1" dirty="0"/>
              <a:t>5. Tie-downs: All sensitive items will be tied down using 550 cord. The 550 cord </a:t>
            </a:r>
            <a:r>
              <a:rPr lang="en-US" sz="1600" dirty="0"/>
              <a:t>will be gutted and the ends will be burned to prevent fraying.</a:t>
            </a:r>
          </a:p>
          <a:p>
            <a:pPr>
              <a:buAutoNum type="arabicPeriod"/>
            </a:pPr>
            <a:endParaRPr lang="en-US" sz="1700" b="1" dirty="0"/>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11</a:t>
            </a:fld>
            <a:endParaRPr lang="en-US" dirty="0"/>
          </a:p>
        </p:txBody>
      </p:sp>
      <p:sp>
        <p:nvSpPr>
          <p:cNvPr id="2" name="Title 1"/>
          <p:cNvSpPr>
            <a:spLocks noGrp="1"/>
          </p:cNvSpPr>
          <p:nvPr>
            <p:ph type="title" idx="4294967295"/>
          </p:nvPr>
        </p:nvSpPr>
        <p:spPr>
          <a:xfrm>
            <a:off x="0" y="0"/>
            <a:ext cx="9144000" cy="579438"/>
          </a:xfrm>
          <a:prstGeom prst="rect">
            <a:avLst/>
          </a:prstGeom>
        </p:spPr>
        <p:txBody>
          <a:bodyPr/>
          <a:lstStyle/>
          <a:p>
            <a:r>
              <a:rPr lang="en-US" dirty="0"/>
              <a:t>Inspecting Equipment</a:t>
            </a:r>
          </a:p>
        </p:txBody>
      </p:sp>
      <p:pic>
        <p:nvPicPr>
          <p:cNvPr id="5" name="object 11">
            <a:extLst>
              <a:ext uri="{FF2B5EF4-FFF2-40B4-BE49-F238E27FC236}">
                <a16:creationId xmlns:a16="http://schemas.microsoft.com/office/drawing/2014/main" id="{65C5AEDB-19DD-B834-695A-D45FE5515143}"/>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38A97C9A-C048-E105-FBDA-4C0BD09EC4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44824"/>
            <a:ext cx="9144000" cy="6248400"/>
          </a:xfrm>
        </p:spPr>
        <p:txBody>
          <a:bodyPr/>
          <a:lstStyle/>
          <a:p>
            <a:pPr>
              <a:buNone/>
            </a:pPr>
            <a:endParaRPr lang="en-US" sz="1800" dirty="0"/>
          </a:p>
          <a:p>
            <a:pPr>
              <a:buNone/>
            </a:pPr>
            <a:r>
              <a:rPr lang="en-US" sz="1800" b="1" dirty="0"/>
              <a:t>6. ACH: The ACH is configured in accordance with BN SOP. Names are </a:t>
            </a:r>
            <a:r>
              <a:rPr lang="en-US" sz="1800" dirty="0"/>
              <a:t>embroidered on the right  ACH band. </a:t>
            </a:r>
          </a:p>
          <a:p>
            <a:pPr>
              <a:buNone/>
            </a:pPr>
            <a:r>
              <a:rPr lang="en-US" sz="1800" b="1" dirty="0"/>
              <a:t>7. LBV (</a:t>
            </a:r>
            <a:r>
              <a:rPr lang="en-US" sz="1800" b="1" dirty="0" err="1"/>
              <a:t>Flik</a:t>
            </a:r>
            <a:r>
              <a:rPr lang="en-US" sz="1800" b="1" dirty="0"/>
              <a:t>/</a:t>
            </a:r>
            <a:r>
              <a:rPr lang="en-US" sz="1800" b="1" dirty="0" err="1"/>
              <a:t>molle</a:t>
            </a:r>
            <a:r>
              <a:rPr lang="en-US" sz="1800" b="1" dirty="0"/>
              <a:t> vest): The LBV is configured in accordance with battalion SOP. When worn, </a:t>
            </a:r>
            <a:r>
              <a:rPr lang="en-US" sz="1800" dirty="0"/>
              <a:t>the LBV is buckled at all times. Extenders are authorized and encouraged due to the wearing of IBAs and cold weather gear.</a:t>
            </a:r>
          </a:p>
          <a:p>
            <a:pPr>
              <a:buNone/>
            </a:pPr>
            <a:r>
              <a:rPr lang="en-US" sz="1800" b="1" dirty="0"/>
              <a:t> a. </a:t>
            </a:r>
            <a:r>
              <a:rPr lang="en-US" sz="1800" dirty="0"/>
              <a:t>All items (canteen covers, ammo pouches, first aid pouch, etc.) are secured to the vest by their clips </a:t>
            </a:r>
          </a:p>
          <a:p>
            <a:pPr>
              <a:buNone/>
            </a:pPr>
            <a:r>
              <a:rPr lang="en-US" sz="1800" dirty="0"/>
              <a:t> </a:t>
            </a:r>
            <a:r>
              <a:rPr lang="en-US" sz="1800" b="1" dirty="0"/>
              <a:t>b. </a:t>
            </a:r>
            <a:r>
              <a:rPr lang="en-US" sz="1800" dirty="0"/>
              <a:t>canteens are secured in their canteen pouches and buttoned; canteen cup will in the right canteen pouch.</a:t>
            </a:r>
          </a:p>
          <a:p>
            <a:pPr>
              <a:buNone/>
            </a:pPr>
            <a:r>
              <a:rPr lang="en-US" sz="1800" dirty="0"/>
              <a:t> </a:t>
            </a:r>
            <a:r>
              <a:rPr lang="en-US" sz="1800" b="1" dirty="0"/>
              <a:t>c.</a:t>
            </a:r>
            <a:r>
              <a:rPr lang="en-US" sz="1800" dirty="0"/>
              <a:t> compasses( if issued )will be in a pouch that’s easily accessible in the front of your vest.</a:t>
            </a:r>
          </a:p>
          <a:p>
            <a:pPr>
              <a:buNone/>
            </a:pPr>
            <a:r>
              <a:rPr lang="en-US" sz="1800" dirty="0"/>
              <a:t> </a:t>
            </a:r>
            <a:r>
              <a:rPr lang="en-US" sz="1800" b="1" dirty="0"/>
              <a:t>d. </a:t>
            </a:r>
            <a:r>
              <a:rPr lang="en-US" sz="1800" dirty="0"/>
              <a:t>earplugs will be in their case and on your front right belt loop.</a:t>
            </a:r>
          </a:p>
          <a:p>
            <a:pPr>
              <a:buNone/>
            </a:pPr>
            <a:r>
              <a:rPr lang="en-US" sz="1800" dirty="0"/>
              <a:t> </a:t>
            </a:r>
            <a:r>
              <a:rPr lang="en-US" sz="1800" b="1" dirty="0"/>
              <a:t>e. </a:t>
            </a:r>
            <a:r>
              <a:rPr lang="en-US" sz="1800" dirty="0"/>
              <a:t>first aid pouch will be complete and attached to the left side of the vest with a red cross marked on top; NATO nine-line </a:t>
            </a:r>
            <a:r>
              <a:rPr lang="en-US" sz="1800" dirty="0" err="1"/>
              <a:t>medevac</a:t>
            </a:r>
            <a:r>
              <a:rPr lang="en-US" sz="1800" dirty="0"/>
              <a:t> card, casualty feeder cards, and ROE will be inside of first aid pouch at all times.    </a:t>
            </a:r>
            <a:endParaRPr lang="en-US" sz="1800" b="1" dirty="0"/>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12</a:t>
            </a:fld>
            <a:endParaRPr lang="en-US" dirty="0"/>
          </a:p>
        </p:txBody>
      </p:sp>
      <p:sp>
        <p:nvSpPr>
          <p:cNvPr id="2" name="Title 1"/>
          <p:cNvSpPr>
            <a:spLocks noGrp="1"/>
          </p:cNvSpPr>
          <p:nvPr>
            <p:ph type="title" idx="4294967295"/>
          </p:nvPr>
        </p:nvSpPr>
        <p:spPr>
          <a:xfrm>
            <a:off x="0" y="0"/>
            <a:ext cx="9144000" cy="579438"/>
          </a:xfrm>
          <a:prstGeom prst="rect">
            <a:avLst/>
          </a:prstGeom>
        </p:spPr>
        <p:txBody>
          <a:bodyPr/>
          <a:lstStyle/>
          <a:p>
            <a:br>
              <a:rPr lang="en-US" dirty="0"/>
            </a:br>
            <a:br>
              <a:rPr lang="en-US" dirty="0"/>
            </a:br>
            <a:br>
              <a:rPr lang="en-US" dirty="0"/>
            </a:br>
            <a:r>
              <a:rPr lang="en-US" dirty="0"/>
              <a:t>Inspecting equipment cont.</a:t>
            </a:r>
          </a:p>
        </p:txBody>
      </p:sp>
      <p:pic>
        <p:nvPicPr>
          <p:cNvPr id="5" name="object 11">
            <a:extLst>
              <a:ext uri="{FF2B5EF4-FFF2-40B4-BE49-F238E27FC236}">
                <a16:creationId xmlns:a16="http://schemas.microsoft.com/office/drawing/2014/main" id="{2457BA13-6161-804E-BB0B-337DB131FBF6}"/>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5BC1EE84-07DF-B744-0471-0CF75ADE84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1800" b="1" dirty="0"/>
              <a:t> f. </a:t>
            </a:r>
            <a:r>
              <a:rPr lang="en-US" sz="1800" dirty="0"/>
              <a:t>Each soldier will carry 7 magazines or more ( to include SAW[squad automatic weapon] and machine gunners). These extra magazines can greatly assist during consolidation and reorganization. Magazines will be placed up (so you can see the loading slots) when empty and down when loaded. Magazines will have 550 cord loop on the bottom to facilitate rapid withdrawal from the vest or pouch and be taped to aid in noise discipline.</a:t>
            </a:r>
          </a:p>
          <a:p>
            <a:pPr>
              <a:buNone/>
            </a:pPr>
            <a:r>
              <a:rPr lang="en-US" sz="1800" b="1" dirty="0"/>
              <a:t>10. Rucksack: The rucksack will be configured in accordance with battalion SOP. </a:t>
            </a:r>
            <a:r>
              <a:rPr lang="en-US" sz="1800" dirty="0"/>
              <a:t>Rucksack will be packed in accordance with the prescribed packing list with zero defects. The rucksack frame. A nametape is machine sewn and centered just above the stitching at the bottom edge of the flap. Two luminous strips depicting company identification markings are machine sewn and centered equidistant from the US and the top of the nametape. </a:t>
            </a:r>
          </a:p>
          <a:p>
            <a:pPr>
              <a:buNone/>
            </a:pPr>
            <a:endParaRPr lang="en-US" sz="1800" dirty="0"/>
          </a:p>
        </p:txBody>
      </p:sp>
      <p:pic>
        <p:nvPicPr>
          <p:cNvPr id="3" name="object 11">
            <a:extLst>
              <a:ext uri="{FF2B5EF4-FFF2-40B4-BE49-F238E27FC236}">
                <a16:creationId xmlns:a16="http://schemas.microsoft.com/office/drawing/2014/main" id="{7D0A5938-E798-69A3-BCDD-76B5644BD102}"/>
              </a:ext>
            </a:extLst>
          </p:cNvPr>
          <p:cNvPicPr/>
          <p:nvPr/>
        </p:nvPicPr>
        <p:blipFill>
          <a:blip r:embed="rId2" cstate="print"/>
          <a:stretch>
            <a:fillRect/>
          </a:stretch>
        </p:blipFill>
        <p:spPr>
          <a:xfrm>
            <a:off x="120220" y="29304"/>
            <a:ext cx="630755" cy="842472"/>
          </a:xfrm>
          <a:prstGeom prst="rect">
            <a:avLst/>
          </a:prstGeom>
        </p:spPr>
      </p:pic>
      <p:pic>
        <p:nvPicPr>
          <p:cNvPr id="4" name="Picture 3" descr="A white circle with black background&#10;&#10;AI-generated content may be incorrect.">
            <a:extLst>
              <a:ext uri="{FF2B5EF4-FFF2-40B4-BE49-F238E27FC236}">
                <a16:creationId xmlns:a16="http://schemas.microsoft.com/office/drawing/2014/main" id="{3AFAD07D-DF65-C373-7C1F-2D44900E97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a:buNone/>
            </a:pPr>
            <a:endParaRPr lang="en-US" sz="1700" b="1" dirty="0"/>
          </a:p>
          <a:p>
            <a:pPr>
              <a:buNone/>
            </a:pPr>
            <a:endParaRPr lang="en-US" sz="1700" b="1" dirty="0"/>
          </a:p>
          <a:p>
            <a:pPr>
              <a:buNone/>
            </a:pPr>
            <a:r>
              <a:rPr lang="en-US" sz="1700" b="1" dirty="0"/>
              <a:t> </a:t>
            </a:r>
            <a:endParaRPr lang="en-US" sz="1700" dirty="0"/>
          </a:p>
          <a:p>
            <a:pPr>
              <a:buNone/>
            </a:pPr>
            <a:r>
              <a:rPr lang="en-US" sz="1700" b="1" dirty="0"/>
              <a:t>a. The E-tool is secured inside the E-tool carrier which is secured to the rucksack frame.</a:t>
            </a:r>
          </a:p>
          <a:p>
            <a:pPr>
              <a:buNone/>
            </a:pPr>
            <a:r>
              <a:rPr lang="en-US" sz="1700" b="1" dirty="0"/>
              <a:t>11. Gloves: Gloves will be worn at all times </a:t>
            </a:r>
            <a:r>
              <a:rPr lang="en-US" sz="1700" dirty="0"/>
              <a:t>cutoffs are not authorized.</a:t>
            </a:r>
          </a:p>
          <a:p>
            <a:pPr>
              <a:buNone/>
            </a:pPr>
            <a:r>
              <a:rPr lang="en-US" sz="1700" b="1" dirty="0"/>
              <a:t>12. NVGs: will be inside canteen pouch on the right side of IBA</a:t>
            </a:r>
          </a:p>
          <a:p>
            <a:pPr>
              <a:buNone/>
            </a:pPr>
            <a:r>
              <a:rPr lang="en-US" sz="1700" b="1" dirty="0"/>
              <a:t>13. Flashlights: Flashlights are used for sensitive items and map checks </a:t>
            </a:r>
            <a:r>
              <a:rPr lang="en-US" sz="1700" dirty="0"/>
              <a:t>and during MOUT operations. They should be equipped with a red lens and push-button activated.</a:t>
            </a:r>
          </a:p>
          <a:p>
            <a:pPr>
              <a:buNone/>
            </a:pPr>
            <a:r>
              <a:rPr lang="en-US" sz="1700" b="1" dirty="0"/>
              <a:t>14. </a:t>
            </a:r>
            <a:r>
              <a:rPr lang="en-US" sz="1700" b="1" dirty="0" err="1"/>
              <a:t>Gortex</a:t>
            </a:r>
            <a:r>
              <a:rPr lang="en-US" sz="1700" b="1" dirty="0"/>
              <a:t> jacket: The </a:t>
            </a:r>
            <a:r>
              <a:rPr lang="en-US" sz="1700" b="1" dirty="0" err="1"/>
              <a:t>gortex</a:t>
            </a:r>
            <a:r>
              <a:rPr lang="en-US" sz="1700" b="1" dirty="0"/>
              <a:t> jacket may be worn during inclement weather. </a:t>
            </a:r>
            <a:r>
              <a:rPr lang="en-US" sz="1700" dirty="0"/>
              <a:t>A nametape will be machine sewn flush with the bottom of the pocket flap on the upper left sleeve.</a:t>
            </a:r>
          </a:p>
          <a:p>
            <a:pPr>
              <a:buNone/>
            </a:pPr>
            <a:r>
              <a:rPr lang="en-US" sz="1700" b="1" dirty="0"/>
              <a:t>15. IBA: Body armor will have a nametape on the top right corner of vest.</a:t>
            </a:r>
          </a:p>
          <a:p>
            <a:pPr>
              <a:buNone/>
            </a:pPr>
            <a:r>
              <a:rPr lang="en-US" sz="1700" b="1" dirty="0"/>
              <a:t>16. Assault packs: Assault packs will have a nametape sewn on the outside pocket </a:t>
            </a:r>
            <a:r>
              <a:rPr lang="en-US" sz="1700" dirty="0"/>
              <a:t>with luminous tape sewn on top of nametape.</a:t>
            </a:r>
            <a:r>
              <a:rPr lang="en-US" sz="1700" b="1" dirty="0"/>
              <a:t>    </a:t>
            </a:r>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14</a:t>
            </a:fld>
            <a:endParaRPr lang="en-US" dirty="0"/>
          </a:p>
        </p:txBody>
      </p:sp>
      <p:sp>
        <p:nvSpPr>
          <p:cNvPr id="2" name="Title 1"/>
          <p:cNvSpPr>
            <a:spLocks noGrp="1"/>
          </p:cNvSpPr>
          <p:nvPr>
            <p:ph type="title" idx="4294967295"/>
          </p:nvPr>
        </p:nvSpPr>
        <p:spPr>
          <a:xfrm>
            <a:off x="0" y="0"/>
            <a:ext cx="9144000" cy="457200"/>
          </a:xfrm>
          <a:prstGeom prst="rect">
            <a:avLst/>
          </a:prstGeom>
        </p:spPr>
        <p:txBody>
          <a:bodyPr/>
          <a:lstStyle/>
          <a:p>
            <a:r>
              <a:rPr lang="en-US" dirty="0"/>
              <a:t>Inspecting equipment cont.</a:t>
            </a:r>
          </a:p>
        </p:txBody>
      </p:sp>
      <p:pic>
        <p:nvPicPr>
          <p:cNvPr id="5" name="object 11">
            <a:extLst>
              <a:ext uri="{FF2B5EF4-FFF2-40B4-BE49-F238E27FC236}">
                <a16:creationId xmlns:a16="http://schemas.microsoft.com/office/drawing/2014/main" id="{4588EA33-8973-1A36-0D43-835EB27C3027}"/>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00555980-732B-D07E-EBF1-01555667A7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15</a:t>
            </a:fld>
            <a:endParaRPr lang="en-US" dirty="0"/>
          </a:p>
        </p:txBody>
      </p:sp>
      <p:sp>
        <p:nvSpPr>
          <p:cNvPr id="5" name="Title 4"/>
          <p:cNvSpPr>
            <a:spLocks noGrp="1"/>
          </p:cNvSpPr>
          <p:nvPr>
            <p:ph type="title" idx="4294967295"/>
          </p:nvPr>
        </p:nvSpPr>
        <p:spPr>
          <a:xfrm>
            <a:off x="0" y="908720"/>
            <a:ext cx="9144000" cy="5112568"/>
          </a:xfrm>
          <a:prstGeom prst="rect">
            <a:avLst/>
          </a:prstGeom>
        </p:spPr>
        <p:txBody>
          <a:bodyPr/>
          <a:lstStyle/>
          <a:p>
            <a:br>
              <a:rPr lang="en-US" sz="2000" dirty="0"/>
            </a:br>
            <a:br>
              <a:rPr lang="en-US" sz="2000" dirty="0"/>
            </a:br>
            <a:br>
              <a:rPr lang="en-US" sz="2000" dirty="0"/>
            </a:br>
            <a:r>
              <a:rPr lang="en-US" sz="2000" dirty="0"/>
              <a:t>What are the positive effects of regular, impartial inspections on Soldiers? Are there negative effects? How do you ensure checks and inspections are not just “make-work”?</a:t>
            </a:r>
            <a:br>
              <a:rPr lang="en-US" sz="1600" dirty="0"/>
            </a:br>
            <a:br>
              <a:rPr lang="en-US" sz="1600" dirty="0"/>
            </a:br>
            <a:br>
              <a:rPr lang="en-US" sz="1600" dirty="0"/>
            </a:br>
            <a:r>
              <a:rPr lang="en-US" sz="1800" dirty="0"/>
              <a:t>“In every case where the Sergeant stops enforcing fundamental standards and senior leaders do not hold him accountable, the enforcement of standards in other areas begins to slip…PCCs are not performed in detail, complacency begins to set in, and Sergeants stop making on-the-spot corrections. The importance of the squad and platoon leadership in establishing standards and holding Sergeants accountable is critical to the performance of the organization. When you walk into an organization as an outsider and you see everyone in the same uniform, vehicle load plans are organized, basic fundamental drills are performed as routine, you learn a lot about the unit’s discipline. You know as an outsider that standards are established, everyone knows the standard, and there is a leader in charge.”</a:t>
            </a:r>
            <a:br>
              <a:rPr lang="en-US" sz="1600" dirty="0"/>
            </a:br>
            <a:br>
              <a:rPr lang="en-US" sz="1600" dirty="0"/>
            </a:br>
            <a:r>
              <a:rPr lang="en-US" sz="1600" dirty="0"/>
              <a:t>Sergeant Major of the Army Kenneth O. Preston</a:t>
            </a:r>
          </a:p>
        </p:txBody>
      </p:sp>
      <p:pic>
        <p:nvPicPr>
          <p:cNvPr id="2" name="object 11">
            <a:extLst>
              <a:ext uri="{FF2B5EF4-FFF2-40B4-BE49-F238E27FC236}">
                <a16:creationId xmlns:a16="http://schemas.microsoft.com/office/drawing/2014/main" id="{240A08B3-4B5C-B553-632E-D71C92C01DEB}"/>
              </a:ext>
            </a:extLst>
          </p:cNvPr>
          <p:cNvPicPr/>
          <p:nvPr/>
        </p:nvPicPr>
        <p:blipFill>
          <a:blip r:embed="rId2"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E9BC9099-0D0A-44E0-ED74-600D7490BF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1800" y="980728"/>
            <a:ext cx="3583032" cy="461665"/>
          </a:xfrm>
          <a:prstGeom prst="rect">
            <a:avLst/>
          </a:prstGeom>
          <a:noFill/>
        </p:spPr>
        <p:txBody>
          <a:bodyPr wrap="square" rtlCol="0">
            <a:spAutoFit/>
          </a:bodyPr>
          <a:lstStyle/>
          <a:p>
            <a:pPr algn="ctr"/>
            <a:r>
              <a:rPr lang="en-US" sz="2400" dirty="0"/>
              <a:t>Examples </a:t>
            </a:r>
          </a:p>
        </p:txBody>
      </p:sp>
      <p:sp>
        <p:nvSpPr>
          <p:cNvPr id="3" name="TextBox 2"/>
          <p:cNvSpPr txBox="1"/>
          <p:nvPr/>
        </p:nvSpPr>
        <p:spPr>
          <a:xfrm>
            <a:off x="1331640" y="2636912"/>
            <a:ext cx="184731" cy="369332"/>
          </a:xfrm>
          <a:prstGeom prst="rect">
            <a:avLst/>
          </a:prstGeom>
          <a:noFill/>
        </p:spPr>
        <p:txBody>
          <a:bodyPr wrap="none" rtlCol="0">
            <a:spAutoFit/>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0" y="1844824"/>
            <a:ext cx="3876675" cy="452437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195736" y="1340768"/>
            <a:ext cx="3343275" cy="4953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139952" y="1916832"/>
            <a:ext cx="2971800" cy="2990850"/>
          </a:xfrm>
          <a:prstGeom prst="rect">
            <a:avLst/>
          </a:prstGeom>
          <a:noFill/>
          <a:ln w="9525">
            <a:noFill/>
            <a:miter lim="800000"/>
            <a:headEnd/>
            <a:tailEnd/>
          </a:ln>
        </p:spPr>
      </p:pic>
      <p:sp>
        <p:nvSpPr>
          <p:cNvPr id="9" name="Rectangle 8"/>
          <p:cNvSpPr/>
          <p:nvPr/>
        </p:nvSpPr>
        <p:spPr>
          <a:xfrm>
            <a:off x="6660232" y="1700808"/>
            <a:ext cx="792088" cy="576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508104" y="1412776"/>
            <a:ext cx="2762295" cy="369332"/>
          </a:xfrm>
          <a:prstGeom prst="rect">
            <a:avLst/>
          </a:prstGeom>
          <a:noFill/>
        </p:spPr>
        <p:txBody>
          <a:bodyPr wrap="none" rtlCol="0">
            <a:spAutoFit/>
          </a:bodyPr>
          <a:lstStyle/>
          <a:p>
            <a:r>
              <a:rPr lang="en-US" b="1" dirty="0"/>
              <a:t>Mounted / dismounted </a:t>
            </a:r>
            <a:r>
              <a:rPr lang="en-US" dirty="0"/>
              <a:t> </a:t>
            </a:r>
          </a:p>
        </p:txBody>
      </p:sp>
      <p:pic>
        <p:nvPicPr>
          <p:cNvPr id="4" name="object 11">
            <a:extLst>
              <a:ext uri="{FF2B5EF4-FFF2-40B4-BE49-F238E27FC236}">
                <a16:creationId xmlns:a16="http://schemas.microsoft.com/office/drawing/2014/main" id="{BF4BDE83-6233-29BD-EFEF-A9146BABDC84}"/>
              </a:ext>
            </a:extLst>
          </p:cNvPr>
          <p:cNvPicPr/>
          <p:nvPr/>
        </p:nvPicPr>
        <p:blipFill>
          <a:blip r:embed="rId5" cstate="print"/>
          <a:stretch>
            <a:fillRect/>
          </a:stretch>
        </p:blipFill>
        <p:spPr>
          <a:xfrm>
            <a:off x="120220" y="29304"/>
            <a:ext cx="630755" cy="842472"/>
          </a:xfrm>
          <a:prstGeom prst="rect">
            <a:avLst/>
          </a:prstGeom>
        </p:spPr>
      </p:pic>
      <p:pic>
        <p:nvPicPr>
          <p:cNvPr id="5" name="Picture 4" descr="A white circle with black background&#10;&#10;AI-generated content may be incorrect.">
            <a:extLst>
              <a:ext uri="{FF2B5EF4-FFF2-40B4-BE49-F238E27FC236}">
                <a16:creationId xmlns:a16="http://schemas.microsoft.com/office/drawing/2014/main" id="{F010220E-D645-DA7E-2057-F83C4A65413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251520" y="1124744"/>
            <a:ext cx="6334125" cy="5267325"/>
          </a:xfrm>
          <a:prstGeom prst="rect">
            <a:avLst/>
          </a:prstGeom>
          <a:noFill/>
          <a:ln w="9525">
            <a:noFill/>
            <a:miter lim="800000"/>
            <a:headEnd/>
            <a:tailEnd/>
          </a:ln>
        </p:spPr>
      </p:pic>
      <p:pic>
        <p:nvPicPr>
          <p:cNvPr id="3" name="Picture 5"/>
          <p:cNvPicPr>
            <a:picLocks noChangeAspect="1" noChangeArrowheads="1"/>
          </p:cNvPicPr>
          <p:nvPr/>
        </p:nvPicPr>
        <p:blipFill>
          <a:blip r:embed="rId3" cstate="print"/>
          <a:srcRect/>
          <a:stretch>
            <a:fillRect/>
          </a:stretch>
        </p:blipFill>
        <p:spPr bwMode="auto">
          <a:xfrm>
            <a:off x="5619750" y="1412776"/>
            <a:ext cx="3524250" cy="2066925"/>
          </a:xfrm>
          <a:prstGeom prst="rect">
            <a:avLst/>
          </a:prstGeom>
          <a:noFill/>
          <a:ln w="9525">
            <a:noFill/>
            <a:miter lim="800000"/>
            <a:headEnd/>
            <a:tailEnd/>
          </a:ln>
        </p:spPr>
      </p:pic>
      <p:pic>
        <p:nvPicPr>
          <p:cNvPr id="4" name="Picture 2"/>
          <p:cNvPicPr>
            <a:picLocks noChangeAspect="1" noChangeArrowheads="1"/>
          </p:cNvPicPr>
          <p:nvPr/>
        </p:nvPicPr>
        <p:blipFill>
          <a:blip r:embed="rId4" cstate="print"/>
          <a:srcRect/>
          <a:stretch>
            <a:fillRect/>
          </a:stretch>
        </p:blipFill>
        <p:spPr bwMode="auto">
          <a:xfrm>
            <a:off x="5940152" y="3356992"/>
            <a:ext cx="3024336" cy="3024335"/>
          </a:xfrm>
          <a:prstGeom prst="rect">
            <a:avLst/>
          </a:prstGeom>
          <a:noFill/>
          <a:ln w="9525">
            <a:noFill/>
            <a:miter lim="800000"/>
            <a:headEnd/>
            <a:tailEnd/>
          </a:ln>
        </p:spPr>
      </p:pic>
      <p:sp>
        <p:nvSpPr>
          <p:cNvPr id="5" name="Rectangle 4"/>
          <p:cNvSpPr/>
          <p:nvPr/>
        </p:nvSpPr>
        <p:spPr>
          <a:xfrm>
            <a:off x="8604448" y="3212976"/>
            <a:ext cx="539552"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2987824" y="908720"/>
            <a:ext cx="2621230" cy="369332"/>
          </a:xfrm>
          <a:prstGeom prst="rect">
            <a:avLst/>
          </a:prstGeom>
          <a:noFill/>
        </p:spPr>
        <p:txBody>
          <a:bodyPr wrap="none" rtlCol="0">
            <a:spAutoFit/>
          </a:bodyPr>
          <a:lstStyle/>
          <a:p>
            <a:r>
              <a:rPr lang="en-US" b="1" dirty="0"/>
              <a:t>Specialize Equipment </a:t>
            </a:r>
          </a:p>
        </p:txBody>
      </p:sp>
      <p:pic>
        <p:nvPicPr>
          <p:cNvPr id="2" name="object 11">
            <a:extLst>
              <a:ext uri="{FF2B5EF4-FFF2-40B4-BE49-F238E27FC236}">
                <a16:creationId xmlns:a16="http://schemas.microsoft.com/office/drawing/2014/main" id="{C5363F9C-7088-427F-9CDE-5D62F8B76FD6}"/>
              </a:ext>
            </a:extLst>
          </p:cNvPr>
          <p:cNvPicPr/>
          <p:nvPr/>
        </p:nvPicPr>
        <p:blipFill>
          <a:blip r:embed="rId5" cstate="print"/>
          <a:stretch>
            <a:fillRect/>
          </a:stretch>
        </p:blipFill>
        <p:spPr>
          <a:xfrm>
            <a:off x="120220" y="29304"/>
            <a:ext cx="630755" cy="842472"/>
          </a:xfrm>
          <a:prstGeom prst="rect">
            <a:avLst/>
          </a:prstGeom>
        </p:spPr>
      </p:pic>
      <p:pic>
        <p:nvPicPr>
          <p:cNvPr id="7" name="Picture 6" descr="A white circle with black background&#10;&#10;AI-generated content may be incorrect.">
            <a:extLst>
              <a:ext uri="{FF2B5EF4-FFF2-40B4-BE49-F238E27FC236}">
                <a16:creationId xmlns:a16="http://schemas.microsoft.com/office/drawing/2014/main" id="{6487CA3B-83FB-90AE-DCAC-DA63C5AD86B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340768"/>
            <a:ext cx="7992888" cy="4896544"/>
          </a:xfrm>
          <a:prstGeom prst="rect">
            <a:avLst/>
          </a:prstGeom>
          <a:noFill/>
          <a:ln w="9525">
            <a:noFill/>
            <a:miter lim="800000"/>
            <a:headEnd/>
            <a:tailEnd/>
          </a:ln>
        </p:spPr>
      </p:pic>
      <p:sp>
        <p:nvSpPr>
          <p:cNvPr id="3" name="TextBox 2"/>
          <p:cNvSpPr txBox="1"/>
          <p:nvPr/>
        </p:nvSpPr>
        <p:spPr>
          <a:xfrm>
            <a:off x="3275856" y="1124744"/>
            <a:ext cx="1826141" cy="369332"/>
          </a:xfrm>
          <a:prstGeom prst="rect">
            <a:avLst/>
          </a:prstGeom>
          <a:noFill/>
        </p:spPr>
        <p:txBody>
          <a:bodyPr wrap="none" rtlCol="0">
            <a:spAutoFit/>
          </a:bodyPr>
          <a:lstStyle/>
          <a:p>
            <a:r>
              <a:rPr lang="en-US" b="1" dirty="0"/>
              <a:t>Machine Guns </a:t>
            </a:r>
          </a:p>
        </p:txBody>
      </p:sp>
      <p:pic>
        <p:nvPicPr>
          <p:cNvPr id="2" name="object 11">
            <a:extLst>
              <a:ext uri="{FF2B5EF4-FFF2-40B4-BE49-F238E27FC236}">
                <a16:creationId xmlns:a16="http://schemas.microsoft.com/office/drawing/2014/main" id="{AAACD289-35AD-B558-6D1A-6E83236AD650}"/>
              </a:ext>
            </a:extLst>
          </p:cNvPr>
          <p:cNvPicPr/>
          <p:nvPr/>
        </p:nvPicPr>
        <p:blipFill>
          <a:blip r:embed="rId3" cstate="print"/>
          <a:stretch>
            <a:fillRect/>
          </a:stretch>
        </p:blipFill>
        <p:spPr>
          <a:xfrm>
            <a:off x="120220" y="29304"/>
            <a:ext cx="630755" cy="842472"/>
          </a:xfrm>
          <a:prstGeom prst="rect">
            <a:avLst/>
          </a:prstGeom>
        </p:spPr>
      </p:pic>
      <p:pic>
        <p:nvPicPr>
          <p:cNvPr id="4" name="Picture 3" descr="A white circle with black background&#10;&#10;AI-generated content may be incorrect.">
            <a:extLst>
              <a:ext uri="{FF2B5EF4-FFF2-40B4-BE49-F238E27FC236}">
                <a16:creationId xmlns:a16="http://schemas.microsoft.com/office/drawing/2014/main" id="{6D554719-3FC3-CB42-568B-7DA28326BB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323528" y="1395413"/>
            <a:ext cx="7344816" cy="4913907"/>
          </a:xfrm>
          <a:prstGeom prst="rect">
            <a:avLst/>
          </a:prstGeom>
          <a:noFill/>
          <a:ln w="9525">
            <a:noFill/>
            <a:miter lim="800000"/>
            <a:headEnd/>
            <a:tailEnd/>
          </a:ln>
        </p:spPr>
      </p:pic>
      <p:sp>
        <p:nvSpPr>
          <p:cNvPr id="3" name="TextBox 2"/>
          <p:cNvSpPr txBox="1"/>
          <p:nvPr/>
        </p:nvSpPr>
        <p:spPr>
          <a:xfrm>
            <a:off x="3203848" y="1124744"/>
            <a:ext cx="1992853" cy="369332"/>
          </a:xfrm>
          <a:prstGeom prst="rect">
            <a:avLst/>
          </a:prstGeom>
          <a:noFill/>
        </p:spPr>
        <p:txBody>
          <a:bodyPr wrap="none" rtlCol="0">
            <a:spAutoFit/>
          </a:bodyPr>
          <a:lstStyle/>
          <a:p>
            <a:r>
              <a:rPr lang="en-US" b="1" dirty="0"/>
              <a:t>Communication </a:t>
            </a:r>
          </a:p>
        </p:txBody>
      </p:sp>
      <p:pic>
        <p:nvPicPr>
          <p:cNvPr id="2" name="object 11">
            <a:extLst>
              <a:ext uri="{FF2B5EF4-FFF2-40B4-BE49-F238E27FC236}">
                <a16:creationId xmlns:a16="http://schemas.microsoft.com/office/drawing/2014/main" id="{EB990D8C-21FE-522E-C805-774B645F7DB8}"/>
              </a:ext>
            </a:extLst>
          </p:cNvPr>
          <p:cNvPicPr/>
          <p:nvPr/>
        </p:nvPicPr>
        <p:blipFill>
          <a:blip r:embed="rId3" cstate="print"/>
          <a:stretch>
            <a:fillRect/>
          </a:stretch>
        </p:blipFill>
        <p:spPr>
          <a:xfrm>
            <a:off x="120220" y="29304"/>
            <a:ext cx="630755" cy="842472"/>
          </a:xfrm>
          <a:prstGeom prst="rect">
            <a:avLst/>
          </a:prstGeom>
        </p:spPr>
      </p:pic>
      <p:pic>
        <p:nvPicPr>
          <p:cNvPr id="4" name="Picture 3" descr="A white circle with black background&#10;&#10;AI-generated content may be incorrect.">
            <a:extLst>
              <a:ext uri="{FF2B5EF4-FFF2-40B4-BE49-F238E27FC236}">
                <a16:creationId xmlns:a16="http://schemas.microsoft.com/office/drawing/2014/main" id="{0C5CF0BF-2311-98C9-031E-CE3CEC611A7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lstStyle/>
          <a:p>
            <a:pPr>
              <a:buNone/>
            </a:pPr>
            <a:r>
              <a:rPr lang="en-US" sz="3000" dirty="0"/>
              <a:t>TASKS: Instruct Soldiers on how to conduct proper PCC/PCI’s</a:t>
            </a:r>
            <a:br>
              <a:rPr lang="en-US" sz="3000" dirty="0"/>
            </a:br>
            <a:endParaRPr lang="en-US" sz="3000" dirty="0"/>
          </a:p>
          <a:p>
            <a:pPr>
              <a:buNone/>
            </a:pPr>
            <a:r>
              <a:rPr lang="en-US" sz="3000" dirty="0"/>
              <a:t>CONDITIONS:  BATTALION CLASSROOM </a:t>
            </a:r>
            <a:br>
              <a:rPr lang="en-US" sz="3000" dirty="0"/>
            </a:br>
            <a:endParaRPr lang="en-US" sz="3000" dirty="0"/>
          </a:p>
          <a:p>
            <a:pPr>
              <a:buNone/>
            </a:pPr>
            <a:r>
              <a:rPr lang="en-US" sz="3000" dirty="0"/>
              <a:t>STANDARDS: Soldier(s) will be able to understand the purpose and conduct proper PCC/PCI ‘s before any given mission and/or tasks; and be able to tell the difference between the two.</a:t>
            </a:r>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2</a:t>
            </a:fld>
            <a:endParaRPr lang="en-US" dirty="0"/>
          </a:p>
        </p:txBody>
      </p:sp>
      <p:sp>
        <p:nvSpPr>
          <p:cNvPr id="2" name="Title 1"/>
          <p:cNvSpPr>
            <a:spLocks noGrp="1"/>
          </p:cNvSpPr>
          <p:nvPr>
            <p:ph type="title" idx="4294967295"/>
          </p:nvPr>
        </p:nvSpPr>
        <p:spPr>
          <a:xfrm>
            <a:off x="0" y="0"/>
            <a:ext cx="9144000" cy="1143000"/>
          </a:xfrm>
          <a:prstGeom prst="rect">
            <a:avLst/>
          </a:prstGeom>
        </p:spPr>
        <p:txBody>
          <a:bodyPr/>
          <a:lstStyle/>
          <a:p>
            <a:r>
              <a:rPr lang="en-US" sz="4000" dirty="0"/>
              <a:t>TERMINAL LEARNING OBJECTIVE</a:t>
            </a:r>
          </a:p>
        </p:txBody>
      </p:sp>
      <p:pic>
        <p:nvPicPr>
          <p:cNvPr id="5" name="object 11">
            <a:extLst>
              <a:ext uri="{FF2B5EF4-FFF2-40B4-BE49-F238E27FC236}">
                <a16:creationId xmlns:a16="http://schemas.microsoft.com/office/drawing/2014/main" id="{476F0C00-806D-629E-2D54-4F483A0D5F13}"/>
              </a:ext>
            </a:extLst>
          </p:cNvPr>
          <p:cNvPicPr/>
          <p:nvPr/>
        </p:nvPicPr>
        <p:blipFill>
          <a:blip r:embed="rId2" cstate="print"/>
          <a:stretch>
            <a:fillRect/>
          </a:stretch>
        </p:blipFill>
        <p:spPr>
          <a:xfrm>
            <a:off x="120220" y="4462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182014A0-E206-6410-62E7-F5141E7276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50241"/>
            <a:ext cx="842472" cy="84247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srcRect/>
          <a:stretch>
            <a:fillRect/>
          </a:stretch>
        </p:blipFill>
        <p:spPr bwMode="auto">
          <a:xfrm>
            <a:off x="1619672" y="908720"/>
            <a:ext cx="5857875" cy="5472608"/>
          </a:xfrm>
          <a:prstGeom prst="rect">
            <a:avLst/>
          </a:prstGeom>
          <a:noFill/>
          <a:ln w="9525">
            <a:noFill/>
            <a:miter lim="800000"/>
            <a:headEnd/>
            <a:tailEnd/>
          </a:ln>
        </p:spPr>
      </p:pic>
      <p:pic>
        <p:nvPicPr>
          <p:cNvPr id="2" name="object 11">
            <a:extLst>
              <a:ext uri="{FF2B5EF4-FFF2-40B4-BE49-F238E27FC236}">
                <a16:creationId xmlns:a16="http://schemas.microsoft.com/office/drawing/2014/main" id="{1F31406A-65C7-0628-09DF-5E4BE5E08377}"/>
              </a:ext>
            </a:extLst>
          </p:cNvPr>
          <p:cNvPicPr/>
          <p:nvPr/>
        </p:nvPicPr>
        <p:blipFill>
          <a:blip r:embed="rId3"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8A17AE93-AEED-9CAE-61A7-1B963820C4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331640" y="980728"/>
            <a:ext cx="6543675" cy="1828800"/>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1403648" y="2780928"/>
            <a:ext cx="7029450" cy="2276475"/>
          </a:xfrm>
          <a:prstGeom prst="rect">
            <a:avLst/>
          </a:prstGeom>
          <a:noFill/>
          <a:ln w="9525">
            <a:noFill/>
            <a:miter lim="800000"/>
            <a:headEnd/>
            <a:tailEnd/>
          </a:ln>
        </p:spPr>
      </p:pic>
      <p:pic>
        <p:nvPicPr>
          <p:cNvPr id="2" name="object 11">
            <a:extLst>
              <a:ext uri="{FF2B5EF4-FFF2-40B4-BE49-F238E27FC236}">
                <a16:creationId xmlns:a16="http://schemas.microsoft.com/office/drawing/2014/main" id="{56DDD63E-2A11-EFA9-D26A-29F1A35C1B38}"/>
              </a:ext>
            </a:extLst>
          </p:cNvPr>
          <p:cNvPicPr/>
          <p:nvPr/>
        </p:nvPicPr>
        <p:blipFill>
          <a:blip r:embed="rId4"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6A3CF420-D9F5-7AF1-2B94-DB5409A8CF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1331640" y="908720"/>
            <a:ext cx="6286500" cy="1171575"/>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1331640" y="2060848"/>
            <a:ext cx="6991350" cy="4176464"/>
          </a:xfrm>
          <a:prstGeom prst="rect">
            <a:avLst/>
          </a:prstGeom>
          <a:noFill/>
          <a:ln w="9525">
            <a:noFill/>
            <a:miter lim="800000"/>
            <a:headEnd/>
            <a:tailEnd/>
          </a:ln>
        </p:spPr>
      </p:pic>
      <p:pic>
        <p:nvPicPr>
          <p:cNvPr id="2" name="object 11">
            <a:extLst>
              <a:ext uri="{FF2B5EF4-FFF2-40B4-BE49-F238E27FC236}">
                <a16:creationId xmlns:a16="http://schemas.microsoft.com/office/drawing/2014/main" id="{A279D3EA-E6FE-CE5A-77BB-547CD77D9757}"/>
              </a:ext>
            </a:extLst>
          </p:cNvPr>
          <p:cNvPicPr/>
          <p:nvPr/>
        </p:nvPicPr>
        <p:blipFill>
          <a:blip r:embed="rId4"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D688B782-7EE8-6A67-E213-F8C59C71F10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1209675" y="1100138"/>
            <a:ext cx="6724650" cy="4657725"/>
          </a:xfrm>
          <a:prstGeom prst="rect">
            <a:avLst/>
          </a:prstGeom>
          <a:noFill/>
          <a:ln w="9525">
            <a:noFill/>
            <a:miter lim="800000"/>
            <a:headEnd/>
            <a:tailEnd/>
          </a:ln>
        </p:spPr>
      </p:pic>
      <p:pic>
        <p:nvPicPr>
          <p:cNvPr id="2" name="object 11">
            <a:extLst>
              <a:ext uri="{FF2B5EF4-FFF2-40B4-BE49-F238E27FC236}">
                <a16:creationId xmlns:a16="http://schemas.microsoft.com/office/drawing/2014/main" id="{A040E60B-7599-F369-95A8-6EF2971118F1}"/>
              </a:ext>
            </a:extLst>
          </p:cNvPr>
          <p:cNvPicPr/>
          <p:nvPr/>
        </p:nvPicPr>
        <p:blipFill>
          <a:blip r:embed="rId3"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BDA58AA7-95C0-7336-F223-2BFA3AE47E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srcRect/>
          <a:stretch>
            <a:fillRect/>
          </a:stretch>
        </p:blipFill>
        <p:spPr bwMode="auto">
          <a:xfrm>
            <a:off x="1547664" y="908720"/>
            <a:ext cx="6096000" cy="1152525"/>
          </a:xfrm>
          <a:prstGeom prst="rect">
            <a:avLst/>
          </a:prstGeom>
          <a:noFill/>
          <a:ln w="9525">
            <a:noFill/>
            <a:miter lim="800000"/>
            <a:headEnd/>
            <a:tailEnd/>
          </a:ln>
        </p:spPr>
      </p:pic>
      <p:pic>
        <p:nvPicPr>
          <p:cNvPr id="10243" name="Picture 3"/>
          <p:cNvPicPr>
            <a:picLocks noChangeAspect="1" noChangeArrowheads="1"/>
          </p:cNvPicPr>
          <p:nvPr/>
        </p:nvPicPr>
        <p:blipFill>
          <a:blip r:embed="rId3" cstate="print"/>
          <a:srcRect/>
          <a:stretch>
            <a:fillRect/>
          </a:stretch>
        </p:blipFill>
        <p:spPr bwMode="auto">
          <a:xfrm>
            <a:off x="1475656" y="1988840"/>
            <a:ext cx="6724650" cy="4276725"/>
          </a:xfrm>
          <a:prstGeom prst="rect">
            <a:avLst/>
          </a:prstGeom>
          <a:noFill/>
          <a:ln w="9525">
            <a:noFill/>
            <a:miter lim="800000"/>
            <a:headEnd/>
            <a:tailEnd/>
          </a:ln>
        </p:spPr>
      </p:pic>
      <p:pic>
        <p:nvPicPr>
          <p:cNvPr id="2" name="object 11">
            <a:extLst>
              <a:ext uri="{FF2B5EF4-FFF2-40B4-BE49-F238E27FC236}">
                <a16:creationId xmlns:a16="http://schemas.microsoft.com/office/drawing/2014/main" id="{E533E4E2-E769-A43B-385D-2F69C5CCD0C1}"/>
              </a:ext>
            </a:extLst>
          </p:cNvPr>
          <p:cNvPicPr/>
          <p:nvPr/>
        </p:nvPicPr>
        <p:blipFill>
          <a:blip r:embed="rId4"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B192198F-B887-F0F5-69E4-DC8F127E54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179512" y="1412776"/>
            <a:ext cx="3552825" cy="4419600"/>
          </a:xfrm>
          <a:prstGeom prst="rect">
            <a:avLst/>
          </a:prstGeom>
          <a:noFill/>
          <a:ln w="9525">
            <a:noFill/>
            <a:miter lim="800000"/>
            <a:headEnd/>
            <a:tailEnd/>
          </a:ln>
        </p:spPr>
      </p:pic>
      <p:pic>
        <p:nvPicPr>
          <p:cNvPr id="11267" name="Picture 3"/>
          <p:cNvPicPr>
            <a:picLocks noChangeAspect="1" noChangeArrowheads="1"/>
          </p:cNvPicPr>
          <p:nvPr/>
        </p:nvPicPr>
        <p:blipFill>
          <a:blip r:embed="rId3" cstate="print"/>
          <a:srcRect/>
          <a:stretch>
            <a:fillRect/>
          </a:stretch>
        </p:blipFill>
        <p:spPr bwMode="auto">
          <a:xfrm>
            <a:off x="4283968" y="1412776"/>
            <a:ext cx="3810000" cy="4686300"/>
          </a:xfrm>
          <a:prstGeom prst="rect">
            <a:avLst/>
          </a:prstGeom>
          <a:noFill/>
          <a:ln w="9525">
            <a:noFill/>
            <a:miter lim="800000"/>
            <a:headEnd/>
            <a:tailEnd/>
          </a:ln>
        </p:spPr>
      </p:pic>
      <p:pic>
        <p:nvPicPr>
          <p:cNvPr id="2" name="object 11">
            <a:extLst>
              <a:ext uri="{FF2B5EF4-FFF2-40B4-BE49-F238E27FC236}">
                <a16:creationId xmlns:a16="http://schemas.microsoft.com/office/drawing/2014/main" id="{2E766643-86E6-766D-383D-048EF913DB56}"/>
              </a:ext>
            </a:extLst>
          </p:cNvPr>
          <p:cNvPicPr/>
          <p:nvPr/>
        </p:nvPicPr>
        <p:blipFill>
          <a:blip r:embed="rId4" cstate="print"/>
          <a:stretch>
            <a:fillRect/>
          </a:stretch>
        </p:blipFill>
        <p:spPr>
          <a:xfrm>
            <a:off x="120220" y="29304"/>
            <a:ext cx="630755" cy="842472"/>
          </a:xfrm>
          <a:prstGeom prst="rect">
            <a:avLst/>
          </a:prstGeom>
        </p:spPr>
      </p:pic>
      <p:pic>
        <p:nvPicPr>
          <p:cNvPr id="3" name="Picture 2" descr="A white circle with black background&#10;&#10;AI-generated content may be incorrect.">
            <a:extLst>
              <a:ext uri="{FF2B5EF4-FFF2-40B4-BE49-F238E27FC236}">
                <a16:creationId xmlns:a16="http://schemas.microsoft.com/office/drawing/2014/main" id="{04B9D2B8-CB9F-5F3B-CC24-FCD23AE6810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B3E3176-D697-4C01-BB7D-7D6B98C5A7A7}" type="slidenum">
              <a:rPr lang="en-US" smtClean="0"/>
              <a:pPr>
                <a:defRPr/>
              </a:pPr>
              <a:t>26</a:t>
            </a:fld>
            <a:endParaRPr lang="en-US" dirty="0"/>
          </a:p>
        </p:txBody>
      </p:sp>
      <p:sp>
        <p:nvSpPr>
          <p:cNvPr id="2" name="Title 1"/>
          <p:cNvSpPr>
            <a:spLocks noGrp="1"/>
          </p:cNvSpPr>
          <p:nvPr>
            <p:ph type="title" idx="4294967295"/>
          </p:nvPr>
        </p:nvSpPr>
        <p:spPr>
          <a:xfrm>
            <a:off x="0" y="0"/>
            <a:ext cx="9144000" cy="6858000"/>
          </a:xfrm>
          <a:prstGeom prst="rect">
            <a:avLst/>
          </a:prstGeom>
        </p:spPr>
        <p:txBody>
          <a:bodyPr/>
          <a:lstStyle/>
          <a:p>
            <a:r>
              <a:rPr lang="en-US" sz="4400" dirty="0"/>
              <a:t>CONCLUSION</a:t>
            </a:r>
            <a:br>
              <a:rPr lang="en-US" sz="4400" dirty="0"/>
            </a:br>
            <a:br>
              <a:rPr lang="en-US" sz="4400" dirty="0"/>
            </a:br>
            <a:r>
              <a:rPr lang="en-US" sz="2000" dirty="0"/>
              <a:t>Inspections enable leaders to correct small problems before they escalate into larger ones. Pre-combat checks and Pre-combat inspections contribute to the overall preparation and readiness of leaders and Soldiers. In addition to helping prepare Soldiers for missions, the inspections and checks demonstrate that you care about your troops, making these checks important tools in maintaining morale and discipline. Your care and diligence in conducting and supervising pre-combat checks and inspections speak volumes about your skill as an Army Leader.</a:t>
            </a:r>
          </a:p>
        </p:txBody>
      </p:sp>
      <p:pic>
        <p:nvPicPr>
          <p:cNvPr id="4" name="object 11">
            <a:extLst>
              <a:ext uri="{FF2B5EF4-FFF2-40B4-BE49-F238E27FC236}">
                <a16:creationId xmlns:a16="http://schemas.microsoft.com/office/drawing/2014/main" id="{B6013670-A1C4-7317-1D1A-5CF1AF2CC29E}"/>
              </a:ext>
            </a:extLst>
          </p:cNvPr>
          <p:cNvPicPr/>
          <p:nvPr/>
        </p:nvPicPr>
        <p:blipFill>
          <a:blip r:embed="rId2" cstate="print"/>
          <a:stretch>
            <a:fillRect/>
          </a:stretch>
        </p:blipFill>
        <p:spPr>
          <a:xfrm>
            <a:off x="120220" y="29304"/>
            <a:ext cx="630755" cy="842472"/>
          </a:xfrm>
          <a:prstGeom prst="rect">
            <a:avLst/>
          </a:prstGeom>
        </p:spPr>
      </p:pic>
      <p:pic>
        <p:nvPicPr>
          <p:cNvPr id="5" name="Picture 4" descr="A white circle with black background&#10;&#10;AI-generated content may be incorrect.">
            <a:extLst>
              <a:ext uri="{FF2B5EF4-FFF2-40B4-BE49-F238E27FC236}">
                <a16:creationId xmlns:a16="http://schemas.microsoft.com/office/drawing/2014/main" id="{FC19F915-312A-4414-9555-A1B918A49B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lstStyle/>
          <a:p>
            <a:pPr>
              <a:buNone/>
            </a:pPr>
            <a:r>
              <a:rPr lang="en-US" dirty="0"/>
              <a:t>  </a:t>
            </a:r>
          </a:p>
          <a:p>
            <a:pPr marL="514350" indent="-514350">
              <a:buFont typeface="+mj-lt"/>
              <a:buAutoNum type="arabicPeriod"/>
            </a:pPr>
            <a:r>
              <a:rPr lang="en-US" dirty="0"/>
              <a:t>   The purpose of Checks and Inspections</a:t>
            </a:r>
          </a:p>
          <a:p>
            <a:pPr marL="514350" indent="-514350">
              <a:buFont typeface="+mj-lt"/>
              <a:buAutoNum type="arabicPeriod"/>
            </a:pPr>
            <a:endParaRPr lang="en-US" dirty="0"/>
          </a:p>
          <a:p>
            <a:pPr marL="514350" indent="-514350">
              <a:buFont typeface="+mj-lt"/>
              <a:buAutoNum type="arabicPeriod"/>
            </a:pPr>
            <a:r>
              <a:rPr lang="en-US" dirty="0"/>
              <a:t>   Conducting Inspections</a:t>
            </a:r>
          </a:p>
          <a:p>
            <a:pPr marL="514350" indent="-514350">
              <a:buFont typeface="+mj-lt"/>
              <a:buAutoNum type="arabicPeriod"/>
            </a:pPr>
            <a:endParaRPr lang="en-US" dirty="0"/>
          </a:p>
          <a:p>
            <a:pPr marL="514350" indent="-514350">
              <a:buFont typeface="+mj-lt"/>
              <a:buAutoNum type="arabicPeriod"/>
            </a:pPr>
            <a:r>
              <a:rPr lang="en-US" dirty="0"/>
              <a:t>   Checking Equipment </a:t>
            </a:r>
          </a:p>
          <a:p>
            <a:pPr marL="514350" indent="-514350">
              <a:buFont typeface="+mj-lt"/>
              <a:buAutoNum type="arabicPeriod"/>
            </a:pPr>
            <a:endParaRPr lang="en-US" dirty="0"/>
          </a:p>
          <a:p>
            <a:pPr marL="514350" indent="-514350">
              <a:buFont typeface="+mj-lt"/>
              <a:buAutoNum type="arabicPeriod"/>
            </a:pPr>
            <a:r>
              <a:rPr lang="en-US" dirty="0"/>
              <a:t>    PCI Check list</a:t>
            </a:r>
          </a:p>
          <a:p>
            <a:pPr>
              <a:buNone/>
            </a:pPr>
            <a:endParaRPr lang="en-US" dirty="0"/>
          </a:p>
          <a:p>
            <a:pPr>
              <a:buNone/>
            </a:pPr>
            <a:r>
              <a:rPr lang="en-US" dirty="0"/>
              <a:t> </a:t>
            </a:r>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3</a:t>
            </a:fld>
            <a:endParaRPr lang="en-US" dirty="0"/>
          </a:p>
        </p:txBody>
      </p:sp>
      <p:sp>
        <p:nvSpPr>
          <p:cNvPr id="2" name="Title 1"/>
          <p:cNvSpPr>
            <a:spLocks noGrp="1"/>
          </p:cNvSpPr>
          <p:nvPr>
            <p:ph type="title" idx="4294967295"/>
          </p:nvPr>
        </p:nvSpPr>
        <p:spPr>
          <a:xfrm>
            <a:off x="0" y="0"/>
            <a:ext cx="9144000" cy="1066800"/>
          </a:xfrm>
          <a:prstGeom prst="rect">
            <a:avLst/>
          </a:prstGeom>
        </p:spPr>
        <p:txBody>
          <a:bodyPr/>
          <a:lstStyle/>
          <a:p>
            <a:r>
              <a:rPr lang="en-US" sz="4400" dirty="0"/>
              <a:t>KEY POINTS OF DISCUSSION</a:t>
            </a:r>
          </a:p>
        </p:txBody>
      </p:sp>
      <p:pic>
        <p:nvPicPr>
          <p:cNvPr id="5" name="object 11">
            <a:extLst>
              <a:ext uri="{FF2B5EF4-FFF2-40B4-BE49-F238E27FC236}">
                <a16:creationId xmlns:a16="http://schemas.microsoft.com/office/drawing/2014/main" id="{B966CA65-F4BD-596C-BD3E-B4256A6A73FE}"/>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23A1A4AD-FF70-EC34-B098-9CA8A795A7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lstStyle/>
          <a:p>
            <a:pPr>
              <a:buNone/>
            </a:pPr>
            <a:r>
              <a:rPr lang="en-US" sz="2400" dirty="0"/>
              <a:t>   </a:t>
            </a:r>
          </a:p>
          <a:p>
            <a:pPr>
              <a:buNone/>
            </a:pPr>
            <a:r>
              <a:rPr lang="en-US" sz="2400" dirty="0"/>
              <a:t>     As you already know checks and inspections are part of the steps in the Troop Leading Procedures ( TLP ).</a:t>
            </a:r>
          </a:p>
          <a:p>
            <a:pPr>
              <a:buNone/>
            </a:pPr>
            <a:endParaRPr lang="en-US" sz="2400" b="1" dirty="0"/>
          </a:p>
          <a:p>
            <a:pPr>
              <a:buNone/>
            </a:pPr>
            <a:r>
              <a:rPr lang="en-US" sz="2400" b="1" dirty="0"/>
              <a:t>     Pre-combat checks (PCCs), Pre-combat inspection (PCIs), and pre-execution checks ensure that you and your unit are adequately prepared to execute </a:t>
            </a:r>
            <a:r>
              <a:rPr lang="en-US" sz="2400" dirty="0"/>
              <a:t>operations and training according to standard. They are the detailed final checks that all units conduct before and during training and combat operations. You must perform checks and inspections before each event or exercise to check personnel, equipment, vehicles, and mission knowledge. By requiring your unit to adhere to standards, you ensure that every individual and every piece of equipment will be combat ready.</a:t>
            </a:r>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4</a:t>
            </a:fld>
            <a:endParaRPr lang="en-US" dirty="0"/>
          </a:p>
        </p:txBody>
      </p:sp>
      <p:sp>
        <p:nvSpPr>
          <p:cNvPr id="2" name="Title 1"/>
          <p:cNvSpPr>
            <a:spLocks noGrp="1"/>
          </p:cNvSpPr>
          <p:nvPr>
            <p:ph type="title" idx="4294967295"/>
          </p:nvPr>
        </p:nvSpPr>
        <p:spPr>
          <a:xfrm>
            <a:off x="0" y="0"/>
            <a:ext cx="9144000" cy="762000"/>
          </a:xfrm>
          <a:prstGeom prst="rect">
            <a:avLst/>
          </a:prstGeom>
        </p:spPr>
        <p:txBody>
          <a:bodyPr/>
          <a:lstStyle/>
          <a:p>
            <a:r>
              <a:rPr lang="en-US" sz="3600" dirty="0"/>
              <a:t>Purpose of Checks and Inspections</a:t>
            </a:r>
          </a:p>
        </p:txBody>
      </p:sp>
      <p:pic>
        <p:nvPicPr>
          <p:cNvPr id="5" name="object 11">
            <a:extLst>
              <a:ext uri="{FF2B5EF4-FFF2-40B4-BE49-F238E27FC236}">
                <a16:creationId xmlns:a16="http://schemas.microsoft.com/office/drawing/2014/main" id="{D2482173-44D1-F636-8478-F683FA81219D}"/>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511905EE-EAB6-426C-A3C5-44348274FC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a:buNone/>
            </a:pPr>
            <a:r>
              <a:rPr lang="en-US" sz="2400" dirty="0"/>
              <a:t>-</a:t>
            </a:r>
          </a:p>
          <a:p>
            <a:pPr>
              <a:buNone/>
            </a:pPr>
            <a:endParaRPr lang="en-US" sz="2400" dirty="0"/>
          </a:p>
          <a:p>
            <a:pPr>
              <a:buNone/>
            </a:pPr>
            <a:endParaRPr lang="en-US" sz="2400" dirty="0"/>
          </a:p>
          <a:p>
            <a:pPr>
              <a:buNone/>
            </a:pPr>
            <a:endParaRPr lang="en-US" sz="2400" dirty="0"/>
          </a:p>
          <a:p>
            <a:pPr>
              <a:buNone/>
            </a:pPr>
            <a:endParaRPr lang="en-US" sz="2400" dirty="0"/>
          </a:p>
          <a:p>
            <a:r>
              <a:rPr lang="en-US" sz="2400" dirty="0"/>
              <a:t> Pre-combat checks and inspection are an individual and leader responsibility. It is impossible to overstate their importance.</a:t>
            </a:r>
          </a:p>
          <a:p>
            <a:endParaRPr lang="en-US" sz="2400" dirty="0"/>
          </a:p>
          <a:p>
            <a:r>
              <a:rPr lang="en-US" sz="2400" dirty="0"/>
              <a:t>The </a:t>
            </a:r>
            <a:r>
              <a:rPr lang="en-US" sz="2400" b="1" dirty="0"/>
              <a:t>Individual Soldier </a:t>
            </a:r>
            <a:r>
              <a:rPr lang="en-US" sz="2400" dirty="0"/>
              <a:t>is responsible for ensuring through their PCCs that all equipment necessary for the mission is on hand. </a:t>
            </a:r>
          </a:p>
          <a:p>
            <a:pPr>
              <a:buFontTx/>
              <a:buChar char="-"/>
            </a:pPr>
            <a:endParaRPr lang="en-US" sz="2400" dirty="0"/>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5</a:t>
            </a:fld>
            <a:endParaRPr lang="en-US" dirty="0"/>
          </a:p>
        </p:txBody>
      </p:sp>
      <p:sp>
        <p:nvSpPr>
          <p:cNvPr id="2" name="Title 1"/>
          <p:cNvSpPr>
            <a:spLocks noGrp="1"/>
          </p:cNvSpPr>
          <p:nvPr>
            <p:ph type="title" idx="4294967295"/>
          </p:nvPr>
        </p:nvSpPr>
        <p:spPr>
          <a:xfrm>
            <a:off x="0" y="0"/>
            <a:ext cx="9144000" cy="457200"/>
          </a:xfrm>
          <a:prstGeom prst="rect">
            <a:avLst/>
          </a:prstGeom>
        </p:spPr>
        <p:txBody>
          <a:bodyPr/>
          <a:lstStyle/>
          <a:p>
            <a:br>
              <a:rPr lang="en-US" dirty="0"/>
            </a:br>
            <a:br>
              <a:rPr lang="en-US" dirty="0"/>
            </a:br>
            <a:br>
              <a:rPr lang="en-US" dirty="0"/>
            </a:br>
            <a:br>
              <a:rPr lang="en-US" dirty="0"/>
            </a:br>
            <a:r>
              <a:rPr lang="en-US" dirty="0"/>
              <a:t>Purpose of checks and inspections cont.</a:t>
            </a:r>
          </a:p>
        </p:txBody>
      </p:sp>
      <p:pic>
        <p:nvPicPr>
          <p:cNvPr id="5" name="object 11">
            <a:extLst>
              <a:ext uri="{FF2B5EF4-FFF2-40B4-BE49-F238E27FC236}">
                <a16:creationId xmlns:a16="http://schemas.microsoft.com/office/drawing/2014/main" id="{4CA627BF-866F-9AB8-A0BE-4C8BC899E0CD}"/>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F5BB7045-7F87-9526-EE7F-F0FBCD0AB7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76872"/>
            <a:ext cx="8229600" cy="5059363"/>
          </a:xfrm>
        </p:spPr>
        <p:txBody>
          <a:bodyPr/>
          <a:lstStyle/>
          <a:p>
            <a:r>
              <a:rPr lang="en-US" sz="2400" dirty="0"/>
              <a:t>The </a:t>
            </a:r>
            <a:r>
              <a:rPr lang="en-US" sz="2400" b="1" dirty="0"/>
              <a:t>Team Leader</a:t>
            </a:r>
            <a:r>
              <a:rPr lang="en-US" sz="2400" dirty="0"/>
              <a:t>, is responsible for checking during PCIs that the equipment is serviceable and for making corrections. In addition, he conducts pre-execution checks to ensure that all equipment specific to a given mission is prepared and in working order before combat. </a:t>
            </a:r>
          </a:p>
          <a:p>
            <a:endParaRPr lang="en-US" sz="2400" dirty="0"/>
          </a:p>
          <a:p>
            <a:r>
              <a:rPr lang="en-US" sz="2400" dirty="0"/>
              <a:t>The </a:t>
            </a:r>
            <a:r>
              <a:rPr lang="en-US" sz="2400" b="1" dirty="0"/>
              <a:t>Team Leader </a:t>
            </a:r>
            <a:r>
              <a:rPr lang="en-US" sz="2400" dirty="0"/>
              <a:t>can not delegate the responsibility for inspections. The rigor with which they conduct them and the standards that are set will affect how well the unit performs in combat</a:t>
            </a:r>
          </a:p>
        </p:txBody>
      </p:sp>
      <p:sp>
        <p:nvSpPr>
          <p:cNvPr id="3" name="Rectangle 2"/>
          <p:cNvSpPr/>
          <p:nvPr/>
        </p:nvSpPr>
        <p:spPr>
          <a:xfrm>
            <a:off x="827584" y="836712"/>
            <a:ext cx="7443063" cy="1200329"/>
          </a:xfrm>
          <a:prstGeom prst="rect">
            <a:avLst/>
          </a:prstGeom>
        </p:spPr>
        <p:txBody>
          <a:bodyPr wrap="square">
            <a:spAutoFit/>
          </a:bodyPr>
          <a:lstStyle/>
          <a:p>
            <a:r>
              <a:rPr lang="en-US" sz="3600" dirty="0"/>
              <a:t>Purpose of checks and inspections </a:t>
            </a:r>
          </a:p>
          <a:p>
            <a:pPr algn="ctr"/>
            <a:r>
              <a:rPr lang="en-US" sz="3600" dirty="0"/>
              <a:t>cont</a:t>
            </a:r>
            <a:r>
              <a:rPr lang="en-US" dirty="0"/>
              <a:t>.</a:t>
            </a:r>
          </a:p>
        </p:txBody>
      </p:sp>
      <p:pic>
        <p:nvPicPr>
          <p:cNvPr id="4" name="object 11">
            <a:extLst>
              <a:ext uri="{FF2B5EF4-FFF2-40B4-BE49-F238E27FC236}">
                <a16:creationId xmlns:a16="http://schemas.microsoft.com/office/drawing/2014/main" id="{86A64FF5-40B6-6742-1CCB-E644C5660EB2}"/>
              </a:ext>
            </a:extLst>
          </p:cNvPr>
          <p:cNvPicPr/>
          <p:nvPr/>
        </p:nvPicPr>
        <p:blipFill>
          <a:blip r:embed="rId2" cstate="print"/>
          <a:stretch>
            <a:fillRect/>
          </a:stretch>
        </p:blipFill>
        <p:spPr>
          <a:xfrm>
            <a:off x="120220" y="29304"/>
            <a:ext cx="630755" cy="842472"/>
          </a:xfrm>
          <a:prstGeom prst="rect">
            <a:avLst/>
          </a:prstGeom>
        </p:spPr>
      </p:pic>
      <p:pic>
        <p:nvPicPr>
          <p:cNvPr id="5" name="Picture 4" descr="A white circle with black background&#10;&#10;AI-generated content may be incorrect.">
            <a:extLst>
              <a:ext uri="{FF2B5EF4-FFF2-40B4-BE49-F238E27FC236}">
                <a16:creationId xmlns:a16="http://schemas.microsoft.com/office/drawing/2014/main" id="{FE7D2C4B-0DE3-B19B-BCA3-0D2D4D14F2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04864"/>
            <a:ext cx="9144000" cy="2755776"/>
          </a:xfrm>
        </p:spPr>
        <p:txBody>
          <a:bodyPr/>
          <a:lstStyle/>
          <a:p>
            <a:endParaRPr lang="en-US" sz="2400" dirty="0"/>
          </a:p>
          <a:p>
            <a:r>
              <a:rPr lang="en-US" sz="2400" dirty="0"/>
              <a:t>Checks and Inspections are your best  tool to combat-apathy and complacency.</a:t>
            </a:r>
          </a:p>
          <a:p>
            <a:pPr>
              <a:buFontTx/>
              <a:buChar char="-"/>
            </a:pPr>
            <a:endParaRPr lang="en-US" sz="2400" dirty="0"/>
          </a:p>
          <a:p>
            <a:r>
              <a:rPr lang="en-US" sz="2400" dirty="0"/>
              <a:t> It’s human nature for people to get used to their surroundings and creating a new standard </a:t>
            </a:r>
          </a:p>
          <a:p>
            <a:endParaRPr lang="en-US" sz="2400" dirty="0"/>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7</a:t>
            </a:fld>
            <a:endParaRPr lang="en-US" dirty="0"/>
          </a:p>
        </p:txBody>
      </p:sp>
      <p:sp>
        <p:nvSpPr>
          <p:cNvPr id="2" name="Title 1"/>
          <p:cNvSpPr>
            <a:spLocks noGrp="1"/>
          </p:cNvSpPr>
          <p:nvPr>
            <p:ph type="title" idx="4294967295"/>
          </p:nvPr>
        </p:nvSpPr>
        <p:spPr>
          <a:xfrm>
            <a:off x="0" y="1052736"/>
            <a:ext cx="9144000" cy="685800"/>
          </a:xfrm>
          <a:prstGeom prst="rect">
            <a:avLst/>
          </a:prstGeom>
        </p:spPr>
        <p:txBody>
          <a:bodyPr/>
          <a:lstStyle/>
          <a:p>
            <a:br>
              <a:rPr lang="en-US" dirty="0"/>
            </a:br>
            <a:r>
              <a:rPr lang="en-US" dirty="0"/>
              <a:t>Purpose of checks and inspections cont.</a:t>
            </a:r>
          </a:p>
        </p:txBody>
      </p:sp>
      <p:pic>
        <p:nvPicPr>
          <p:cNvPr id="5" name="object 11">
            <a:extLst>
              <a:ext uri="{FF2B5EF4-FFF2-40B4-BE49-F238E27FC236}">
                <a16:creationId xmlns:a16="http://schemas.microsoft.com/office/drawing/2014/main" id="{2A67FFEB-E1C3-8593-3176-D53D4284A0F7}"/>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14A54645-356C-1AD0-A95C-2A88CD1BF5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2564904"/>
            <a:ext cx="8229600" cy="3226296"/>
          </a:xfrm>
        </p:spPr>
        <p:txBody>
          <a:bodyPr/>
          <a:lstStyle/>
          <a:p>
            <a:r>
              <a:rPr lang="en-US" sz="2400" dirty="0"/>
              <a:t> By ordering/doing regular inspections, you will be able to correct small problems before they become big problems. </a:t>
            </a:r>
          </a:p>
          <a:p>
            <a:pPr>
              <a:buFontTx/>
              <a:buChar char="-"/>
            </a:pPr>
            <a:endParaRPr lang="en-US" sz="2400" dirty="0"/>
          </a:p>
          <a:p>
            <a:r>
              <a:rPr lang="en-US" sz="2400" dirty="0"/>
              <a:t> Checks and inspections also help to bond Soldier’s together. They will feel a sense of satisfaction and pride in themselves and their unit as they meet standards for their personal appearance, living quarters, and equipment</a:t>
            </a:r>
            <a:r>
              <a:rPr lang="en-US" dirty="0"/>
              <a:t>. </a:t>
            </a:r>
          </a:p>
          <a:p>
            <a:endParaRPr lang="en-US" dirty="0"/>
          </a:p>
        </p:txBody>
      </p:sp>
      <p:sp>
        <p:nvSpPr>
          <p:cNvPr id="3" name="Rectangle 2"/>
          <p:cNvSpPr/>
          <p:nvPr/>
        </p:nvSpPr>
        <p:spPr>
          <a:xfrm>
            <a:off x="827584" y="836712"/>
            <a:ext cx="7443063" cy="1200329"/>
          </a:xfrm>
          <a:prstGeom prst="rect">
            <a:avLst/>
          </a:prstGeom>
        </p:spPr>
        <p:txBody>
          <a:bodyPr wrap="square">
            <a:spAutoFit/>
          </a:bodyPr>
          <a:lstStyle/>
          <a:p>
            <a:r>
              <a:rPr lang="en-US" sz="3600" dirty="0"/>
              <a:t>Purpose of checks and inspections </a:t>
            </a:r>
          </a:p>
          <a:p>
            <a:pPr algn="ctr"/>
            <a:r>
              <a:rPr lang="en-US" sz="3600" dirty="0"/>
              <a:t>cont</a:t>
            </a:r>
            <a:r>
              <a:rPr lang="en-US" dirty="0"/>
              <a:t>.</a:t>
            </a:r>
          </a:p>
        </p:txBody>
      </p:sp>
      <p:pic>
        <p:nvPicPr>
          <p:cNvPr id="4" name="object 11">
            <a:extLst>
              <a:ext uri="{FF2B5EF4-FFF2-40B4-BE49-F238E27FC236}">
                <a16:creationId xmlns:a16="http://schemas.microsoft.com/office/drawing/2014/main" id="{EF7576D8-A738-50F5-3FEF-F92A00A34C4D}"/>
              </a:ext>
            </a:extLst>
          </p:cNvPr>
          <p:cNvPicPr/>
          <p:nvPr/>
        </p:nvPicPr>
        <p:blipFill>
          <a:blip r:embed="rId2" cstate="print"/>
          <a:stretch>
            <a:fillRect/>
          </a:stretch>
        </p:blipFill>
        <p:spPr>
          <a:xfrm>
            <a:off x="120220" y="29304"/>
            <a:ext cx="630755" cy="842472"/>
          </a:xfrm>
          <a:prstGeom prst="rect">
            <a:avLst/>
          </a:prstGeom>
        </p:spPr>
      </p:pic>
      <p:pic>
        <p:nvPicPr>
          <p:cNvPr id="5" name="Picture 4" descr="A white circle with black background&#10;&#10;AI-generated content may be incorrect.">
            <a:extLst>
              <a:ext uri="{FF2B5EF4-FFF2-40B4-BE49-F238E27FC236}">
                <a16:creationId xmlns:a16="http://schemas.microsoft.com/office/drawing/2014/main" id="{A3B2B235-7F41-F49B-70B3-98FD8BF894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lstStyle/>
          <a:p>
            <a:pPr>
              <a:buNone/>
            </a:pPr>
            <a:endParaRPr lang="en-US" sz="4000" dirty="0"/>
          </a:p>
          <a:p>
            <a:pPr>
              <a:buNone/>
            </a:pPr>
            <a:r>
              <a:rPr lang="en-US" sz="4000" dirty="0"/>
              <a:t>  </a:t>
            </a:r>
          </a:p>
          <a:p>
            <a:pPr>
              <a:buNone/>
            </a:pPr>
            <a:endParaRPr lang="en-US" sz="4000" dirty="0"/>
          </a:p>
          <a:p>
            <a:r>
              <a:rPr lang="en-US" sz="2400" dirty="0"/>
              <a:t>You conduct PCCs and PCIs at the beginning of each training exercise or mission as part of your troop leading procedures. They are a systematic way to ensure that you and your Soldiers can successfully and efficiently execute your assignment.</a:t>
            </a:r>
          </a:p>
        </p:txBody>
      </p:sp>
      <p:sp>
        <p:nvSpPr>
          <p:cNvPr id="4" name="Slide Number Placeholder 3"/>
          <p:cNvSpPr>
            <a:spLocks noGrp="1"/>
          </p:cNvSpPr>
          <p:nvPr>
            <p:ph type="sldNum" sz="quarter" idx="12"/>
          </p:nvPr>
        </p:nvSpPr>
        <p:spPr/>
        <p:txBody>
          <a:bodyPr/>
          <a:lstStyle/>
          <a:p>
            <a:pPr>
              <a:defRPr/>
            </a:pPr>
            <a:fld id="{8D8E821A-CE8F-41B9-8E26-9E8EA66FA78C}" type="slidenum">
              <a:rPr lang="en-US" smtClean="0"/>
              <a:pPr>
                <a:defRPr/>
              </a:pPr>
              <a:t>9</a:t>
            </a:fld>
            <a:endParaRPr lang="en-US" dirty="0"/>
          </a:p>
        </p:txBody>
      </p:sp>
      <p:sp>
        <p:nvSpPr>
          <p:cNvPr id="2" name="Title 1"/>
          <p:cNvSpPr>
            <a:spLocks noGrp="1"/>
          </p:cNvSpPr>
          <p:nvPr>
            <p:ph type="title" idx="4294967295"/>
          </p:nvPr>
        </p:nvSpPr>
        <p:spPr>
          <a:xfrm>
            <a:off x="0" y="0"/>
            <a:ext cx="9144000" cy="609600"/>
          </a:xfrm>
          <a:prstGeom prst="rect">
            <a:avLst/>
          </a:prstGeom>
        </p:spPr>
        <p:txBody>
          <a:bodyPr/>
          <a:lstStyle/>
          <a:p>
            <a:br>
              <a:rPr lang="en-US" dirty="0"/>
            </a:br>
            <a:br>
              <a:rPr lang="en-US" dirty="0"/>
            </a:br>
            <a:br>
              <a:rPr lang="en-US" dirty="0"/>
            </a:br>
            <a:br>
              <a:rPr lang="en-US" dirty="0"/>
            </a:br>
            <a:r>
              <a:rPr lang="en-US" dirty="0"/>
              <a:t>Purpose of checks and inspections cont.</a:t>
            </a:r>
          </a:p>
        </p:txBody>
      </p:sp>
      <p:pic>
        <p:nvPicPr>
          <p:cNvPr id="5" name="object 11">
            <a:extLst>
              <a:ext uri="{FF2B5EF4-FFF2-40B4-BE49-F238E27FC236}">
                <a16:creationId xmlns:a16="http://schemas.microsoft.com/office/drawing/2014/main" id="{5426CE08-923D-283B-7BE2-37E5A5CBFE9C}"/>
              </a:ext>
            </a:extLst>
          </p:cNvPr>
          <p:cNvPicPr/>
          <p:nvPr/>
        </p:nvPicPr>
        <p:blipFill>
          <a:blip r:embed="rId2" cstate="print"/>
          <a:stretch>
            <a:fillRect/>
          </a:stretch>
        </p:blipFill>
        <p:spPr>
          <a:xfrm>
            <a:off x="120220" y="29304"/>
            <a:ext cx="630755" cy="842472"/>
          </a:xfrm>
          <a:prstGeom prst="rect">
            <a:avLst/>
          </a:prstGeom>
        </p:spPr>
      </p:pic>
      <p:pic>
        <p:nvPicPr>
          <p:cNvPr id="6" name="Picture 5" descr="A white circle with black background&#10;&#10;AI-generated content may be incorrect.">
            <a:extLst>
              <a:ext uri="{FF2B5EF4-FFF2-40B4-BE49-F238E27FC236}">
                <a16:creationId xmlns:a16="http://schemas.microsoft.com/office/drawing/2014/main" id="{65758849-1E15-A9B2-8774-08089F705D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1308" y="34921"/>
            <a:ext cx="842472" cy="842472"/>
          </a:xfrm>
          <a:prstGeom prst="rect">
            <a:avLst/>
          </a:prstGeom>
        </p:spPr>
      </p:pic>
    </p:spTree>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2571</TotalTime>
  <Words>1742</Words>
  <Application>Microsoft Office PowerPoint</Application>
  <PresentationFormat>On-screen Show (4:3)</PresentationFormat>
  <Paragraphs>109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Times New Roman</vt:lpstr>
      <vt:lpstr>1_Default Design</vt:lpstr>
      <vt:lpstr>PRE-COMBAT CHECKS/ PRE-COMBAT INSPECTIONS( PCC/PCI )  Instructor: </vt:lpstr>
      <vt:lpstr>TERMINAL LEARNING OBJECTIVE</vt:lpstr>
      <vt:lpstr>KEY POINTS OF DISCUSSION</vt:lpstr>
      <vt:lpstr>Purpose of Checks and Inspections</vt:lpstr>
      <vt:lpstr>    Purpose of checks and inspections cont.</vt:lpstr>
      <vt:lpstr>PowerPoint Presentation</vt:lpstr>
      <vt:lpstr> Purpose of checks and inspections cont.</vt:lpstr>
      <vt:lpstr>PowerPoint Presentation</vt:lpstr>
      <vt:lpstr>    Purpose of checks and inspections cont.</vt:lpstr>
      <vt:lpstr>Conducting Inspections</vt:lpstr>
      <vt:lpstr>Inspecting Equipment</vt:lpstr>
      <vt:lpstr>   Inspecting equipment cont.</vt:lpstr>
      <vt:lpstr>PowerPoint Presentation</vt:lpstr>
      <vt:lpstr>Inspecting equipment cont.</vt:lpstr>
      <vt:lpstr>   What are the positive effects of regular, impartial inspections on Soldiers? Are there negative effects? How do you ensure checks and inspections are not just “make-work”?   “In every case where the Sergeant stops enforcing fundamental standards and senior leaders do not hold him accountable, the enforcement of standards in other areas begins to slip…PCCs are not performed in detail, complacency begins to set in, and Sergeants stop making on-the-spot corrections. The importance of the squad and platoon leadership in establishing standards and holding Sergeants accountable is critical to the performance of the organization. When you walk into an organization as an outsider and you see everyone in the same uniform, vehicle load plans are organized, basic fundamental drills are performed as routine, you learn a lot about the unit’s discipline. You know as an outsider that standards are established, everyone knows the standard, and there is a leader in charge.”  Sergeant Major of the Army Kenneth O. Preston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Inspections enable leaders to correct small problems before they escalate into larger ones. Pre-combat checks and Pre-combat inspections contribute to the overall preparation and readiness of leaders and Soldiers. In addition to helping prepare Soldiers for missions, the inspections and checks demonstrate that you care about your troops, making these checks important tools in maintaining morale and discipline. Your care and diligence in conducting and supervising pre-combat checks and inspections speak volumes about your skill as an Army Leader.</vt:lpstr>
    </vt:vector>
  </TitlesOfParts>
  <Company>TM FOXTROT 1ST RTB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HAPPENED</dc:title>
  <dc:creator>Authorized User</dc:creator>
  <cp:lastModifiedBy>Effie, Mahugh A MIL</cp:lastModifiedBy>
  <cp:revision>146</cp:revision>
  <cp:lastPrinted>2001-03-01T16:18:03Z</cp:lastPrinted>
  <dcterms:created xsi:type="dcterms:W3CDTF">1998-10-13T17:07:40Z</dcterms:created>
  <dcterms:modified xsi:type="dcterms:W3CDTF">2025-03-14T19:53:48Z</dcterms:modified>
</cp:coreProperties>
</file>