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8"/>
  </p:notesMasterIdLst>
  <p:handoutMasterIdLst>
    <p:handoutMasterId r:id="rId39"/>
  </p:handoutMasterIdLst>
  <p:sldIdLst>
    <p:sldId id="316" r:id="rId4"/>
    <p:sldId id="262" r:id="rId5"/>
    <p:sldId id="260"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3" r:id="rId35"/>
    <p:sldId id="314" r:id="rId36"/>
    <p:sldId id="31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27" autoAdjust="0"/>
    <p:restoredTop sz="82639" autoAdjust="0"/>
  </p:normalViewPr>
  <p:slideViewPr>
    <p:cSldViewPr>
      <p:cViewPr varScale="1">
        <p:scale>
          <a:sx n="66" d="100"/>
          <a:sy n="66" d="100"/>
        </p:scale>
        <p:origin x="1349"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69A0E9-24C1-4BB5-B18C-54863A5D5EC8}" type="datetimeFigureOut">
              <a:rPr lang="en-US" smtClean="0"/>
              <a:pPr/>
              <a:t>3/14/2025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A1B250F-79F4-44FF-9D7E-1090256D9D00}"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41A3E6-ED61-47D0-A18D-7E8250B9EBB0}" type="datetimeFigureOut">
              <a:rPr lang="en-US" smtClean="0"/>
              <a:pPr/>
              <a:t>3/14/2025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A1C973-6F75-445D-A46D-E88A9FE5376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1C962C3-02D8-4B92-B35B-14A7A49CCAE9}" type="slidenum">
              <a:rPr lang="en-US" smtClean="0">
                <a:solidFill>
                  <a:prstClr val="black"/>
                </a:solidFill>
              </a:rPr>
              <a:pPr/>
              <a:t>2</a:t>
            </a:fld>
            <a:endParaRPr lang="en-US" dirty="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b="0" i="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defTabSz="914175" fontAlgn="t">
              <a:defRPr/>
            </a:pPr>
            <a:r>
              <a:rPr lang="en-US" dirty="0"/>
              <a:t>Cover and Concealment</a:t>
            </a:r>
          </a:p>
          <a:p>
            <a:pPr defTabSz="914175" fontAlgn="t">
              <a:defRPr/>
            </a:pPr>
            <a:r>
              <a:rPr lang="en-US" dirty="0"/>
              <a:t>SP</a:t>
            </a:r>
            <a:r>
              <a:rPr lang="en-US" dirty="0">
                <a:sym typeface="Wingdings" pitchFamily="2" charset="2"/>
              </a:rPr>
              <a:t>OBJ- </a:t>
            </a:r>
            <a:r>
              <a:rPr lang="en-US" dirty="0">
                <a:solidFill>
                  <a:schemeClr val="bg1"/>
                </a:solidFill>
              </a:rPr>
              <a:t>Cover and concealment will be generally good as we approach the OBJ.  Higher elevation will provide adequate cover, while low ground will have more concealment, especially in the Hollis Creek area. </a:t>
            </a:r>
            <a:r>
              <a:rPr lang="en-US" u="sng" dirty="0">
                <a:solidFill>
                  <a:schemeClr val="bg1"/>
                </a:solidFill>
              </a:rPr>
              <a:t>Conclusion</a:t>
            </a:r>
            <a:r>
              <a:rPr lang="en-US" dirty="0">
                <a:solidFill>
                  <a:schemeClr val="bg1"/>
                </a:solidFill>
              </a:rPr>
              <a:t>: Enemy forces may use low ground to mask their patrols.  We will quickly and stealthily, remaining undetected</a:t>
            </a:r>
          </a:p>
          <a:p>
            <a:pPr defTabSz="914175" fontAlgn="t">
              <a:defRPr/>
            </a:pPr>
            <a:endParaRPr lang="en-US" dirty="0">
              <a:solidFill>
                <a:schemeClr val="bg1"/>
              </a:solidFill>
            </a:endParaRPr>
          </a:p>
          <a:p>
            <a:pPr defTabSz="914175" fontAlgn="t">
              <a:defRPr/>
            </a:pPr>
            <a:r>
              <a:rPr lang="en-US" dirty="0"/>
              <a:t>OBJ- </a:t>
            </a:r>
            <a:r>
              <a:rPr lang="en-US" dirty="0">
                <a:solidFill>
                  <a:schemeClr val="bg1"/>
                </a:solidFill>
              </a:rPr>
              <a:t>The low lying area vicinity of our ORP will provided ample cover and concealment as we prep MWE.  On the OBJ we anticipate good cover consisting of pine trees up 15in in diameter.  Trees from 5-10in in diameter can stop up to 5.56mm ammunition while trees larger than 10in in diameter can stop up to 7.62mm ammunition.   </a:t>
            </a:r>
          </a:p>
          <a:p>
            <a:pPr defTabSz="914175" fontAlgn="t">
              <a:defRPr/>
            </a:pPr>
            <a:endParaRPr lang="en-US" dirty="0">
              <a:solidFill>
                <a:schemeClr val="bg1"/>
              </a:solidFill>
            </a:endParaRPr>
          </a:p>
          <a:p>
            <a:pPr defTabSz="914175" fontAlgn="t">
              <a:defRPr/>
            </a:pPr>
            <a:r>
              <a:rPr lang="en-US" dirty="0"/>
              <a:t>OBJ</a:t>
            </a:r>
            <a:r>
              <a:rPr lang="en-US" dirty="0">
                <a:sym typeface="Wingdings" pitchFamily="2" charset="2"/>
              </a:rPr>
              <a:t>MC- </a:t>
            </a:r>
            <a:r>
              <a:rPr lang="en-US" dirty="0">
                <a:solidFill>
                  <a:schemeClr val="bg1"/>
                </a:solidFill>
              </a:rPr>
              <a:t>Concealment will be great while moving to link-up as we can use the darkness to our advantage.  Cover is limited as we will be moving through draws which consist of dense scrub bushes, not large trees.  Areas of higher elevation are mostly open, not affording much cover or concealment. </a:t>
            </a:r>
            <a:r>
              <a:rPr lang="en-US" u="sng" dirty="0">
                <a:solidFill>
                  <a:schemeClr val="bg1"/>
                </a:solidFill>
              </a:rPr>
              <a:t>Conclusion</a:t>
            </a:r>
            <a:r>
              <a:rPr lang="en-US" dirty="0">
                <a:solidFill>
                  <a:schemeClr val="bg1"/>
                </a:solidFill>
              </a:rPr>
              <a:t>: We will use the cover of darkness to our advantage moving to L/U.</a:t>
            </a:r>
          </a:p>
          <a:p>
            <a:pPr defTabSz="914175" fontAlgn="t">
              <a:defRPr/>
            </a:pPr>
            <a:endParaRPr lang="en-US" dirty="0">
              <a:solidFill>
                <a:schemeClr val="bg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normAutofit fontScale="77500" lnSpcReduction="20000"/>
          </a:bodyPr>
          <a:lstStyle/>
          <a:p>
            <a:endParaRPr lang="en-US"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13</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pPr eaLnBrk="1" hangingPunct="1">
              <a:lnSpc>
                <a:spcPct val="90000"/>
              </a:lnSpc>
            </a:pPr>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14</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normAutofit fontScale="77500" lnSpcReduction="20000"/>
          </a:bodyPr>
          <a:lstStyle/>
          <a:p>
            <a:pPr marL="228544">
              <a:lnSpc>
                <a:spcPct val="90000"/>
              </a:lnSpc>
            </a:pP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DFCB16-2078-4669-8FEC-C768B8AE5BD9}"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DFCB16-2078-4669-8FEC-C768B8AE5BD9}"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17</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pPr eaLnBrk="1" hangingPunct="1">
              <a:lnSpc>
                <a:spcPct val="90000"/>
              </a:lnSpc>
            </a:pP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18</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normAutofit fontScale="92500" lnSpcReduction="10000"/>
          </a:bodyPr>
          <a:lstStyle/>
          <a:p>
            <a:pPr eaLnBrk="1" hangingPunct="1">
              <a:lnSpc>
                <a:spcPct val="90000"/>
              </a:lnSpc>
            </a:pPr>
            <a:endParaRPr lang="en-US"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19</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normAutofit fontScale="92500" lnSpcReduction="20000"/>
          </a:bodyPr>
          <a:lstStyle/>
          <a:p>
            <a:pPr eaLnBrk="1" hangingPunct="1">
              <a:lnSpc>
                <a:spcPct val="90000"/>
              </a:lnSpc>
            </a:pPr>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20</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pPr eaLnBrk="1" hangingPunct="1">
              <a:lnSpc>
                <a:spcPct val="90000"/>
              </a:lnSpc>
            </a:pP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FFD06F8-9C3B-4A29-BFA0-51D77A87E4EC}" type="slidenum">
              <a:rPr lang="en-US" smtClean="0">
                <a:solidFill>
                  <a:prstClr val="black"/>
                </a:solidFill>
              </a:rPr>
              <a:pPr/>
              <a:t>3</a:t>
            </a:fld>
            <a:endParaRPr lang="en-US" dirty="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defTabSz="914175">
              <a:defRPr/>
            </a:pPr>
            <a:r>
              <a:rPr lang="en-US" baseline="0" dirty="0"/>
              <a:t>.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 objective area is often so small that on a 1:50,000 map, overlays are not sufficiently clear. As a SL</a:t>
            </a:r>
            <a:r>
              <a:rPr lang="en-US" baseline="0" dirty="0"/>
              <a:t> you will make</a:t>
            </a:r>
            <a:r>
              <a:rPr lang="en-US" dirty="0"/>
              <a:t> a concept sketch or terrain model that accomplishes the same purpose. </a:t>
            </a:r>
          </a:p>
          <a:p>
            <a:pPr marL="228544" indent="-228544">
              <a:buAutoNum type="arabicPeriod"/>
            </a:pPr>
            <a:r>
              <a:rPr lang="en-US" dirty="0"/>
              <a:t>Begin by sketching the terrain of the area of operations or objective area. Do this by free-handing the dominant terrain features from the military map onto the sketch paper. Additional details of terrain and vegetation are added based on reconnaissance and a more detailed examination of the map. </a:t>
            </a:r>
          </a:p>
          <a:p>
            <a:pPr marL="228544" indent="-228544">
              <a:buAutoNum type="arabicPeriod"/>
            </a:pPr>
            <a:r>
              <a:rPr lang="en-US" dirty="0"/>
              <a:t>Once</a:t>
            </a:r>
            <a:r>
              <a:rPr lang="en-US" baseline="0" dirty="0"/>
              <a:t> you’ve included major terrain influences, you will identify your tentative kill zone.</a:t>
            </a:r>
          </a:p>
          <a:p>
            <a:pPr marL="228544" indent="-228544">
              <a:buAutoNum type="arabicPeriod"/>
            </a:pPr>
            <a:r>
              <a:rPr lang="en-US" baseline="0" dirty="0"/>
              <a:t>Then include specifics for your engagement area.  Depict your release point, ORP and Security Halt on the sketch as well.</a:t>
            </a:r>
          </a:p>
          <a:p>
            <a:pPr marL="228544" indent="-228544">
              <a:buAutoNum type="arabicPeriod"/>
            </a:pPr>
            <a:r>
              <a:rPr lang="en-US" baseline="0" dirty="0"/>
              <a:t>Since we emplace a squad linear ambush ASS backwards (security, support, assault), we will depict the security element next.  Notice I have each individual person, the type of weapon system, and the way they are oriented, in relation to the objective.</a:t>
            </a:r>
          </a:p>
          <a:p>
            <a:pPr marL="228544" indent="-228544">
              <a:buAutoNum type="arabicPeriod"/>
            </a:pPr>
            <a:r>
              <a:rPr lang="en-US" baseline="0" dirty="0"/>
              <a:t>The next element to occupy will be Support, so I’ll depict the SBF next.  </a:t>
            </a:r>
          </a:p>
          <a:p>
            <a:pPr marL="228544" indent="-228544">
              <a:buAutoNum type="arabicPeriod"/>
            </a:pPr>
            <a:r>
              <a:rPr lang="en-US" baseline="0" dirty="0"/>
              <a:t>Finally we draw in the Assault line.</a:t>
            </a:r>
          </a:p>
          <a:p>
            <a:pPr marL="228544" indent="-228544">
              <a:buAutoNum type="arabicPeriod"/>
            </a:pPr>
            <a:r>
              <a:rPr lang="en-US" baseline="0" dirty="0"/>
              <a:t>Based off Higher’s OPORD the enemy is mostly likely to travel from right to left, so I depict them in that manner.</a:t>
            </a:r>
          </a:p>
          <a:p>
            <a:pPr marL="228544" indent="-228544">
              <a:buAutoNum type="arabicPeriod"/>
            </a:pPr>
            <a:endParaRPr lang="en-US" dirty="0"/>
          </a:p>
        </p:txBody>
      </p:sp>
      <p:sp>
        <p:nvSpPr>
          <p:cNvPr id="4" name="Slide Number Placeholder 3"/>
          <p:cNvSpPr>
            <a:spLocks noGrp="1"/>
          </p:cNvSpPr>
          <p:nvPr>
            <p:ph type="sldNum" sz="quarter" idx="10"/>
          </p:nvPr>
        </p:nvSpPr>
        <p:spPr/>
        <p:txBody>
          <a:bodyPr/>
          <a:lstStyle/>
          <a:p>
            <a:fld id="{55C970A2-1919-4372-9178-E1B3B75A4F63}" type="slidenum">
              <a:rPr lang="en-US">
                <a:solidFill>
                  <a:prstClr val="black"/>
                </a:solidFill>
              </a:rPr>
              <a:pPr/>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22</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pPr eaLnBrk="1" hangingPunct="1">
              <a:lnSpc>
                <a:spcPct val="90000"/>
              </a:lnSpc>
            </a:pPr>
            <a:endParaRPr lang="en-US"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23</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pPr marL="0" lvl="1"/>
            <a:endParaRPr lang="en-US" sz="10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24</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pPr eaLnBrk="1" hangingPunct="1">
              <a:lnSpc>
                <a:spcPct val="90000"/>
              </a:lnSpc>
            </a:pPr>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normAutofit fontScale="32500" lnSpcReduction="20000"/>
          </a:bodyPr>
          <a:lstStyle/>
          <a:p>
            <a:r>
              <a:rPr lang="en-US" baseline="0" dirty="0"/>
              <a:t>Our ground tactical plan will begin once we insert at the intersection of Red Diamond and Cyclone Roads.  This is how we will walk in the wedge…insert FOOM here….</a:t>
            </a:r>
          </a:p>
          <a:p>
            <a:endParaRPr lang="en-US" baseline="0" dirty="0"/>
          </a:p>
          <a:p>
            <a:r>
              <a:rPr lang="en-US" baseline="0" dirty="0"/>
              <a:t>The first leg of our movement will be 250deg for 1100m where we will reach CP 1, an unnamed trail.  </a:t>
            </a:r>
          </a:p>
          <a:p>
            <a:r>
              <a:rPr lang="en-US" baseline="0" dirty="0"/>
              <a:t>This is my plan for crossing the LDA……</a:t>
            </a:r>
          </a:p>
          <a:p>
            <a:endParaRPr lang="en-US" baseline="0" dirty="0"/>
          </a:p>
          <a:p>
            <a:r>
              <a:rPr lang="en-US" baseline="0" dirty="0"/>
              <a:t>At CP 1, we have our first planned target, AB 1020.  It’s purpose is to destroy.  It’s location is GA 1667 8053.  The primary observer will be myself_________, the alternate will be the RTO__________.  The trigger will be enemy observation or engagement of our patrol as we cross the LDA.  Communications will be through Darby 74, 37.950 SC/PT.  Resources allocated are 5rds of HE, 3rds of Smoke.</a:t>
            </a:r>
          </a:p>
          <a:p>
            <a:endParaRPr lang="en-US" baseline="0" dirty="0"/>
          </a:p>
          <a:p>
            <a:pPr defTabSz="931545"/>
            <a:r>
              <a:rPr lang="en-US" baseline="0" dirty="0"/>
              <a:t>If we take a causality from insertion to CP 1 we will move him to Primary Route-CCP 1, an ambulance exchange point (AXP).  This is at the intersection of Red Diamond and Cyclone Roads, our insertion point.  The grid location there is GA 176 812, terrain feature is a ridge.  Tentative method of extraction of via FLA from the Battalion Aid Station.</a:t>
            </a:r>
          </a:p>
          <a:p>
            <a:endParaRPr lang="en-US" baseline="0" dirty="0"/>
          </a:p>
          <a:p>
            <a:r>
              <a:rPr lang="en-US" baseline="0" dirty="0"/>
              <a:t>From CP 1, we will continue on our primary route at 200deg for 1500m where we will reach CP 2, a draw on the west side of Hollis Creek.  </a:t>
            </a:r>
          </a:p>
          <a:p>
            <a:endParaRPr lang="en-US" baseline="0" dirty="0"/>
          </a:p>
          <a:p>
            <a:pPr defTabSz="931545"/>
            <a:r>
              <a:rPr lang="en-US" baseline="0" dirty="0"/>
              <a:t>If we take a causality from CP 1 to CP 2 we will move him to Primary Route-CCP 2, an unnamed trail vicinity of Hollis HLZ.  The grid location there is GA 166 796, terrain feature is a spur.  Tentative method of extraction of via aerial MEDEVAC.  Should a aviation support not be available, or if the nature of injuries do not warrant aerial MEDEVAC, we will use an FLA from the Battalion Aid Station.</a:t>
            </a:r>
          </a:p>
          <a:p>
            <a:endParaRPr lang="en-US" baseline="0" dirty="0"/>
          </a:p>
          <a:p>
            <a:r>
              <a:rPr lang="en-US" baseline="0" dirty="0"/>
              <a:t>From CP 2, we will travel at 280deg for 400m until we reach our security halt.</a:t>
            </a:r>
          </a:p>
          <a:p>
            <a:r>
              <a:rPr lang="en-US" baseline="0" dirty="0"/>
              <a:t>This is my plan for occupying the security halt….</a:t>
            </a:r>
          </a:p>
          <a:p>
            <a:endParaRPr lang="en-US" baseline="0" dirty="0"/>
          </a:p>
          <a:p>
            <a:r>
              <a:rPr lang="en-US" baseline="0" dirty="0"/>
              <a:t>If we take a causality from CP to the security halt we will use Primary Route-CCP 2 for extraction of the causality.</a:t>
            </a:r>
          </a:p>
          <a:p>
            <a:endParaRPr lang="en-US" baseline="0" dirty="0"/>
          </a:p>
          <a:p>
            <a:r>
              <a:rPr lang="en-US" baseline="0" dirty="0"/>
              <a:t>This is my plan for the prep of the leader’s recon of the ORP….</a:t>
            </a:r>
          </a:p>
          <a:p>
            <a:endParaRPr lang="en-US" baseline="0" dirty="0"/>
          </a:p>
          <a:p>
            <a:r>
              <a:rPr lang="en-US" baseline="0" dirty="0"/>
              <a:t>From the SH we will travel at 290deg for 250m until we reach our tentative ORP.  This is my plan for clearing the tentative ORP….This is my plan for occupying the tentative ORP….</a:t>
            </a:r>
          </a:p>
          <a:p>
            <a:endParaRPr lang="en-US" baseline="0" dirty="0"/>
          </a:p>
          <a:p>
            <a:r>
              <a:rPr lang="en-US" baseline="0" dirty="0"/>
              <a:t>Our alternate route will begin at the insertion point, where we will move out at 260deg for 1000m where we will reach CP 1, the crossing of Hollis Creek.</a:t>
            </a:r>
          </a:p>
          <a:p>
            <a:pPr defTabSz="931545"/>
            <a:endParaRPr lang="en-US" baseline="0" dirty="0"/>
          </a:p>
          <a:p>
            <a:pPr defTabSz="931545"/>
            <a:r>
              <a:rPr lang="en-US" baseline="0" dirty="0"/>
              <a:t>If we take a causality from insertion to CP 1 we will move him to Primary Route-CCP 1, an ambulance exchange point (AXP).  This is at the intersection of Red Diamond and Cyclone Roads, our insertion point.  The grid location there is GA 176 812, terrain feature is a ridge.  Tentative method of extraction of via FLA from the Battalion Aid Station.</a:t>
            </a:r>
          </a:p>
          <a:p>
            <a:endParaRPr lang="en-US" baseline="0" dirty="0"/>
          </a:p>
          <a:p>
            <a:r>
              <a:rPr lang="en-US" baseline="0" dirty="0"/>
              <a:t>From CP 1 we will move at 250deg for 900m to CP 2, the crossing of an unnamed trail.  We expect to cross one LDA enroute to CP 2.  We will cross the LDA in the same way previously described.  </a:t>
            </a:r>
          </a:p>
          <a:p>
            <a:endParaRPr lang="en-US" baseline="0" dirty="0"/>
          </a:p>
          <a:p>
            <a:r>
              <a:rPr lang="en-US" baseline="0" dirty="0"/>
              <a:t>From CP 2, we will travel at 190deg for 800m until we reach our security halt.  The security halt, ORP recon, and occupation will be conducted as previously described.  </a:t>
            </a:r>
          </a:p>
          <a:p>
            <a:endParaRPr lang="en-US" baseline="0" dirty="0"/>
          </a:p>
          <a:p>
            <a:pPr defTabSz="931545"/>
            <a:r>
              <a:rPr lang="en-US" baseline="0" dirty="0"/>
              <a:t>If we take a causality from CP 1 to the security halt we will move him to Alternate Route-CCP 2, an unnamed trail that leads into Morgan HLZ.  The grid location there is GA 157 807, terrain feature is a draw.  Tentative method of extraction of via aerial MEDEVAC on Morgan HLZ (GA 158 816).  Should a aviation support not be available, or if the nature of injuries do not warrant aerial MEDEVAC, we will use an FLA from the Battalion Aid Station.</a:t>
            </a:r>
          </a:p>
          <a:p>
            <a:endParaRPr lang="en-US" baseline="0" dirty="0"/>
          </a:p>
          <a:p>
            <a:r>
              <a:rPr lang="en-US" baseline="0" dirty="0"/>
              <a:t>At the ORP we will finalize the prep of MWE and depart for our leader’s recon of the objective.  This is how we will do it….</a:t>
            </a:r>
          </a:p>
          <a:p>
            <a:endParaRPr lang="en-US" baseline="0" dirty="0"/>
          </a:p>
          <a:p>
            <a:r>
              <a:rPr lang="en-US" baseline="0" dirty="0"/>
              <a:t>This is my plan for actions at the objective….</a:t>
            </a:r>
          </a:p>
          <a:p>
            <a:endParaRPr lang="en-US" baseline="0" dirty="0"/>
          </a:p>
          <a:p>
            <a:r>
              <a:rPr lang="en-US" baseline="0" dirty="0"/>
              <a:t>At the objective we have our second planned target.  The target’s purpose is to destroy.  It’s location is GA 1512 7948. The primary observer will be myself_________, the alternate will be the RTO__________.  The trigger will be enemy reinforcement during our withdraw off the objective.  Communications will be through Darby 74, 37.950 SC/PT.  Resources allocated are 8rds of HE, 3rds of Smoke.</a:t>
            </a:r>
          </a:p>
          <a:p>
            <a:endParaRPr lang="en-US" baseline="0" dirty="0"/>
          </a:p>
          <a:p>
            <a:r>
              <a:rPr lang="en-US" baseline="0" dirty="0"/>
              <a:t>Once actions at the objective are completed and we have withdrawn back to the ORP, we will begin moving towards are link-up site.  The first leg of our primary exfil route is 320deg for 800m to CP 1, a large draw running east-west.</a:t>
            </a:r>
          </a:p>
          <a:p>
            <a:endParaRPr lang="en-US" baseline="0" dirty="0"/>
          </a:p>
          <a:p>
            <a:r>
              <a:rPr lang="en-US" baseline="0" dirty="0"/>
              <a:t>From CP 1 we will move 30deg for 500m until we reach CP 2, the crossing of an unnamed trail.</a:t>
            </a:r>
          </a:p>
          <a:p>
            <a:endParaRPr lang="en-US" baseline="0" dirty="0"/>
          </a:p>
          <a:p>
            <a:r>
              <a:rPr lang="en-US" baseline="0" dirty="0"/>
              <a:t>From CP 2 we will move 315deg for 400m until we reach CP 3, a large draw running NW-SE.  </a:t>
            </a:r>
          </a:p>
          <a:p>
            <a:endParaRPr lang="en-US" baseline="0" dirty="0"/>
          </a:p>
          <a:p>
            <a:pPr defTabSz="931545"/>
            <a:r>
              <a:rPr lang="en-US" baseline="0" dirty="0"/>
              <a:t>If we take a causality from the objective until link-up we will move him to Primary Route-CCP 3, an unnamed trail vicinity of Hollis HLZ.  The grid location there is GA 166 796, terrain feature is a spur.  Tentative method of extraction of via aerial MEDEVAC.  Should a aviation support not be available, or if the nature of injuries do not warrant aerial MEDEVAC, we will use an FLA from the Battalion Aid Station.</a:t>
            </a:r>
          </a:p>
          <a:p>
            <a:endParaRPr lang="en-US" baseline="0" dirty="0"/>
          </a:p>
          <a:p>
            <a:r>
              <a:rPr lang="en-US" baseline="0" dirty="0"/>
              <a:t>CP 3 will also serve as our security halt prior to link-up.  We will occupy the security halt as previously described.  </a:t>
            </a:r>
          </a:p>
          <a:p>
            <a:endParaRPr lang="en-US" baseline="0" dirty="0"/>
          </a:p>
          <a:p>
            <a:r>
              <a:rPr lang="en-US" baseline="0" dirty="0"/>
              <a:t>Our alternate route to link-up begins at the ORP where will move at 55deg for 1300m to CP 1, the crossing of an unnamed trail.</a:t>
            </a:r>
          </a:p>
          <a:p>
            <a:endParaRPr lang="en-US" baseline="0" dirty="0"/>
          </a:p>
          <a:p>
            <a:r>
              <a:rPr lang="en-US" baseline="0" dirty="0"/>
              <a:t>From CP 1 we will move 350deg for 500m until we reach CP 2, the crossing of Morgan HLZ’s access road.</a:t>
            </a:r>
          </a:p>
          <a:p>
            <a:endParaRPr lang="en-US" baseline="0" dirty="0"/>
          </a:p>
          <a:p>
            <a:r>
              <a:rPr lang="en-US" baseline="0" dirty="0"/>
              <a:t>From CP 2, we will travel 315deg for 800m until we reach CP 3, a large NW-SE running draw.  </a:t>
            </a:r>
          </a:p>
          <a:p>
            <a:endParaRPr lang="en-US" baseline="0" dirty="0"/>
          </a:p>
          <a:p>
            <a:pPr defTabSz="931545"/>
            <a:r>
              <a:rPr lang="en-US" baseline="0" dirty="0"/>
              <a:t>If we take a causality from the objective until the link-up security halt we will move him to Alternate Route-CCP 2, an unnamed trail that leads into Morgan HLZ.  The grid location there is GA 157 807, terrain feature is a draw.  Tentative method of extraction of via aerial MEDEVAC on Morgan HLZ (GA 158 816).  Should a aviation support not be available, or if the nature of injuries do not warrant aerial MEDEVAC, we will use an FLA from the Battalion Aid Station.</a:t>
            </a:r>
          </a:p>
          <a:p>
            <a:pPr defTabSz="931545"/>
            <a:endParaRPr lang="en-US" baseline="0" dirty="0"/>
          </a:p>
          <a:p>
            <a:pPr defTabSz="931545"/>
            <a:r>
              <a:rPr lang="en-US" baseline="0" dirty="0"/>
              <a:t>CP 3 will serve as our security halt prior to link-up.  Occupation plan remains the same.</a:t>
            </a:r>
          </a:p>
          <a:p>
            <a:pPr defTabSz="931545"/>
            <a:endParaRPr lang="en-US" baseline="0" dirty="0"/>
          </a:p>
          <a:p>
            <a:pPr defTabSz="931545"/>
            <a:r>
              <a:rPr lang="en-US" baseline="0" dirty="0"/>
              <a:t>My plan for conducting a link-up will be briefed during annexes following the operations order.…</a:t>
            </a:r>
          </a:p>
          <a:p>
            <a:pPr defTabSz="931545"/>
            <a:endParaRPr lang="en-US" baseline="0" dirty="0"/>
          </a:p>
          <a:p>
            <a:pPr defTabSz="931545"/>
            <a:r>
              <a:rPr lang="en-US" baseline="0" dirty="0"/>
              <a:t>Should we take contact during the operation, this is how we will react to contact….this is how we will conduct a squad attack….this is how we will react to a near/far ambush….this is how we will react to indirect fire….this is how we will cross open danger areas….and so on….</a:t>
            </a:r>
          </a:p>
          <a:p>
            <a:endParaRPr lang="en-US" baseline="0" dirty="0"/>
          </a:p>
          <a:p>
            <a:endParaRPr lang="en-US" baseline="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26</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normAutofit fontScale="92500" lnSpcReduction="10000"/>
          </a:bodyPr>
          <a:lstStyle/>
          <a:p>
            <a:pPr eaLnBrk="1" hangingPunct="1">
              <a:lnSpc>
                <a:spcPct val="90000"/>
              </a:lnSpc>
            </a:pPr>
            <a:endParaRPr lang="en-US"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27</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normAutofit fontScale="62500" lnSpcReduction="20000"/>
          </a:bodyPr>
          <a:lstStyle/>
          <a:p>
            <a:pPr marL="342815" indent="-342815">
              <a:spcAft>
                <a:spcPts val="300"/>
              </a:spcAft>
              <a:buFont typeface="+mj-lt"/>
              <a:buAutoNum type="alphaLcPeriod" startAt="4"/>
            </a:pPr>
            <a:r>
              <a:rPr lang="en-US" sz="1800" dirty="0">
                <a:solidFill>
                  <a:srgbClr val="3333FF"/>
                </a:solidFill>
              </a:rPr>
              <a:t>Coordinating Instructions: List instructions or tasks which affect two or more of your subordinate elements. </a:t>
            </a:r>
            <a:r>
              <a:rPr lang="en-US" sz="1800" dirty="0">
                <a:solidFill>
                  <a:srgbClr val="FF0000"/>
                </a:solidFill>
              </a:rPr>
              <a:t>Most of this info comes from Higher’s OPORD.</a:t>
            </a:r>
            <a:endParaRPr lang="en-US" sz="1800" dirty="0">
              <a:solidFill>
                <a:srgbClr val="3333FF"/>
              </a:solidFill>
            </a:endParaRPr>
          </a:p>
          <a:p>
            <a:pPr marL="342815" indent="-342815">
              <a:spcAft>
                <a:spcPts val="300"/>
              </a:spcAft>
            </a:pPr>
            <a:r>
              <a:rPr lang="en-US" sz="1800" dirty="0">
                <a:solidFill>
                  <a:srgbClr val="3333FF"/>
                </a:solidFill>
              </a:rPr>
              <a:t>	(1) Commander’s Critical Intelligence Requirements (CCIR) </a:t>
            </a:r>
            <a:r>
              <a:rPr lang="en-US" sz="1000" i="1" dirty="0"/>
              <a:t>Information requirements are all elements of information that the commander and staff require to successfully conduct </a:t>
            </a:r>
            <a:r>
              <a:rPr lang="en-US" sz="1000" dirty="0"/>
              <a:t>operations; that is, all elements necessary to address the factors of METT-TC (FM 6-0). Some IRs are of such importance to the commander that they are nominated to the commander to become a commander’s critical information requirement (CCIR).   </a:t>
            </a:r>
            <a:r>
              <a:rPr lang="en-US" sz="1000" b="1" dirty="0"/>
              <a:t>Doctrinally, </a:t>
            </a:r>
            <a:r>
              <a:rPr lang="en-US" sz="1000" dirty="0"/>
              <a:t>there are two categories of CCIR: Priority Intelligence Requirements (PIR) and Friendly Force Information Requirements (FFIR)</a:t>
            </a:r>
            <a:endParaRPr lang="en-US" sz="1800" dirty="0">
              <a:solidFill>
                <a:srgbClr val="3333FF"/>
              </a:solidFill>
            </a:endParaRPr>
          </a:p>
          <a:p>
            <a:pPr marL="1256991" lvl="2" indent="-342815">
              <a:spcAft>
                <a:spcPts val="300"/>
              </a:spcAft>
              <a:buAutoNum type="alphaLcParenBoth"/>
            </a:pPr>
            <a:r>
              <a:rPr lang="en-US" sz="1800" dirty="0">
                <a:solidFill>
                  <a:srgbClr val="3333FF"/>
                </a:solidFill>
              </a:rPr>
              <a:t>Priority Intelligence Requirements (PIR)  P</a:t>
            </a:r>
            <a:r>
              <a:rPr lang="en-US" sz="1800" dirty="0"/>
              <a:t>IR are those intelligence requirements for which a commander has an anticipated and stated priority in his planning and decision making. </a:t>
            </a:r>
            <a:r>
              <a:rPr lang="en-US" sz="1800" u="sng" dirty="0"/>
              <a:t>In other words, it is what the commander needs to know about the enemy in order to make a critical decision</a:t>
            </a:r>
            <a:r>
              <a:rPr lang="en-US" sz="1800" dirty="0"/>
              <a:t>. </a:t>
            </a:r>
            <a:endParaRPr lang="en-US" sz="1800" dirty="0">
              <a:solidFill>
                <a:srgbClr val="3333FF"/>
              </a:solidFill>
            </a:endParaRPr>
          </a:p>
          <a:p>
            <a:pPr marL="1256991" lvl="2" indent="-342815" defTabSz="914175">
              <a:spcAft>
                <a:spcPts val="300"/>
              </a:spcAft>
              <a:buFontTx/>
              <a:buAutoNum type="alphaLcParenBoth"/>
              <a:defRPr/>
            </a:pPr>
            <a:r>
              <a:rPr lang="en-US" sz="1800" dirty="0">
                <a:solidFill>
                  <a:srgbClr val="3333FF"/>
                </a:solidFill>
              </a:rPr>
              <a:t>Friendly Forces Intelligence Requirements (FFIR) </a:t>
            </a:r>
            <a:r>
              <a:rPr lang="en-US" sz="1800" dirty="0"/>
              <a:t>FFIR is critical information the commander needs to know about friendly forces in order to develop his plans and make effective decisions during execution. </a:t>
            </a:r>
            <a:r>
              <a:rPr lang="en-US" sz="1800" u="sng" dirty="0"/>
              <a:t>In other words, it is what the commander requires to know about himself to make a decision</a:t>
            </a:r>
            <a:r>
              <a:rPr lang="en-US" sz="1800" dirty="0"/>
              <a:t>. This information could be tied to unit locations, composition, readiness, personnel status, logistics, and leadership.</a:t>
            </a:r>
          </a:p>
          <a:p>
            <a:pPr marL="799904" lvl="1" indent="-342815" defTabSz="914175">
              <a:spcAft>
                <a:spcPts val="300"/>
              </a:spcAft>
              <a:buFont typeface="Wingdings" pitchFamily="2" charset="2"/>
              <a:buAutoNum type="arabicParenBoth" startAt="2"/>
              <a:defRPr/>
            </a:pPr>
            <a:r>
              <a:rPr lang="en-US" sz="1800" dirty="0">
                <a:solidFill>
                  <a:srgbClr val="3333FF"/>
                </a:solidFill>
              </a:rPr>
              <a:t>Essential Elements of Friendly Information (EEFI)</a:t>
            </a:r>
          </a:p>
          <a:p>
            <a:pPr marL="799904" lvl="1" indent="-342815">
              <a:spcAft>
                <a:spcPts val="300"/>
              </a:spcAft>
              <a:buFont typeface="Wingdings" pitchFamily="2" charset="2"/>
              <a:buAutoNum type="arabicParenBoth" startAt="2"/>
            </a:pPr>
            <a:r>
              <a:rPr lang="en-US" sz="1800" dirty="0">
                <a:solidFill>
                  <a:srgbClr val="3333FF"/>
                </a:solidFill>
              </a:rPr>
              <a:t>Rules of Engagement: ROE/Engagement Criteria</a:t>
            </a:r>
          </a:p>
          <a:p>
            <a:pPr marL="799904" lvl="1" indent="-342815">
              <a:spcAft>
                <a:spcPts val="300"/>
              </a:spcAft>
              <a:buFont typeface="Wingdings" pitchFamily="2" charset="2"/>
              <a:buAutoNum type="arabicParenBoth" startAt="2"/>
            </a:pPr>
            <a:r>
              <a:rPr lang="en-US" sz="1800" dirty="0">
                <a:solidFill>
                  <a:srgbClr val="3333FF"/>
                </a:solidFill>
              </a:rPr>
              <a:t>Risk Reduction Control Measures: State measures specific to this operation. They may include mission-oriented protective posture, troop-safety criteria, and fratricide prevention measures.</a:t>
            </a:r>
          </a:p>
          <a:p>
            <a:pPr marL="799904" lvl="1" indent="-342815">
              <a:spcAft>
                <a:spcPts val="600"/>
              </a:spcAft>
              <a:buFont typeface="Wingdings" pitchFamily="2" charset="2"/>
              <a:buAutoNum type="arabicParenBoth" startAt="2"/>
            </a:pPr>
            <a:r>
              <a:rPr lang="en-US" sz="1800" dirty="0">
                <a:solidFill>
                  <a:srgbClr val="3333FF"/>
                </a:solidFill>
              </a:rPr>
              <a:t>Other Coordinating Instructions: Timeline- A focused timeline from the OPORD until mission complete (Operational Timeline).  You will need to develop a timeline from the issuance of the OPORD until mission complete.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28</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normAutofit fontScale="62500" lnSpcReduction="20000"/>
          </a:bodyPr>
          <a:lstStyle/>
          <a:p>
            <a:endParaRPr lang="en-US"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29</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normAutofit fontScale="92500" lnSpcReduction="10000"/>
          </a:bodyPr>
          <a:lstStyle/>
          <a:p>
            <a:endParaRPr lang="en-US" sz="10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30</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normAutofit fontScale="85000" lnSpcReduction="20000"/>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4</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pPr eaLnBrk="1" hangingPunct="1">
              <a:lnSpc>
                <a:spcPct val="90000"/>
              </a:lnSpc>
            </a:pPr>
            <a:endParaRPr lang="en-US" sz="1000" u="sng"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31</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pPr eaLnBrk="1" hangingPunct="1">
              <a:lnSpc>
                <a:spcPct val="90000"/>
              </a:lnSpc>
            </a:pPr>
            <a:endParaRPr lang="en-US" sz="10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DFCB16-2078-4669-8FEC-C768B8AE5BD9}" type="slidenum">
              <a:rPr lang="en-US" smtClean="0">
                <a:solidFill>
                  <a:prstClr val="black"/>
                </a:solidFill>
              </a:rPr>
              <a:pPr>
                <a:defRPr/>
              </a:pPr>
              <a:t>32</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DFCB16-2078-4669-8FEC-C768B8AE5BD9}" type="slidenum">
              <a:rPr lang="en-US" smtClean="0">
                <a:solidFill>
                  <a:prstClr val="black"/>
                </a:solidFill>
              </a:rPr>
              <a:pPr>
                <a:defRPr/>
              </a:pPr>
              <a:t>33</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34</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5</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lstStyle/>
          <a:p>
            <a:pPr eaLnBrk="1" hangingPunct="1">
              <a:lnSpc>
                <a:spcPct val="90000"/>
              </a:lnSpc>
            </a:pPr>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0B6AE-84A1-4091-A027-6A9229552656}" type="slidenum">
              <a:rPr lang="en-US" smtClean="0">
                <a:solidFill>
                  <a:prstClr val="black"/>
                </a:solidFill>
              </a:rPr>
              <a:pPr/>
              <a:t>6</a:t>
            </a:fld>
            <a:endParaRPr lang="en-US" dirty="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701675" y="4416426"/>
            <a:ext cx="5607050" cy="4648200"/>
          </a:xfrm>
          <a:noFill/>
          <a:ln/>
        </p:spPr>
        <p:txBody>
          <a:bodyPr>
            <a:normAutofit fontScale="92500" lnSpcReduction="20000"/>
          </a:bodyPr>
          <a:lstStyle/>
          <a:p>
            <a:pPr eaLnBrk="1" hangingPunct="1">
              <a:lnSpc>
                <a:spcPct val="90000"/>
              </a:lnSpc>
            </a:pP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rtl="0" eaLnBrk="1" fontAlgn="t" latinLnBrk="0"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baseline="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defTabSz="914175" fontAlgn="t">
              <a:defRPr/>
            </a:pPr>
            <a:endParaRPr lang="en-US" dirty="0">
              <a:solidFill>
                <a:schemeClr val="bg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solidFill>
                <a:srgbClr val="000000"/>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solidFill>
                <a:srgbClr val="000000"/>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solidFill>
                <a:srgbClr val="000000"/>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solidFill>
                <a:srgbClr val="00000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D4A4345-87CD-4F3A-AC0C-C727BD6C6298}"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2A56591-0DD0-468C-BE50-4EB6ED4DC29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0FB5CF-DF56-4E2E-A1ED-B89E4B80F94E}"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00B1AC-CBC0-4966-AF57-C34868220723}"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76C388-762A-454A-9D8A-D98C57606428}"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A3CAF1D-E0DC-422F-B16D-605B3AC6171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B581C71-F85B-4322-B5D8-D4CE930B4273}"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1D42E46-4DDD-4B87-9282-46145E88538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dirty="0">
              <a:solidFill>
                <a:srgbClr val="000000"/>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63A7077-CCE9-4B34-A1FC-4B99C1BBE80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6C630D2-1BFC-47C7-8694-8CE198CDD05D}"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FE77F9-228F-43E8-B774-09B9EF9853EA}"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F51C03-4C3C-4435-B4FD-314C58CC2E73}"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dirty="0">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dirty="0">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C9900E-028D-4847-BEFA-477DD5EC4849}"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59ACE11-49BA-422E-914B-D94EE187497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3571B5-753C-42A7-82AB-E0A69DE56EB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7A09D5-E425-46F7-BA9B-67E7BDC6CBF4}"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fontAlgn="base">
              <a:spcBef>
                <a:spcPct val="0"/>
              </a:spcBef>
              <a:spcAft>
                <a:spcPct val="0"/>
              </a:spcAft>
              <a:defRPr/>
            </a:pPr>
            <a:endParaRPr lang="en-US" dirty="0">
              <a:solidFill>
                <a:srgbClr val="FFFF00"/>
              </a:solidFill>
            </a:endParaRPr>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fontAlgn="base">
              <a:spcBef>
                <a:spcPct val="0"/>
              </a:spcBef>
              <a:spcAft>
                <a:spcPct val="0"/>
              </a:spcAft>
              <a:defRPr/>
            </a:pPr>
            <a:endParaRPr lang="en-US" dirty="0">
              <a:solidFill>
                <a:srgbClr val="FFFF00"/>
              </a:solidFill>
            </a:endParaRPr>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bg1"/>
                </a:solidFill>
                <a:latin typeface="Arial" charset="0"/>
              </a:defRPr>
            </a:lvl1pPr>
          </a:lstStyle>
          <a:p>
            <a:pPr fontAlgn="base">
              <a:spcBef>
                <a:spcPct val="0"/>
              </a:spcBef>
              <a:spcAft>
                <a:spcPct val="0"/>
              </a:spcAft>
              <a:defRPr/>
            </a:pPr>
            <a:endParaRPr lang="en-US" dirty="0">
              <a:solidFill>
                <a:srgbClr val="000000"/>
              </a:solidFill>
            </a:endParaRPr>
          </a:p>
        </p:txBody>
      </p:sp>
      <p:pic>
        <p:nvPicPr>
          <p:cNvPr id="11" name="Picture 10" descr="ranger3"/>
          <p:cNvPicPr>
            <a:picLocks noChangeAspect="1" noChangeArrowheads="1"/>
          </p:cNvPicPr>
          <p:nvPr userDrawn="1"/>
        </p:nvPicPr>
        <p:blipFill>
          <a:blip r:embed="rId13" cstate="print"/>
          <a:srcRect/>
          <a:stretch>
            <a:fillRect/>
          </a:stretch>
        </p:blipFill>
        <p:spPr bwMode="auto">
          <a:xfrm>
            <a:off x="0" y="0"/>
            <a:ext cx="955675" cy="457200"/>
          </a:xfrm>
          <a:prstGeom prst="rect">
            <a:avLst/>
          </a:prstGeom>
          <a:noFill/>
          <a:ln w="9525">
            <a:noFill/>
            <a:miter lim="800000"/>
            <a:headEnd/>
            <a:tailEnd/>
          </a:ln>
        </p:spPr>
      </p:pic>
      <p:pic>
        <p:nvPicPr>
          <p:cNvPr id="12" name="Picture 18"/>
          <p:cNvPicPr>
            <a:picLocks noChangeAspect="1" noChangeArrowheads="1"/>
          </p:cNvPicPr>
          <p:nvPr userDrawn="1"/>
        </p:nvPicPr>
        <p:blipFill>
          <a:blip r:embed="rId14" cstate="print"/>
          <a:srcRect/>
          <a:stretch>
            <a:fillRect/>
          </a:stretch>
        </p:blipFill>
        <p:spPr bwMode="auto">
          <a:xfrm>
            <a:off x="8496300" y="0"/>
            <a:ext cx="647700" cy="1143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4400">
          <a:solidFill>
            <a:schemeClr val="folHlink"/>
          </a:solidFill>
          <a:latin typeface="+mj-lt"/>
          <a:ea typeface="+mj-ea"/>
          <a:cs typeface="+mj-cs"/>
        </a:defRPr>
      </a:lvl1pPr>
      <a:lvl2pPr algn="ctr" rtl="0" eaLnBrk="0" fontAlgn="base" hangingPunct="0">
        <a:spcBef>
          <a:spcPct val="0"/>
        </a:spcBef>
        <a:spcAft>
          <a:spcPct val="0"/>
        </a:spcAft>
        <a:defRPr sz="4400">
          <a:solidFill>
            <a:schemeClr val="folHlink"/>
          </a:solidFill>
          <a:latin typeface="Arial" charset="0"/>
        </a:defRPr>
      </a:lvl2pPr>
      <a:lvl3pPr algn="ctr" rtl="0" eaLnBrk="0" fontAlgn="base" hangingPunct="0">
        <a:spcBef>
          <a:spcPct val="0"/>
        </a:spcBef>
        <a:spcAft>
          <a:spcPct val="0"/>
        </a:spcAft>
        <a:defRPr sz="4400">
          <a:solidFill>
            <a:schemeClr val="folHlink"/>
          </a:solidFill>
          <a:latin typeface="Arial" charset="0"/>
        </a:defRPr>
      </a:lvl3pPr>
      <a:lvl4pPr algn="ctr" rtl="0" eaLnBrk="0" fontAlgn="base" hangingPunct="0">
        <a:spcBef>
          <a:spcPct val="0"/>
        </a:spcBef>
        <a:spcAft>
          <a:spcPct val="0"/>
        </a:spcAft>
        <a:defRPr sz="4400">
          <a:solidFill>
            <a:schemeClr val="folHlink"/>
          </a:solidFill>
          <a:latin typeface="Arial" charset="0"/>
        </a:defRPr>
      </a:lvl4pPr>
      <a:lvl5pPr algn="ctr" rtl="0" eaLnBrk="0" fontAlgn="base" hangingPunct="0">
        <a:spcBef>
          <a:spcPct val="0"/>
        </a:spcBef>
        <a:spcAft>
          <a:spcPct val="0"/>
        </a:spcAft>
        <a:defRPr sz="4400">
          <a:solidFill>
            <a:schemeClr val="folHlink"/>
          </a:solidFill>
          <a:latin typeface="Arial" charset="0"/>
        </a:defRPr>
      </a:lvl5pPr>
      <a:lvl6pPr marL="457200" algn="ctr" rtl="0" fontAlgn="base">
        <a:spcBef>
          <a:spcPct val="0"/>
        </a:spcBef>
        <a:spcAft>
          <a:spcPct val="0"/>
        </a:spcAft>
        <a:defRPr sz="4400">
          <a:solidFill>
            <a:schemeClr val="folHlink"/>
          </a:solidFill>
          <a:latin typeface="Arial" charset="0"/>
        </a:defRPr>
      </a:lvl6pPr>
      <a:lvl7pPr marL="914400" algn="ctr" rtl="0" fontAlgn="base">
        <a:spcBef>
          <a:spcPct val="0"/>
        </a:spcBef>
        <a:spcAft>
          <a:spcPct val="0"/>
        </a:spcAft>
        <a:defRPr sz="4400">
          <a:solidFill>
            <a:schemeClr val="folHlink"/>
          </a:solidFill>
          <a:latin typeface="Arial" charset="0"/>
        </a:defRPr>
      </a:lvl7pPr>
      <a:lvl8pPr marL="1371600" algn="ctr" rtl="0" fontAlgn="base">
        <a:spcBef>
          <a:spcPct val="0"/>
        </a:spcBef>
        <a:spcAft>
          <a:spcPct val="0"/>
        </a:spcAft>
        <a:defRPr sz="4400">
          <a:solidFill>
            <a:schemeClr val="folHlink"/>
          </a:solidFill>
          <a:latin typeface="Arial" charset="0"/>
        </a:defRPr>
      </a:lvl8pPr>
      <a:lvl9pPr marL="1828800" algn="ctr" rtl="0" fontAlgn="base">
        <a:spcBef>
          <a:spcPct val="0"/>
        </a:spcBef>
        <a:spcAft>
          <a:spcPct val="0"/>
        </a:spcAft>
        <a:defRPr sz="4400">
          <a:solidFill>
            <a:schemeClr val="fo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folHlink"/>
          </a:solidFill>
          <a:latin typeface="+mn-lt"/>
          <a:ea typeface="+mn-ea"/>
          <a:cs typeface="+mn-cs"/>
        </a:defRPr>
      </a:lvl1pPr>
      <a:lvl2pPr marL="742950" indent="-285750" algn="l" rtl="0" eaLnBrk="0" fontAlgn="base" hangingPunct="0">
        <a:spcBef>
          <a:spcPct val="20000"/>
        </a:spcBef>
        <a:spcAft>
          <a:spcPct val="0"/>
        </a:spcAft>
        <a:buChar char="–"/>
        <a:defRPr sz="2800">
          <a:solidFill>
            <a:schemeClr val="folHlink"/>
          </a:solidFill>
          <a:latin typeface="+mn-lt"/>
        </a:defRPr>
      </a:lvl2pPr>
      <a:lvl3pPr marL="1143000" indent="-228600" algn="l" rtl="0" eaLnBrk="0" fontAlgn="base" hangingPunct="0">
        <a:spcBef>
          <a:spcPct val="20000"/>
        </a:spcBef>
        <a:spcAft>
          <a:spcPct val="0"/>
        </a:spcAft>
        <a:buChar char="•"/>
        <a:defRPr sz="2400">
          <a:solidFill>
            <a:schemeClr val="folHlink"/>
          </a:solidFill>
          <a:latin typeface="+mn-lt"/>
        </a:defRPr>
      </a:lvl3pPr>
      <a:lvl4pPr marL="1600200" indent="-228600" algn="l" rtl="0" eaLnBrk="0" fontAlgn="base" hangingPunct="0">
        <a:spcBef>
          <a:spcPct val="20000"/>
        </a:spcBef>
        <a:spcAft>
          <a:spcPct val="0"/>
        </a:spcAft>
        <a:buChar char="–"/>
        <a:defRPr sz="2000">
          <a:solidFill>
            <a:schemeClr val="folHlink"/>
          </a:solidFill>
          <a:latin typeface="+mn-lt"/>
        </a:defRPr>
      </a:lvl4pPr>
      <a:lvl5pPr marL="2057400" indent="-228600" algn="l" rtl="0" eaLnBrk="0" fontAlgn="base" hangingPunct="0">
        <a:spcBef>
          <a:spcPct val="20000"/>
        </a:spcBef>
        <a:spcAft>
          <a:spcPct val="0"/>
        </a:spcAft>
        <a:buChar char="»"/>
        <a:defRPr sz="2000">
          <a:solidFill>
            <a:schemeClr val="folHlink"/>
          </a:solidFill>
          <a:latin typeface="+mn-lt"/>
        </a:defRPr>
      </a:lvl5pPr>
      <a:lvl6pPr marL="2514600" indent="-228600" algn="l" rtl="0" fontAlgn="base">
        <a:spcBef>
          <a:spcPct val="20000"/>
        </a:spcBef>
        <a:spcAft>
          <a:spcPct val="0"/>
        </a:spcAft>
        <a:buChar char="»"/>
        <a:defRPr sz="2000">
          <a:solidFill>
            <a:schemeClr val="folHlink"/>
          </a:solidFill>
          <a:latin typeface="+mn-lt"/>
        </a:defRPr>
      </a:lvl6pPr>
      <a:lvl7pPr marL="2971800" indent="-228600" algn="l" rtl="0" fontAlgn="base">
        <a:spcBef>
          <a:spcPct val="20000"/>
        </a:spcBef>
        <a:spcAft>
          <a:spcPct val="0"/>
        </a:spcAft>
        <a:buChar char="»"/>
        <a:defRPr sz="2000">
          <a:solidFill>
            <a:schemeClr val="folHlink"/>
          </a:solidFill>
          <a:latin typeface="+mn-lt"/>
        </a:defRPr>
      </a:lvl7pPr>
      <a:lvl8pPr marL="3429000" indent="-228600" algn="l" rtl="0" fontAlgn="base">
        <a:spcBef>
          <a:spcPct val="20000"/>
        </a:spcBef>
        <a:spcAft>
          <a:spcPct val="0"/>
        </a:spcAft>
        <a:buChar char="»"/>
        <a:defRPr sz="2000">
          <a:solidFill>
            <a:schemeClr val="folHlink"/>
          </a:solidFill>
          <a:latin typeface="+mn-lt"/>
        </a:defRPr>
      </a:lvl8pPr>
      <a:lvl9pPr marL="3886200" indent="-228600" algn="l" rtl="0" fontAlgn="base">
        <a:spcBef>
          <a:spcPct val="20000"/>
        </a:spcBef>
        <a:spcAft>
          <a:spcPct val="0"/>
        </a:spcAft>
        <a:buChar char="»"/>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A4345-87CD-4F3A-AC0C-C727BD6C629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0F25618-397C-4870-9706-12F4032BF235}"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solidFill>
                  <a:schemeClr val="bg2"/>
                </a:solidFill>
              </a:rPr>
              <a:t>TEAM LEADER COURSE</a:t>
            </a:r>
          </a:p>
        </p:txBody>
      </p:sp>
      <p:sp>
        <p:nvSpPr>
          <p:cNvPr id="3" name="Content Placeholder 2"/>
          <p:cNvSpPr>
            <a:spLocks noGrp="1"/>
          </p:cNvSpPr>
          <p:nvPr>
            <p:ph idx="1"/>
          </p:nvPr>
        </p:nvSpPr>
        <p:spPr>
          <a:xfrm>
            <a:off x="457200" y="3017837"/>
            <a:ext cx="8229600" cy="1096963"/>
          </a:xfrm>
        </p:spPr>
        <p:txBody>
          <a:bodyPr/>
          <a:lstStyle/>
          <a:p>
            <a:pPr algn="ctr">
              <a:buNone/>
            </a:pPr>
            <a:r>
              <a:rPr lang="en-US" sz="4400" dirty="0">
                <a:solidFill>
                  <a:schemeClr val="bg2"/>
                </a:solidFill>
              </a:rPr>
              <a:t>OPERATIONS ORDER CLASS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 name="Picture 2" descr="C:\Users\Matthew.jordan.reed\Desktop\New TLPs\darby_50k_8x11_STUD_MAP.jpg"/>
          <p:cNvPicPr>
            <a:picLocks noChangeAspect="1" noChangeArrowheads="1"/>
          </p:cNvPicPr>
          <p:nvPr/>
        </p:nvPicPr>
        <p:blipFill>
          <a:blip r:embed="rId3" cstate="print"/>
          <a:srcRect l="21970" t="37788" r="47726" b="14583"/>
          <a:stretch>
            <a:fillRect/>
          </a:stretch>
        </p:blipFill>
        <p:spPr bwMode="auto">
          <a:xfrm>
            <a:off x="0" y="609600"/>
            <a:ext cx="9144000" cy="6248400"/>
          </a:xfrm>
          <a:prstGeom prst="rect">
            <a:avLst/>
          </a:prstGeom>
          <a:noFill/>
          <a:ln w="15875">
            <a:solidFill>
              <a:schemeClr val="tx1"/>
            </a:solidFill>
            <a:miter lim="800000"/>
            <a:headEnd/>
            <a:tailEnd/>
          </a:ln>
        </p:spPr>
      </p:pic>
      <p:grpSp>
        <p:nvGrpSpPr>
          <p:cNvPr id="2" name="Group 70"/>
          <p:cNvGrpSpPr>
            <a:grpSpLocks/>
          </p:cNvGrpSpPr>
          <p:nvPr/>
        </p:nvGrpSpPr>
        <p:grpSpPr bwMode="auto">
          <a:xfrm>
            <a:off x="3505200" y="4572000"/>
            <a:ext cx="381000" cy="381000"/>
            <a:chOff x="3600" y="-624"/>
            <a:chExt cx="288" cy="288"/>
          </a:xfrm>
        </p:grpSpPr>
        <p:sp>
          <p:nvSpPr>
            <p:cNvPr id="68"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latin typeface="Calibri" pitchFamily="34" charset="0"/>
                  <a:cs typeface="Arial" charset="0"/>
                </a:rPr>
                <a:t>D</a:t>
              </a:r>
            </a:p>
          </p:txBody>
        </p:sp>
        <p:sp>
          <p:nvSpPr>
            <p:cNvPr id="69"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76"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0"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1"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sp>
        <p:nvSpPr>
          <p:cNvPr id="82" name="Oval 81"/>
          <p:cNvSpPr/>
          <p:nvPr/>
        </p:nvSpPr>
        <p:spPr>
          <a:xfrm>
            <a:off x="3352800" y="4343400"/>
            <a:ext cx="6858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grpSp>
        <p:nvGrpSpPr>
          <p:cNvPr id="3" name="Group 24"/>
          <p:cNvGrpSpPr>
            <a:grpSpLocks/>
          </p:cNvGrpSpPr>
          <p:nvPr/>
        </p:nvGrpSpPr>
        <p:grpSpPr bwMode="auto">
          <a:xfrm rot="12773685">
            <a:off x="3542842" y="4431357"/>
            <a:ext cx="304800" cy="228600"/>
            <a:chOff x="1824" y="2592"/>
            <a:chExt cx="338" cy="384"/>
          </a:xfrm>
        </p:grpSpPr>
        <p:sp>
          <p:nvSpPr>
            <p:cNvPr id="92" name="Freeform 25"/>
            <p:cNvSpPr>
              <a:spLocks/>
            </p:cNvSpPr>
            <p:nvPr/>
          </p:nvSpPr>
          <p:spPr bwMode="auto">
            <a:xfrm rot="-5364635">
              <a:off x="1896" y="2710"/>
              <a:ext cx="193" cy="338"/>
            </a:xfrm>
            <a:custGeom>
              <a:avLst/>
              <a:gdLst>
                <a:gd name="T0" fmla="*/ 0 w 190"/>
                <a:gd name="T1" fmla="*/ 0 h 306"/>
                <a:gd name="T2" fmla="*/ 226 w 190"/>
                <a:gd name="T3" fmla="*/ 480 h 306"/>
                <a:gd name="T4" fmla="*/ 255 w 190"/>
                <a:gd name="T5" fmla="*/ 926 h 306"/>
                <a:gd name="T6" fmla="*/ 244 w 190"/>
                <a:gd name="T7" fmla="*/ 1352 h 306"/>
                <a:gd name="T8" fmla="*/ 0 w 190"/>
                <a:gd name="T9" fmla="*/ 2021 h 306"/>
                <a:gd name="T10" fmla="*/ 0 60000 65536"/>
                <a:gd name="T11" fmla="*/ 0 60000 65536"/>
                <a:gd name="T12" fmla="*/ 0 60000 65536"/>
                <a:gd name="T13" fmla="*/ 0 60000 65536"/>
                <a:gd name="T14" fmla="*/ 0 60000 65536"/>
                <a:gd name="T15" fmla="*/ 0 w 190"/>
                <a:gd name="T16" fmla="*/ 0 h 306"/>
                <a:gd name="T17" fmla="*/ 190 w 190"/>
                <a:gd name="T18" fmla="*/ 306 h 306"/>
              </a:gdLst>
              <a:ahLst/>
              <a:cxnLst>
                <a:cxn ang="T10">
                  <a:pos x="T0" y="T1"/>
                </a:cxn>
                <a:cxn ang="T11">
                  <a:pos x="T2" y="T3"/>
                </a:cxn>
                <a:cxn ang="T12">
                  <a:pos x="T4" y="T5"/>
                </a:cxn>
                <a:cxn ang="T13">
                  <a:pos x="T6" y="T7"/>
                </a:cxn>
                <a:cxn ang="T14">
                  <a:pos x="T8" y="T9"/>
                </a:cxn>
              </a:cxnLst>
              <a:rect l="T15" t="T16" r="T17" b="T18"/>
              <a:pathLst>
                <a:path w="190" h="306">
                  <a:moveTo>
                    <a:pt x="0" y="0"/>
                  </a:moveTo>
                  <a:cubicBezTo>
                    <a:pt x="80" y="7"/>
                    <a:pt x="122" y="6"/>
                    <a:pt x="168" y="73"/>
                  </a:cubicBezTo>
                  <a:cubicBezTo>
                    <a:pt x="184" y="124"/>
                    <a:pt x="177" y="103"/>
                    <a:pt x="190" y="139"/>
                  </a:cubicBezTo>
                  <a:cubicBezTo>
                    <a:pt x="187" y="161"/>
                    <a:pt x="189" y="183"/>
                    <a:pt x="182" y="204"/>
                  </a:cubicBezTo>
                  <a:cubicBezTo>
                    <a:pt x="153" y="289"/>
                    <a:pt x="77" y="306"/>
                    <a:pt x="0" y="306"/>
                  </a:cubicBezTo>
                </a:path>
              </a:pathLst>
            </a:cu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98" name="Line 26"/>
            <p:cNvSpPr>
              <a:spLocks noChangeShapeType="1"/>
            </p:cNvSpPr>
            <p:nvPr/>
          </p:nvSpPr>
          <p:spPr bwMode="auto">
            <a:xfrm flipV="1">
              <a:off x="1991" y="2592"/>
              <a:ext cx="0" cy="384"/>
            </a:xfrm>
            <a:prstGeom prst="line">
              <a:avLst/>
            </a:prstGeom>
            <a:noFill/>
            <a:ln w="25400">
              <a:solidFill>
                <a:srgbClr val="0000FF"/>
              </a:solidFill>
              <a:round/>
              <a:headEnd/>
              <a:tailEnd type="triangle" w="med" len="med"/>
            </a:ln>
          </p:spPr>
          <p:txBody>
            <a:bodyPr/>
            <a:lstStyle/>
            <a:p>
              <a:pPr fontAlgn="base">
                <a:spcBef>
                  <a:spcPct val="0"/>
                </a:spcBef>
                <a:spcAft>
                  <a:spcPct val="0"/>
                </a:spcAft>
              </a:pPr>
              <a:endParaRPr lang="en-US" dirty="0">
                <a:solidFill>
                  <a:prstClr val="black"/>
                </a:solidFill>
                <a:cs typeface="Arial" charset="0"/>
              </a:endParaRPr>
            </a:p>
          </p:txBody>
        </p:sp>
        <p:sp>
          <p:nvSpPr>
            <p:cNvPr id="99" name="Line 27"/>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0" name="Line 28"/>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1" name="Line 29"/>
            <p:cNvSpPr>
              <a:spLocks noChangeShapeType="1"/>
            </p:cNvSpPr>
            <p:nvPr/>
          </p:nvSpPr>
          <p:spPr bwMode="auto">
            <a:xfrm>
              <a:off x="2107" y="2823"/>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2" name="Line 30"/>
            <p:cNvSpPr>
              <a:spLocks noChangeShapeType="1"/>
            </p:cNvSpPr>
            <p:nvPr/>
          </p:nvSpPr>
          <p:spPr bwMode="auto">
            <a:xfrm>
              <a:off x="2052" y="2797"/>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3" name="Line 31"/>
            <p:cNvSpPr>
              <a:spLocks noChangeShapeType="1"/>
            </p:cNvSpPr>
            <p:nvPr/>
          </p:nvSpPr>
          <p:spPr bwMode="auto">
            <a:xfrm>
              <a:off x="1888" y="2817"/>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4" name="Line 32"/>
            <p:cNvSpPr>
              <a:spLocks noChangeShapeType="1"/>
            </p:cNvSpPr>
            <p:nvPr/>
          </p:nvSpPr>
          <p:spPr bwMode="auto">
            <a:xfrm>
              <a:off x="1943" y="2791"/>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grpSp>
        <p:nvGrpSpPr>
          <p:cNvPr id="4" name="Group 95"/>
          <p:cNvGrpSpPr>
            <a:grpSpLocks/>
          </p:cNvGrpSpPr>
          <p:nvPr/>
        </p:nvGrpSpPr>
        <p:grpSpPr bwMode="auto">
          <a:xfrm>
            <a:off x="2438400" y="3962400"/>
            <a:ext cx="969864" cy="633298"/>
            <a:chOff x="1278" y="2337"/>
            <a:chExt cx="786" cy="546"/>
          </a:xfrm>
        </p:grpSpPr>
        <p:sp>
          <p:nvSpPr>
            <p:cNvPr id="106"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latin typeface="Calibri" pitchFamily="34" charset="0"/>
                <a:cs typeface="Arial" charset="0"/>
              </a:endParaRPr>
            </a:p>
          </p:txBody>
        </p:sp>
        <p:sp>
          <p:nvSpPr>
            <p:cNvPr id="107"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8"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9" name="Text Box 99"/>
            <p:cNvSpPr txBox="1">
              <a:spLocks noChangeArrowheads="1"/>
            </p:cNvSpPr>
            <p:nvPr/>
          </p:nvSpPr>
          <p:spPr bwMode="auto">
            <a:xfrm>
              <a:off x="1576" y="2337"/>
              <a:ext cx="302" cy="318"/>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latin typeface="Calibri" pitchFamily="34" charset="0"/>
                  <a:cs typeface="Arial" charset="0"/>
                </a:rPr>
                <a:t>●  </a:t>
              </a:r>
              <a:r>
                <a:rPr lang="en-US" b="1" dirty="0">
                  <a:solidFill>
                    <a:srgbClr val="0000FF"/>
                  </a:solidFill>
                  <a:latin typeface="Calibri" pitchFamily="34" charset="0"/>
                  <a:cs typeface="Arial" charset="0"/>
                </a:rPr>
                <a:t> </a:t>
              </a:r>
            </a:p>
          </p:txBody>
        </p:sp>
        <p:sp>
          <p:nvSpPr>
            <p:cNvPr id="110" name="Text Box 100"/>
            <p:cNvSpPr txBox="1">
              <a:spLocks noChangeArrowheads="1"/>
            </p:cNvSpPr>
            <p:nvPr/>
          </p:nvSpPr>
          <p:spPr bwMode="auto">
            <a:xfrm>
              <a:off x="1278" y="2697"/>
              <a:ext cx="786" cy="186"/>
            </a:xfrm>
            <a:prstGeom prst="rect">
              <a:avLst/>
            </a:prstGeom>
            <a:noFill/>
            <a:ln w="9525">
              <a:noFill/>
              <a:miter lim="800000"/>
              <a:headEnd/>
              <a:tailEnd/>
            </a:ln>
          </p:spPr>
          <p:txBody>
            <a:bodyPr wrap="none">
              <a:spAutoFit/>
            </a:bodyPr>
            <a:lstStyle/>
            <a:p>
              <a:pPr fontAlgn="base">
                <a:spcBef>
                  <a:spcPct val="0"/>
                </a:spcBef>
                <a:spcAft>
                  <a:spcPct val="0"/>
                </a:spcAft>
              </a:pPr>
              <a:r>
                <a:rPr lang="en-US" sz="800" b="1" dirty="0">
                  <a:solidFill>
                    <a:srgbClr val="0000FF"/>
                  </a:solidFill>
                  <a:latin typeface="Calibri" pitchFamily="34" charset="0"/>
                  <a:cs typeface="Arial" charset="0"/>
                </a:rPr>
                <a:t>      1                    1/A</a:t>
              </a:r>
            </a:p>
          </p:txBody>
        </p:sp>
      </p:grpSp>
      <p:cxnSp>
        <p:nvCxnSpPr>
          <p:cNvPr id="116" name="Straight Connector 115"/>
          <p:cNvCxnSpPr/>
          <p:nvPr/>
        </p:nvCxnSpPr>
        <p:spPr bwMode="auto">
          <a:xfrm rot="10800000" flipV="1">
            <a:off x="6629400" y="2590800"/>
            <a:ext cx="2362200" cy="914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7" name="Straight Connector 116"/>
          <p:cNvCxnSpPr/>
          <p:nvPr/>
        </p:nvCxnSpPr>
        <p:spPr bwMode="auto">
          <a:xfrm>
            <a:off x="9220200" y="1219200"/>
            <a:ext cx="228600"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5" name="Straight Connector 124"/>
          <p:cNvCxnSpPr/>
          <p:nvPr/>
        </p:nvCxnSpPr>
        <p:spPr bwMode="auto">
          <a:xfrm rot="5400000">
            <a:off x="5572125" y="3590925"/>
            <a:ext cx="838200" cy="8191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7" name="Straight Connector 126"/>
          <p:cNvCxnSpPr/>
          <p:nvPr/>
        </p:nvCxnSpPr>
        <p:spPr bwMode="auto">
          <a:xfrm rot="10800000">
            <a:off x="4648202" y="4419600"/>
            <a:ext cx="685799"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5" name="Group 172"/>
          <p:cNvGrpSpPr/>
          <p:nvPr/>
        </p:nvGrpSpPr>
        <p:grpSpPr>
          <a:xfrm>
            <a:off x="5334000" y="4314825"/>
            <a:ext cx="228600" cy="409575"/>
            <a:chOff x="5334000" y="4314825"/>
            <a:chExt cx="228600" cy="409575"/>
          </a:xfrm>
        </p:grpSpPr>
        <p:sp>
          <p:nvSpPr>
            <p:cNvPr id="133" name="TextBox 132"/>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6" name="Group 152"/>
            <p:cNvGrpSpPr/>
            <p:nvPr/>
          </p:nvGrpSpPr>
          <p:grpSpPr>
            <a:xfrm>
              <a:off x="5334000" y="4343400"/>
              <a:ext cx="228600" cy="381000"/>
              <a:chOff x="2667000" y="2514600"/>
              <a:chExt cx="1143000" cy="1295400"/>
            </a:xfrm>
          </p:grpSpPr>
          <p:sp>
            <p:nvSpPr>
              <p:cNvPr id="134" name="Pentagon 13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36" name="Straight Connector 13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7" name="Group 164"/>
          <p:cNvGrpSpPr/>
          <p:nvPr/>
        </p:nvGrpSpPr>
        <p:grpSpPr>
          <a:xfrm>
            <a:off x="6400800" y="3352800"/>
            <a:ext cx="228600" cy="409575"/>
            <a:chOff x="6400800" y="3352800"/>
            <a:chExt cx="228600" cy="409575"/>
          </a:xfrm>
        </p:grpSpPr>
        <p:sp>
          <p:nvSpPr>
            <p:cNvPr id="154" name="TextBox 153"/>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8" name="Group 154"/>
            <p:cNvGrpSpPr/>
            <p:nvPr/>
          </p:nvGrpSpPr>
          <p:grpSpPr>
            <a:xfrm>
              <a:off x="6400800" y="3381375"/>
              <a:ext cx="228600" cy="381000"/>
              <a:chOff x="2667000" y="2514600"/>
              <a:chExt cx="1143000" cy="1295400"/>
            </a:xfrm>
          </p:grpSpPr>
          <p:sp>
            <p:nvSpPr>
              <p:cNvPr id="156" name="Pentagon 155"/>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57" name="Straight Connector 156"/>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sp>
        <p:nvSpPr>
          <p:cNvPr id="158" name="TextBox 157"/>
          <p:cNvSpPr txBox="1"/>
          <p:nvPr/>
        </p:nvSpPr>
        <p:spPr>
          <a:xfrm>
            <a:off x="2819400" y="0"/>
            <a:ext cx="3133037" cy="553998"/>
          </a:xfrm>
          <a:prstGeom prst="rect">
            <a:avLst/>
          </a:prstGeom>
          <a:noFill/>
          <a:ln w="28575">
            <a:noFill/>
          </a:ln>
        </p:spPr>
        <p:txBody>
          <a:bodyPr wrap="none" rtlCol="0">
            <a:spAutoFit/>
          </a:bodyPr>
          <a:lstStyle/>
          <a:p>
            <a:pPr eaLnBrk="0" fontAlgn="base" hangingPunct="0">
              <a:spcBef>
                <a:spcPct val="0"/>
              </a:spcBef>
              <a:spcAft>
                <a:spcPct val="0"/>
              </a:spcAft>
            </a:pPr>
            <a:r>
              <a:rPr lang="en-US" sz="3000" b="1" dirty="0">
                <a:solidFill>
                  <a:srgbClr val="000000"/>
                </a:solidFill>
              </a:rPr>
              <a:t>Terrain Analysis</a:t>
            </a:r>
          </a:p>
        </p:txBody>
      </p:sp>
      <p:cxnSp>
        <p:nvCxnSpPr>
          <p:cNvPr id="159" name="Straight Connector 158"/>
          <p:cNvCxnSpPr/>
          <p:nvPr/>
        </p:nvCxnSpPr>
        <p:spPr bwMode="auto">
          <a:xfrm rot="10800000" flipV="1">
            <a:off x="6553200" y="2590800"/>
            <a:ext cx="2438400" cy="3810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9" name="Group 165"/>
          <p:cNvGrpSpPr/>
          <p:nvPr/>
        </p:nvGrpSpPr>
        <p:grpSpPr>
          <a:xfrm>
            <a:off x="6324600" y="2781300"/>
            <a:ext cx="228600" cy="409575"/>
            <a:chOff x="6400800" y="3352800"/>
            <a:chExt cx="228600" cy="409575"/>
          </a:xfrm>
        </p:grpSpPr>
        <p:sp>
          <p:nvSpPr>
            <p:cNvPr id="167" name="TextBox 166"/>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0" name="Group 154"/>
            <p:cNvGrpSpPr/>
            <p:nvPr/>
          </p:nvGrpSpPr>
          <p:grpSpPr>
            <a:xfrm>
              <a:off x="6400800" y="3381375"/>
              <a:ext cx="228600" cy="381000"/>
              <a:chOff x="2667000" y="2514600"/>
              <a:chExt cx="1143000" cy="1295400"/>
            </a:xfrm>
          </p:grpSpPr>
          <p:sp>
            <p:nvSpPr>
              <p:cNvPr id="169" name="Pentagon 168"/>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0" name="Straight Connector 169"/>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71" name="Straight Connector 170"/>
          <p:cNvCxnSpPr>
            <a:endCxn id="177" idx="0"/>
          </p:cNvCxnSpPr>
          <p:nvPr/>
        </p:nvCxnSpPr>
        <p:spPr bwMode="auto">
          <a:xfrm rot="10800000" flipV="1">
            <a:off x="4572000" y="2971799"/>
            <a:ext cx="1752600" cy="314325"/>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1" name="Group 173"/>
          <p:cNvGrpSpPr/>
          <p:nvPr/>
        </p:nvGrpSpPr>
        <p:grpSpPr>
          <a:xfrm>
            <a:off x="4343400" y="3124200"/>
            <a:ext cx="228600" cy="409575"/>
            <a:chOff x="5334000" y="4314825"/>
            <a:chExt cx="228600" cy="409575"/>
          </a:xfrm>
        </p:grpSpPr>
        <p:sp>
          <p:nvSpPr>
            <p:cNvPr id="175" name="TextBox 174"/>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2" name="Group 152"/>
            <p:cNvGrpSpPr/>
            <p:nvPr/>
          </p:nvGrpSpPr>
          <p:grpSpPr>
            <a:xfrm>
              <a:off x="5334000" y="4343400"/>
              <a:ext cx="228600" cy="381000"/>
              <a:chOff x="2667000" y="2514600"/>
              <a:chExt cx="1143000" cy="1295400"/>
            </a:xfrm>
          </p:grpSpPr>
          <p:sp>
            <p:nvSpPr>
              <p:cNvPr id="177" name="Pentagon 176"/>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8" name="Straight Connector 177"/>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80" name="Straight Connector 179"/>
          <p:cNvCxnSpPr/>
          <p:nvPr/>
        </p:nvCxnSpPr>
        <p:spPr bwMode="auto">
          <a:xfrm rot="5400000">
            <a:off x="4057650" y="3524250"/>
            <a:ext cx="381000" cy="1905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84" name="Straight Connector 183"/>
          <p:cNvCxnSpPr/>
          <p:nvPr/>
        </p:nvCxnSpPr>
        <p:spPr bwMode="auto">
          <a:xfrm rot="5400000">
            <a:off x="9296400" y="1524000"/>
            <a:ext cx="152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3" name="Group 260"/>
          <p:cNvGrpSpPr/>
          <p:nvPr/>
        </p:nvGrpSpPr>
        <p:grpSpPr>
          <a:xfrm>
            <a:off x="4343400" y="4267200"/>
            <a:ext cx="457200" cy="257175"/>
            <a:chOff x="4343400" y="4848225"/>
            <a:chExt cx="457200" cy="257175"/>
          </a:xfrm>
        </p:grpSpPr>
        <p:sp>
          <p:nvSpPr>
            <p:cNvPr id="119" name="Oval 118"/>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7" name="TextBox 196"/>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pSp>
        <p:nvGrpSpPr>
          <p:cNvPr id="14" name="Group 200"/>
          <p:cNvGrpSpPr/>
          <p:nvPr/>
        </p:nvGrpSpPr>
        <p:grpSpPr>
          <a:xfrm>
            <a:off x="3886200" y="4191000"/>
            <a:ext cx="714375" cy="304800"/>
            <a:chOff x="3933825" y="4114800"/>
            <a:chExt cx="714375" cy="304800"/>
          </a:xfrm>
        </p:grpSpPr>
        <p:sp>
          <p:nvSpPr>
            <p:cNvPr id="120" name="Oval 119"/>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0" name="TextBox 199"/>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08" name="Straight Connector 207"/>
          <p:cNvCxnSpPr/>
          <p:nvPr/>
        </p:nvCxnSpPr>
        <p:spPr bwMode="auto">
          <a:xfrm rot="16200000" flipH="1">
            <a:off x="3714750" y="3952875"/>
            <a:ext cx="4572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cxnSp>
        <p:nvCxnSpPr>
          <p:cNvPr id="209" name="Straight Connector 208"/>
          <p:cNvCxnSpPr/>
          <p:nvPr/>
        </p:nvCxnSpPr>
        <p:spPr bwMode="auto">
          <a:xfrm rot="10800000" flipV="1">
            <a:off x="4314826" y="3581399"/>
            <a:ext cx="1171575" cy="638175"/>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15" name="Group 211"/>
          <p:cNvGrpSpPr/>
          <p:nvPr/>
        </p:nvGrpSpPr>
        <p:grpSpPr>
          <a:xfrm>
            <a:off x="3657600" y="3429000"/>
            <a:ext cx="228600" cy="409575"/>
            <a:chOff x="6400800" y="3352800"/>
            <a:chExt cx="228600" cy="409575"/>
          </a:xfrm>
        </p:grpSpPr>
        <p:sp>
          <p:nvSpPr>
            <p:cNvPr id="213" name="TextBox 212"/>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6" name="Group 154"/>
            <p:cNvGrpSpPr/>
            <p:nvPr/>
          </p:nvGrpSpPr>
          <p:grpSpPr>
            <a:xfrm>
              <a:off x="6400800" y="3381375"/>
              <a:ext cx="228600" cy="381000"/>
              <a:chOff x="2667000" y="2514600"/>
              <a:chExt cx="1143000" cy="1295400"/>
            </a:xfrm>
          </p:grpSpPr>
          <p:sp>
            <p:nvSpPr>
              <p:cNvPr id="215" name="Pentagon 214"/>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16" name="Straight Connector 21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17" name="Straight Connector 216"/>
          <p:cNvCxnSpPr/>
          <p:nvPr/>
        </p:nvCxnSpPr>
        <p:spPr bwMode="auto">
          <a:xfrm rot="5400000">
            <a:off x="3886200" y="3276600"/>
            <a:ext cx="3048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7" name="Group 218"/>
          <p:cNvGrpSpPr/>
          <p:nvPr/>
        </p:nvGrpSpPr>
        <p:grpSpPr>
          <a:xfrm>
            <a:off x="4048125" y="2819400"/>
            <a:ext cx="228600" cy="409575"/>
            <a:chOff x="5334000" y="4314825"/>
            <a:chExt cx="228600" cy="409575"/>
          </a:xfrm>
        </p:grpSpPr>
        <p:sp>
          <p:nvSpPr>
            <p:cNvPr id="220" name="TextBox 21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8" name="Group 152"/>
            <p:cNvGrpSpPr/>
            <p:nvPr/>
          </p:nvGrpSpPr>
          <p:grpSpPr>
            <a:xfrm>
              <a:off x="5334000" y="4343400"/>
              <a:ext cx="228600" cy="381000"/>
              <a:chOff x="2667000" y="2514600"/>
              <a:chExt cx="1143000" cy="1295400"/>
            </a:xfrm>
          </p:grpSpPr>
          <p:sp>
            <p:nvSpPr>
              <p:cNvPr id="222" name="Pentagon 22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23" name="Straight Connector 22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24" name="Straight Connector 223"/>
          <p:cNvCxnSpPr/>
          <p:nvPr/>
        </p:nvCxnSpPr>
        <p:spPr bwMode="auto">
          <a:xfrm rot="16200000" flipV="1">
            <a:off x="3862389" y="2757488"/>
            <a:ext cx="219074" cy="95249"/>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9" name="Group 226"/>
          <p:cNvGrpSpPr/>
          <p:nvPr/>
        </p:nvGrpSpPr>
        <p:grpSpPr>
          <a:xfrm>
            <a:off x="3810000" y="2362200"/>
            <a:ext cx="228600" cy="409575"/>
            <a:chOff x="5334000" y="4314825"/>
            <a:chExt cx="228600" cy="409575"/>
          </a:xfrm>
        </p:grpSpPr>
        <p:sp>
          <p:nvSpPr>
            <p:cNvPr id="228" name="TextBox 227"/>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3</a:t>
              </a:r>
            </a:p>
          </p:txBody>
        </p:sp>
        <p:grpSp>
          <p:nvGrpSpPr>
            <p:cNvPr id="20" name="Group 152"/>
            <p:cNvGrpSpPr/>
            <p:nvPr/>
          </p:nvGrpSpPr>
          <p:grpSpPr>
            <a:xfrm>
              <a:off x="5334000" y="4343400"/>
              <a:ext cx="228600" cy="381000"/>
              <a:chOff x="2667000" y="2514600"/>
              <a:chExt cx="1143000" cy="1295400"/>
            </a:xfrm>
          </p:grpSpPr>
          <p:sp>
            <p:nvSpPr>
              <p:cNvPr id="230" name="Pentagon 229"/>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31" name="Straight Connector 230"/>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33" name="Straight Connector 232"/>
          <p:cNvCxnSpPr/>
          <p:nvPr/>
        </p:nvCxnSpPr>
        <p:spPr bwMode="auto">
          <a:xfrm rot="5400000" flipH="1" flipV="1">
            <a:off x="3662362" y="1985963"/>
            <a:ext cx="685800" cy="66675"/>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21" name="Group 240"/>
          <p:cNvGrpSpPr/>
          <p:nvPr/>
        </p:nvGrpSpPr>
        <p:grpSpPr>
          <a:xfrm>
            <a:off x="5562600" y="3276600"/>
            <a:ext cx="228600" cy="409575"/>
            <a:chOff x="6400800" y="3352800"/>
            <a:chExt cx="228600" cy="409575"/>
          </a:xfrm>
        </p:grpSpPr>
        <p:sp>
          <p:nvSpPr>
            <p:cNvPr id="242" name="TextBox 241"/>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22" name="Group 154"/>
            <p:cNvGrpSpPr/>
            <p:nvPr/>
          </p:nvGrpSpPr>
          <p:grpSpPr>
            <a:xfrm>
              <a:off x="6400800" y="3381375"/>
              <a:ext cx="228600" cy="381000"/>
              <a:chOff x="2667000" y="2514600"/>
              <a:chExt cx="1143000" cy="1295400"/>
            </a:xfrm>
          </p:grpSpPr>
          <p:sp>
            <p:nvSpPr>
              <p:cNvPr id="244" name="Pentagon 24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45" name="Straight Connector 24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47" name="Straight Connector 246"/>
          <p:cNvCxnSpPr/>
          <p:nvPr/>
        </p:nvCxnSpPr>
        <p:spPr bwMode="auto">
          <a:xfrm rot="16200000" flipV="1">
            <a:off x="5157788" y="2995612"/>
            <a:ext cx="609600" cy="104776"/>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3" name="Group 248"/>
          <p:cNvGrpSpPr/>
          <p:nvPr/>
        </p:nvGrpSpPr>
        <p:grpSpPr>
          <a:xfrm>
            <a:off x="5181600" y="2438400"/>
            <a:ext cx="228600" cy="409575"/>
            <a:chOff x="5334000" y="4314825"/>
            <a:chExt cx="228600" cy="409575"/>
          </a:xfrm>
        </p:grpSpPr>
        <p:sp>
          <p:nvSpPr>
            <p:cNvPr id="250" name="TextBox 24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24" name="Group 152"/>
            <p:cNvGrpSpPr/>
            <p:nvPr/>
          </p:nvGrpSpPr>
          <p:grpSpPr>
            <a:xfrm>
              <a:off x="5334000" y="4343400"/>
              <a:ext cx="228600" cy="381000"/>
              <a:chOff x="2667000" y="2514600"/>
              <a:chExt cx="1143000" cy="1295400"/>
            </a:xfrm>
          </p:grpSpPr>
          <p:sp>
            <p:nvSpPr>
              <p:cNvPr id="252" name="Pentagon 25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53" name="Straight Connector 25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54" name="Straight Connector 253"/>
          <p:cNvCxnSpPr/>
          <p:nvPr/>
        </p:nvCxnSpPr>
        <p:spPr bwMode="auto">
          <a:xfrm rot="10800000">
            <a:off x="4114800" y="1752600"/>
            <a:ext cx="1019176" cy="76200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5" name="Group 264"/>
          <p:cNvGrpSpPr/>
          <p:nvPr/>
        </p:nvGrpSpPr>
        <p:grpSpPr>
          <a:xfrm>
            <a:off x="0" y="609600"/>
            <a:ext cx="3048000" cy="3139321"/>
            <a:chOff x="0" y="609600"/>
            <a:chExt cx="3048000" cy="3139321"/>
          </a:xfrm>
        </p:grpSpPr>
        <p:sp>
          <p:nvSpPr>
            <p:cNvPr id="187" name="TextBox 186"/>
            <p:cNvSpPr txBox="1"/>
            <p:nvPr/>
          </p:nvSpPr>
          <p:spPr>
            <a:xfrm>
              <a:off x="0" y="609600"/>
              <a:ext cx="3048000" cy="3139321"/>
            </a:xfrm>
            <a:prstGeom prst="rect">
              <a:avLst/>
            </a:prstGeom>
            <a:solidFill>
              <a:schemeClr val="accent5">
                <a:lumMod val="20000"/>
                <a:lumOff val="80000"/>
              </a:schemeClr>
            </a:solidFill>
          </p:spPr>
          <p:txBody>
            <a:bodyPr wrap="square" rtlCol="0">
              <a:spAutoFit/>
            </a:bodyPr>
            <a:lstStyle/>
            <a:p>
              <a:pPr algn="ctr" eaLnBrk="0" fontAlgn="base" hangingPunct="0">
                <a:spcBef>
                  <a:spcPct val="0"/>
                </a:spcBef>
                <a:spcAft>
                  <a:spcPct val="0"/>
                </a:spcAft>
              </a:pPr>
              <a:r>
                <a:rPr lang="en-US" sz="3000" b="1" u="sng" dirty="0">
                  <a:solidFill>
                    <a:srgbClr val="000000"/>
                  </a:solidFill>
                </a:rPr>
                <a:t>LEGEND</a:t>
              </a:r>
            </a:p>
            <a:p>
              <a:pPr marL="800100" lvl="1" indent="-342900" eaLnBrk="0" fontAlgn="base" hangingPunct="0">
                <a:lnSpc>
                  <a:spcPct val="150000"/>
                </a:lnSpc>
                <a:spcBef>
                  <a:spcPct val="0"/>
                </a:spcBef>
                <a:spcAft>
                  <a:spcPct val="0"/>
                </a:spcAft>
              </a:pPr>
              <a:r>
                <a:rPr lang="en-US" sz="1600" b="1" dirty="0">
                  <a:solidFill>
                    <a:srgbClr val="000000"/>
                  </a:solidFill>
                </a:rPr>
                <a:t>	Primary Infil Route</a:t>
              </a:r>
            </a:p>
            <a:p>
              <a:pPr marL="800100" lvl="1" indent="-342900" eaLnBrk="0" fontAlgn="base" hangingPunct="0">
                <a:lnSpc>
                  <a:spcPct val="150000"/>
                </a:lnSpc>
                <a:spcBef>
                  <a:spcPct val="0"/>
                </a:spcBef>
                <a:spcAft>
                  <a:spcPct val="0"/>
                </a:spcAft>
              </a:pPr>
              <a:r>
                <a:rPr lang="en-US" sz="1600" b="1" dirty="0">
                  <a:solidFill>
                    <a:srgbClr val="000000"/>
                  </a:solidFill>
                </a:rPr>
                <a:t>	Alternate Infil Route</a:t>
              </a:r>
            </a:p>
            <a:p>
              <a:pPr marL="800100" lvl="1" indent="-342900" eaLnBrk="0" fontAlgn="base" hangingPunct="0">
                <a:lnSpc>
                  <a:spcPct val="150000"/>
                </a:lnSpc>
                <a:spcBef>
                  <a:spcPct val="0"/>
                </a:spcBef>
                <a:spcAft>
                  <a:spcPct val="0"/>
                </a:spcAft>
              </a:pPr>
              <a:r>
                <a:rPr lang="en-US" sz="1600" b="1" dirty="0">
                  <a:solidFill>
                    <a:srgbClr val="000000"/>
                  </a:solidFill>
                </a:rPr>
                <a:t>	Primary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Alternate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Checkpoint</a:t>
              </a:r>
            </a:p>
            <a:p>
              <a:pPr marL="800100" lvl="1" indent="-342900" eaLnBrk="0" fontAlgn="base" hangingPunct="0">
                <a:lnSpc>
                  <a:spcPct val="150000"/>
                </a:lnSpc>
                <a:spcBef>
                  <a:spcPct val="0"/>
                </a:spcBef>
                <a:spcAft>
                  <a:spcPct val="0"/>
                </a:spcAft>
              </a:pPr>
              <a:r>
                <a:rPr lang="en-US" sz="1600" b="1" dirty="0">
                  <a:solidFill>
                    <a:srgbClr val="000000"/>
                  </a:solidFill>
                </a:rPr>
                <a:t>	Security Halt</a:t>
              </a:r>
            </a:p>
            <a:p>
              <a:pPr marL="800100" lvl="1" indent="-342900" eaLnBrk="0" fontAlgn="base" hangingPunct="0">
                <a:lnSpc>
                  <a:spcPct val="150000"/>
                </a:lnSpc>
                <a:spcBef>
                  <a:spcPct val="0"/>
                </a:spcBef>
                <a:spcAft>
                  <a:spcPct val="0"/>
                </a:spcAft>
              </a:pPr>
              <a:r>
                <a:rPr lang="en-US" sz="1600" b="1" dirty="0">
                  <a:solidFill>
                    <a:srgbClr val="000000"/>
                  </a:solidFill>
                </a:rPr>
                <a:t>	ORP</a:t>
              </a:r>
              <a:endParaRPr lang="en-US" sz="3000" b="1" dirty="0">
                <a:solidFill>
                  <a:srgbClr val="000000"/>
                </a:solidFill>
              </a:endParaRPr>
            </a:p>
          </p:txBody>
        </p:sp>
        <p:cxnSp>
          <p:nvCxnSpPr>
            <p:cNvPr id="188" name="Straight Connector 187"/>
            <p:cNvCxnSpPr/>
            <p:nvPr/>
          </p:nvCxnSpPr>
          <p:spPr bwMode="auto">
            <a:xfrm rot="10800000">
              <a:off x="76200" y="1504949"/>
              <a:ext cx="533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90" name="Straight Connector 189"/>
            <p:cNvCxnSpPr/>
            <p:nvPr/>
          </p:nvCxnSpPr>
          <p:spPr bwMode="auto">
            <a:xfrm rot="10800000">
              <a:off x="76199" y="1142999"/>
              <a:ext cx="53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26" name="Group 205"/>
            <p:cNvGrpSpPr/>
            <p:nvPr/>
          </p:nvGrpSpPr>
          <p:grpSpPr>
            <a:xfrm>
              <a:off x="247650" y="2497765"/>
              <a:ext cx="228600" cy="302585"/>
              <a:chOff x="609600" y="1619250"/>
              <a:chExt cx="228600" cy="302585"/>
            </a:xfrm>
          </p:grpSpPr>
          <p:sp>
            <p:nvSpPr>
              <p:cNvPr id="192" name="TextBox 191"/>
              <p:cNvSpPr txBox="1"/>
              <p:nvPr/>
            </p:nvSpPr>
            <p:spPr>
              <a:xfrm>
                <a:off x="657225" y="1619250"/>
                <a:ext cx="76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000000"/>
                    </a:solidFill>
                  </a:rPr>
                  <a:t>1</a:t>
                </a:r>
              </a:p>
            </p:txBody>
          </p:sp>
          <p:grpSp>
            <p:nvGrpSpPr>
              <p:cNvPr id="27" name="Group 154"/>
              <p:cNvGrpSpPr/>
              <p:nvPr/>
            </p:nvGrpSpPr>
            <p:grpSpPr>
              <a:xfrm>
                <a:off x="609600" y="1638300"/>
                <a:ext cx="228600" cy="283535"/>
                <a:chOff x="2667000" y="2514600"/>
                <a:chExt cx="1143000" cy="1295400"/>
              </a:xfrm>
            </p:grpSpPr>
            <p:sp>
              <p:nvSpPr>
                <p:cNvPr id="194" name="Pentagon 19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95" name="Straight Connector 19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28" name="Group 204"/>
            <p:cNvGrpSpPr/>
            <p:nvPr/>
          </p:nvGrpSpPr>
          <p:grpSpPr>
            <a:xfrm>
              <a:off x="228600" y="2895600"/>
              <a:ext cx="457200" cy="246221"/>
              <a:chOff x="533400" y="2362200"/>
              <a:chExt cx="457200" cy="246221"/>
            </a:xfrm>
          </p:grpSpPr>
          <p:sp>
            <p:nvSpPr>
              <p:cNvPr id="196" name="Oval 195"/>
              <p:cNvSpPr/>
              <p:nvPr/>
            </p:nvSpPr>
            <p:spPr>
              <a:xfrm>
                <a:off x="552450" y="2362200"/>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9" name="TextBox 198"/>
              <p:cNvSpPr txBox="1"/>
              <p:nvPr/>
            </p:nvSpPr>
            <p:spPr>
              <a:xfrm>
                <a:off x="533400" y="2362200"/>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a:t>
                </a:r>
              </a:p>
            </p:txBody>
          </p:sp>
        </p:grpSp>
        <p:grpSp>
          <p:nvGrpSpPr>
            <p:cNvPr id="29" name="Group 201"/>
            <p:cNvGrpSpPr/>
            <p:nvPr/>
          </p:nvGrpSpPr>
          <p:grpSpPr>
            <a:xfrm>
              <a:off x="152400" y="3200400"/>
              <a:ext cx="714375" cy="304800"/>
              <a:chOff x="3933825" y="4114800"/>
              <a:chExt cx="714375" cy="304800"/>
            </a:xfrm>
          </p:grpSpPr>
          <p:sp>
            <p:nvSpPr>
              <p:cNvPr id="203" name="Oval 202"/>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4" name="TextBox 203"/>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59" name="Straight Connector 258"/>
            <p:cNvCxnSpPr/>
            <p:nvPr/>
          </p:nvCxnSpPr>
          <p:spPr bwMode="auto">
            <a:xfrm rot="10800000">
              <a:off x="76201" y="2209800"/>
              <a:ext cx="533400" cy="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cxnSp>
          <p:nvCxnSpPr>
            <p:cNvPr id="260" name="Straight Connector 259"/>
            <p:cNvCxnSpPr/>
            <p:nvPr/>
          </p:nvCxnSpPr>
          <p:spPr bwMode="auto">
            <a:xfrm rot="10800000">
              <a:off x="76200" y="1847850"/>
              <a:ext cx="533400" cy="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grpSp>
        <p:nvGrpSpPr>
          <p:cNvPr id="30" name="Group 261"/>
          <p:cNvGrpSpPr/>
          <p:nvPr/>
        </p:nvGrpSpPr>
        <p:grpSpPr>
          <a:xfrm>
            <a:off x="3962400" y="3810000"/>
            <a:ext cx="457200" cy="257175"/>
            <a:chOff x="4343400" y="4848225"/>
            <a:chExt cx="457200" cy="257175"/>
          </a:xfrm>
        </p:grpSpPr>
        <p:sp>
          <p:nvSpPr>
            <p:cNvPr id="263" name="Oval 262"/>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64" name="TextBox 263"/>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aphicFrame>
        <p:nvGraphicFramePr>
          <p:cNvPr id="118" name="Table 117"/>
          <p:cNvGraphicFramePr>
            <a:graphicFrameLocks noGrp="1"/>
          </p:cNvGraphicFramePr>
          <p:nvPr/>
        </p:nvGraphicFramePr>
        <p:xfrm>
          <a:off x="11874" y="4851092"/>
          <a:ext cx="9132125" cy="1990083"/>
        </p:xfrm>
        <a:graphic>
          <a:graphicData uri="http://schemas.openxmlformats.org/drawingml/2006/table">
            <a:tbl>
              <a:tblPr firstRow="1" bandRow="1">
                <a:tableStyleId>{5C22544A-7EE6-4342-B048-85BDC9FD1C3A}</a:tableStyleId>
              </a:tblPr>
              <a:tblGrid>
                <a:gridCol w="1283526">
                  <a:extLst>
                    <a:ext uri="{9D8B030D-6E8A-4147-A177-3AD203B41FA5}">
                      <a16:colId xmlns:a16="http://schemas.microsoft.com/office/drawing/2014/main" val="20000"/>
                    </a:ext>
                  </a:extLst>
                </a:gridCol>
                <a:gridCol w="2548557">
                  <a:extLst>
                    <a:ext uri="{9D8B030D-6E8A-4147-A177-3AD203B41FA5}">
                      <a16:colId xmlns:a16="http://schemas.microsoft.com/office/drawing/2014/main" val="20001"/>
                    </a:ext>
                  </a:extLst>
                </a:gridCol>
                <a:gridCol w="2650021">
                  <a:extLst>
                    <a:ext uri="{9D8B030D-6E8A-4147-A177-3AD203B41FA5}">
                      <a16:colId xmlns:a16="http://schemas.microsoft.com/office/drawing/2014/main" val="20002"/>
                    </a:ext>
                  </a:extLst>
                </a:gridCol>
                <a:gridCol w="2650021">
                  <a:extLst>
                    <a:ext uri="{9D8B030D-6E8A-4147-A177-3AD203B41FA5}">
                      <a16:colId xmlns:a16="http://schemas.microsoft.com/office/drawing/2014/main" val="20003"/>
                    </a:ext>
                  </a:extLst>
                </a:gridCol>
              </a:tblGrid>
              <a:tr h="514562">
                <a:tc>
                  <a:txBody>
                    <a:bodyPr/>
                    <a:lstStyle/>
                    <a:p>
                      <a:endParaRPr lang="en-US" dirty="0"/>
                    </a:p>
                  </a:txBody>
                  <a:tcPr/>
                </a:tc>
                <a:tc>
                  <a:txBody>
                    <a:bodyPr/>
                    <a:lstStyle/>
                    <a:p>
                      <a:pPr algn="ctr"/>
                      <a:r>
                        <a:rPr lang="en-US" dirty="0">
                          <a:sym typeface="Wingdings" pitchFamily="2" charset="2"/>
                        </a:rPr>
                        <a:t>SPOBJ</a:t>
                      </a:r>
                      <a:endParaRPr lang="en-US" dirty="0"/>
                    </a:p>
                  </a:txBody>
                  <a:tcPr anchor="ctr"/>
                </a:tc>
                <a:tc>
                  <a:txBody>
                    <a:bodyPr/>
                    <a:lstStyle/>
                    <a:p>
                      <a:pPr algn="ctr"/>
                      <a:r>
                        <a:rPr lang="en-US" dirty="0"/>
                        <a:t>OBJ</a:t>
                      </a:r>
                    </a:p>
                  </a:txBody>
                  <a:tcPr anchor="ctr"/>
                </a:tc>
                <a:tc>
                  <a:txBody>
                    <a:bodyPr/>
                    <a:lstStyle/>
                    <a:p>
                      <a:pPr algn="ctr"/>
                      <a:r>
                        <a:rPr lang="en-US" dirty="0"/>
                        <a:t>OBJ</a:t>
                      </a:r>
                      <a:r>
                        <a:rPr lang="en-US" dirty="0">
                          <a:sym typeface="Wingdings" pitchFamily="2" charset="2"/>
                        </a:rPr>
                        <a:t>MC</a:t>
                      </a:r>
                      <a:endParaRPr lang="en-US" dirty="0"/>
                    </a:p>
                  </a:txBody>
                  <a:tcPr anchor="ctr"/>
                </a:tc>
                <a:extLst>
                  <a:ext uri="{0D108BD9-81ED-4DB2-BD59-A6C34878D82A}">
                    <a16:rowId xmlns:a16="http://schemas.microsoft.com/office/drawing/2014/main" val="10000"/>
                  </a:ext>
                </a:extLst>
              </a:tr>
              <a:tr h="1475521">
                <a:tc>
                  <a:txBody>
                    <a:bodyPr/>
                    <a:lstStyle/>
                    <a:p>
                      <a:pPr algn="ctr"/>
                      <a:r>
                        <a:rPr lang="en-US" sz="1200" b="1" dirty="0">
                          <a:solidFill>
                            <a:schemeClr val="bg1"/>
                          </a:solidFill>
                        </a:rPr>
                        <a:t>OBSERVATION</a:t>
                      </a:r>
                    </a:p>
                    <a:p>
                      <a:pPr algn="ctr"/>
                      <a:r>
                        <a:rPr lang="en-US" sz="1200" b="1" dirty="0">
                          <a:solidFill>
                            <a:schemeClr val="bg1"/>
                          </a:solidFill>
                        </a:rPr>
                        <a:t>/ FIELDS OF</a:t>
                      </a:r>
                      <a:r>
                        <a:rPr lang="en-US" sz="1200" b="1" baseline="0" dirty="0">
                          <a:solidFill>
                            <a:schemeClr val="bg1"/>
                          </a:solidFill>
                        </a:rPr>
                        <a:t> FIRE</a:t>
                      </a:r>
                      <a:endParaRPr lang="en-US" sz="1200" b="1" dirty="0">
                        <a:solidFill>
                          <a:schemeClr val="bg1"/>
                        </a:solidFill>
                      </a:endParaRPr>
                    </a:p>
                  </a:txBody>
                  <a:tcPr anchor="ct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21" name="TextBox 120"/>
          <p:cNvSpPr txBox="1"/>
          <p:nvPr/>
        </p:nvSpPr>
        <p:spPr>
          <a:xfrm>
            <a:off x="1295400" y="5385321"/>
            <a:ext cx="2519550" cy="1323439"/>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Numerous IV lines are throughout Zone Charlie.  A few of the major ones are located at GA 164 804 and 156 797.  As we travel through Hollis Creek, our observation/fields of fire will decrease dramatically. </a:t>
            </a:r>
            <a:r>
              <a:rPr lang="en-US" sz="1000" b="1" u="sng" dirty="0">
                <a:solidFill>
                  <a:srgbClr val="000000"/>
                </a:solidFill>
              </a:rPr>
              <a:t>Conclusion</a:t>
            </a:r>
            <a:r>
              <a:rPr lang="en-US" sz="1000" b="1" dirty="0">
                <a:solidFill>
                  <a:srgbClr val="000000"/>
                </a:solidFill>
              </a:rPr>
              <a:t>: We will use these IV lines to mask our movement enroute to the OBJ.  </a:t>
            </a:r>
          </a:p>
        </p:txBody>
      </p:sp>
      <p:sp>
        <p:nvSpPr>
          <p:cNvPr id="122" name="TextBox 121"/>
          <p:cNvSpPr txBox="1"/>
          <p:nvPr/>
        </p:nvSpPr>
        <p:spPr>
          <a:xfrm>
            <a:off x="3862451" y="5384493"/>
            <a:ext cx="2619500" cy="1477328"/>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The ORP is tentatively located in an draw which should decrease the enemy’s observation on us as we prep MWE for the objective.  The area around the OBJ should be moderately vegetated which will afford our assault and support positions maximum fields of fire for their weapon systems.  We anticipate ranges out to 150m. </a:t>
            </a:r>
          </a:p>
        </p:txBody>
      </p:sp>
      <p:sp>
        <p:nvSpPr>
          <p:cNvPr id="123" name="TextBox 122"/>
          <p:cNvSpPr txBox="1"/>
          <p:nvPr/>
        </p:nvSpPr>
        <p:spPr>
          <a:xfrm>
            <a:off x="6429544" y="5364122"/>
            <a:ext cx="2784967" cy="1477328"/>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Moving towards link-up, observation/fields of fire will be limited as we will be travelling through thickly vegetated draws.  This will be coupled with darkness and our limited night vision devices. </a:t>
            </a:r>
            <a:r>
              <a:rPr lang="en-US" sz="1000" b="1" u="sng" dirty="0">
                <a:solidFill>
                  <a:srgbClr val="000000"/>
                </a:solidFill>
              </a:rPr>
              <a:t>Conclusion</a:t>
            </a:r>
            <a:r>
              <a:rPr lang="en-US" sz="1000" b="1" dirty="0">
                <a:solidFill>
                  <a:srgbClr val="000000"/>
                </a:solidFill>
              </a:rPr>
              <a:t>: We may need to decrease the distance between elements or modify our FOOM in order to maintain control of  the squad as we travel at night with limited NVGs.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ppt_x"/>
                                          </p:val>
                                        </p:tav>
                                        <p:tav tm="100000">
                                          <p:val>
                                            <p:strVal val="#ppt_x"/>
                                          </p:val>
                                        </p:tav>
                                      </p:tavLst>
                                    </p:anim>
                                    <p:anim calcmode="lin" valueType="num">
                                      <p:cBhvr additive="base">
                                        <p:cTn id="8" dur="500" fill="hold"/>
                                        <p:tgtEl>
                                          <p:spTgt spid="1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500" fill="hold"/>
                                        <p:tgtEl>
                                          <p:spTgt spid="118"/>
                                        </p:tgtEl>
                                        <p:attrNameLst>
                                          <p:attrName>ppt_x</p:attrName>
                                        </p:attrNameLst>
                                      </p:cBhvr>
                                      <p:tavLst>
                                        <p:tav tm="0">
                                          <p:val>
                                            <p:strVal val="#ppt_x"/>
                                          </p:val>
                                        </p:tav>
                                        <p:tav tm="100000">
                                          <p:val>
                                            <p:strVal val="#ppt_x"/>
                                          </p:val>
                                        </p:tav>
                                      </p:tavLst>
                                    </p:anim>
                                    <p:anim calcmode="lin" valueType="num">
                                      <p:cBhvr additive="base">
                                        <p:cTn id="12" dur="500" fill="hold"/>
                                        <p:tgtEl>
                                          <p:spTgt spid="1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 calcmode="lin" valueType="num">
                                      <p:cBhvr additive="base">
                                        <p:cTn id="15" dur="500" fill="hold"/>
                                        <p:tgtEl>
                                          <p:spTgt spid="159"/>
                                        </p:tgtEl>
                                        <p:attrNameLst>
                                          <p:attrName>ppt_x</p:attrName>
                                        </p:attrNameLst>
                                      </p:cBhvr>
                                      <p:tavLst>
                                        <p:tav tm="0">
                                          <p:val>
                                            <p:strVal val="#ppt_x"/>
                                          </p:val>
                                        </p:tav>
                                        <p:tav tm="100000">
                                          <p:val>
                                            <p:strVal val="#ppt_x"/>
                                          </p:val>
                                        </p:tav>
                                      </p:tavLst>
                                    </p:anim>
                                    <p:anim calcmode="lin" valueType="num">
                                      <p:cBhvr additive="base">
                                        <p:cTn id="16" dur="500" fill="hold"/>
                                        <p:tgtEl>
                                          <p:spTgt spid="1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ppt_x"/>
                                          </p:val>
                                        </p:tav>
                                        <p:tav tm="100000">
                                          <p:val>
                                            <p:strVal val="#ppt_x"/>
                                          </p:val>
                                        </p:tav>
                                      </p:tavLst>
                                    </p:anim>
                                    <p:anim calcmode="lin" valueType="num">
                                      <p:cBhvr additive="base">
                                        <p:cTn id="20" dur="5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500" fill="hold"/>
                                        <p:tgtEl>
                                          <p:spTgt spid="171"/>
                                        </p:tgtEl>
                                        <p:attrNameLst>
                                          <p:attrName>ppt_x</p:attrName>
                                        </p:attrNameLst>
                                      </p:cBhvr>
                                      <p:tavLst>
                                        <p:tav tm="0">
                                          <p:val>
                                            <p:strVal val="#ppt_x"/>
                                          </p:val>
                                        </p:tav>
                                        <p:tav tm="100000">
                                          <p:val>
                                            <p:strVal val="#ppt_x"/>
                                          </p:val>
                                        </p:tav>
                                      </p:tavLst>
                                    </p:anim>
                                    <p:anim calcmode="lin" valueType="num">
                                      <p:cBhvr additive="base">
                                        <p:cTn id="32" dur="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anim calcmode="lin" valueType="num">
                                      <p:cBhvr additive="base">
                                        <p:cTn id="35" dur="500" fill="hold"/>
                                        <p:tgtEl>
                                          <p:spTgt spid="125"/>
                                        </p:tgtEl>
                                        <p:attrNameLst>
                                          <p:attrName>ppt_x</p:attrName>
                                        </p:attrNameLst>
                                      </p:cBhvr>
                                      <p:tavLst>
                                        <p:tav tm="0">
                                          <p:val>
                                            <p:strVal val="#ppt_x"/>
                                          </p:val>
                                        </p:tav>
                                        <p:tav tm="100000">
                                          <p:val>
                                            <p:strVal val="#ppt_x"/>
                                          </p:val>
                                        </p:tav>
                                      </p:tavLst>
                                    </p:anim>
                                    <p:anim calcmode="lin" valueType="num">
                                      <p:cBhvr additive="base">
                                        <p:cTn id="36" dur="500" fill="hold"/>
                                        <p:tgtEl>
                                          <p:spTgt spid="1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anim calcmode="lin" valueType="num">
                                      <p:cBhvr additive="base">
                                        <p:cTn id="47" dur="500" fill="hold"/>
                                        <p:tgtEl>
                                          <p:spTgt spid="180"/>
                                        </p:tgtEl>
                                        <p:attrNameLst>
                                          <p:attrName>ppt_x</p:attrName>
                                        </p:attrNameLst>
                                      </p:cBhvr>
                                      <p:tavLst>
                                        <p:tav tm="0">
                                          <p:val>
                                            <p:strVal val="#ppt_x"/>
                                          </p:val>
                                        </p:tav>
                                        <p:tav tm="100000">
                                          <p:val>
                                            <p:strVal val="#ppt_x"/>
                                          </p:val>
                                        </p:tav>
                                      </p:tavLst>
                                    </p:anim>
                                    <p:anim calcmode="lin" valueType="num">
                                      <p:cBhvr additive="base">
                                        <p:cTn id="48" dur="500" fill="hold"/>
                                        <p:tgtEl>
                                          <p:spTgt spid="18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500" fill="hold"/>
                                        <p:tgtEl>
                                          <p:spTgt spid="127"/>
                                        </p:tgtEl>
                                        <p:attrNameLst>
                                          <p:attrName>ppt_x</p:attrName>
                                        </p:attrNameLst>
                                      </p:cBhvr>
                                      <p:tavLst>
                                        <p:tav tm="0">
                                          <p:val>
                                            <p:strVal val="#ppt_x"/>
                                          </p:val>
                                        </p:tav>
                                        <p:tav tm="100000">
                                          <p:val>
                                            <p:strVal val="#ppt_x"/>
                                          </p:val>
                                        </p:tav>
                                      </p:tavLst>
                                    </p:anim>
                                    <p:anim calcmode="lin" valueType="num">
                                      <p:cBhvr additive="base">
                                        <p:cTn id="52" dur="5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2"/>
                                        </p:tgtEl>
                                        <p:attrNameLst>
                                          <p:attrName>style.visibility</p:attrName>
                                        </p:attrNameLst>
                                      </p:cBhvr>
                                      <p:to>
                                        <p:strVal val="visible"/>
                                      </p:to>
                                    </p:set>
                                    <p:anim calcmode="lin" valueType="num">
                                      <p:cBhvr additive="base">
                                        <p:cTn id="69" dur="500" fill="hold"/>
                                        <p:tgtEl>
                                          <p:spTgt spid="122"/>
                                        </p:tgtEl>
                                        <p:attrNameLst>
                                          <p:attrName>ppt_x</p:attrName>
                                        </p:attrNameLst>
                                      </p:cBhvr>
                                      <p:tavLst>
                                        <p:tav tm="0">
                                          <p:val>
                                            <p:strVal val="#ppt_x"/>
                                          </p:val>
                                        </p:tav>
                                        <p:tav tm="100000">
                                          <p:val>
                                            <p:strVal val="#ppt_x"/>
                                          </p:val>
                                        </p:tav>
                                      </p:tavLst>
                                    </p:anim>
                                    <p:anim calcmode="lin" valueType="num">
                                      <p:cBhvr additive="base">
                                        <p:cTn id="70"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3"/>
                                        </p:tgtEl>
                                        <p:attrNameLst>
                                          <p:attrName>style.visibility</p:attrName>
                                        </p:attrNameLst>
                                      </p:cBhvr>
                                      <p:to>
                                        <p:strVal val="visible"/>
                                      </p:to>
                                    </p:set>
                                    <p:anim calcmode="lin" valueType="num">
                                      <p:cBhvr additive="base">
                                        <p:cTn id="75" dur="500" fill="hold"/>
                                        <p:tgtEl>
                                          <p:spTgt spid="123"/>
                                        </p:tgtEl>
                                        <p:attrNameLst>
                                          <p:attrName>ppt_x</p:attrName>
                                        </p:attrNameLst>
                                      </p:cBhvr>
                                      <p:tavLst>
                                        <p:tav tm="0">
                                          <p:val>
                                            <p:strVal val="#ppt_x"/>
                                          </p:val>
                                        </p:tav>
                                        <p:tav tm="100000">
                                          <p:val>
                                            <p:strVal val="#ppt_x"/>
                                          </p:val>
                                        </p:tav>
                                      </p:tavLst>
                                    </p:anim>
                                    <p:anim calcmode="lin" valueType="num">
                                      <p:cBhvr additive="base">
                                        <p:cTn id="76" dur="500" fill="hold"/>
                                        <p:tgtEl>
                                          <p:spTgt spid="123"/>
                                        </p:tgtEl>
                                        <p:attrNameLst>
                                          <p:attrName>ppt_y</p:attrName>
                                        </p:attrNameLst>
                                      </p:cBhvr>
                                      <p:tavLst>
                                        <p:tav tm="0">
                                          <p:val>
                                            <p:strVal val="1+#ppt_h/2"/>
                                          </p:val>
                                        </p:tav>
                                        <p:tav tm="100000">
                                          <p:val>
                                            <p:strVal val="#ppt_y"/>
                                          </p:val>
                                        </p:tav>
                                      </p:tavLst>
                                    </p:anim>
                                  </p:childTnLst>
                                </p:cTn>
                              </p:par>
                              <p:par>
                                <p:cTn id="77" presetID="2" presetClass="exit" presetSubtype="4" fill="hold" nodeType="withEffect">
                                  <p:stCondLst>
                                    <p:cond delay="0"/>
                                  </p:stCondLst>
                                  <p:childTnLst>
                                    <p:anim calcmode="lin" valueType="num">
                                      <p:cBhvr additive="base">
                                        <p:cTn id="78" dur="500"/>
                                        <p:tgtEl>
                                          <p:spTgt spid="159"/>
                                        </p:tgtEl>
                                        <p:attrNameLst>
                                          <p:attrName>ppt_x</p:attrName>
                                        </p:attrNameLst>
                                      </p:cBhvr>
                                      <p:tavLst>
                                        <p:tav tm="0">
                                          <p:val>
                                            <p:strVal val="ppt_x"/>
                                          </p:val>
                                        </p:tav>
                                        <p:tav tm="100000">
                                          <p:val>
                                            <p:strVal val="ppt_x"/>
                                          </p:val>
                                        </p:tav>
                                      </p:tavLst>
                                    </p:anim>
                                    <p:anim calcmode="lin" valueType="num">
                                      <p:cBhvr additive="base">
                                        <p:cTn id="79" dur="500"/>
                                        <p:tgtEl>
                                          <p:spTgt spid="159"/>
                                        </p:tgtEl>
                                        <p:attrNameLst>
                                          <p:attrName>ppt_y</p:attrName>
                                        </p:attrNameLst>
                                      </p:cBhvr>
                                      <p:tavLst>
                                        <p:tav tm="0">
                                          <p:val>
                                            <p:strVal val="ppt_y"/>
                                          </p:val>
                                        </p:tav>
                                        <p:tav tm="100000">
                                          <p:val>
                                            <p:strVal val="1+ppt_h/2"/>
                                          </p:val>
                                        </p:tav>
                                      </p:tavLst>
                                    </p:anim>
                                    <p:set>
                                      <p:cBhvr>
                                        <p:cTn id="80" dur="1" fill="hold">
                                          <p:stCondLst>
                                            <p:cond delay="499"/>
                                          </p:stCondLst>
                                        </p:cTn>
                                        <p:tgtEl>
                                          <p:spTgt spid="159"/>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16"/>
                                        </p:tgtEl>
                                        <p:attrNameLst>
                                          <p:attrName>ppt_x</p:attrName>
                                        </p:attrNameLst>
                                      </p:cBhvr>
                                      <p:tavLst>
                                        <p:tav tm="0">
                                          <p:val>
                                            <p:strVal val="ppt_x"/>
                                          </p:val>
                                        </p:tav>
                                        <p:tav tm="100000">
                                          <p:val>
                                            <p:strVal val="ppt_x"/>
                                          </p:val>
                                        </p:tav>
                                      </p:tavLst>
                                    </p:anim>
                                    <p:anim calcmode="lin" valueType="num">
                                      <p:cBhvr additive="base">
                                        <p:cTn id="83" dur="500"/>
                                        <p:tgtEl>
                                          <p:spTgt spid="116"/>
                                        </p:tgtEl>
                                        <p:attrNameLst>
                                          <p:attrName>ppt_y</p:attrName>
                                        </p:attrNameLst>
                                      </p:cBhvr>
                                      <p:tavLst>
                                        <p:tav tm="0">
                                          <p:val>
                                            <p:strVal val="ppt_y"/>
                                          </p:val>
                                        </p:tav>
                                        <p:tav tm="100000">
                                          <p:val>
                                            <p:strVal val="1+ppt_h/2"/>
                                          </p:val>
                                        </p:tav>
                                      </p:tavLst>
                                    </p:anim>
                                    <p:set>
                                      <p:cBhvr>
                                        <p:cTn id="84" dur="1" fill="hold">
                                          <p:stCondLst>
                                            <p:cond delay="499"/>
                                          </p:stCondLst>
                                        </p:cTn>
                                        <p:tgtEl>
                                          <p:spTgt spid="116"/>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
                                        </p:tgtEl>
                                        <p:attrNameLst>
                                          <p:attrName>ppt_x</p:attrName>
                                        </p:attrNameLst>
                                      </p:cBhvr>
                                      <p:tavLst>
                                        <p:tav tm="0">
                                          <p:val>
                                            <p:strVal val="ppt_x"/>
                                          </p:val>
                                        </p:tav>
                                        <p:tav tm="100000">
                                          <p:val>
                                            <p:strVal val="ppt_x"/>
                                          </p:val>
                                        </p:tav>
                                      </p:tavLst>
                                    </p:anim>
                                    <p:anim calcmode="lin" valueType="num">
                                      <p:cBhvr additive="base">
                                        <p:cTn id="87" dur="500"/>
                                        <p:tgtEl>
                                          <p:spTgt spid="7"/>
                                        </p:tgtEl>
                                        <p:attrNameLst>
                                          <p:attrName>ppt_y</p:attrName>
                                        </p:attrNameLst>
                                      </p:cBhvr>
                                      <p:tavLst>
                                        <p:tav tm="0">
                                          <p:val>
                                            <p:strVal val="ppt_y"/>
                                          </p:val>
                                        </p:tav>
                                        <p:tav tm="100000">
                                          <p:val>
                                            <p:strVal val="1+ppt_h/2"/>
                                          </p:val>
                                        </p:tav>
                                      </p:tavLst>
                                    </p:anim>
                                    <p:set>
                                      <p:cBhvr>
                                        <p:cTn id="88" dur="1" fill="hold">
                                          <p:stCondLst>
                                            <p:cond delay="499"/>
                                          </p:stCondLst>
                                        </p:cTn>
                                        <p:tgtEl>
                                          <p:spTgt spid="7"/>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9"/>
                                        </p:tgtEl>
                                        <p:attrNameLst>
                                          <p:attrName>ppt_x</p:attrName>
                                        </p:attrNameLst>
                                      </p:cBhvr>
                                      <p:tavLst>
                                        <p:tav tm="0">
                                          <p:val>
                                            <p:strVal val="ppt_x"/>
                                          </p:val>
                                        </p:tav>
                                        <p:tav tm="100000">
                                          <p:val>
                                            <p:strVal val="ppt_x"/>
                                          </p:val>
                                        </p:tav>
                                      </p:tavLst>
                                    </p:anim>
                                    <p:anim calcmode="lin" valueType="num">
                                      <p:cBhvr additive="base">
                                        <p:cTn id="91" dur="500"/>
                                        <p:tgtEl>
                                          <p:spTgt spid="9"/>
                                        </p:tgtEl>
                                        <p:attrNameLst>
                                          <p:attrName>ppt_y</p:attrName>
                                        </p:attrNameLst>
                                      </p:cBhvr>
                                      <p:tavLst>
                                        <p:tav tm="0">
                                          <p:val>
                                            <p:strVal val="ppt_y"/>
                                          </p:val>
                                        </p:tav>
                                        <p:tav tm="100000">
                                          <p:val>
                                            <p:strVal val="1+ppt_h/2"/>
                                          </p:val>
                                        </p:tav>
                                      </p:tavLst>
                                    </p:anim>
                                    <p:set>
                                      <p:cBhvr>
                                        <p:cTn id="92" dur="1" fill="hold">
                                          <p:stCondLst>
                                            <p:cond delay="499"/>
                                          </p:stCondLst>
                                        </p:cTn>
                                        <p:tgtEl>
                                          <p:spTgt spid="9"/>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171"/>
                                        </p:tgtEl>
                                        <p:attrNameLst>
                                          <p:attrName>ppt_x</p:attrName>
                                        </p:attrNameLst>
                                      </p:cBhvr>
                                      <p:tavLst>
                                        <p:tav tm="0">
                                          <p:val>
                                            <p:strVal val="ppt_x"/>
                                          </p:val>
                                        </p:tav>
                                        <p:tav tm="100000">
                                          <p:val>
                                            <p:strVal val="ppt_x"/>
                                          </p:val>
                                        </p:tav>
                                      </p:tavLst>
                                    </p:anim>
                                    <p:anim calcmode="lin" valueType="num">
                                      <p:cBhvr additive="base">
                                        <p:cTn id="95" dur="500"/>
                                        <p:tgtEl>
                                          <p:spTgt spid="171"/>
                                        </p:tgtEl>
                                        <p:attrNameLst>
                                          <p:attrName>ppt_y</p:attrName>
                                        </p:attrNameLst>
                                      </p:cBhvr>
                                      <p:tavLst>
                                        <p:tav tm="0">
                                          <p:val>
                                            <p:strVal val="ppt_y"/>
                                          </p:val>
                                        </p:tav>
                                        <p:tav tm="100000">
                                          <p:val>
                                            <p:strVal val="1+ppt_h/2"/>
                                          </p:val>
                                        </p:tav>
                                      </p:tavLst>
                                    </p:anim>
                                    <p:set>
                                      <p:cBhvr>
                                        <p:cTn id="96" dur="1" fill="hold">
                                          <p:stCondLst>
                                            <p:cond delay="499"/>
                                          </p:stCondLst>
                                        </p:cTn>
                                        <p:tgtEl>
                                          <p:spTgt spid="171"/>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125"/>
                                        </p:tgtEl>
                                        <p:attrNameLst>
                                          <p:attrName>ppt_x</p:attrName>
                                        </p:attrNameLst>
                                      </p:cBhvr>
                                      <p:tavLst>
                                        <p:tav tm="0">
                                          <p:val>
                                            <p:strVal val="ppt_x"/>
                                          </p:val>
                                        </p:tav>
                                        <p:tav tm="100000">
                                          <p:val>
                                            <p:strVal val="ppt_x"/>
                                          </p:val>
                                        </p:tav>
                                      </p:tavLst>
                                    </p:anim>
                                    <p:anim calcmode="lin" valueType="num">
                                      <p:cBhvr additive="base">
                                        <p:cTn id="99" dur="500"/>
                                        <p:tgtEl>
                                          <p:spTgt spid="125"/>
                                        </p:tgtEl>
                                        <p:attrNameLst>
                                          <p:attrName>ppt_y</p:attrName>
                                        </p:attrNameLst>
                                      </p:cBhvr>
                                      <p:tavLst>
                                        <p:tav tm="0">
                                          <p:val>
                                            <p:strVal val="ppt_y"/>
                                          </p:val>
                                        </p:tav>
                                        <p:tav tm="100000">
                                          <p:val>
                                            <p:strVal val="1+ppt_h/2"/>
                                          </p:val>
                                        </p:tav>
                                      </p:tavLst>
                                    </p:anim>
                                    <p:set>
                                      <p:cBhvr>
                                        <p:cTn id="100" dur="1" fill="hold">
                                          <p:stCondLst>
                                            <p:cond delay="499"/>
                                          </p:stCondLst>
                                        </p:cTn>
                                        <p:tgtEl>
                                          <p:spTgt spid="125"/>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5"/>
                                        </p:tgtEl>
                                        <p:attrNameLst>
                                          <p:attrName>ppt_x</p:attrName>
                                        </p:attrNameLst>
                                      </p:cBhvr>
                                      <p:tavLst>
                                        <p:tav tm="0">
                                          <p:val>
                                            <p:strVal val="ppt_x"/>
                                          </p:val>
                                        </p:tav>
                                        <p:tav tm="100000">
                                          <p:val>
                                            <p:strVal val="ppt_x"/>
                                          </p:val>
                                        </p:tav>
                                      </p:tavLst>
                                    </p:anim>
                                    <p:anim calcmode="lin" valueType="num">
                                      <p:cBhvr additive="base">
                                        <p:cTn id="103" dur="500"/>
                                        <p:tgtEl>
                                          <p:spTgt spid="5"/>
                                        </p:tgtEl>
                                        <p:attrNameLst>
                                          <p:attrName>ppt_y</p:attrName>
                                        </p:attrNameLst>
                                      </p:cBhvr>
                                      <p:tavLst>
                                        <p:tav tm="0">
                                          <p:val>
                                            <p:strVal val="ppt_y"/>
                                          </p:val>
                                        </p:tav>
                                        <p:tav tm="100000">
                                          <p:val>
                                            <p:strVal val="1+ppt_h/2"/>
                                          </p:val>
                                        </p:tav>
                                      </p:tavLst>
                                    </p:anim>
                                    <p:set>
                                      <p:cBhvr>
                                        <p:cTn id="104" dur="1" fill="hold">
                                          <p:stCondLst>
                                            <p:cond delay="499"/>
                                          </p:stCondLst>
                                        </p:cTn>
                                        <p:tgtEl>
                                          <p:spTgt spid="5"/>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11"/>
                                        </p:tgtEl>
                                        <p:attrNameLst>
                                          <p:attrName>ppt_x</p:attrName>
                                        </p:attrNameLst>
                                      </p:cBhvr>
                                      <p:tavLst>
                                        <p:tav tm="0">
                                          <p:val>
                                            <p:strVal val="ppt_x"/>
                                          </p:val>
                                        </p:tav>
                                        <p:tav tm="100000">
                                          <p:val>
                                            <p:strVal val="ppt_x"/>
                                          </p:val>
                                        </p:tav>
                                      </p:tavLst>
                                    </p:anim>
                                    <p:anim calcmode="lin" valueType="num">
                                      <p:cBhvr additive="base">
                                        <p:cTn id="107" dur="500"/>
                                        <p:tgtEl>
                                          <p:spTgt spid="11"/>
                                        </p:tgtEl>
                                        <p:attrNameLst>
                                          <p:attrName>ppt_y</p:attrName>
                                        </p:attrNameLst>
                                      </p:cBhvr>
                                      <p:tavLst>
                                        <p:tav tm="0">
                                          <p:val>
                                            <p:strVal val="ppt_y"/>
                                          </p:val>
                                        </p:tav>
                                        <p:tav tm="100000">
                                          <p:val>
                                            <p:strVal val="1+ppt_h/2"/>
                                          </p:val>
                                        </p:tav>
                                      </p:tavLst>
                                    </p:anim>
                                    <p:set>
                                      <p:cBhvr>
                                        <p:cTn id="108" dur="1" fill="hold">
                                          <p:stCondLst>
                                            <p:cond delay="499"/>
                                          </p:stCondLst>
                                        </p:cTn>
                                        <p:tgtEl>
                                          <p:spTgt spid="11"/>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180"/>
                                        </p:tgtEl>
                                        <p:attrNameLst>
                                          <p:attrName>ppt_x</p:attrName>
                                        </p:attrNameLst>
                                      </p:cBhvr>
                                      <p:tavLst>
                                        <p:tav tm="0">
                                          <p:val>
                                            <p:strVal val="ppt_x"/>
                                          </p:val>
                                        </p:tav>
                                        <p:tav tm="100000">
                                          <p:val>
                                            <p:strVal val="ppt_x"/>
                                          </p:val>
                                        </p:tav>
                                      </p:tavLst>
                                    </p:anim>
                                    <p:anim calcmode="lin" valueType="num">
                                      <p:cBhvr additive="base">
                                        <p:cTn id="111" dur="500"/>
                                        <p:tgtEl>
                                          <p:spTgt spid="180"/>
                                        </p:tgtEl>
                                        <p:attrNameLst>
                                          <p:attrName>ppt_y</p:attrName>
                                        </p:attrNameLst>
                                      </p:cBhvr>
                                      <p:tavLst>
                                        <p:tav tm="0">
                                          <p:val>
                                            <p:strVal val="ppt_y"/>
                                          </p:val>
                                        </p:tav>
                                        <p:tav tm="100000">
                                          <p:val>
                                            <p:strVal val="1+ppt_h/2"/>
                                          </p:val>
                                        </p:tav>
                                      </p:tavLst>
                                    </p:anim>
                                    <p:set>
                                      <p:cBhvr>
                                        <p:cTn id="112" dur="1" fill="hold">
                                          <p:stCondLst>
                                            <p:cond delay="499"/>
                                          </p:stCondLst>
                                        </p:cTn>
                                        <p:tgtEl>
                                          <p:spTgt spid="180"/>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127"/>
                                        </p:tgtEl>
                                        <p:attrNameLst>
                                          <p:attrName>ppt_x</p:attrName>
                                        </p:attrNameLst>
                                      </p:cBhvr>
                                      <p:tavLst>
                                        <p:tav tm="0">
                                          <p:val>
                                            <p:strVal val="ppt_x"/>
                                          </p:val>
                                        </p:tav>
                                        <p:tav tm="100000">
                                          <p:val>
                                            <p:strVal val="ppt_x"/>
                                          </p:val>
                                        </p:tav>
                                      </p:tavLst>
                                    </p:anim>
                                    <p:anim calcmode="lin" valueType="num">
                                      <p:cBhvr additive="base">
                                        <p:cTn id="115" dur="500"/>
                                        <p:tgtEl>
                                          <p:spTgt spid="127"/>
                                        </p:tgtEl>
                                        <p:attrNameLst>
                                          <p:attrName>ppt_y</p:attrName>
                                        </p:attrNameLst>
                                      </p:cBhvr>
                                      <p:tavLst>
                                        <p:tav tm="0">
                                          <p:val>
                                            <p:strVal val="ppt_y"/>
                                          </p:val>
                                        </p:tav>
                                        <p:tav tm="100000">
                                          <p:val>
                                            <p:strVal val="1+ppt_h/2"/>
                                          </p:val>
                                        </p:tav>
                                      </p:tavLst>
                                    </p:anim>
                                    <p:set>
                                      <p:cBhvr>
                                        <p:cTn id="116" dur="1" fill="hold">
                                          <p:stCondLst>
                                            <p:cond delay="499"/>
                                          </p:stCondLst>
                                        </p:cTn>
                                        <p:tgtEl>
                                          <p:spTgt spid="127"/>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13"/>
                                        </p:tgtEl>
                                        <p:attrNameLst>
                                          <p:attrName>ppt_x</p:attrName>
                                        </p:attrNameLst>
                                      </p:cBhvr>
                                      <p:tavLst>
                                        <p:tav tm="0">
                                          <p:val>
                                            <p:strVal val="ppt_x"/>
                                          </p:val>
                                        </p:tav>
                                        <p:tav tm="100000">
                                          <p:val>
                                            <p:strVal val="ppt_x"/>
                                          </p:val>
                                        </p:tav>
                                      </p:tavLst>
                                    </p:anim>
                                    <p:anim calcmode="lin" valueType="num">
                                      <p:cBhvr additive="base">
                                        <p:cTn id="119" dur="500"/>
                                        <p:tgtEl>
                                          <p:spTgt spid="13"/>
                                        </p:tgtEl>
                                        <p:attrNameLst>
                                          <p:attrName>ppt_y</p:attrName>
                                        </p:attrNameLst>
                                      </p:cBhvr>
                                      <p:tavLst>
                                        <p:tav tm="0">
                                          <p:val>
                                            <p:strVal val="ppt_y"/>
                                          </p:val>
                                        </p:tav>
                                        <p:tav tm="100000">
                                          <p:val>
                                            <p:strVal val="1+ppt_h/2"/>
                                          </p:val>
                                        </p:tav>
                                      </p:tavLst>
                                    </p:anim>
                                    <p:set>
                                      <p:cBhvr>
                                        <p:cTn id="120" dur="1" fill="hold">
                                          <p:stCondLst>
                                            <p:cond delay="499"/>
                                          </p:stCondLst>
                                        </p:cTn>
                                        <p:tgtEl>
                                          <p:spTgt spid="13"/>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30"/>
                                        </p:tgtEl>
                                        <p:attrNameLst>
                                          <p:attrName>ppt_x</p:attrName>
                                        </p:attrNameLst>
                                      </p:cBhvr>
                                      <p:tavLst>
                                        <p:tav tm="0">
                                          <p:val>
                                            <p:strVal val="ppt_x"/>
                                          </p:val>
                                        </p:tav>
                                        <p:tav tm="100000">
                                          <p:val>
                                            <p:strVal val="ppt_x"/>
                                          </p:val>
                                        </p:tav>
                                      </p:tavLst>
                                    </p:anim>
                                    <p:anim calcmode="lin" valueType="num">
                                      <p:cBhvr additive="base">
                                        <p:cTn id="123" dur="500"/>
                                        <p:tgtEl>
                                          <p:spTgt spid="30"/>
                                        </p:tgtEl>
                                        <p:attrNameLst>
                                          <p:attrName>ppt_y</p:attrName>
                                        </p:attrNameLst>
                                      </p:cBhvr>
                                      <p:tavLst>
                                        <p:tav tm="0">
                                          <p:val>
                                            <p:strVal val="ppt_y"/>
                                          </p:val>
                                        </p:tav>
                                        <p:tav tm="100000">
                                          <p:val>
                                            <p:strVal val="1+ppt_h/2"/>
                                          </p:val>
                                        </p:tav>
                                      </p:tavLst>
                                    </p:anim>
                                    <p:set>
                                      <p:cBhvr>
                                        <p:cTn id="124" dur="1" fill="hold">
                                          <p:stCondLst>
                                            <p:cond delay="499"/>
                                          </p:stCondLst>
                                        </p:cTn>
                                        <p:tgtEl>
                                          <p:spTgt spid="30"/>
                                        </p:tgtEl>
                                        <p:attrNameLst>
                                          <p:attrName>style.visibility</p:attrName>
                                        </p:attrNameLst>
                                      </p:cBhvr>
                                      <p:to>
                                        <p:strVal val="hidden"/>
                                      </p:to>
                                    </p:set>
                                  </p:childTnLst>
                                </p:cTn>
                              </p:par>
                              <p:par>
                                <p:cTn id="125" presetID="2" presetClass="entr" presetSubtype="4" fill="hold" nodeType="withEffect">
                                  <p:stCondLst>
                                    <p:cond delay="0"/>
                                  </p:stCondLst>
                                  <p:childTnLst>
                                    <p:set>
                                      <p:cBhvr>
                                        <p:cTn id="126" dur="1" fill="hold">
                                          <p:stCondLst>
                                            <p:cond delay="0"/>
                                          </p:stCondLst>
                                        </p:cTn>
                                        <p:tgtEl>
                                          <p:spTgt spid="208"/>
                                        </p:tgtEl>
                                        <p:attrNameLst>
                                          <p:attrName>style.visibility</p:attrName>
                                        </p:attrNameLst>
                                      </p:cBhvr>
                                      <p:to>
                                        <p:strVal val="visible"/>
                                      </p:to>
                                    </p:set>
                                    <p:anim calcmode="lin" valueType="num">
                                      <p:cBhvr additive="base">
                                        <p:cTn id="127" dur="500" fill="hold"/>
                                        <p:tgtEl>
                                          <p:spTgt spid="208"/>
                                        </p:tgtEl>
                                        <p:attrNameLst>
                                          <p:attrName>ppt_x</p:attrName>
                                        </p:attrNameLst>
                                      </p:cBhvr>
                                      <p:tavLst>
                                        <p:tav tm="0">
                                          <p:val>
                                            <p:strVal val="#ppt_x"/>
                                          </p:val>
                                        </p:tav>
                                        <p:tav tm="100000">
                                          <p:val>
                                            <p:strVal val="#ppt_x"/>
                                          </p:val>
                                        </p:tav>
                                      </p:tavLst>
                                    </p:anim>
                                    <p:anim calcmode="lin" valueType="num">
                                      <p:cBhvr additive="base">
                                        <p:cTn id="128" dur="500" fill="hold"/>
                                        <p:tgtEl>
                                          <p:spTgt spid="208"/>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209"/>
                                        </p:tgtEl>
                                        <p:attrNameLst>
                                          <p:attrName>style.visibility</p:attrName>
                                        </p:attrNameLst>
                                      </p:cBhvr>
                                      <p:to>
                                        <p:strVal val="visible"/>
                                      </p:to>
                                    </p:set>
                                    <p:anim calcmode="lin" valueType="num">
                                      <p:cBhvr additive="base">
                                        <p:cTn id="131" dur="500" fill="hold"/>
                                        <p:tgtEl>
                                          <p:spTgt spid="209"/>
                                        </p:tgtEl>
                                        <p:attrNameLst>
                                          <p:attrName>ppt_x</p:attrName>
                                        </p:attrNameLst>
                                      </p:cBhvr>
                                      <p:tavLst>
                                        <p:tav tm="0">
                                          <p:val>
                                            <p:strVal val="#ppt_x"/>
                                          </p:val>
                                        </p:tav>
                                        <p:tav tm="100000">
                                          <p:val>
                                            <p:strVal val="#ppt_x"/>
                                          </p:val>
                                        </p:tav>
                                      </p:tavLst>
                                    </p:anim>
                                    <p:anim calcmode="lin" valueType="num">
                                      <p:cBhvr additive="base">
                                        <p:cTn id="132" dur="500" fill="hold"/>
                                        <p:tgtEl>
                                          <p:spTgt spid="209"/>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additive="base">
                                        <p:cTn id="135" dur="500" fill="hold"/>
                                        <p:tgtEl>
                                          <p:spTgt spid="21"/>
                                        </p:tgtEl>
                                        <p:attrNameLst>
                                          <p:attrName>ppt_x</p:attrName>
                                        </p:attrNameLst>
                                      </p:cBhvr>
                                      <p:tavLst>
                                        <p:tav tm="0">
                                          <p:val>
                                            <p:strVal val="#ppt_x"/>
                                          </p:val>
                                        </p:tav>
                                        <p:tav tm="100000">
                                          <p:val>
                                            <p:strVal val="#ppt_x"/>
                                          </p:val>
                                        </p:tav>
                                      </p:tavLst>
                                    </p:anim>
                                    <p:anim calcmode="lin" valueType="num">
                                      <p:cBhvr additive="base">
                                        <p:cTn id="136" dur="500" fill="hold"/>
                                        <p:tgtEl>
                                          <p:spTgt spid="21"/>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47"/>
                                        </p:tgtEl>
                                        <p:attrNameLst>
                                          <p:attrName>style.visibility</p:attrName>
                                        </p:attrNameLst>
                                      </p:cBhvr>
                                      <p:to>
                                        <p:strVal val="visible"/>
                                      </p:to>
                                    </p:set>
                                    <p:anim calcmode="lin" valueType="num">
                                      <p:cBhvr additive="base">
                                        <p:cTn id="139" dur="500" fill="hold"/>
                                        <p:tgtEl>
                                          <p:spTgt spid="247"/>
                                        </p:tgtEl>
                                        <p:attrNameLst>
                                          <p:attrName>ppt_x</p:attrName>
                                        </p:attrNameLst>
                                      </p:cBhvr>
                                      <p:tavLst>
                                        <p:tav tm="0">
                                          <p:val>
                                            <p:strVal val="#ppt_x"/>
                                          </p:val>
                                        </p:tav>
                                        <p:tav tm="100000">
                                          <p:val>
                                            <p:strVal val="#ppt_x"/>
                                          </p:val>
                                        </p:tav>
                                      </p:tavLst>
                                    </p:anim>
                                    <p:anim calcmode="lin" valueType="num">
                                      <p:cBhvr additive="base">
                                        <p:cTn id="140" dur="500" fill="hold"/>
                                        <p:tgtEl>
                                          <p:spTgt spid="247"/>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17"/>
                                        </p:tgtEl>
                                        <p:attrNameLst>
                                          <p:attrName>style.visibility</p:attrName>
                                        </p:attrNameLst>
                                      </p:cBhvr>
                                      <p:to>
                                        <p:strVal val="visible"/>
                                      </p:to>
                                    </p:set>
                                    <p:anim calcmode="lin" valueType="num">
                                      <p:cBhvr additive="base">
                                        <p:cTn id="143" dur="500" fill="hold"/>
                                        <p:tgtEl>
                                          <p:spTgt spid="217"/>
                                        </p:tgtEl>
                                        <p:attrNameLst>
                                          <p:attrName>ppt_x</p:attrName>
                                        </p:attrNameLst>
                                      </p:cBhvr>
                                      <p:tavLst>
                                        <p:tav tm="0">
                                          <p:val>
                                            <p:strVal val="#ppt_x"/>
                                          </p:val>
                                        </p:tav>
                                        <p:tav tm="100000">
                                          <p:val>
                                            <p:strVal val="#ppt_x"/>
                                          </p:val>
                                        </p:tav>
                                      </p:tavLst>
                                    </p:anim>
                                    <p:anim calcmode="lin" valueType="num">
                                      <p:cBhvr additive="base">
                                        <p:cTn id="144" dur="500" fill="hold"/>
                                        <p:tgtEl>
                                          <p:spTgt spid="217"/>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15"/>
                                        </p:tgtEl>
                                        <p:attrNameLst>
                                          <p:attrName>style.visibility</p:attrName>
                                        </p:attrNameLst>
                                      </p:cBhvr>
                                      <p:to>
                                        <p:strVal val="visible"/>
                                      </p:to>
                                    </p:set>
                                    <p:anim calcmode="lin" valueType="num">
                                      <p:cBhvr additive="base">
                                        <p:cTn id="147" dur="500" fill="hold"/>
                                        <p:tgtEl>
                                          <p:spTgt spid="15"/>
                                        </p:tgtEl>
                                        <p:attrNameLst>
                                          <p:attrName>ppt_x</p:attrName>
                                        </p:attrNameLst>
                                      </p:cBhvr>
                                      <p:tavLst>
                                        <p:tav tm="0">
                                          <p:val>
                                            <p:strVal val="#ppt_x"/>
                                          </p:val>
                                        </p:tav>
                                        <p:tav tm="100000">
                                          <p:val>
                                            <p:strVal val="#ppt_x"/>
                                          </p:val>
                                        </p:tav>
                                      </p:tavLst>
                                    </p:anim>
                                    <p:anim calcmode="lin" valueType="num">
                                      <p:cBhvr additive="base">
                                        <p:cTn id="148" dur="500" fill="hold"/>
                                        <p:tgtEl>
                                          <p:spTgt spid="1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224"/>
                                        </p:tgtEl>
                                        <p:attrNameLst>
                                          <p:attrName>style.visibility</p:attrName>
                                        </p:attrNameLst>
                                      </p:cBhvr>
                                      <p:to>
                                        <p:strVal val="visible"/>
                                      </p:to>
                                    </p:set>
                                    <p:anim calcmode="lin" valueType="num">
                                      <p:cBhvr additive="base">
                                        <p:cTn id="151" dur="500" fill="hold"/>
                                        <p:tgtEl>
                                          <p:spTgt spid="224"/>
                                        </p:tgtEl>
                                        <p:attrNameLst>
                                          <p:attrName>ppt_x</p:attrName>
                                        </p:attrNameLst>
                                      </p:cBhvr>
                                      <p:tavLst>
                                        <p:tav tm="0">
                                          <p:val>
                                            <p:strVal val="#ppt_x"/>
                                          </p:val>
                                        </p:tav>
                                        <p:tav tm="100000">
                                          <p:val>
                                            <p:strVal val="#ppt_x"/>
                                          </p:val>
                                        </p:tav>
                                      </p:tavLst>
                                    </p:anim>
                                    <p:anim calcmode="lin" valueType="num">
                                      <p:cBhvr additive="base">
                                        <p:cTn id="152" dur="500" fill="hold"/>
                                        <p:tgtEl>
                                          <p:spTgt spid="224"/>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500" fill="hold"/>
                                        <p:tgtEl>
                                          <p:spTgt spid="17"/>
                                        </p:tgtEl>
                                        <p:attrNameLst>
                                          <p:attrName>ppt_x</p:attrName>
                                        </p:attrNameLst>
                                      </p:cBhvr>
                                      <p:tavLst>
                                        <p:tav tm="0">
                                          <p:val>
                                            <p:strVal val="#ppt_x"/>
                                          </p:val>
                                        </p:tav>
                                        <p:tav tm="100000">
                                          <p:val>
                                            <p:strVal val="#ppt_x"/>
                                          </p:val>
                                        </p:tav>
                                      </p:tavLst>
                                    </p:anim>
                                    <p:anim calcmode="lin" valueType="num">
                                      <p:cBhvr additive="base">
                                        <p:cTn id="156" dur="500" fill="hold"/>
                                        <p:tgtEl>
                                          <p:spTgt spid="1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 calcmode="lin" valueType="num">
                                      <p:cBhvr additive="base">
                                        <p:cTn id="159" dur="500" fill="hold"/>
                                        <p:tgtEl>
                                          <p:spTgt spid="23"/>
                                        </p:tgtEl>
                                        <p:attrNameLst>
                                          <p:attrName>ppt_x</p:attrName>
                                        </p:attrNameLst>
                                      </p:cBhvr>
                                      <p:tavLst>
                                        <p:tav tm="0">
                                          <p:val>
                                            <p:strVal val="#ppt_x"/>
                                          </p:val>
                                        </p:tav>
                                        <p:tav tm="100000">
                                          <p:val>
                                            <p:strVal val="#ppt_x"/>
                                          </p:val>
                                        </p:tav>
                                      </p:tavLst>
                                    </p:anim>
                                    <p:anim calcmode="lin" valueType="num">
                                      <p:cBhvr additive="base">
                                        <p:cTn id="160" dur="500" fill="hold"/>
                                        <p:tgtEl>
                                          <p:spTgt spid="23"/>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anim calcmode="lin" valueType="num">
                                      <p:cBhvr additive="base">
                                        <p:cTn id="163" dur="500" fill="hold"/>
                                        <p:tgtEl>
                                          <p:spTgt spid="19"/>
                                        </p:tgtEl>
                                        <p:attrNameLst>
                                          <p:attrName>ppt_x</p:attrName>
                                        </p:attrNameLst>
                                      </p:cBhvr>
                                      <p:tavLst>
                                        <p:tav tm="0">
                                          <p:val>
                                            <p:strVal val="#ppt_x"/>
                                          </p:val>
                                        </p:tav>
                                        <p:tav tm="100000">
                                          <p:val>
                                            <p:strVal val="#ppt_x"/>
                                          </p:val>
                                        </p:tav>
                                      </p:tavLst>
                                    </p:anim>
                                    <p:anim calcmode="lin" valueType="num">
                                      <p:cBhvr additive="base">
                                        <p:cTn id="164" dur="500" fill="hold"/>
                                        <p:tgtEl>
                                          <p:spTgt spid="19"/>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54"/>
                                        </p:tgtEl>
                                        <p:attrNameLst>
                                          <p:attrName>style.visibility</p:attrName>
                                        </p:attrNameLst>
                                      </p:cBhvr>
                                      <p:to>
                                        <p:strVal val="visible"/>
                                      </p:to>
                                    </p:set>
                                    <p:anim calcmode="lin" valueType="num">
                                      <p:cBhvr additive="base">
                                        <p:cTn id="167" dur="500" fill="hold"/>
                                        <p:tgtEl>
                                          <p:spTgt spid="254"/>
                                        </p:tgtEl>
                                        <p:attrNameLst>
                                          <p:attrName>ppt_x</p:attrName>
                                        </p:attrNameLst>
                                      </p:cBhvr>
                                      <p:tavLst>
                                        <p:tav tm="0">
                                          <p:val>
                                            <p:strVal val="#ppt_x"/>
                                          </p:val>
                                        </p:tav>
                                        <p:tav tm="100000">
                                          <p:val>
                                            <p:strVal val="#ppt_x"/>
                                          </p:val>
                                        </p:tav>
                                      </p:tavLst>
                                    </p:anim>
                                    <p:anim calcmode="lin" valueType="num">
                                      <p:cBhvr additive="base">
                                        <p:cTn id="168" dur="500" fill="hold"/>
                                        <p:tgtEl>
                                          <p:spTgt spid="254"/>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233"/>
                                        </p:tgtEl>
                                        <p:attrNameLst>
                                          <p:attrName>style.visibility</p:attrName>
                                        </p:attrNameLst>
                                      </p:cBhvr>
                                      <p:to>
                                        <p:strVal val="visible"/>
                                      </p:to>
                                    </p:set>
                                    <p:anim calcmode="lin" valueType="num">
                                      <p:cBhvr additive="base">
                                        <p:cTn id="171" dur="500" fill="hold"/>
                                        <p:tgtEl>
                                          <p:spTgt spid="233"/>
                                        </p:tgtEl>
                                        <p:attrNameLst>
                                          <p:attrName>ppt_x</p:attrName>
                                        </p:attrNameLst>
                                      </p:cBhvr>
                                      <p:tavLst>
                                        <p:tav tm="0">
                                          <p:val>
                                            <p:strVal val="#ppt_x"/>
                                          </p:val>
                                        </p:tav>
                                        <p:tav tm="100000">
                                          <p:val>
                                            <p:strVal val="#ppt_x"/>
                                          </p:val>
                                        </p:tav>
                                      </p:tavLst>
                                    </p:anim>
                                    <p:anim calcmode="lin" valueType="num">
                                      <p:cBhvr additive="base">
                                        <p:cTn id="172"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 name="Picture 2" descr="C:\Users\Matthew.jordan.reed\Desktop\New TLPs\darby_50k_8x11_STUD_MAP.jpg"/>
          <p:cNvPicPr>
            <a:picLocks noChangeAspect="1" noChangeArrowheads="1"/>
          </p:cNvPicPr>
          <p:nvPr/>
        </p:nvPicPr>
        <p:blipFill>
          <a:blip r:embed="rId3" cstate="print"/>
          <a:srcRect l="21970" t="37788" r="47726" b="14583"/>
          <a:stretch>
            <a:fillRect/>
          </a:stretch>
        </p:blipFill>
        <p:spPr bwMode="auto">
          <a:xfrm>
            <a:off x="0" y="609600"/>
            <a:ext cx="9144000" cy="6248400"/>
          </a:xfrm>
          <a:prstGeom prst="rect">
            <a:avLst/>
          </a:prstGeom>
          <a:noFill/>
          <a:ln w="15875">
            <a:solidFill>
              <a:schemeClr val="tx1"/>
            </a:solidFill>
            <a:miter lim="800000"/>
            <a:headEnd/>
            <a:tailEnd/>
          </a:ln>
        </p:spPr>
      </p:pic>
      <p:grpSp>
        <p:nvGrpSpPr>
          <p:cNvPr id="2" name="Group 70"/>
          <p:cNvGrpSpPr>
            <a:grpSpLocks/>
          </p:cNvGrpSpPr>
          <p:nvPr/>
        </p:nvGrpSpPr>
        <p:grpSpPr bwMode="auto">
          <a:xfrm>
            <a:off x="3505200" y="4572000"/>
            <a:ext cx="381000" cy="381000"/>
            <a:chOff x="3600" y="-624"/>
            <a:chExt cx="288" cy="288"/>
          </a:xfrm>
        </p:grpSpPr>
        <p:sp>
          <p:nvSpPr>
            <p:cNvPr id="68"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latin typeface="Calibri" pitchFamily="34" charset="0"/>
                  <a:cs typeface="Arial" charset="0"/>
                </a:rPr>
                <a:t>D</a:t>
              </a:r>
            </a:p>
          </p:txBody>
        </p:sp>
        <p:sp>
          <p:nvSpPr>
            <p:cNvPr id="69"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76"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0"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1"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sp>
        <p:nvSpPr>
          <p:cNvPr id="82" name="Oval 81"/>
          <p:cNvSpPr/>
          <p:nvPr/>
        </p:nvSpPr>
        <p:spPr>
          <a:xfrm>
            <a:off x="3352800" y="4343400"/>
            <a:ext cx="6858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grpSp>
        <p:nvGrpSpPr>
          <p:cNvPr id="3" name="Group 24"/>
          <p:cNvGrpSpPr>
            <a:grpSpLocks/>
          </p:cNvGrpSpPr>
          <p:nvPr/>
        </p:nvGrpSpPr>
        <p:grpSpPr bwMode="auto">
          <a:xfrm rot="12773685">
            <a:off x="3542842" y="4431357"/>
            <a:ext cx="304800" cy="228600"/>
            <a:chOff x="1824" y="2592"/>
            <a:chExt cx="338" cy="384"/>
          </a:xfrm>
        </p:grpSpPr>
        <p:sp>
          <p:nvSpPr>
            <p:cNvPr id="92" name="Freeform 25"/>
            <p:cNvSpPr>
              <a:spLocks/>
            </p:cNvSpPr>
            <p:nvPr/>
          </p:nvSpPr>
          <p:spPr bwMode="auto">
            <a:xfrm rot="-5364635">
              <a:off x="1896" y="2710"/>
              <a:ext cx="193" cy="338"/>
            </a:xfrm>
            <a:custGeom>
              <a:avLst/>
              <a:gdLst>
                <a:gd name="T0" fmla="*/ 0 w 190"/>
                <a:gd name="T1" fmla="*/ 0 h 306"/>
                <a:gd name="T2" fmla="*/ 226 w 190"/>
                <a:gd name="T3" fmla="*/ 480 h 306"/>
                <a:gd name="T4" fmla="*/ 255 w 190"/>
                <a:gd name="T5" fmla="*/ 926 h 306"/>
                <a:gd name="T6" fmla="*/ 244 w 190"/>
                <a:gd name="T7" fmla="*/ 1352 h 306"/>
                <a:gd name="T8" fmla="*/ 0 w 190"/>
                <a:gd name="T9" fmla="*/ 2021 h 306"/>
                <a:gd name="T10" fmla="*/ 0 60000 65536"/>
                <a:gd name="T11" fmla="*/ 0 60000 65536"/>
                <a:gd name="T12" fmla="*/ 0 60000 65536"/>
                <a:gd name="T13" fmla="*/ 0 60000 65536"/>
                <a:gd name="T14" fmla="*/ 0 60000 65536"/>
                <a:gd name="T15" fmla="*/ 0 w 190"/>
                <a:gd name="T16" fmla="*/ 0 h 306"/>
                <a:gd name="T17" fmla="*/ 190 w 190"/>
                <a:gd name="T18" fmla="*/ 306 h 306"/>
              </a:gdLst>
              <a:ahLst/>
              <a:cxnLst>
                <a:cxn ang="T10">
                  <a:pos x="T0" y="T1"/>
                </a:cxn>
                <a:cxn ang="T11">
                  <a:pos x="T2" y="T3"/>
                </a:cxn>
                <a:cxn ang="T12">
                  <a:pos x="T4" y="T5"/>
                </a:cxn>
                <a:cxn ang="T13">
                  <a:pos x="T6" y="T7"/>
                </a:cxn>
                <a:cxn ang="T14">
                  <a:pos x="T8" y="T9"/>
                </a:cxn>
              </a:cxnLst>
              <a:rect l="T15" t="T16" r="T17" b="T18"/>
              <a:pathLst>
                <a:path w="190" h="306">
                  <a:moveTo>
                    <a:pt x="0" y="0"/>
                  </a:moveTo>
                  <a:cubicBezTo>
                    <a:pt x="80" y="7"/>
                    <a:pt x="122" y="6"/>
                    <a:pt x="168" y="73"/>
                  </a:cubicBezTo>
                  <a:cubicBezTo>
                    <a:pt x="184" y="124"/>
                    <a:pt x="177" y="103"/>
                    <a:pt x="190" y="139"/>
                  </a:cubicBezTo>
                  <a:cubicBezTo>
                    <a:pt x="187" y="161"/>
                    <a:pt x="189" y="183"/>
                    <a:pt x="182" y="204"/>
                  </a:cubicBezTo>
                  <a:cubicBezTo>
                    <a:pt x="153" y="289"/>
                    <a:pt x="77" y="306"/>
                    <a:pt x="0" y="306"/>
                  </a:cubicBezTo>
                </a:path>
              </a:pathLst>
            </a:cu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98" name="Line 26"/>
            <p:cNvSpPr>
              <a:spLocks noChangeShapeType="1"/>
            </p:cNvSpPr>
            <p:nvPr/>
          </p:nvSpPr>
          <p:spPr bwMode="auto">
            <a:xfrm flipV="1">
              <a:off x="1991" y="2592"/>
              <a:ext cx="0" cy="384"/>
            </a:xfrm>
            <a:prstGeom prst="line">
              <a:avLst/>
            </a:prstGeom>
            <a:noFill/>
            <a:ln w="25400">
              <a:solidFill>
                <a:srgbClr val="0000FF"/>
              </a:solidFill>
              <a:round/>
              <a:headEnd/>
              <a:tailEnd type="triangle" w="med" len="med"/>
            </a:ln>
          </p:spPr>
          <p:txBody>
            <a:bodyPr/>
            <a:lstStyle/>
            <a:p>
              <a:pPr fontAlgn="base">
                <a:spcBef>
                  <a:spcPct val="0"/>
                </a:spcBef>
                <a:spcAft>
                  <a:spcPct val="0"/>
                </a:spcAft>
              </a:pPr>
              <a:endParaRPr lang="en-US" dirty="0">
                <a:solidFill>
                  <a:prstClr val="black"/>
                </a:solidFill>
                <a:cs typeface="Arial" charset="0"/>
              </a:endParaRPr>
            </a:p>
          </p:txBody>
        </p:sp>
        <p:sp>
          <p:nvSpPr>
            <p:cNvPr id="99" name="Line 27"/>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0" name="Line 28"/>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1" name="Line 29"/>
            <p:cNvSpPr>
              <a:spLocks noChangeShapeType="1"/>
            </p:cNvSpPr>
            <p:nvPr/>
          </p:nvSpPr>
          <p:spPr bwMode="auto">
            <a:xfrm>
              <a:off x="2107" y="2823"/>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2" name="Line 30"/>
            <p:cNvSpPr>
              <a:spLocks noChangeShapeType="1"/>
            </p:cNvSpPr>
            <p:nvPr/>
          </p:nvSpPr>
          <p:spPr bwMode="auto">
            <a:xfrm>
              <a:off x="2052" y="2797"/>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3" name="Line 31"/>
            <p:cNvSpPr>
              <a:spLocks noChangeShapeType="1"/>
            </p:cNvSpPr>
            <p:nvPr/>
          </p:nvSpPr>
          <p:spPr bwMode="auto">
            <a:xfrm>
              <a:off x="1888" y="2817"/>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4" name="Line 32"/>
            <p:cNvSpPr>
              <a:spLocks noChangeShapeType="1"/>
            </p:cNvSpPr>
            <p:nvPr/>
          </p:nvSpPr>
          <p:spPr bwMode="auto">
            <a:xfrm>
              <a:off x="1943" y="2791"/>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grpSp>
        <p:nvGrpSpPr>
          <p:cNvPr id="4" name="Group 95"/>
          <p:cNvGrpSpPr>
            <a:grpSpLocks/>
          </p:cNvGrpSpPr>
          <p:nvPr/>
        </p:nvGrpSpPr>
        <p:grpSpPr bwMode="auto">
          <a:xfrm>
            <a:off x="2438400" y="3962400"/>
            <a:ext cx="969864" cy="633298"/>
            <a:chOff x="1278" y="2337"/>
            <a:chExt cx="786" cy="546"/>
          </a:xfrm>
        </p:grpSpPr>
        <p:sp>
          <p:nvSpPr>
            <p:cNvPr id="106"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latin typeface="Calibri" pitchFamily="34" charset="0"/>
                <a:cs typeface="Arial" charset="0"/>
              </a:endParaRPr>
            </a:p>
          </p:txBody>
        </p:sp>
        <p:sp>
          <p:nvSpPr>
            <p:cNvPr id="107"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8"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9" name="Text Box 99"/>
            <p:cNvSpPr txBox="1">
              <a:spLocks noChangeArrowheads="1"/>
            </p:cNvSpPr>
            <p:nvPr/>
          </p:nvSpPr>
          <p:spPr bwMode="auto">
            <a:xfrm>
              <a:off x="1576" y="2337"/>
              <a:ext cx="302" cy="318"/>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latin typeface="Calibri" pitchFamily="34" charset="0"/>
                  <a:cs typeface="Arial" charset="0"/>
                </a:rPr>
                <a:t>●  </a:t>
              </a:r>
              <a:r>
                <a:rPr lang="en-US" b="1" dirty="0">
                  <a:solidFill>
                    <a:srgbClr val="0000FF"/>
                  </a:solidFill>
                  <a:latin typeface="Calibri" pitchFamily="34" charset="0"/>
                  <a:cs typeface="Arial" charset="0"/>
                </a:rPr>
                <a:t> </a:t>
              </a:r>
            </a:p>
          </p:txBody>
        </p:sp>
        <p:sp>
          <p:nvSpPr>
            <p:cNvPr id="110" name="Text Box 100"/>
            <p:cNvSpPr txBox="1">
              <a:spLocks noChangeArrowheads="1"/>
            </p:cNvSpPr>
            <p:nvPr/>
          </p:nvSpPr>
          <p:spPr bwMode="auto">
            <a:xfrm>
              <a:off x="1278" y="2697"/>
              <a:ext cx="786" cy="186"/>
            </a:xfrm>
            <a:prstGeom prst="rect">
              <a:avLst/>
            </a:prstGeom>
            <a:noFill/>
            <a:ln w="9525">
              <a:noFill/>
              <a:miter lim="800000"/>
              <a:headEnd/>
              <a:tailEnd/>
            </a:ln>
          </p:spPr>
          <p:txBody>
            <a:bodyPr wrap="none">
              <a:spAutoFit/>
            </a:bodyPr>
            <a:lstStyle/>
            <a:p>
              <a:pPr fontAlgn="base">
                <a:spcBef>
                  <a:spcPct val="0"/>
                </a:spcBef>
                <a:spcAft>
                  <a:spcPct val="0"/>
                </a:spcAft>
              </a:pPr>
              <a:r>
                <a:rPr lang="en-US" sz="800" b="1" dirty="0">
                  <a:solidFill>
                    <a:srgbClr val="0000FF"/>
                  </a:solidFill>
                  <a:latin typeface="Calibri" pitchFamily="34" charset="0"/>
                  <a:cs typeface="Arial" charset="0"/>
                </a:rPr>
                <a:t>      1                    1/A</a:t>
              </a:r>
            </a:p>
          </p:txBody>
        </p:sp>
      </p:grpSp>
      <p:cxnSp>
        <p:nvCxnSpPr>
          <p:cNvPr id="116" name="Straight Connector 115"/>
          <p:cNvCxnSpPr/>
          <p:nvPr/>
        </p:nvCxnSpPr>
        <p:spPr bwMode="auto">
          <a:xfrm rot="10800000" flipV="1">
            <a:off x="6629400" y="2590800"/>
            <a:ext cx="2362200" cy="914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7" name="Straight Connector 116"/>
          <p:cNvCxnSpPr/>
          <p:nvPr/>
        </p:nvCxnSpPr>
        <p:spPr bwMode="auto">
          <a:xfrm>
            <a:off x="9220200" y="1219200"/>
            <a:ext cx="228600"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5" name="Straight Connector 124"/>
          <p:cNvCxnSpPr/>
          <p:nvPr/>
        </p:nvCxnSpPr>
        <p:spPr bwMode="auto">
          <a:xfrm rot="5400000">
            <a:off x="5572125" y="3590925"/>
            <a:ext cx="838200" cy="8191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7" name="Straight Connector 126"/>
          <p:cNvCxnSpPr/>
          <p:nvPr/>
        </p:nvCxnSpPr>
        <p:spPr bwMode="auto">
          <a:xfrm rot="10800000">
            <a:off x="4648202" y="4419600"/>
            <a:ext cx="685799"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5" name="Group 172"/>
          <p:cNvGrpSpPr/>
          <p:nvPr/>
        </p:nvGrpSpPr>
        <p:grpSpPr>
          <a:xfrm>
            <a:off x="5334000" y="4314825"/>
            <a:ext cx="228600" cy="409575"/>
            <a:chOff x="5334000" y="4314825"/>
            <a:chExt cx="228600" cy="409575"/>
          </a:xfrm>
        </p:grpSpPr>
        <p:sp>
          <p:nvSpPr>
            <p:cNvPr id="133" name="TextBox 132"/>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6" name="Group 152"/>
            <p:cNvGrpSpPr/>
            <p:nvPr/>
          </p:nvGrpSpPr>
          <p:grpSpPr>
            <a:xfrm>
              <a:off x="5334000" y="4343400"/>
              <a:ext cx="228600" cy="381000"/>
              <a:chOff x="2667000" y="2514600"/>
              <a:chExt cx="1143000" cy="1295400"/>
            </a:xfrm>
          </p:grpSpPr>
          <p:sp>
            <p:nvSpPr>
              <p:cNvPr id="134" name="Pentagon 13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36" name="Straight Connector 13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7" name="Group 164"/>
          <p:cNvGrpSpPr/>
          <p:nvPr/>
        </p:nvGrpSpPr>
        <p:grpSpPr>
          <a:xfrm>
            <a:off x="6400800" y="3352800"/>
            <a:ext cx="228600" cy="409575"/>
            <a:chOff x="6400800" y="3352800"/>
            <a:chExt cx="228600" cy="409575"/>
          </a:xfrm>
        </p:grpSpPr>
        <p:sp>
          <p:nvSpPr>
            <p:cNvPr id="154" name="TextBox 153"/>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8" name="Group 154"/>
            <p:cNvGrpSpPr/>
            <p:nvPr/>
          </p:nvGrpSpPr>
          <p:grpSpPr>
            <a:xfrm>
              <a:off x="6400800" y="3381375"/>
              <a:ext cx="228600" cy="381000"/>
              <a:chOff x="2667000" y="2514600"/>
              <a:chExt cx="1143000" cy="1295400"/>
            </a:xfrm>
          </p:grpSpPr>
          <p:sp>
            <p:nvSpPr>
              <p:cNvPr id="156" name="Pentagon 155"/>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57" name="Straight Connector 156"/>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sp>
        <p:nvSpPr>
          <p:cNvPr id="158" name="TextBox 157"/>
          <p:cNvSpPr txBox="1"/>
          <p:nvPr/>
        </p:nvSpPr>
        <p:spPr>
          <a:xfrm>
            <a:off x="2819400" y="0"/>
            <a:ext cx="3133037" cy="553998"/>
          </a:xfrm>
          <a:prstGeom prst="rect">
            <a:avLst/>
          </a:prstGeom>
          <a:noFill/>
          <a:ln w="28575">
            <a:noFill/>
          </a:ln>
        </p:spPr>
        <p:txBody>
          <a:bodyPr wrap="none" rtlCol="0">
            <a:spAutoFit/>
          </a:bodyPr>
          <a:lstStyle/>
          <a:p>
            <a:pPr eaLnBrk="0" fontAlgn="base" hangingPunct="0">
              <a:spcBef>
                <a:spcPct val="0"/>
              </a:spcBef>
              <a:spcAft>
                <a:spcPct val="0"/>
              </a:spcAft>
            </a:pPr>
            <a:r>
              <a:rPr lang="en-US" sz="3000" b="1" dirty="0">
                <a:solidFill>
                  <a:srgbClr val="000000"/>
                </a:solidFill>
              </a:rPr>
              <a:t>Terrain Analysis</a:t>
            </a:r>
          </a:p>
        </p:txBody>
      </p:sp>
      <p:cxnSp>
        <p:nvCxnSpPr>
          <p:cNvPr id="159" name="Straight Connector 158"/>
          <p:cNvCxnSpPr/>
          <p:nvPr/>
        </p:nvCxnSpPr>
        <p:spPr bwMode="auto">
          <a:xfrm rot="10800000" flipV="1">
            <a:off x="6553200" y="2590800"/>
            <a:ext cx="2438400" cy="3810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9" name="Group 165"/>
          <p:cNvGrpSpPr/>
          <p:nvPr/>
        </p:nvGrpSpPr>
        <p:grpSpPr>
          <a:xfrm>
            <a:off x="6324600" y="2781300"/>
            <a:ext cx="228600" cy="409575"/>
            <a:chOff x="6400800" y="3352800"/>
            <a:chExt cx="228600" cy="409575"/>
          </a:xfrm>
        </p:grpSpPr>
        <p:sp>
          <p:nvSpPr>
            <p:cNvPr id="167" name="TextBox 166"/>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0" name="Group 154"/>
            <p:cNvGrpSpPr/>
            <p:nvPr/>
          </p:nvGrpSpPr>
          <p:grpSpPr>
            <a:xfrm>
              <a:off x="6400800" y="3381375"/>
              <a:ext cx="228600" cy="381000"/>
              <a:chOff x="2667000" y="2514600"/>
              <a:chExt cx="1143000" cy="1295400"/>
            </a:xfrm>
          </p:grpSpPr>
          <p:sp>
            <p:nvSpPr>
              <p:cNvPr id="169" name="Pentagon 168"/>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0" name="Straight Connector 169"/>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71" name="Straight Connector 170"/>
          <p:cNvCxnSpPr>
            <a:endCxn id="177" idx="0"/>
          </p:cNvCxnSpPr>
          <p:nvPr/>
        </p:nvCxnSpPr>
        <p:spPr bwMode="auto">
          <a:xfrm rot="10800000" flipV="1">
            <a:off x="4572000" y="2971799"/>
            <a:ext cx="1752600" cy="314325"/>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1" name="Group 173"/>
          <p:cNvGrpSpPr/>
          <p:nvPr/>
        </p:nvGrpSpPr>
        <p:grpSpPr>
          <a:xfrm>
            <a:off x="4343400" y="3124200"/>
            <a:ext cx="228600" cy="409575"/>
            <a:chOff x="5334000" y="4314825"/>
            <a:chExt cx="228600" cy="409575"/>
          </a:xfrm>
        </p:grpSpPr>
        <p:sp>
          <p:nvSpPr>
            <p:cNvPr id="175" name="TextBox 174"/>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2" name="Group 152"/>
            <p:cNvGrpSpPr/>
            <p:nvPr/>
          </p:nvGrpSpPr>
          <p:grpSpPr>
            <a:xfrm>
              <a:off x="5334000" y="4343400"/>
              <a:ext cx="228600" cy="381000"/>
              <a:chOff x="2667000" y="2514600"/>
              <a:chExt cx="1143000" cy="1295400"/>
            </a:xfrm>
          </p:grpSpPr>
          <p:sp>
            <p:nvSpPr>
              <p:cNvPr id="177" name="Pentagon 176"/>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8" name="Straight Connector 177"/>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80" name="Straight Connector 179"/>
          <p:cNvCxnSpPr/>
          <p:nvPr/>
        </p:nvCxnSpPr>
        <p:spPr bwMode="auto">
          <a:xfrm rot="5400000">
            <a:off x="4057650" y="3524250"/>
            <a:ext cx="381000" cy="1905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84" name="Straight Connector 183"/>
          <p:cNvCxnSpPr/>
          <p:nvPr/>
        </p:nvCxnSpPr>
        <p:spPr bwMode="auto">
          <a:xfrm rot="5400000">
            <a:off x="9296400" y="1524000"/>
            <a:ext cx="152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3" name="Group 260"/>
          <p:cNvGrpSpPr/>
          <p:nvPr/>
        </p:nvGrpSpPr>
        <p:grpSpPr>
          <a:xfrm>
            <a:off x="4343400" y="4267200"/>
            <a:ext cx="457200" cy="257175"/>
            <a:chOff x="4343400" y="4848225"/>
            <a:chExt cx="457200" cy="257175"/>
          </a:xfrm>
        </p:grpSpPr>
        <p:sp>
          <p:nvSpPr>
            <p:cNvPr id="119" name="Oval 118"/>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7" name="TextBox 196"/>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pSp>
        <p:nvGrpSpPr>
          <p:cNvPr id="14" name="Group 200"/>
          <p:cNvGrpSpPr/>
          <p:nvPr/>
        </p:nvGrpSpPr>
        <p:grpSpPr>
          <a:xfrm>
            <a:off x="3886200" y="4191000"/>
            <a:ext cx="714375" cy="304800"/>
            <a:chOff x="3933825" y="4114800"/>
            <a:chExt cx="714375" cy="304800"/>
          </a:xfrm>
        </p:grpSpPr>
        <p:sp>
          <p:nvSpPr>
            <p:cNvPr id="120" name="Oval 119"/>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0" name="TextBox 199"/>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08" name="Straight Connector 207"/>
          <p:cNvCxnSpPr/>
          <p:nvPr/>
        </p:nvCxnSpPr>
        <p:spPr bwMode="auto">
          <a:xfrm rot="16200000" flipH="1">
            <a:off x="3714750" y="3952875"/>
            <a:ext cx="4572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cxnSp>
        <p:nvCxnSpPr>
          <p:cNvPr id="209" name="Straight Connector 208"/>
          <p:cNvCxnSpPr/>
          <p:nvPr/>
        </p:nvCxnSpPr>
        <p:spPr bwMode="auto">
          <a:xfrm rot="10800000" flipV="1">
            <a:off x="4314826" y="3581399"/>
            <a:ext cx="1171575" cy="638175"/>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15" name="Group 211"/>
          <p:cNvGrpSpPr/>
          <p:nvPr/>
        </p:nvGrpSpPr>
        <p:grpSpPr>
          <a:xfrm>
            <a:off x="3657600" y="3429000"/>
            <a:ext cx="228600" cy="409575"/>
            <a:chOff x="6400800" y="3352800"/>
            <a:chExt cx="228600" cy="409575"/>
          </a:xfrm>
        </p:grpSpPr>
        <p:sp>
          <p:nvSpPr>
            <p:cNvPr id="213" name="TextBox 212"/>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6" name="Group 154"/>
            <p:cNvGrpSpPr/>
            <p:nvPr/>
          </p:nvGrpSpPr>
          <p:grpSpPr>
            <a:xfrm>
              <a:off x="6400800" y="3381375"/>
              <a:ext cx="228600" cy="381000"/>
              <a:chOff x="2667000" y="2514600"/>
              <a:chExt cx="1143000" cy="1295400"/>
            </a:xfrm>
          </p:grpSpPr>
          <p:sp>
            <p:nvSpPr>
              <p:cNvPr id="215" name="Pentagon 214"/>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16" name="Straight Connector 21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17" name="Straight Connector 216"/>
          <p:cNvCxnSpPr/>
          <p:nvPr/>
        </p:nvCxnSpPr>
        <p:spPr bwMode="auto">
          <a:xfrm rot="5400000">
            <a:off x="3886200" y="3276600"/>
            <a:ext cx="3048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7" name="Group 218"/>
          <p:cNvGrpSpPr/>
          <p:nvPr/>
        </p:nvGrpSpPr>
        <p:grpSpPr>
          <a:xfrm>
            <a:off x="4048125" y="2819400"/>
            <a:ext cx="228600" cy="409575"/>
            <a:chOff x="5334000" y="4314825"/>
            <a:chExt cx="228600" cy="409575"/>
          </a:xfrm>
        </p:grpSpPr>
        <p:sp>
          <p:nvSpPr>
            <p:cNvPr id="220" name="TextBox 21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8" name="Group 152"/>
            <p:cNvGrpSpPr/>
            <p:nvPr/>
          </p:nvGrpSpPr>
          <p:grpSpPr>
            <a:xfrm>
              <a:off x="5334000" y="4343400"/>
              <a:ext cx="228600" cy="381000"/>
              <a:chOff x="2667000" y="2514600"/>
              <a:chExt cx="1143000" cy="1295400"/>
            </a:xfrm>
          </p:grpSpPr>
          <p:sp>
            <p:nvSpPr>
              <p:cNvPr id="222" name="Pentagon 22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23" name="Straight Connector 22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24" name="Straight Connector 223"/>
          <p:cNvCxnSpPr/>
          <p:nvPr/>
        </p:nvCxnSpPr>
        <p:spPr bwMode="auto">
          <a:xfrm rot="16200000" flipV="1">
            <a:off x="3862389" y="2757488"/>
            <a:ext cx="219074" cy="95249"/>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9" name="Group 226"/>
          <p:cNvGrpSpPr/>
          <p:nvPr/>
        </p:nvGrpSpPr>
        <p:grpSpPr>
          <a:xfrm>
            <a:off x="3810000" y="2362200"/>
            <a:ext cx="228600" cy="409575"/>
            <a:chOff x="5334000" y="4314825"/>
            <a:chExt cx="228600" cy="409575"/>
          </a:xfrm>
        </p:grpSpPr>
        <p:sp>
          <p:nvSpPr>
            <p:cNvPr id="228" name="TextBox 227"/>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3</a:t>
              </a:r>
            </a:p>
          </p:txBody>
        </p:sp>
        <p:grpSp>
          <p:nvGrpSpPr>
            <p:cNvPr id="20" name="Group 152"/>
            <p:cNvGrpSpPr/>
            <p:nvPr/>
          </p:nvGrpSpPr>
          <p:grpSpPr>
            <a:xfrm>
              <a:off x="5334000" y="4343400"/>
              <a:ext cx="228600" cy="381000"/>
              <a:chOff x="2667000" y="2514600"/>
              <a:chExt cx="1143000" cy="1295400"/>
            </a:xfrm>
          </p:grpSpPr>
          <p:sp>
            <p:nvSpPr>
              <p:cNvPr id="230" name="Pentagon 229"/>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31" name="Straight Connector 230"/>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33" name="Straight Connector 232"/>
          <p:cNvCxnSpPr/>
          <p:nvPr/>
        </p:nvCxnSpPr>
        <p:spPr bwMode="auto">
          <a:xfrm rot="5400000" flipH="1" flipV="1">
            <a:off x="3662362" y="1985963"/>
            <a:ext cx="685800" cy="66675"/>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21" name="Group 240"/>
          <p:cNvGrpSpPr/>
          <p:nvPr/>
        </p:nvGrpSpPr>
        <p:grpSpPr>
          <a:xfrm>
            <a:off x="5562600" y="3276600"/>
            <a:ext cx="228600" cy="409575"/>
            <a:chOff x="6400800" y="3352800"/>
            <a:chExt cx="228600" cy="409575"/>
          </a:xfrm>
        </p:grpSpPr>
        <p:sp>
          <p:nvSpPr>
            <p:cNvPr id="242" name="TextBox 241"/>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22" name="Group 154"/>
            <p:cNvGrpSpPr/>
            <p:nvPr/>
          </p:nvGrpSpPr>
          <p:grpSpPr>
            <a:xfrm>
              <a:off x="6400800" y="3381375"/>
              <a:ext cx="228600" cy="381000"/>
              <a:chOff x="2667000" y="2514600"/>
              <a:chExt cx="1143000" cy="1295400"/>
            </a:xfrm>
          </p:grpSpPr>
          <p:sp>
            <p:nvSpPr>
              <p:cNvPr id="244" name="Pentagon 24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45" name="Straight Connector 24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47" name="Straight Connector 246"/>
          <p:cNvCxnSpPr/>
          <p:nvPr/>
        </p:nvCxnSpPr>
        <p:spPr bwMode="auto">
          <a:xfrm rot="16200000" flipV="1">
            <a:off x="5157788" y="2995612"/>
            <a:ext cx="609600" cy="104776"/>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3" name="Group 248"/>
          <p:cNvGrpSpPr/>
          <p:nvPr/>
        </p:nvGrpSpPr>
        <p:grpSpPr>
          <a:xfrm>
            <a:off x="5181600" y="2438400"/>
            <a:ext cx="228600" cy="409575"/>
            <a:chOff x="5334000" y="4314825"/>
            <a:chExt cx="228600" cy="409575"/>
          </a:xfrm>
        </p:grpSpPr>
        <p:sp>
          <p:nvSpPr>
            <p:cNvPr id="250" name="TextBox 24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24" name="Group 152"/>
            <p:cNvGrpSpPr/>
            <p:nvPr/>
          </p:nvGrpSpPr>
          <p:grpSpPr>
            <a:xfrm>
              <a:off x="5334000" y="4343400"/>
              <a:ext cx="228600" cy="381000"/>
              <a:chOff x="2667000" y="2514600"/>
              <a:chExt cx="1143000" cy="1295400"/>
            </a:xfrm>
          </p:grpSpPr>
          <p:sp>
            <p:nvSpPr>
              <p:cNvPr id="252" name="Pentagon 25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53" name="Straight Connector 25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54" name="Straight Connector 253"/>
          <p:cNvCxnSpPr/>
          <p:nvPr/>
        </p:nvCxnSpPr>
        <p:spPr bwMode="auto">
          <a:xfrm rot="10800000">
            <a:off x="4114800" y="1752600"/>
            <a:ext cx="1019176" cy="76200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5" name="Group 264"/>
          <p:cNvGrpSpPr/>
          <p:nvPr/>
        </p:nvGrpSpPr>
        <p:grpSpPr>
          <a:xfrm>
            <a:off x="0" y="609600"/>
            <a:ext cx="3048000" cy="3139321"/>
            <a:chOff x="0" y="609600"/>
            <a:chExt cx="3048000" cy="3139321"/>
          </a:xfrm>
        </p:grpSpPr>
        <p:sp>
          <p:nvSpPr>
            <p:cNvPr id="187" name="TextBox 186"/>
            <p:cNvSpPr txBox="1"/>
            <p:nvPr/>
          </p:nvSpPr>
          <p:spPr>
            <a:xfrm>
              <a:off x="0" y="609600"/>
              <a:ext cx="3048000" cy="3139321"/>
            </a:xfrm>
            <a:prstGeom prst="rect">
              <a:avLst/>
            </a:prstGeom>
            <a:solidFill>
              <a:schemeClr val="accent5">
                <a:lumMod val="20000"/>
                <a:lumOff val="80000"/>
              </a:schemeClr>
            </a:solidFill>
          </p:spPr>
          <p:txBody>
            <a:bodyPr wrap="square" rtlCol="0">
              <a:spAutoFit/>
            </a:bodyPr>
            <a:lstStyle/>
            <a:p>
              <a:pPr algn="ctr" eaLnBrk="0" fontAlgn="base" hangingPunct="0">
                <a:spcBef>
                  <a:spcPct val="0"/>
                </a:spcBef>
                <a:spcAft>
                  <a:spcPct val="0"/>
                </a:spcAft>
              </a:pPr>
              <a:r>
                <a:rPr lang="en-US" sz="3000" b="1" u="sng" dirty="0">
                  <a:solidFill>
                    <a:srgbClr val="000000"/>
                  </a:solidFill>
                </a:rPr>
                <a:t>LEGEND</a:t>
              </a:r>
            </a:p>
            <a:p>
              <a:pPr marL="800100" lvl="1" indent="-342900" eaLnBrk="0" fontAlgn="base" hangingPunct="0">
                <a:lnSpc>
                  <a:spcPct val="150000"/>
                </a:lnSpc>
                <a:spcBef>
                  <a:spcPct val="0"/>
                </a:spcBef>
                <a:spcAft>
                  <a:spcPct val="0"/>
                </a:spcAft>
              </a:pPr>
              <a:r>
                <a:rPr lang="en-US" sz="1600" b="1" dirty="0">
                  <a:solidFill>
                    <a:srgbClr val="000000"/>
                  </a:solidFill>
                </a:rPr>
                <a:t>	Primary Infil Route</a:t>
              </a:r>
            </a:p>
            <a:p>
              <a:pPr marL="800100" lvl="1" indent="-342900" eaLnBrk="0" fontAlgn="base" hangingPunct="0">
                <a:lnSpc>
                  <a:spcPct val="150000"/>
                </a:lnSpc>
                <a:spcBef>
                  <a:spcPct val="0"/>
                </a:spcBef>
                <a:spcAft>
                  <a:spcPct val="0"/>
                </a:spcAft>
              </a:pPr>
              <a:r>
                <a:rPr lang="en-US" sz="1600" b="1" dirty="0">
                  <a:solidFill>
                    <a:srgbClr val="000000"/>
                  </a:solidFill>
                </a:rPr>
                <a:t>	Alternate Infil Route</a:t>
              </a:r>
            </a:p>
            <a:p>
              <a:pPr marL="800100" lvl="1" indent="-342900" eaLnBrk="0" fontAlgn="base" hangingPunct="0">
                <a:lnSpc>
                  <a:spcPct val="150000"/>
                </a:lnSpc>
                <a:spcBef>
                  <a:spcPct val="0"/>
                </a:spcBef>
                <a:spcAft>
                  <a:spcPct val="0"/>
                </a:spcAft>
              </a:pPr>
              <a:r>
                <a:rPr lang="en-US" sz="1600" b="1" dirty="0">
                  <a:solidFill>
                    <a:srgbClr val="000000"/>
                  </a:solidFill>
                </a:rPr>
                <a:t>	Primary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Alternate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Checkpoint</a:t>
              </a:r>
            </a:p>
            <a:p>
              <a:pPr marL="800100" lvl="1" indent="-342900" eaLnBrk="0" fontAlgn="base" hangingPunct="0">
                <a:lnSpc>
                  <a:spcPct val="150000"/>
                </a:lnSpc>
                <a:spcBef>
                  <a:spcPct val="0"/>
                </a:spcBef>
                <a:spcAft>
                  <a:spcPct val="0"/>
                </a:spcAft>
              </a:pPr>
              <a:r>
                <a:rPr lang="en-US" sz="1600" b="1" dirty="0">
                  <a:solidFill>
                    <a:srgbClr val="000000"/>
                  </a:solidFill>
                </a:rPr>
                <a:t>	Security Halt</a:t>
              </a:r>
            </a:p>
            <a:p>
              <a:pPr marL="800100" lvl="1" indent="-342900" eaLnBrk="0" fontAlgn="base" hangingPunct="0">
                <a:lnSpc>
                  <a:spcPct val="150000"/>
                </a:lnSpc>
                <a:spcBef>
                  <a:spcPct val="0"/>
                </a:spcBef>
                <a:spcAft>
                  <a:spcPct val="0"/>
                </a:spcAft>
              </a:pPr>
              <a:r>
                <a:rPr lang="en-US" sz="1600" b="1" dirty="0">
                  <a:solidFill>
                    <a:srgbClr val="000000"/>
                  </a:solidFill>
                </a:rPr>
                <a:t>	ORP</a:t>
              </a:r>
              <a:endParaRPr lang="en-US" sz="3000" b="1" dirty="0">
                <a:solidFill>
                  <a:srgbClr val="000000"/>
                </a:solidFill>
              </a:endParaRPr>
            </a:p>
          </p:txBody>
        </p:sp>
        <p:cxnSp>
          <p:nvCxnSpPr>
            <p:cNvPr id="188" name="Straight Connector 187"/>
            <p:cNvCxnSpPr/>
            <p:nvPr/>
          </p:nvCxnSpPr>
          <p:spPr bwMode="auto">
            <a:xfrm rot="10800000">
              <a:off x="76200" y="1504949"/>
              <a:ext cx="533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90" name="Straight Connector 189"/>
            <p:cNvCxnSpPr/>
            <p:nvPr/>
          </p:nvCxnSpPr>
          <p:spPr bwMode="auto">
            <a:xfrm rot="10800000">
              <a:off x="76199" y="1142999"/>
              <a:ext cx="53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26" name="Group 205"/>
            <p:cNvGrpSpPr/>
            <p:nvPr/>
          </p:nvGrpSpPr>
          <p:grpSpPr>
            <a:xfrm>
              <a:off x="247650" y="2497765"/>
              <a:ext cx="228600" cy="302585"/>
              <a:chOff x="609600" y="1619250"/>
              <a:chExt cx="228600" cy="302585"/>
            </a:xfrm>
          </p:grpSpPr>
          <p:sp>
            <p:nvSpPr>
              <p:cNvPr id="192" name="TextBox 191"/>
              <p:cNvSpPr txBox="1"/>
              <p:nvPr/>
            </p:nvSpPr>
            <p:spPr>
              <a:xfrm>
                <a:off x="657225" y="1619250"/>
                <a:ext cx="76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000000"/>
                    </a:solidFill>
                  </a:rPr>
                  <a:t>1</a:t>
                </a:r>
              </a:p>
            </p:txBody>
          </p:sp>
          <p:grpSp>
            <p:nvGrpSpPr>
              <p:cNvPr id="27" name="Group 154"/>
              <p:cNvGrpSpPr/>
              <p:nvPr/>
            </p:nvGrpSpPr>
            <p:grpSpPr>
              <a:xfrm>
                <a:off x="609600" y="1638300"/>
                <a:ext cx="228600" cy="283535"/>
                <a:chOff x="2667000" y="2514600"/>
                <a:chExt cx="1143000" cy="1295400"/>
              </a:xfrm>
            </p:grpSpPr>
            <p:sp>
              <p:nvSpPr>
                <p:cNvPr id="194" name="Pentagon 19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95" name="Straight Connector 19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28" name="Group 204"/>
            <p:cNvGrpSpPr/>
            <p:nvPr/>
          </p:nvGrpSpPr>
          <p:grpSpPr>
            <a:xfrm>
              <a:off x="228600" y="2895600"/>
              <a:ext cx="457200" cy="246221"/>
              <a:chOff x="533400" y="2362200"/>
              <a:chExt cx="457200" cy="246221"/>
            </a:xfrm>
          </p:grpSpPr>
          <p:sp>
            <p:nvSpPr>
              <p:cNvPr id="196" name="Oval 195"/>
              <p:cNvSpPr/>
              <p:nvPr/>
            </p:nvSpPr>
            <p:spPr>
              <a:xfrm>
                <a:off x="552450" y="2362200"/>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9" name="TextBox 198"/>
              <p:cNvSpPr txBox="1"/>
              <p:nvPr/>
            </p:nvSpPr>
            <p:spPr>
              <a:xfrm>
                <a:off x="533400" y="2362200"/>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a:t>
                </a:r>
              </a:p>
            </p:txBody>
          </p:sp>
        </p:grpSp>
        <p:grpSp>
          <p:nvGrpSpPr>
            <p:cNvPr id="29" name="Group 201"/>
            <p:cNvGrpSpPr/>
            <p:nvPr/>
          </p:nvGrpSpPr>
          <p:grpSpPr>
            <a:xfrm>
              <a:off x="152400" y="3200400"/>
              <a:ext cx="714375" cy="304800"/>
              <a:chOff x="3933825" y="4114800"/>
              <a:chExt cx="714375" cy="304800"/>
            </a:xfrm>
          </p:grpSpPr>
          <p:sp>
            <p:nvSpPr>
              <p:cNvPr id="203" name="Oval 202"/>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4" name="TextBox 203"/>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59" name="Straight Connector 258"/>
            <p:cNvCxnSpPr/>
            <p:nvPr/>
          </p:nvCxnSpPr>
          <p:spPr bwMode="auto">
            <a:xfrm rot="10800000">
              <a:off x="76201" y="2209800"/>
              <a:ext cx="533400" cy="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cxnSp>
          <p:nvCxnSpPr>
            <p:cNvPr id="260" name="Straight Connector 259"/>
            <p:cNvCxnSpPr/>
            <p:nvPr/>
          </p:nvCxnSpPr>
          <p:spPr bwMode="auto">
            <a:xfrm rot="10800000">
              <a:off x="76200" y="1847850"/>
              <a:ext cx="533400" cy="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grpSp>
        <p:nvGrpSpPr>
          <p:cNvPr id="30" name="Group 261"/>
          <p:cNvGrpSpPr/>
          <p:nvPr/>
        </p:nvGrpSpPr>
        <p:grpSpPr>
          <a:xfrm>
            <a:off x="3962400" y="3810000"/>
            <a:ext cx="457200" cy="257175"/>
            <a:chOff x="4343400" y="4848225"/>
            <a:chExt cx="457200" cy="257175"/>
          </a:xfrm>
        </p:grpSpPr>
        <p:sp>
          <p:nvSpPr>
            <p:cNvPr id="263" name="Oval 262"/>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64" name="TextBox 263"/>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aphicFrame>
        <p:nvGraphicFramePr>
          <p:cNvPr id="124" name="Table 123"/>
          <p:cNvGraphicFramePr>
            <a:graphicFrameLocks noGrp="1"/>
          </p:cNvGraphicFramePr>
          <p:nvPr/>
        </p:nvGraphicFramePr>
        <p:xfrm>
          <a:off x="11874" y="4851092"/>
          <a:ext cx="9132125" cy="1990083"/>
        </p:xfrm>
        <a:graphic>
          <a:graphicData uri="http://schemas.openxmlformats.org/drawingml/2006/table">
            <a:tbl>
              <a:tblPr firstRow="1" bandRow="1">
                <a:tableStyleId>{5C22544A-7EE6-4342-B048-85BDC9FD1C3A}</a:tableStyleId>
              </a:tblPr>
              <a:tblGrid>
                <a:gridCol w="1435926">
                  <a:extLst>
                    <a:ext uri="{9D8B030D-6E8A-4147-A177-3AD203B41FA5}">
                      <a16:colId xmlns:a16="http://schemas.microsoft.com/office/drawing/2014/main" val="20000"/>
                    </a:ext>
                  </a:extLst>
                </a:gridCol>
                <a:gridCol w="2396157">
                  <a:extLst>
                    <a:ext uri="{9D8B030D-6E8A-4147-A177-3AD203B41FA5}">
                      <a16:colId xmlns:a16="http://schemas.microsoft.com/office/drawing/2014/main" val="20001"/>
                    </a:ext>
                  </a:extLst>
                </a:gridCol>
                <a:gridCol w="2650021">
                  <a:extLst>
                    <a:ext uri="{9D8B030D-6E8A-4147-A177-3AD203B41FA5}">
                      <a16:colId xmlns:a16="http://schemas.microsoft.com/office/drawing/2014/main" val="20002"/>
                    </a:ext>
                  </a:extLst>
                </a:gridCol>
                <a:gridCol w="2650021">
                  <a:extLst>
                    <a:ext uri="{9D8B030D-6E8A-4147-A177-3AD203B41FA5}">
                      <a16:colId xmlns:a16="http://schemas.microsoft.com/office/drawing/2014/main" val="20003"/>
                    </a:ext>
                  </a:extLst>
                </a:gridCol>
              </a:tblGrid>
              <a:tr h="514562">
                <a:tc>
                  <a:txBody>
                    <a:bodyPr/>
                    <a:lstStyle/>
                    <a:p>
                      <a:endParaRPr lang="en-US" dirty="0"/>
                    </a:p>
                  </a:txBody>
                  <a:tcPr/>
                </a:tc>
                <a:tc>
                  <a:txBody>
                    <a:bodyPr/>
                    <a:lstStyle/>
                    <a:p>
                      <a:pPr algn="ctr"/>
                      <a:r>
                        <a:rPr lang="en-US" dirty="0">
                          <a:sym typeface="Wingdings" pitchFamily="2" charset="2"/>
                        </a:rPr>
                        <a:t>SPOBJ</a:t>
                      </a:r>
                      <a:endParaRPr lang="en-US" dirty="0"/>
                    </a:p>
                  </a:txBody>
                  <a:tcPr anchor="ctr"/>
                </a:tc>
                <a:tc>
                  <a:txBody>
                    <a:bodyPr/>
                    <a:lstStyle/>
                    <a:p>
                      <a:pPr algn="ctr"/>
                      <a:r>
                        <a:rPr lang="en-US" dirty="0"/>
                        <a:t>OBJ</a:t>
                      </a:r>
                    </a:p>
                  </a:txBody>
                  <a:tcPr anchor="ctr"/>
                </a:tc>
                <a:tc>
                  <a:txBody>
                    <a:bodyPr/>
                    <a:lstStyle/>
                    <a:p>
                      <a:pPr algn="ctr"/>
                      <a:r>
                        <a:rPr lang="en-US" dirty="0"/>
                        <a:t>OBJ</a:t>
                      </a:r>
                      <a:r>
                        <a:rPr lang="en-US" dirty="0">
                          <a:sym typeface="Wingdings" pitchFamily="2" charset="2"/>
                        </a:rPr>
                        <a:t>MC</a:t>
                      </a:r>
                      <a:endParaRPr lang="en-US" dirty="0"/>
                    </a:p>
                  </a:txBody>
                  <a:tcPr anchor="ctr"/>
                </a:tc>
                <a:extLst>
                  <a:ext uri="{0D108BD9-81ED-4DB2-BD59-A6C34878D82A}">
                    <a16:rowId xmlns:a16="http://schemas.microsoft.com/office/drawing/2014/main" val="10000"/>
                  </a:ext>
                </a:extLst>
              </a:tr>
              <a:tr h="1475521">
                <a:tc>
                  <a:txBody>
                    <a:bodyPr/>
                    <a:lstStyle/>
                    <a:p>
                      <a:pPr algn="ctr"/>
                      <a:r>
                        <a:rPr lang="en-US" sz="1200" b="1" dirty="0">
                          <a:solidFill>
                            <a:schemeClr val="bg1"/>
                          </a:solidFill>
                        </a:rPr>
                        <a:t>COVER</a:t>
                      </a:r>
                      <a:r>
                        <a:rPr lang="en-US" sz="1200" b="1" baseline="0" dirty="0">
                          <a:solidFill>
                            <a:schemeClr val="bg1"/>
                          </a:solidFill>
                        </a:rPr>
                        <a:t> AND CONCEALMENT</a:t>
                      </a:r>
                      <a:endParaRPr lang="en-US" sz="1200" b="1" dirty="0">
                        <a:solidFill>
                          <a:schemeClr val="bg1"/>
                        </a:solidFill>
                      </a:endParaRPr>
                    </a:p>
                  </a:txBody>
                  <a:tcPr anchor="ct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26" name="TextBox 125"/>
          <p:cNvSpPr txBox="1"/>
          <p:nvPr/>
        </p:nvSpPr>
        <p:spPr>
          <a:xfrm>
            <a:off x="1379560" y="5334000"/>
            <a:ext cx="2590800" cy="1477328"/>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Cover and concealment will be generally good as we approach the OBJ.  Higher elevation will provide adequate cover, while low ground will have more concealment, especially in the Hollis Creek area. </a:t>
            </a:r>
            <a:r>
              <a:rPr lang="en-US" sz="1000" b="1" u="sng" dirty="0">
                <a:solidFill>
                  <a:srgbClr val="000000"/>
                </a:solidFill>
              </a:rPr>
              <a:t>Conclusion</a:t>
            </a:r>
            <a:r>
              <a:rPr lang="en-US" sz="1000" b="1" dirty="0">
                <a:solidFill>
                  <a:srgbClr val="000000"/>
                </a:solidFill>
              </a:rPr>
              <a:t>: Enemy forces may use low ground to mask their patrols.  We will quickly and stealthily, remaining undetected</a:t>
            </a:r>
          </a:p>
        </p:txBody>
      </p:sp>
      <p:sp>
        <p:nvSpPr>
          <p:cNvPr id="128" name="TextBox 127"/>
          <p:cNvSpPr txBox="1"/>
          <p:nvPr/>
        </p:nvSpPr>
        <p:spPr>
          <a:xfrm>
            <a:off x="3862451" y="5384493"/>
            <a:ext cx="2619500" cy="1323439"/>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The low lying area vicinity of our ORP will provided ample cover and concealment as we prep MWE.  On the OBJ we anticipate good cover consisting of pine trees up 15in in diameter.  Trees from 5-10in in diameter can stop up to 5.56mm ammunition while trees larger than 10in in diameter can stop up to 7.62mm ammunition.   </a:t>
            </a:r>
          </a:p>
        </p:txBody>
      </p:sp>
      <p:sp>
        <p:nvSpPr>
          <p:cNvPr id="129" name="TextBox 128"/>
          <p:cNvSpPr txBox="1"/>
          <p:nvPr/>
        </p:nvSpPr>
        <p:spPr>
          <a:xfrm>
            <a:off x="6456840" y="5377770"/>
            <a:ext cx="2784967" cy="1477328"/>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Concealment will be great while moving to link-up as we can use the darkness to our advantage.  Cover is limited as we will be moving through draws which consist of dense scrub bushes, not large trees.  Areas of higher elevation are mostly open, not affording much cover or concealment. </a:t>
            </a:r>
            <a:r>
              <a:rPr lang="en-US" sz="1000" b="1" u="sng" dirty="0">
                <a:solidFill>
                  <a:srgbClr val="000000"/>
                </a:solidFill>
              </a:rPr>
              <a:t>Conclusion</a:t>
            </a:r>
            <a:r>
              <a:rPr lang="en-US" sz="1000" b="1" dirty="0">
                <a:solidFill>
                  <a:srgbClr val="000000"/>
                </a:solidFill>
              </a:rPr>
              <a:t>: We will use the cover of darkness to our advantage moving to L/U.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fill="hold"/>
                                        <p:tgtEl>
                                          <p:spTgt spid="126"/>
                                        </p:tgtEl>
                                        <p:attrNameLst>
                                          <p:attrName>ppt_x</p:attrName>
                                        </p:attrNameLst>
                                      </p:cBhvr>
                                      <p:tavLst>
                                        <p:tav tm="0">
                                          <p:val>
                                            <p:strVal val="#ppt_x"/>
                                          </p:val>
                                        </p:tav>
                                        <p:tav tm="100000">
                                          <p:val>
                                            <p:strVal val="#ppt_x"/>
                                          </p:val>
                                        </p:tav>
                                      </p:tavLst>
                                    </p:anim>
                                    <p:anim calcmode="lin" valueType="num">
                                      <p:cBhvr additive="base">
                                        <p:cTn id="8" dur="500" fill="hold"/>
                                        <p:tgtEl>
                                          <p:spTgt spid="1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500" fill="hold"/>
                                        <p:tgtEl>
                                          <p:spTgt spid="124"/>
                                        </p:tgtEl>
                                        <p:attrNameLst>
                                          <p:attrName>ppt_x</p:attrName>
                                        </p:attrNameLst>
                                      </p:cBhvr>
                                      <p:tavLst>
                                        <p:tav tm="0">
                                          <p:val>
                                            <p:strVal val="#ppt_x"/>
                                          </p:val>
                                        </p:tav>
                                        <p:tav tm="100000">
                                          <p:val>
                                            <p:strVal val="#ppt_x"/>
                                          </p:val>
                                        </p:tav>
                                      </p:tavLst>
                                    </p:anim>
                                    <p:anim calcmode="lin" valueType="num">
                                      <p:cBhvr additive="base">
                                        <p:cTn id="12" dur="500" fill="hold"/>
                                        <p:tgtEl>
                                          <p:spTgt spid="1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 calcmode="lin" valueType="num">
                                      <p:cBhvr additive="base">
                                        <p:cTn id="15" dur="500" fill="hold"/>
                                        <p:tgtEl>
                                          <p:spTgt spid="159"/>
                                        </p:tgtEl>
                                        <p:attrNameLst>
                                          <p:attrName>ppt_x</p:attrName>
                                        </p:attrNameLst>
                                      </p:cBhvr>
                                      <p:tavLst>
                                        <p:tav tm="0">
                                          <p:val>
                                            <p:strVal val="#ppt_x"/>
                                          </p:val>
                                        </p:tav>
                                        <p:tav tm="100000">
                                          <p:val>
                                            <p:strVal val="#ppt_x"/>
                                          </p:val>
                                        </p:tav>
                                      </p:tavLst>
                                    </p:anim>
                                    <p:anim calcmode="lin" valueType="num">
                                      <p:cBhvr additive="base">
                                        <p:cTn id="16" dur="500" fill="hold"/>
                                        <p:tgtEl>
                                          <p:spTgt spid="1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ppt_x"/>
                                          </p:val>
                                        </p:tav>
                                        <p:tav tm="100000">
                                          <p:val>
                                            <p:strVal val="#ppt_x"/>
                                          </p:val>
                                        </p:tav>
                                      </p:tavLst>
                                    </p:anim>
                                    <p:anim calcmode="lin" valueType="num">
                                      <p:cBhvr additive="base">
                                        <p:cTn id="20" dur="5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500" fill="hold"/>
                                        <p:tgtEl>
                                          <p:spTgt spid="171"/>
                                        </p:tgtEl>
                                        <p:attrNameLst>
                                          <p:attrName>ppt_x</p:attrName>
                                        </p:attrNameLst>
                                      </p:cBhvr>
                                      <p:tavLst>
                                        <p:tav tm="0">
                                          <p:val>
                                            <p:strVal val="#ppt_x"/>
                                          </p:val>
                                        </p:tav>
                                        <p:tav tm="100000">
                                          <p:val>
                                            <p:strVal val="#ppt_x"/>
                                          </p:val>
                                        </p:tav>
                                      </p:tavLst>
                                    </p:anim>
                                    <p:anim calcmode="lin" valueType="num">
                                      <p:cBhvr additive="base">
                                        <p:cTn id="32" dur="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anim calcmode="lin" valueType="num">
                                      <p:cBhvr additive="base">
                                        <p:cTn id="35" dur="500" fill="hold"/>
                                        <p:tgtEl>
                                          <p:spTgt spid="125"/>
                                        </p:tgtEl>
                                        <p:attrNameLst>
                                          <p:attrName>ppt_x</p:attrName>
                                        </p:attrNameLst>
                                      </p:cBhvr>
                                      <p:tavLst>
                                        <p:tav tm="0">
                                          <p:val>
                                            <p:strVal val="#ppt_x"/>
                                          </p:val>
                                        </p:tav>
                                        <p:tav tm="100000">
                                          <p:val>
                                            <p:strVal val="#ppt_x"/>
                                          </p:val>
                                        </p:tav>
                                      </p:tavLst>
                                    </p:anim>
                                    <p:anim calcmode="lin" valueType="num">
                                      <p:cBhvr additive="base">
                                        <p:cTn id="36" dur="500" fill="hold"/>
                                        <p:tgtEl>
                                          <p:spTgt spid="1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anim calcmode="lin" valueType="num">
                                      <p:cBhvr additive="base">
                                        <p:cTn id="47" dur="500" fill="hold"/>
                                        <p:tgtEl>
                                          <p:spTgt spid="180"/>
                                        </p:tgtEl>
                                        <p:attrNameLst>
                                          <p:attrName>ppt_x</p:attrName>
                                        </p:attrNameLst>
                                      </p:cBhvr>
                                      <p:tavLst>
                                        <p:tav tm="0">
                                          <p:val>
                                            <p:strVal val="#ppt_x"/>
                                          </p:val>
                                        </p:tav>
                                        <p:tav tm="100000">
                                          <p:val>
                                            <p:strVal val="#ppt_x"/>
                                          </p:val>
                                        </p:tav>
                                      </p:tavLst>
                                    </p:anim>
                                    <p:anim calcmode="lin" valueType="num">
                                      <p:cBhvr additive="base">
                                        <p:cTn id="48" dur="500" fill="hold"/>
                                        <p:tgtEl>
                                          <p:spTgt spid="18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500" fill="hold"/>
                                        <p:tgtEl>
                                          <p:spTgt spid="127"/>
                                        </p:tgtEl>
                                        <p:attrNameLst>
                                          <p:attrName>ppt_x</p:attrName>
                                        </p:attrNameLst>
                                      </p:cBhvr>
                                      <p:tavLst>
                                        <p:tav tm="0">
                                          <p:val>
                                            <p:strVal val="#ppt_x"/>
                                          </p:val>
                                        </p:tav>
                                        <p:tav tm="100000">
                                          <p:val>
                                            <p:strVal val="#ppt_x"/>
                                          </p:val>
                                        </p:tav>
                                      </p:tavLst>
                                    </p:anim>
                                    <p:anim calcmode="lin" valueType="num">
                                      <p:cBhvr additive="base">
                                        <p:cTn id="52" dur="5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8"/>
                                        </p:tgtEl>
                                        <p:attrNameLst>
                                          <p:attrName>style.visibility</p:attrName>
                                        </p:attrNameLst>
                                      </p:cBhvr>
                                      <p:to>
                                        <p:strVal val="visible"/>
                                      </p:to>
                                    </p:set>
                                    <p:anim calcmode="lin" valueType="num">
                                      <p:cBhvr additive="base">
                                        <p:cTn id="69" dur="500" fill="hold"/>
                                        <p:tgtEl>
                                          <p:spTgt spid="128"/>
                                        </p:tgtEl>
                                        <p:attrNameLst>
                                          <p:attrName>ppt_x</p:attrName>
                                        </p:attrNameLst>
                                      </p:cBhvr>
                                      <p:tavLst>
                                        <p:tav tm="0">
                                          <p:val>
                                            <p:strVal val="#ppt_x"/>
                                          </p:val>
                                        </p:tav>
                                        <p:tav tm="100000">
                                          <p:val>
                                            <p:strVal val="#ppt_x"/>
                                          </p:val>
                                        </p:tav>
                                      </p:tavLst>
                                    </p:anim>
                                    <p:anim calcmode="lin" valueType="num">
                                      <p:cBhvr additive="base">
                                        <p:cTn id="7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xit" presetSubtype="4" fill="hold" nodeType="withEffect">
                                  <p:stCondLst>
                                    <p:cond delay="0"/>
                                  </p:stCondLst>
                                  <p:childTnLst>
                                    <p:anim calcmode="lin" valueType="num">
                                      <p:cBhvr additive="base">
                                        <p:cTn id="78" dur="500"/>
                                        <p:tgtEl>
                                          <p:spTgt spid="159"/>
                                        </p:tgtEl>
                                        <p:attrNameLst>
                                          <p:attrName>ppt_x</p:attrName>
                                        </p:attrNameLst>
                                      </p:cBhvr>
                                      <p:tavLst>
                                        <p:tav tm="0">
                                          <p:val>
                                            <p:strVal val="ppt_x"/>
                                          </p:val>
                                        </p:tav>
                                        <p:tav tm="100000">
                                          <p:val>
                                            <p:strVal val="ppt_x"/>
                                          </p:val>
                                        </p:tav>
                                      </p:tavLst>
                                    </p:anim>
                                    <p:anim calcmode="lin" valueType="num">
                                      <p:cBhvr additive="base">
                                        <p:cTn id="79" dur="500"/>
                                        <p:tgtEl>
                                          <p:spTgt spid="159"/>
                                        </p:tgtEl>
                                        <p:attrNameLst>
                                          <p:attrName>ppt_y</p:attrName>
                                        </p:attrNameLst>
                                      </p:cBhvr>
                                      <p:tavLst>
                                        <p:tav tm="0">
                                          <p:val>
                                            <p:strVal val="ppt_y"/>
                                          </p:val>
                                        </p:tav>
                                        <p:tav tm="100000">
                                          <p:val>
                                            <p:strVal val="1+ppt_h/2"/>
                                          </p:val>
                                        </p:tav>
                                      </p:tavLst>
                                    </p:anim>
                                    <p:set>
                                      <p:cBhvr>
                                        <p:cTn id="80" dur="1" fill="hold">
                                          <p:stCondLst>
                                            <p:cond delay="499"/>
                                          </p:stCondLst>
                                        </p:cTn>
                                        <p:tgtEl>
                                          <p:spTgt spid="159"/>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16"/>
                                        </p:tgtEl>
                                        <p:attrNameLst>
                                          <p:attrName>ppt_x</p:attrName>
                                        </p:attrNameLst>
                                      </p:cBhvr>
                                      <p:tavLst>
                                        <p:tav tm="0">
                                          <p:val>
                                            <p:strVal val="ppt_x"/>
                                          </p:val>
                                        </p:tav>
                                        <p:tav tm="100000">
                                          <p:val>
                                            <p:strVal val="ppt_x"/>
                                          </p:val>
                                        </p:tav>
                                      </p:tavLst>
                                    </p:anim>
                                    <p:anim calcmode="lin" valueType="num">
                                      <p:cBhvr additive="base">
                                        <p:cTn id="83" dur="500"/>
                                        <p:tgtEl>
                                          <p:spTgt spid="116"/>
                                        </p:tgtEl>
                                        <p:attrNameLst>
                                          <p:attrName>ppt_y</p:attrName>
                                        </p:attrNameLst>
                                      </p:cBhvr>
                                      <p:tavLst>
                                        <p:tav tm="0">
                                          <p:val>
                                            <p:strVal val="ppt_y"/>
                                          </p:val>
                                        </p:tav>
                                        <p:tav tm="100000">
                                          <p:val>
                                            <p:strVal val="1+ppt_h/2"/>
                                          </p:val>
                                        </p:tav>
                                      </p:tavLst>
                                    </p:anim>
                                    <p:set>
                                      <p:cBhvr>
                                        <p:cTn id="84" dur="1" fill="hold">
                                          <p:stCondLst>
                                            <p:cond delay="499"/>
                                          </p:stCondLst>
                                        </p:cTn>
                                        <p:tgtEl>
                                          <p:spTgt spid="116"/>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
                                        </p:tgtEl>
                                        <p:attrNameLst>
                                          <p:attrName>ppt_x</p:attrName>
                                        </p:attrNameLst>
                                      </p:cBhvr>
                                      <p:tavLst>
                                        <p:tav tm="0">
                                          <p:val>
                                            <p:strVal val="ppt_x"/>
                                          </p:val>
                                        </p:tav>
                                        <p:tav tm="100000">
                                          <p:val>
                                            <p:strVal val="ppt_x"/>
                                          </p:val>
                                        </p:tav>
                                      </p:tavLst>
                                    </p:anim>
                                    <p:anim calcmode="lin" valueType="num">
                                      <p:cBhvr additive="base">
                                        <p:cTn id="87" dur="500"/>
                                        <p:tgtEl>
                                          <p:spTgt spid="7"/>
                                        </p:tgtEl>
                                        <p:attrNameLst>
                                          <p:attrName>ppt_y</p:attrName>
                                        </p:attrNameLst>
                                      </p:cBhvr>
                                      <p:tavLst>
                                        <p:tav tm="0">
                                          <p:val>
                                            <p:strVal val="ppt_y"/>
                                          </p:val>
                                        </p:tav>
                                        <p:tav tm="100000">
                                          <p:val>
                                            <p:strVal val="1+ppt_h/2"/>
                                          </p:val>
                                        </p:tav>
                                      </p:tavLst>
                                    </p:anim>
                                    <p:set>
                                      <p:cBhvr>
                                        <p:cTn id="88" dur="1" fill="hold">
                                          <p:stCondLst>
                                            <p:cond delay="499"/>
                                          </p:stCondLst>
                                        </p:cTn>
                                        <p:tgtEl>
                                          <p:spTgt spid="7"/>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9"/>
                                        </p:tgtEl>
                                        <p:attrNameLst>
                                          <p:attrName>ppt_x</p:attrName>
                                        </p:attrNameLst>
                                      </p:cBhvr>
                                      <p:tavLst>
                                        <p:tav tm="0">
                                          <p:val>
                                            <p:strVal val="ppt_x"/>
                                          </p:val>
                                        </p:tav>
                                        <p:tav tm="100000">
                                          <p:val>
                                            <p:strVal val="ppt_x"/>
                                          </p:val>
                                        </p:tav>
                                      </p:tavLst>
                                    </p:anim>
                                    <p:anim calcmode="lin" valueType="num">
                                      <p:cBhvr additive="base">
                                        <p:cTn id="91" dur="500"/>
                                        <p:tgtEl>
                                          <p:spTgt spid="9"/>
                                        </p:tgtEl>
                                        <p:attrNameLst>
                                          <p:attrName>ppt_y</p:attrName>
                                        </p:attrNameLst>
                                      </p:cBhvr>
                                      <p:tavLst>
                                        <p:tav tm="0">
                                          <p:val>
                                            <p:strVal val="ppt_y"/>
                                          </p:val>
                                        </p:tav>
                                        <p:tav tm="100000">
                                          <p:val>
                                            <p:strVal val="1+ppt_h/2"/>
                                          </p:val>
                                        </p:tav>
                                      </p:tavLst>
                                    </p:anim>
                                    <p:set>
                                      <p:cBhvr>
                                        <p:cTn id="92" dur="1" fill="hold">
                                          <p:stCondLst>
                                            <p:cond delay="499"/>
                                          </p:stCondLst>
                                        </p:cTn>
                                        <p:tgtEl>
                                          <p:spTgt spid="9"/>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171"/>
                                        </p:tgtEl>
                                        <p:attrNameLst>
                                          <p:attrName>ppt_x</p:attrName>
                                        </p:attrNameLst>
                                      </p:cBhvr>
                                      <p:tavLst>
                                        <p:tav tm="0">
                                          <p:val>
                                            <p:strVal val="ppt_x"/>
                                          </p:val>
                                        </p:tav>
                                        <p:tav tm="100000">
                                          <p:val>
                                            <p:strVal val="ppt_x"/>
                                          </p:val>
                                        </p:tav>
                                      </p:tavLst>
                                    </p:anim>
                                    <p:anim calcmode="lin" valueType="num">
                                      <p:cBhvr additive="base">
                                        <p:cTn id="95" dur="500"/>
                                        <p:tgtEl>
                                          <p:spTgt spid="171"/>
                                        </p:tgtEl>
                                        <p:attrNameLst>
                                          <p:attrName>ppt_y</p:attrName>
                                        </p:attrNameLst>
                                      </p:cBhvr>
                                      <p:tavLst>
                                        <p:tav tm="0">
                                          <p:val>
                                            <p:strVal val="ppt_y"/>
                                          </p:val>
                                        </p:tav>
                                        <p:tav tm="100000">
                                          <p:val>
                                            <p:strVal val="1+ppt_h/2"/>
                                          </p:val>
                                        </p:tav>
                                      </p:tavLst>
                                    </p:anim>
                                    <p:set>
                                      <p:cBhvr>
                                        <p:cTn id="96" dur="1" fill="hold">
                                          <p:stCondLst>
                                            <p:cond delay="499"/>
                                          </p:stCondLst>
                                        </p:cTn>
                                        <p:tgtEl>
                                          <p:spTgt spid="171"/>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125"/>
                                        </p:tgtEl>
                                        <p:attrNameLst>
                                          <p:attrName>ppt_x</p:attrName>
                                        </p:attrNameLst>
                                      </p:cBhvr>
                                      <p:tavLst>
                                        <p:tav tm="0">
                                          <p:val>
                                            <p:strVal val="ppt_x"/>
                                          </p:val>
                                        </p:tav>
                                        <p:tav tm="100000">
                                          <p:val>
                                            <p:strVal val="ppt_x"/>
                                          </p:val>
                                        </p:tav>
                                      </p:tavLst>
                                    </p:anim>
                                    <p:anim calcmode="lin" valueType="num">
                                      <p:cBhvr additive="base">
                                        <p:cTn id="99" dur="500"/>
                                        <p:tgtEl>
                                          <p:spTgt spid="125"/>
                                        </p:tgtEl>
                                        <p:attrNameLst>
                                          <p:attrName>ppt_y</p:attrName>
                                        </p:attrNameLst>
                                      </p:cBhvr>
                                      <p:tavLst>
                                        <p:tav tm="0">
                                          <p:val>
                                            <p:strVal val="ppt_y"/>
                                          </p:val>
                                        </p:tav>
                                        <p:tav tm="100000">
                                          <p:val>
                                            <p:strVal val="1+ppt_h/2"/>
                                          </p:val>
                                        </p:tav>
                                      </p:tavLst>
                                    </p:anim>
                                    <p:set>
                                      <p:cBhvr>
                                        <p:cTn id="100" dur="1" fill="hold">
                                          <p:stCondLst>
                                            <p:cond delay="499"/>
                                          </p:stCondLst>
                                        </p:cTn>
                                        <p:tgtEl>
                                          <p:spTgt spid="125"/>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5"/>
                                        </p:tgtEl>
                                        <p:attrNameLst>
                                          <p:attrName>ppt_x</p:attrName>
                                        </p:attrNameLst>
                                      </p:cBhvr>
                                      <p:tavLst>
                                        <p:tav tm="0">
                                          <p:val>
                                            <p:strVal val="ppt_x"/>
                                          </p:val>
                                        </p:tav>
                                        <p:tav tm="100000">
                                          <p:val>
                                            <p:strVal val="ppt_x"/>
                                          </p:val>
                                        </p:tav>
                                      </p:tavLst>
                                    </p:anim>
                                    <p:anim calcmode="lin" valueType="num">
                                      <p:cBhvr additive="base">
                                        <p:cTn id="103" dur="500"/>
                                        <p:tgtEl>
                                          <p:spTgt spid="5"/>
                                        </p:tgtEl>
                                        <p:attrNameLst>
                                          <p:attrName>ppt_y</p:attrName>
                                        </p:attrNameLst>
                                      </p:cBhvr>
                                      <p:tavLst>
                                        <p:tav tm="0">
                                          <p:val>
                                            <p:strVal val="ppt_y"/>
                                          </p:val>
                                        </p:tav>
                                        <p:tav tm="100000">
                                          <p:val>
                                            <p:strVal val="1+ppt_h/2"/>
                                          </p:val>
                                        </p:tav>
                                      </p:tavLst>
                                    </p:anim>
                                    <p:set>
                                      <p:cBhvr>
                                        <p:cTn id="104" dur="1" fill="hold">
                                          <p:stCondLst>
                                            <p:cond delay="499"/>
                                          </p:stCondLst>
                                        </p:cTn>
                                        <p:tgtEl>
                                          <p:spTgt spid="5"/>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11"/>
                                        </p:tgtEl>
                                        <p:attrNameLst>
                                          <p:attrName>ppt_x</p:attrName>
                                        </p:attrNameLst>
                                      </p:cBhvr>
                                      <p:tavLst>
                                        <p:tav tm="0">
                                          <p:val>
                                            <p:strVal val="ppt_x"/>
                                          </p:val>
                                        </p:tav>
                                        <p:tav tm="100000">
                                          <p:val>
                                            <p:strVal val="ppt_x"/>
                                          </p:val>
                                        </p:tav>
                                      </p:tavLst>
                                    </p:anim>
                                    <p:anim calcmode="lin" valueType="num">
                                      <p:cBhvr additive="base">
                                        <p:cTn id="107" dur="500"/>
                                        <p:tgtEl>
                                          <p:spTgt spid="11"/>
                                        </p:tgtEl>
                                        <p:attrNameLst>
                                          <p:attrName>ppt_y</p:attrName>
                                        </p:attrNameLst>
                                      </p:cBhvr>
                                      <p:tavLst>
                                        <p:tav tm="0">
                                          <p:val>
                                            <p:strVal val="ppt_y"/>
                                          </p:val>
                                        </p:tav>
                                        <p:tav tm="100000">
                                          <p:val>
                                            <p:strVal val="1+ppt_h/2"/>
                                          </p:val>
                                        </p:tav>
                                      </p:tavLst>
                                    </p:anim>
                                    <p:set>
                                      <p:cBhvr>
                                        <p:cTn id="108" dur="1" fill="hold">
                                          <p:stCondLst>
                                            <p:cond delay="499"/>
                                          </p:stCondLst>
                                        </p:cTn>
                                        <p:tgtEl>
                                          <p:spTgt spid="11"/>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180"/>
                                        </p:tgtEl>
                                        <p:attrNameLst>
                                          <p:attrName>ppt_x</p:attrName>
                                        </p:attrNameLst>
                                      </p:cBhvr>
                                      <p:tavLst>
                                        <p:tav tm="0">
                                          <p:val>
                                            <p:strVal val="ppt_x"/>
                                          </p:val>
                                        </p:tav>
                                        <p:tav tm="100000">
                                          <p:val>
                                            <p:strVal val="ppt_x"/>
                                          </p:val>
                                        </p:tav>
                                      </p:tavLst>
                                    </p:anim>
                                    <p:anim calcmode="lin" valueType="num">
                                      <p:cBhvr additive="base">
                                        <p:cTn id="111" dur="500"/>
                                        <p:tgtEl>
                                          <p:spTgt spid="180"/>
                                        </p:tgtEl>
                                        <p:attrNameLst>
                                          <p:attrName>ppt_y</p:attrName>
                                        </p:attrNameLst>
                                      </p:cBhvr>
                                      <p:tavLst>
                                        <p:tav tm="0">
                                          <p:val>
                                            <p:strVal val="ppt_y"/>
                                          </p:val>
                                        </p:tav>
                                        <p:tav tm="100000">
                                          <p:val>
                                            <p:strVal val="1+ppt_h/2"/>
                                          </p:val>
                                        </p:tav>
                                      </p:tavLst>
                                    </p:anim>
                                    <p:set>
                                      <p:cBhvr>
                                        <p:cTn id="112" dur="1" fill="hold">
                                          <p:stCondLst>
                                            <p:cond delay="499"/>
                                          </p:stCondLst>
                                        </p:cTn>
                                        <p:tgtEl>
                                          <p:spTgt spid="180"/>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127"/>
                                        </p:tgtEl>
                                        <p:attrNameLst>
                                          <p:attrName>ppt_x</p:attrName>
                                        </p:attrNameLst>
                                      </p:cBhvr>
                                      <p:tavLst>
                                        <p:tav tm="0">
                                          <p:val>
                                            <p:strVal val="ppt_x"/>
                                          </p:val>
                                        </p:tav>
                                        <p:tav tm="100000">
                                          <p:val>
                                            <p:strVal val="ppt_x"/>
                                          </p:val>
                                        </p:tav>
                                      </p:tavLst>
                                    </p:anim>
                                    <p:anim calcmode="lin" valueType="num">
                                      <p:cBhvr additive="base">
                                        <p:cTn id="115" dur="500"/>
                                        <p:tgtEl>
                                          <p:spTgt spid="127"/>
                                        </p:tgtEl>
                                        <p:attrNameLst>
                                          <p:attrName>ppt_y</p:attrName>
                                        </p:attrNameLst>
                                      </p:cBhvr>
                                      <p:tavLst>
                                        <p:tav tm="0">
                                          <p:val>
                                            <p:strVal val="ppt_y"/>
                                          </p:val>
                                        </p:tav>
                                        <p:tav tm="100000">
                                          <p:val>
                                            <p:strVal val="1+ppt_h/2"/>
                                          </p:val>
                                        </p:tav>
                                      </p:tavLst>
                                    </p:anim>
                                    <p:set>
                                      <p:cBhvr>
                                        <p:cTn id="116" dur="1" fill="hold">
                                          <p:stCondLst>
                                            <p:cond delay="499"/>
                                          </p:stCondLst>
                                        </p:cTn>
                                        <p:tgtEl>
                                          <p:spTgt spid="127"/>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13"/>
                                        </p:tgtEl>
                                        <p:attrNameLst>
                                          <p:attrName>ppt_x</p:attrName>
                                        </p:attrNameLst>
                                      </p:cBhvr>
                                      <p:tavLst>
                                        <p:tav tm="0">
                                          <p:val>
                                            <p:strVal val="ppt_x"/>
                                          </p:val>
                                        </p:tav>
                                        <p:tav tm="100000">
                                          <p:val>
                                            <p:strVal val="ppt_x"/>
                                          </p:val>
                                        </p:tav>
                                      </p:tavLst>
                                    </p:anim>
                                    <p:anim calcmode="lin" valueType="num">
                                      <p:cBhvr additive="base">
                                        <p:cTn id="119" dur="500"/>
                                        <p:tgtEl>
                                          <p:spTgt spid="13"/>
                                        </p:tgtEl>
                                        <p:attrNameLst>
                                          <p:attrName>ppt_y</p:attrName>
                                        </p:attrNameLst>
                                      </p:cBhvr>
                                      <p:tavLst>
                                        <p:tav tm="0">
                                          <p:val>
                                            <p:strVal val="ppt_y"/>
                                          </p:val>
                                        </p:tav>
                                        <p:tav tm="100000">
                                          <p:val>
                                            <p:strVal val="1+ppt_h/2"/>
                                          </p:val>
                                        </p:tav>
                                      </p:tavLst>
                                    </p:anim>
                                    <p:set>
                                      <p:cBhvr>
                                        <p:cTn id="120" dur="1" fill="hold">
                                          <p:stCondLst>
                                            <p:cond delay="499"/>
                                          </p:stCondLst>
                                        </p:cTn>
                                        <p:tgtEl>
                                          <p:spTgt spid="13"/>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30"/>
                                        </p:tgtEl>
                                        <p:attrNameLst>
                                          <p:attrName>ppt_x</p:attrName>
                                        </p:attrNameLst>
                                      </p:cBhvr>
                                      <p:tavLst>
                                        <p:tav tm="0">
                                          <p:val>
                                            <p:strVal val="ppt_x"/>
                                          </p:val>
                                        </p:tav>
                                        <p:tav tm="100000">
                                          <p:val>
                                            <p:strVal val="ppt_x"/>
                                          </p:val>
                                        </p:tav>
                                      </p:tavLst>
                                    </p:anim>
                                    <p:anim calcmode="lin" valueType="num">
                                      <p:cBhvr additive="base">
                                        <p:cTn id="123" dur="500"/>
                                        <p:tgtEl>
                                          <p:spTgt spid="30"/>
                                        </p:tgtEl>
                                        <p:attrNameLst>
                                          <p:attrName>ppt_y</p:attrName>
                                        </p:attrNameLst>
                                      </p:cBhvr>
                                      <p:tavLst>
                                        <p:tav tm="0">
                                          <p:val>
                                            <p:strVal val="ppt_y"/>
                                          </p:val>
                                        </p:tav>
                                        <p:tav tm="100000">
                                          <p:val>
                                            <p:strVal val="1+ppt_h/2"/>
                                          </p:val>
                                        </p:tav>
                                      </p:tavLst>
                                    </p:anim>
                                    <p:set>
                                      <p:cBhvr>
                                        <p:cTn id="124" dur="1" fill="hold">
                                          <p:stCondLst>
                                            <p:cond delay="499"/>
                                          </p:stCondLst>
                                        </p:cTn>
                                        <p:tgtEl>
                                          <p:spTgt spid="30"/>
                                        </p:tgtEl>
                                        <p:attrNameLst>
                                          <p:attrName>style.visibility</p:attrName>
                                        </p:attrNameLst>
                                      </p:cBhvr>
                                      <p:to>
                                        <p:strVal val="hidden"/>
                                      </p:to>
                                    </p:set>
                                  </p:childTnLst>
                                </p:cTn>
                              </p:par>
                              <p:par>
                                <p:cTn id="125" presetID="2" presetClass="entr" presetSubtype="4" fill="hold" nodeType="withEffect">
                                  <p:stCondLst>
                                    <p:cond delay="0"/>
                                  </p:stCondLst>
                                  <p:childTnLst>
                                    <p:set>
                                      <p:cBhvr>
                                        <p:cTn id="126" dur="1" fill="hold">
                                          <p:stCondLst>
                                            <p:cond delay="0"/>
                                          </p:stCondLst>
                                        </p:cTn>
                                        <p:tgtEl>
                                          <p:spTgt spid="208"/>
                                        </p:tgtEl>
                                        <p:attrNameLst>
                                          <p:attrName>style.visibility</p:attrName>
                                        </p:attrNameLst>
                                      </p:cBhvr>
                                      <p:to>
                                        <p:strVal val="visible"/>
                                      </p:to>
                                    </p:set>
                                    <p:anim calcmode="lin" valueType="num">
                                      <p:cBhvr additive="base">
                                        <p:cTn id="127" dur="500" fill="hold"/>
                                        <p:tgtEl>
                                          <p:spTgt spid="208"/>
                                        </p:tgtEl>
                                        <p:attrNameLst>
                                          <p:attrName>ppt_x</p:attrName>
                                        </p:attrNameLst>
                                      </p:cBhvr>
                                      <p:tavLst>
                                        <p:tav tm="0">
                                          <p:val>
                                            <p:strVal val="#ppt_x"/>
                                          </p:val>
                                        </p:tav>
                                        <p:tav tm="100000">
                                          <p:val>
                                            <p:strVal val="#ppt_x"/>
                                          </p:val>
                                        </p:tav>
                                      </p:tavLst>
                                    </p:anim>
                                    <p:anim calcmode="lin" valueType="num">
                                      <p:cBhvr additive="base">
                                        <p:cTn id="128" dur="500" fill="hold"/>
                                        <p:tgtEl>
                                          <p:spTgt spid="208"/>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209"/>
                                        </p:tgtEl>
                                        <p:attrNameLst>
                                          <p:attrName>style.visibility</p:attrName>
                                        </p:attrNameLst>
                                      </p:cBhvr>
                                      <p:to>
                                        <p:strVal val="visible"/>
                                      </p:to>
                                    </p:set>
                                    <p:anim calcmode="lin" valueType="num">
                                      <p:cBhvr additive="base">
                                        <p:cTn id="131" dur="500" fill="hold"/>
                                        <p:tgtEl>
                                          <p:spTgt spid="209"/>
                                        </p:tgtEl>
                                        <p:attrNameLst>
                                          <p:attrName>ppt_x</p:attrName>
                                        </p:attrNameLst>
                                      </p:cBhvr>
                                      <p:tavLst>
                                        <p:tav tm="0">
                                          <p:val>
                                            <p:strVal val="#ppt_x"/>
                                          </p:val>
                                        </p:tav>
                                        <p:tav tm="100000">
                                          <p:val>
                                            <p:strVal val="#ppt_x"/>
                                          </p:val>
                                        </p:tav>
                                      </p:tavLst>
                                    </p:anim>
                                    <p:anim calcmode="lin" valueType="num">
                                      <p:cBhvr additive="base">
                                        <p:cTn id="132" dur="500" fill="hold"/>
                                        <p:tgtEl>
                                          <p:spTgt spid="209"/>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additive="base">
                                        <p:cTn id="135" dur="500" fill="hold"/>
                                        <p:tgtEl>
                                          <p:spTgt spid="21"/>
                                        </p:tgtEl>
                                        <p:attrNameLst>
                                          <p:attrName>ppt_x</p:attrName>
                                        </p:attrNameLst>
                                      </p:cBhvr>
                                      <p:tavLst>
                                        <p:tav tm="0">
                                          <p:val>
                                            <p:strVal val="#ppt_x"/>
                                          </p:val>
                                        </p:tav>
                                        <p:tav tm="100000">
                                          <p:val>
                                            <p:strVal val="#ppt_x"/>
                                          </p:val>
                                        </p:tav>
                                      </p:tavLst>
                                    </p:anim>
                                    <p:anim calcmode="lin" valueType="num">
                                      <p:cBhvr additive="base">
                                        <p:cTn id="136" dur="500" fill="hold"/>
                                        <p:tgtEl>
                                          <p:spTgt spid="21"/>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47"/>
                                        </p:tgtEl>
                                        <p:attrNameLst>
                                          <p:attrName>style.visibility</p:attrName>
                                        </p:attrNameLst>
                                      </p:cBhvr>
                                      <p:to>
                                        <p:strVal val="visible"/>
                                      </p:to>
                                    </p:set>
                                    <p:anim calcmode="lin" valueType="num">
                                      <p:cBhvr additive="base">
                                        <p:cTn id="139" dur="500" fill="hold"/>
                                        <p:tgtEl>
                                          <p:spTgt spid="247"/>
                                        </p:tgtEl>
                                        <p:attrNameLst>
                                          <p:attrName>ppt_x</p:attrName>
                                        </p:attrNameLst>
                                      </p:cBhvr>
                                      <p:tavLst>
                                        <p:tav tm="0">
                                          <p:val>
                                            <p:strVal val="#ppt_x"/>
                                          </p:val>
                                        </p:tav>
                                        <p:tav tm="100000">
                                          <p:val>
                                            <p:strVal val="#ppt_x"/>
                                          </p:val>
                                        </p:tav>
                                      </p:tavLst>
                                    </p:anim>
                                    <p:anim calcmode="lin" valueType="num">
                                      <p:cBhvr additive="base">
                                        <p:cTn id="140" dur="500" fill="hold"/>
                                        <p:tgtEl>
                                          <p:spTgt spid="247"/>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17"/>
                                        </p:tgtEl>
                                        <p:attrNameLst>
                                          <p:attrName>style.visibility</p:attrName>
                                        </p:attrNameLst>
                                      </p:cBhvr>
                                      <p:to>
                                        <p:strVal val="visible"/>
                                      </p:to>
                                    </p:set>
                                    <p:anim calcmode="lin" valueType="num">
                                      <p:cBhvr additive="base">
                                        <p:cTn id="143" dur="500" fill="hold"/>
                                        <p:tgtEl>
                                          <p:spTgt spid="217"/>
                                        </p:tgtEl>
                                        <p:attrNameLst>
                                          <p:attrName>ppt_x</p:attrName>
                                        </p:attrNameLst>
                                      </p:cBhvr>
                                      <p:tavLst>
                                        <p:tav tm="0">
                                          <p:val>
                                            <p:strVal val="#ppt_x"/>
                                          </p:val>
                                        </p:tav>
                                        <p:tav tm="100000">
                                          <p:val>
                                            <p:strVal val="#ppt_x"/>
                                          </p:val>
                                        </p:tav>
                                      </p:tavLst>
                                    </p:anim>
                                    <p:anim calcmode="lin" valueType="num">
                                      <p:cBhvr additive="base">
                                        <p:cTn id="144" dur="500" fill="hold"/>
                                        <p:tgtEl>
                                          <p:spTgt spid="217"/>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15"/>
                                        </p:tgtEl>
                                        <p:attrNameLst>
                                          <p:attrName>style.visibility</p:attrName>
                                        </p:attrNameLst>
                                      </p:cBhvr>
                                      <p:to>
                                        <p:strVal val="visible"/>
                                      </p:to>
                                    </p:set>
                                    <p:anim calcmode="lin" valueType="num">
                                      <p:cBhvr additive="base">
                                        <p:cTn id="147" dur="500" fill="hold"/>
                                        <p:tgtEl>
                                          <p:spTgt spid="15"/>
                                        </p:tgtEl>
                                        <p:attrNameLst>
                                          <p:attrName>ppt_x</p:attrName>
                                        </p:attrNameLst>
                                      </p:cBhvr>
                                      <p:tavLst>
                                        <p:tav tm="0">
                                          <p:val>
                                            <p:strVal val="#ppt_x"/>
                                          </p:val>
                                        </p:tav>
                                        <p:tav tm="100000">
                                          <p:val>
                                            <p:strVal val="#ppt_x"/>
                                          </p:val>
                                        </p:tav>
                                      </p:tavLst>
                                    </p:anim>
                                    <p:anim calcmode="lin" valueType="num">
                                      <p:cBhvr additive="base">
                                        <p:cTn id="148" dur="500" fill="hold"/>
                                        <p:tgtEl>
                                          <p:spTgt spid="1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224"/>
                                        </p:tgtEl>
                                        <p:attrNameLst>
                                          <p:attrName>style.visibility</p:attrName>
                                        </p:attrNameLst>
                                      </p:cBhvr>
                                      <p:to>
                                        <p:strVal val="visible"/>
                                      </p:to>
                                    </p:set>
                                    <p:anim calcmode="lin" valueType="num">
                                      <p:cBhvr additive="base">
                                        <p:cTn id="151" dur="500" fill="hold"/>
                                        <p:tgtEl>
                                          <p:spTgt spid="224"/>
                                        </p:tgtEl>
                                        <p:attrNameLst>
                                          <p:attrName>ppt_x</p:attrName>
                                        </p:attrNameLst>
                                      </p:cBhvr>
                                      <p:tavLst>
                                        <p:tav tm="0">
                                          <p:val>
                                            <p:strVal val="#ppt_x"/>
                                          </p:val>
                                        </p:tav>
                                        <p:tav tm="100000">
                                          <p:val>
                                            <p:strVal val="#ppt_x"/>
                                          </p:val>
                                        </p:tav>
                                      </p:tavLst>
                                    </p:anim>
                                    <p:anim calcmode="lin" valueType="num">
                                      <p:cBhvr additive="base">
                                        <p:cTn id="152" dur="500" fill="hold"/>
                                        <p:tgtEl>
                                          <p:spTgt spid="224"/>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500" fill="hold"/>
                                        <p:tgtEl>
                                          <p:spTgt spid="17"/>
                                        </p:tgtEl>
                                        <p:attrNameLst>
                                          <p:attrName>ppt_x</p:attrName>
                                        </p:attrNameLst>
                                      </p:cBhvr>
                                      <p:tavLst>
                                        <p:tav tm="0">
                                          <p:val>
                                            <p:strVal val="#ppt_x"/>
                                          </p:val>
                                        </p:tav>
                                        <p:tav tm="100000">
                                          <p:val>
                                            <p:strVal val="#ppt_x"/>
                                          </p:val>
                                        </p:tav>
                                      </p:tavLst>
                                    </p:anim>
                                    <p:anim calcmode="lin" valueType="num">
                                      <p:cBhvr additive="base">
                                        <p:cTn id="156" dur="500" fill="hold"/>
                                        <p:tgtEl>
                                          <p:spTgt spid="1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 calcmode="lin" valueType="num">
                                      <p:cBhvr additive="base">
                                        <p:cTn id="159" dur="500" fill="hold"/>
                                        <p:tgtEl>
                                          <p:spTgt spid="23"/>
                                        </p:tgtEl>
                                        <p:attrNameLst>
                                          <p:attrName>ppt_x</p:attrName>
                                        </p:attrNameLst>
                                      </p:cBhvr>
                                      <p:tavLst>
                                        <p:tav tm="0">
                                          <p:val>
                                            <p:strVal val="#ppt_x"/>
                                          </p:val>
                                        </p:tav>
                                        <p:tav tm="100000">
                                          <p:val>
                                            <p:strVal val="#ppt_x"/>
                                          </p:val>
                                        </p:tav>
                                      </p:tavLst>
                                    </p:anim>
                                    <p:anim calcmode="lin" valueType="num">
                                      <p:cBhvr additive="base">
                                        <p:cTn id="160" dur="500" fill="hold"/>
                                        <p:tgtEl>
                                          <p:spTgt spid="23"/>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anim calcmode="lin" valueType="num">
                                      <p:cBhvr additive="base">
                                        <p:cTn id="163" dur="500" fill="hold"/>
                                        <p:tgtEl>
                                          <p:spTgt spid="19"/>
                                        </p:tgtEl>
                                        <p:attrNameLst>
                                          <p:attrName>ppt_x</p:attrName>
                                        </p:attrNameLst>
                                      </p:cBhvr>
                                      <p:tavLst>
                                        <p:tav tm="0">
                                          <p:val>
                                            <p:strVal val="#ppt_x"/>
                                          </p:val>
                                        </p:tav>
                                        <p:tav tm="100000">
                                          <p:val>
                                            <p:strVal val="#ppt_x"/>
                                          </p:val>
                                        </p:tav>
                                      </p:tavLst>
                                    </p:anim>
                                    <p:anim calcmode="lin" valueType="num">
                                      <p:cBhvr additive="base">
                                        <p:cTn id="164" dur="500" fill="hold"/>
                                        <p:tgtEl>
                                          <p:spTgt spid="19"/>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54"/>
                                        </p:tgtEl>
                                        <p:attrNameLst>
                                          <p:attrName>style.visibility</p:attrName>
                                        </p:attrNameLst>
                                      </p:cBhvr>
                                      <p:to>
                                        <p:strVal val="visible"/>
                                      </p:to>
                                    </p:set>
                                    <p:anim calcmode="lin" valueType="num">
                                      <p:cBhvr additive="base">
                                        <p:cTn id="167" dur="500" fill="hold"/>
                                        <p:tgtEl>
                                          <p:spTgt spid="254"/>
                                        </p:tgtEl>
                                        <p:attrNameLst>
                                          <p:attrName>ppt_x</p:attrName>
                                        </p:attrNameLst>
                                      </p:cBhvr>
                                      <p:tavLst>
                                        <p:tav tm="0">
                                          <p:val>
                                            <p:strVal val="#ppt_x"/>
                                          </p:val>
                                        </p:tav>
                                        <p:tav tm="100000">
                                          <p:val>
                                            <p:strVal val="#ppt_x"/>
                                          </p:val>
                                        </p:tav>
                                      </p:tavLst>
                                    </p:anim>
                                    <p:anim calcmode="lin" valueType="num">
                                      <p:cBhvr additive="base">
                                        <p:cTn id="168" dur="500" fill="hold"/>
                                        <p:tgtEl>
                                          <p:spTgt spid="254"/>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233"/>
                                        </p:tgtEl>
                                        <p:attrNameLst>
                                          <p:attrName>style.visibility</p:attrName>
                                        </p:attrNameLst>
                                      </p:cBhvr>
                                      <p:to>
                                        <p:strVal val="visible"/>
                                      </p:to>
                                    </p:set>
                                    <p:anim calcmode="lin" valueType="num">
                                      <p:cBhvr additive="base">
                                        <p:cTn id="171" dur="500" fill="hold"/>
                                        <p:tgtEl>
                                          <p:spTgt spid="233"/>
                                        </p:tgtEl>
                                        <p:attrNameLst>
                                          <p:attrName>ppt_x</p:attrName>
                                        </p:attrNameLst>
                                      </p:cBhvr>
                                      <p:tavLst>
                                        <p:tav tm="0">
                                          <p:val>
                                            <p:strVal val="#ppt_x"/>
                                          </p:val>
                                        </p:tav>
                                        <p:tav tm="100000">
                                          <p:val>
                                            <p:strVal val="#ppt_x"/>
                                          </p:val>
                                        </p:tav>
                                      </p:tavLst>
                                    </p:anim>
                                    <p:anim calcmode="lin" valueType="num">
                                      <p:cBhvr additive="base">
                                        <p:cTn id="172"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8" grpId="0"/>
      <p:bldP spid="12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4"/>
          <p:cNvGrpSpPr>
            <a:grpSpLocks/>
          </p:cNvGrpSpPr>
          <p:nvPr/>
        </p:nvGrpSpPr>
        <p:grpSpPr bwMode="auto">
          <a:xfrm rot="-1510072">
            <a:off x="-1449738" y="5046445"/>
            <a:ext cx="460375" cy="93662"/>
            <a:chOff x="-1219200" y="3962400"/>
            <a:chExt cx="1066800" cy="228600"/>
          </a:xfrm>
        </p:grpSpPr>
        <p:cxnSp>
          <p:nvCxnSpPr>
            <p:cNvPr id="19500" name="Straight Connector 40"/>
            <p:cNvCxnSpPr>
              <a:cxnSpLocks noChangeShapeType="1"/>
            </p:cNvCxnSpPr>
            <p:nvPr/>
          </p:nvCxnSpPr>
          <p:spPr bwMode="auto">
            <a:xfrm>
              <a:off x="-1219200" y="4191000"/>
              <a:ext cx="1066800" cy="0"/>
            </a:xfrm>
            <a:prstGeom prst="line">
              <a:avLst/>
            </a:prstGeom>
            <a:noFill/>
            <a:ln w="25400" algn="ctr">
              <a:solidFill>
                <a:srgbClr val="00CC00"/>
              </a:solidFill>
              <a:round/>
              <a:headEnd/>
              <a:tailEnd/>
            </a:ln>
          </p:spPr>
        </p:cxnSp>
        <p:cxnSp>
          <p:nvCxnSpPr>
            <p:cNvPr id="19501" name="Straight Connector 44"/>
            <p:cNvCxnSpPr>
              <a:cxnSpLocks noChangeShapeType="1"/>
            </p:cNvCxnSpPr>
            <p:nvPr/>
          </p:nvCxnSpPr>
          <p:spPr bwMode="auto">
            <a:xfrm>
              <a:off x="-1219200" y="3962400"/>
              <a:ext cx="1066800" cy="0"/>
            </a:xfrm>
            <a:prstGeom prst="line">
              <a:avLst/>
            </a:prstGeom>
            <a:noFill/>
            <a:ln w="25400" algn="ctr">
              <a:solidFill>
                <a:srgbClr val="00CC00"/>
              </a:solidFill>
              <a:round/>
              <a:headEnd/>
              <a:tailEnd/>
            </a:ln>
          </p:spPr>
        </p:cxnSp>
        <p:sp>
          <p:nvSpPr>
            <p:cNvPr id="19502" name="Oval 45"/>
            <p:cNvSpPr>
              <a:spLocks noChangeArrowheads="1"/>
            </p:cNvSpPr>
            <p:nvPr/>
          </p:nvSpPr>
          <p:spPr bwMode="auto">
            <a:xfrm>
              <a:off x="-11430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sp>
          <p:nvSpPr>
            <p:cNvPr id="19503" name="Oval 49"/>
            <p:cNvSpPr>
              <a:spLocks noChangeArrowheads="1"/>
            </p:cNvSpPr>
            <p:nvPr/>
          </p:nvSpPr>
          <p:spPr bwMode="auto">
            <a:xfrm>
              <a:off x="-8382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sp>
          <p:nvSpPr>
            <p:cNvPr id="19504" name="Oval 50"/>
            <p:cNvSpPr>
              <a:spLocks noChangeArrowheads="1"/>
            </p:cNvSpPr>
            <p:nvPr/>
          </p:nvSpPr>
          <p:spPr bwMode="auto">
            <a:xfrm>
              <a:off x="-5334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sp>
          <p:nvSpPr>
            <p:cNvPr id="19505" name="Oval 52"/>
            <p:cNvSpPr>
              <a:spLocks noChangeArrowheads="1"/>
            </p:cNvSpPr>
            <p:nvPr/>
          </p:nvSpPr>
          <p:spPr bwMode="auto">
            <a:xfrm>
              <a:off x="-9906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sp>
          <p:nvSpPr>
            <p:cNvPr id="19506" name="Oval 53"/>
            <p:cNvSpPr>
              <a:spLocks noChangeArrowheads="1"/>
            </p:cNvSpPr>
            <p:nvPr/>
          </p:nvSpPr>
          <p:spPr bwMode="auto">
            <a:xfrm>
              <a:off x="-6858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grpSp>
      <p:sp>
        <p:nvSpPr>
          <p:cNvPr id="97" name="TextBox 96"/>
          <p:cNvSpPr txBox="1"/>
          <p:nvPr/>
        </p:nvSpPr>
        <p:spPr>
          <a:xfrm>
            <a:off x="2819400" y="0"/>
            <a:ext cx="3367845" cy="553998"/>
          </a:xfrm>
          <a:prstGeom prst="rect">
            <a:avLst/>
          </a:prstGeom>
          <a:noFill/>
          <a:ln w="28575">
            <a:noFill/>
          </a:ln>
        </p:spPr>
        <p:txBody>
          <a:bodyPr wrap="none" rtlCol="0">
            <a:spAutoFit/>
          </a:bodyPr>
          <a:lstStyle/>
          <a:p>
            <a:pPr eaLnBrk="0" fontAlgn="base" hangingPunct="0">
              <a:spcBef>
                <a:spcPct val="0"/>
              </a:spcBef>
              <a:spcAft>
                <a:spcPct val="0"/>
              </a:spcAft>
            </a:pPr>
            <a:r>
              <a:rPr lang="en-US" sz="3000" b="1" dirty="0">
                <a:solidFill>
                  <a:srgbClr val="000000"/>
                </a:solidFill>
              </a:rPr>
              <a:t>Weather Analysis</a:t>
            </a:r>
          </a:p>
        </p:txBody>
      </p:sp>
      <p:graphicFrame>
        <p:nvGraphicFramePr>
          <p:cNvPr id="66" name="Table 65"/>
          <p:cNvGraphicFramePr>
            <a:graphicFrameLocks noGrp="1"/>
          </p:cNvGraphicFramePr>
          <p:nvPr/>
        </p:nvGraphicFramePr>
        <p:xfrm>
          <a:off x="152400" y="2133599"/>
          <a:ext cx="8839200" cy="457199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679747">
                <a:tc>
                  <a:txBody>
                    <a:bodyPr/>
                    <a:lstStyle/>
                    <a:p>
                      <a:endParaRPr lang="en-US" dirty="0"/>
                    </a:p>
                  </a:txBody>
                  <a:tcPr/>
                </a:tc>
                <a:tc>
                  <a:txBody>
                    <a:bodyPr/>
                    <a:lstStyle/>
                    <a:p>
                      <a:pPr algn="ctr"/>
                      <a:r>
                        <a:rPr lang="en-US" dirty="0"/>
                        <a:t>EFFECTS ON FRIENDLY</a:t>
                      </a:r>
                    </a:p>
                  </a:txBody>
                  <a:tcPr anchor="ctr"/>
                </a:tc>
                <a:tc>
                  <a:txBody>
                    <a:bodyPr/>
                    <a:lstStyle/>
                    <a:p>
                      <a:pPr algn="ctr"/>
                      <a:r>
                        <a:rPr lang="en-US" dirty="0"/>
                        <a:t>EFFECTS</a:t>
                      </a:r>
                      <a:r>
                        <a:rPr lang="en-US" baseline="0" dirty="0"/>
                        <a:t> ON ENEMY</a:t>
                      </a:r>
                      <a:endParaRPr lang="en-US" dirty="0"/>
                    </a:p>
                  </a:txBody>
                  <a:tcPr anchor="ctr"/>
                </a:tc>
                <a:extLst>
                  <a:ext uri="{0D108BD9-81ED-4DB2-BD59-A6C34878D82A}">
                    <a16:rowId xmlns:a16="http://schemas.microsoft.com/office/drawing/2014/main" val="10000"/>
                  </a:ext>
                </a:extLst>
              </a:tr>
              <a:tr h="778450">
                <a:tc>
                  <a:txBody>
                    <a:bodyPr/>
                    <a:lstStyle/>
                    <a:p>
                      <a:pPr algn="ctr"/>
                      <a:r>
                        <a:rPr lang="en-US" sz="1200" dirty="0">
                          <a:solidFill>
                            <a:schemeClr val="bg1"/>
                          </a:solidFill>
                        </a:rPr>
                        <a:t>VISIBILITY</a:t>
                      </a: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78450">
                <a:tc>
                  <a:txBody>
                    <a:bodyPr/>
                    <a:lstStyle/>
                    <a:p>
                      <a:pPr algn="ctr"/>
                      <a:r>
                        <a:rPr lang="en-US" sz="1200" dirty="0">
                          <a:solidFill>
                            <a:schemeClr val="bg1"/>
                          </a:solidFill>
                        </a:rPr>
                        <a:t>WINDS</a:t>
                      </a: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78450">
                <a:tc>
                  <a:txBody>
                    <a:bodyPr/>
                    <a:lstStyle/>
                    <a:p>
                      <a:pPr algn="ctr"/>
                      <a:r>
                        <a:rPr lang="en-US" sz="1200" dirty="0">
                          <a:solidFill>
                            <a:schemeClr val="bg1"/>
                          </a:solidFill>
                        </a:rPr>
                        <a:t>TEMPERATURE / HUMIDITY</a:t>
                      </a: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78450">
                <a:tc>
                  <a:txBody>
                    <a:bodyPr/>
                    <a:lstStyle/>
                    <a:p>
                      <a:pPr algn="ctr"/>
                      <a:r>
                        <a:rPr lang="en-US" sz="1200" dirty="0">
                          <a:solidFill>
                            <a:schemeClr val="bg1"/>
                          </a:solidFill>
                        </a:rPr>
                        <a:t>CLOUD</a:t>
                      </a:r>
                      <a:r>
                        <a:rPr lang="en-US" sz="1200" baseline="0" dirty="0">
                          <a:solidFill>
                            <a:schemeClr val="bg1"/>
                          </a:solidFill>
                        </a:rPr>
                        <a:t> COVER</a:t>
                      </a:r>
                      <a:endParaRPr lang="en-US" sz="1200" dirty="0">
                        <a:solidFill>
                          <a:schemeClr val="bg1"/>
                        </a:solidFill>
                      </a:endParaRP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778450">
                <a:tc>
                  <a:txBody>
                    <a:bodyPr/>
                    <a:lstStyle/>
                    <a:p>
                      <a:pPr algn="ctr"/>
                      <a:r>
                        <a:rPr lang="en-US" sz="1200" dirty="0">
                          <a:solidFill>
                            <a:schemeClr val="bg1"/>
                          </a:solidFill>
                        </a:rPr>
                        <a:t>PRECIPITATION</a:t>
                      </a:r>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68" name="Table 67"/>
          <p:cNvGraphicFramePr>
            <a:graphicFrameLocks noGrp="1"/>
          </p:cNvGraphicFramePr>
          <p:nvPr/>
        </p:nvGraphicFramePr>
        <p:xfrm>
          <a:off x="533400" y="644933"/>
          <a:ext cx="8001000" cy="1392374"/>
        </p:xfrm>
        <a:graphic>
          <a:graphicData uri="http://schemas.openxmlformats.org/drawingml/2006/table">
            <a:tbl>
              <a:tblPr firstRow="1" bandRow="1">
                <a:tableStyleId>{2D5ABB26-0587-4C30-8999-92F81FD0307C}</a:tableStyleId>
              </a:tblPr>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333500">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tblGrid>
              <a:tr h="174707">
                <a:tc>
                  <a:txBody>
                    <a:bodyPr/>
                    <a:lstStyle/>
                    <a:p>
                      <a:pPr algn="ctr"/>
                      <a:r>
                        <a:rPr lang="en-US" sz="1200" dirty="0">
                          <a:solidFill>
                            <a:schemeClr val="bg1"/>
                          </a:solidFill>
                        </a:rPr>
                        <a:t>TEMP,</a:t>
                      </a:r>
                      <a:r>
                        <a:rPr lang="en-US" sz="1200" baseline="0" dirty="0">
                          <a:solidFill>
                            <a:schemeClr val="bg1"/>
                          </a:solidFill>
                        </a:rPr>
                        <a:t> </a:t>
                      </a:r>
                      <a:r>
                        <a:rPr lang="en-US" sz="1200" dirty="0">
                          <a:solidFill>
                            <a:schemeClr val="bg1"/>
                          </a:solidFill>
                        </a:rPr>
                        <a:t>HIGH</a:t>
                      </a:r>
                    </a:p>
                  </a:txBody>
                  <a:tcPr/>
                </a:tc>
                <a:tc>
                  <a:txBody>
                    <a:bodyPr/>
                    <a:lstStyle/>
                    <a:p>
                      <a:pPr algn="ctr"/>
                      <a:r>
                        <a:rPr lang="en-US" sz="1200" dirty="0">
                          <a:solidFill>
                            <a:schemeClr val="bg1"/>
                          </a:solidFill>
                        </a:rPr>
                        <a:t>74</a:t>
                      </a:r>
                    </a:p>
                  </a:txBody>
                  <a:tcPr/>
                </a:tc>
                <a:tc>
                  <a:txBody>
                    <a:bodyPr/>
                    <a:lstStyle/>
                    <a:p>
                      <a:pPr algn="ctr"/>
                      <a:r>
                        <a:rPr lang="en-US" sz="1200" dirty="0">
                          <a:solidFill>
                            <a:schemeClr val="bg1"/>
                          </a:solidFill>
                        </a:rPr>
                        <a:t>SUNRISE</a:t>
                      </a:r>
                    </a:p>
                  </a:txBody>
                  <a:tcPr/>
                </a:tc>
                <a:tc>
                  <a:txBody>
                    <a:bodyPr/>
                    <a:lstStyle/>
                    <a:p>
                      <a:pPr algn="ctr"/>
                      <a:r>
                        <a:rPr lang="en-US" sz="1200" dirty="0">
                          <a:solidFill>
                            <a:schemeClr val="bg1"/>
                          </a:solidFill>
                        </a:rPr>
                        <a:t>0636</a:t>
                      </a:r>
                    </a:p>
                  </a:txBody>
                  <a:tcPr/>
                </a:tc>
                <a:tc>
                  <a:txBody>
                    <a:bodyPr/>
                    <a:lstStyle/>
                    <a:p>
                      <a:pPr algn="ctr"/>
                      <a:r>
                        <a:rPr lang="en-US" sz="1200" dirty="0">
                          <a:solidFill>
                            <a:schemeClr val="bg1"/>
                          </a:solidFill>
                        </a:rPr>
                        <a:t>MOON</a:t>
                      </a:r>
                      <a:r>
                        <a:rPr lang="en-US" sz="1200" baseline="0" dirty="0">
                          <a:solidFill>
                            <a:schemeClr val="bg1"/>
                          </a:solidFill>
                        </a:rPr>
                        <a:t>RISE</a:t>
                      </a:r>
                      <a:endParaRPr lang="en-US" sz="1200" dirty="0">
                        <a:solidFill>
                          <a:schemeClr val="bg1"/>
                        </a:solidFill>
                      </a:endParaRPr>
                    </a:p>
                  </a:txBody>
                  <a:tcPr/>
                </a:tc>
                <a:tc>
                  <a:txBody>
                    <a:bodyPr/>
                    <a:lstStyle/>
                    <a:p>
                      <a:pPr algn="ctr"/>
                      <a:r>
                        <a:rPr lang="en-US" sz="1200" dirty="0">
                          <a:solidFill>
                            <a:schemeClr val="bg1"/>
                          </a:solidFill>
                        </a:rPr>
                        <a:t>0620</a:t>
                      </a:r>
                    </a:p>
                  </a:txBody>
                  <a:tcPr/>
                </a:tc>
                <a:extLst>
                  <a:ext uri="{0D108BD9-81ED-4DB2-BD59-A6C34878D82A}">
                    <a16:rowId xmlns:a16="http://schemas.microsoft.com/office/drawing/2014/main" val="10000"/>
                  </a:ext>
                </a:extLst>
              </a:tr>
              <a:tr h="174707">
                <a:tc>
                  <a:txBody>
                    <a:bodyPr/>
                    <a:lstStyle/>
                    <a:p>
                      <a:pPr algn="ctr"/>
                      <a:r>
                        <a:rPr lang="en-US" sz="1200" dirty="0">
                          <a:solidFill>
                            <a:schemeClr val="bg1"/>
                          </a:solidFill>
                        </a:rPr>
                        <a:t>TEMP, LOW</a:t>
                      </a:r>
                    </a:p>
                  </a:txBody>
                  <a:tcPr/>
                </a:tc>
                <a:tc>
                  <a:txBody>
                    <a:bodyPr/>
                    <a:lstStyle/>
                    <a:p>
                      <a:pPr algn="ctr"/>
                      <a:r>
                        <a:rPr lang="en-US" sz="1200" dirty="0">
                          <a:solidFill>
                            <a:schemeClr val="bg1"/>
                          </a:solidFill>
                        </a:rPr>
                        <a:t>41</a:t>
                      </a:r>
                    </a:p>
                  </a:txBody>
                  <a:tcPr/>
                </a:tc>
                <a:tc>
                  <a:txBody>
                    <a:bodyPr/>
                    <a:lstStyle/>
                    <a:p>
                      <a:pPr algn="ctr"/>
                      <a:r>
                        <a:rPr lang="en-US" sz="1200" dirty="0">
                          <a:solidFill>
                            <a:schemeClr val="bg1"/>
                          </a:solidFill>
                        </a:rPr>
                        <a:t>SUNSET</a:t>
                      </a:r>
                    </a:p>
                  </a:txBody>
                  <a:tcPr/>
                </a:tc>
                <a:tc>
                  <a:txBody>
                    <a:bodyPr/>
                    <a:lstStyle/>
                    <a:p>
                      <a:pPr algn="ctr"/>
                      <a:r>
                        <a:rPr lang="en-US" sz="1200" dirty="0">
                          <a:solidFill>
                            <a:schemeClr val="bg1"/>
                          </a:solidFill>
                        </a:rPr>
                        <a:t>2036</a:t>
                      </a:r>
                    </a:p>
                  </a:txBody>
                  <a:tcPr/>
                </a:tc>
                <a:tc>
                  <a:txBody>
                    <a:bodyPr/>
                    <a:lstStyle/>
                    <a:p>
                      <a:pPr algn="ctr"/>
                      <a:r>
                        <a:rPr lang="en-US" sz="1200" dirty="0">
                          <a:solidFill>
                            <a:schemeClr val="bg1"/>
                          </a:solidFill>
                        </a:rPr>
                        <a:t>MOONSET</a:t>
                      </a:r>
                    </a:p>
                  </a:txBody>
                  <a:tcPr/>
                </a:tc>
                <a:tc>
                  <a:txBody>
                    <a:bodyPr/>
                    <a:lstStyle/>
                    <a:p>
                      <a:pPr algn="ctr"/>
                      <a:r>
                        <a:rPr lang="en-US" sz="1200" dirty="0">
                          <a:solidFill>
                            <a:schemeClr val="bg1"/>
                          </a:solidFill>
                        </a:rPr>
                        <a:t>2117</a:t>
                      </a:r>
                    </a:p>
                  </a:txBody>
                  <a:tcPr/>
                </a:tc>
                <a:extLst>
                  <a:ext uri="{0D108BD9-81ED-4DB2-BD59-A6C34878D82A}">
                    <a16:rowId xmlns:a16="http://schemas.microsoft.com/office/drawing/2014/main" val="10001"/>
                  </a:ext>
                </a:extLst>
              </a:tr>
              <a:tr h="174707">
                <a:tc>
                  <a:txBody>
                    <a:bodyPr/>
                    <a:lstStyle/>
                    <a:p>
                      <a:pPr algn="ctr"/>
                      <a:r>
                        <a:rPr lang="en-US" sz="1200" dirty="0">
                          <a:solidFill>
                            <a:schemeClr val="bg1"/>
                          </a:solidFill>
                        </a:rPr>
                        <a:t>WIND SPEED</a:t>
                      </a:r>
                    </a:p>
                  </a:txBody>
                  <a:tcPr/>
                </a:tc>
                <a:tc>
                  <a:txBody>
                    <a:bodyPr/>
                    <a:lstStyle/>
                    <a:p>
                      <a:pPr algn="ctr"/>
                      <a:r>
                        <a:rPr lang="en-US" sz="1200" dirty="0">
                          <a:solidFill>
                            <a:schemeClr val="bg1"/>
                          </a:solidFill>
                        </a:rPr>
                        <a:t>3-5mph</a:t>
                      </a:r>
                    </a:p>
                  </a:txBody>
                  <a:tcPr/>
                </a:tc>
                <a:tc>
                  <a:txBody>
                    <a:bodyPr/>
                    <a:lstStyle/>
                    <a:p>
                      <a:pPr algn="ctr"/>
                      <a:r>
                        <a:rPr lang="en-US" sz="1200" dirty="0">
                          <a:solidFill>
                            <a:schemeClr val="bg1"/>
                          </a:solidFill>
                        </a:rPr>
                        <a:t>BMNT</a:t>
                      </a:r>
                    </a:p>
                  </a:txBody>
                  <a:tcPr/>
                </a:tc>
                <a:tc>
                  <a:txBody>
                    <a:bodyPr/>
                    <a:lstStyle/>
                    <a:p>
                      <a:pPr algn="ctr"/>
                      <a:r>
                        <a:rPr lang="en-US" sz="1200" dirty="0">
                          <a:solidFill>
                            <a:schemeClr val="bg1"/>
                          </a:solidFill>
                        </a:rPr>
                        <a:t>0535</a:t>
                      </a:r>
                    </a:p>
                  </a:txBody>
                  <a:tcPr/>
                </a:tc>
                <a:tc>
                  <a:txBody>
                    <a:bodyPr/>
                    <a:lstStyle/>
                    <a:p>
                      <a:pPr algn="ctr"/>
                      <a:r>
                        <a:rPr lang="en-US" sz="1200" dirty="0">
                          <a:solidFill>
                            <a:schemeClr val="bg1"/>
                          </a:solidFill>
                        </a:rPr>
                        <a:t>% ILLUM</a:t>
                      </a:r>
                    </a:p>
                  </a:txBody>
                  <a:tcPr/>
                </a:tc>
                <a:tc>
                  <a:txBody>
                    <a:bodyPr/>
                    <a:lstStyle/>
                    <a:p>
                      <a:pPr algn="ctr"/>
                      <a:r>
                        <a:rPr lang="en-US" sz="1200" dirty="0">
                          <a:solidFill>
                            <a:schemeClr val="bg1"/>
                          </a:solidFill>
                        </a:rPr>
                        <a:t>0%</a:t>
                      </a:r>
                    </a:p>
                  </a:txBody>
                  <a:tcPr/>
                </a:tc>
                <a:extLst>
                  <a:ext uri="{0D108BD9-81ED-4DB2-BD59-A6C34878D82A}">
                    <a16:rowId xmlns:a16="http://schemas.microsoft.com/office/drawing/2014/main" val="10002"/>
                  </a:ext>
                </a:extLst>
              </a:tr>
              <a:tr h="284707">
                <a:tc>
                  <a:txBody>
                    <a:bodyPr/>
                    <a:lstStyle/>
                    <a:p>
                      <a:pPr algn="ctr"/>
                      <a:r>
                        <a:rPr lang="en-US" sz="1200" dirty="0">
                          <a:solidFill>
                            <a:schemeClr val="bg1"/>
                          </a:solidFill>
                        </a:rPr>
                        <a:t>WIND DIR</a:t>
                      </a:r>
                    </a:p>
                  </a:txBody>
                  <a:tcPr/>
                </a:tc>
                <a:tc>
                  <a:txBody>
                    <a:bodyPr/>
                    <a:lstStyle/>
                    <a:p>
                      <a:pPr algn="ctr"/>
                      <a:r>
                        <a:rPr lang="en-US" sz="1200" dirty="0">
                          <a:solidFill>
                            <a:schemeClr val="bg1"/>
                          </a:solidFill>
                        </a:rPr>
                        <a:t>NNE</a:t>
                      </a:r>
                    </a:p>
                  </a:txBody>
                  <a:tcPr/>
                </a:tc>
                <a:tc>
                  <a:txBody>
                    <a:bodyPr/>
                    <a:lstStyle/>
                    <a:p>
                      <a:pPr algn="ctr"/>
                      <a:r>
                        <a:rPr lang="en-US" sz="1200" dirty="0">
                          <a:solidFill>
                            <a:schemeClr val="bg1"/>
                          </a:solidFill>
                        </a:rPr>
                        <a:t>EENT</a:t>
                      </a:r>
                    </a:p>
                  </a:txBody>
                  <a:tcPr/>
                </a:tc>
                <a:tc>
                  <a:txBody>
                    <a:bodyPr/>
                    <a:lstStyle/>
                    <a:p>
                      <a:pPr algn="ctr"/>
                      <a:r>
                        <a:rPr lang="en-US" sz="1200" dirty="0">
                          <a:solidFill>
                            <a:schemeClr val="bg1"/>
                          </a:solidFill>
                        </a:rPr>
                        <a:t>2137</a:t>
                      </a:r>
                    </a:p>
                  </a:txBody>
                  <a:tcPr/>
                </a:tc>
                <a:tc>
                  <a:txBody>
                    <a:bodyPr/>
                    <a:lstStyle/>
                    <a:p>
                      <a:pPr algn="ctr"/>
                      <a:r>
                        <a:rPr lang="en-US" sz="1200" dirty="0">
                          <a:solidFill>
                            <a:schemeClr val="bg1"/>
                          </a:solidFill>
                        </a:rPr>
                        <a:t>MOON</a:t>
                      </a:r>
                      <a:r>
                        <a:rPr lang="en-US" sz="1200" baseline="0" dirty="0">
                          <a:solidFill>
                            <a:schemeClr val="bg1"/>
                          </a:solidFill>
                        </a:rPr>
                        <a:t> PHASE</a:t>
                      </a:r>
                      <a:endParaRPr lang="en-US" sz="1200" dirty="0">
                        <a:solidFill>
                          <a:schemeClr val="bg1"/>
                        </a:solidFill>
                      </a:endParaRPr>
                    </a:p>
                  </a:txBody>
                  <a:tcPr/>
                </a:tc>
                <a:tc>
                  <a:txBody>
                    <a:bodyPr/>
                    <a:lstStyle/>
                    <a:p>
                      <a:pPr algn="ctr"/>
                      <a:r>
                        <a:rPr lang="en-US" sz="1200" dirty="0">
                          <a:solidFill>
                            <a:schemeClr val="bg1"/>
                          </a:solidFill>
                        </a:rPr>
                        <a:t>NEW</a:t>
                      </a:r>
                    </a:p>
                  </a:txBody>
                  <a:tcPr/>
                </a:tc>
                <a:extLst>
                  <a:ext uri="{0D108BD9-81ED-4DB2-BD59-A6C34878D82A}">
                    <a16:rowId xmlns:a16="http://schemas.microsoft.com/office/drawing/2014/main" val="10003"/>
                  </a:ext>
                </a:extLst>
              </a:tr>
              <a:tr h="284707">
                <a:tc gridSpan="6">
                  <a:txBody>
                    <a:bodyPr/>
                    <a:lstStyle/>
                    <a:p>
                      <a:pPr algn="l"/>
                      <a:r>
                        <a:rPr lang="en-US" sz="1200" dirty="0">
                          <a:solidFill>
                            <a:schemeClr val="bg1"/>
                          </a:solidFill>
                        </a:rPr>
                        <a:t>Cloudy throughout</a:t>
                      </a:r>
                      <a:r>
                        <a:rPr lang="en-US" sz="1200" baseline="0" dirty="0">
                          <a:solidFill>
                            <a:schemeClr val="bg1"/>
                          </a:solidFill>
                        </a:rPr>
                        <a:t> the day with possible showers moving in around 1700.  80% chance of rain beginning at 1730.</a:t>
                      </a:r>
                      <a:endParaRPr lang="en-US" sz="1200" dirty="0">
                        <a:solidFill>
                          <a:schemeClr val="bg1"/>
                        </a:solidFill>
                      </a:endParaRPr>
                    </a:p>
                  </a:txBody>
                  <a:tcPr/>
                </a:tc>
                <a:tc hMerge="1">
                  <a:txBody>
                    <a:bodyPr/>
                    <a:lstStyle/>
                    <a:p>
                      <a:pPr algn="ctr"/>
                      <a:endParaRPr lang="en-US" sz="1200" dirty="0">
                        <a:solidFill>
                          <a:schemeClr val="bg1"/>
                        </a:solidFill>
                      </a:endParaRPr>
                    </a:p>
                  </a:txBody>
                  <a:tcPr/>
                </a:tc>
                <a:tc hMerge="1">
                  <a:txBody>
                    <a:bodyPr/>
                    <a:lstStyle/>
                    <a:p>
                      <a:pPr algn="ctr"/>
                      <a:endParaRPr lang="en-US" sz="1200" dirty="0">
                        <a:solidFill>
                          <a:schemeClr val="bg1"/>
                        </a:solidFill>
                      </a:endParaRPr>
                    </a:p>
                  </a:txBody>
                  <a:tcPr/>
                </a:tc>
                <a:tc hMerge="1">
                  <a:txBody>
                    <a:bodyPr/>
                    <a:lstStyle/>
                    <a:p>
                      <a:pPr algn="ctr"/>
                      <a:endParaRPr lang="en-US" sz="1200" dirty="0">
                        <a:solidFill>
                          <a:schemeClr val="bg1"/>
                        </a:solidFill>
                      </a:endParaRPr>
                    </a:p>
                  </a:txBody>
                  <a:tcPr/>
                </a:tc>
                <a:tc hMerge="1">
                  <a:txBody>
                    <a:bodyPr/>
                    <a:lstStyle/>
                    <a:p>
                      <a:pPr algn="ctr"/>
                      <a:endParaRPr lang="en-US" sz="1200" dirty="0">
                        <a:solidFill>
                          <a:schemeClr val="bg1"/>
                        </a:solidFill>
                      </a:endParaRPr>
                    </a:p>
                  </a:txBody>
                  <a:tcPr/>
                </a:tc>
                <a:tc hMerge="1">
                  <a:txBody>
                    <a:bodyPr/>
                    <a:lstStyle/>
                    <a:p>
                      <a:pPr algn="ctr"/>
                      <a:endParaRPr lang="en-US" sz="1200" dirty="0">
                        <a:solidFill>
                          <a:schemeClr val="bg1"/>
                        </a:solidFill>
                      </a:endParaRPr>
                    </a:p>
                  </a:txBody>
                  <a:tcPr/>
                </a:tc>
                <a:extLst>
                  <a:ext uri="{0D108BD9-81ED-4DB2-BD59-A6C34878D82A}">
                    <a16:rowId xmlns:a16="http://schemas.microsoft.com/office/drawing/2014/main" val="10004"/>
                  </a:ext>
                </a:extLst>
              </a:tr>
            </a:tbl>
          </a:graphicData>
        </a:graphic>
      </p:graphicFrame>
      <p:sp>
        <p:nvSpPr>
          <p:cNvPr id="69" name="TextBox 68"/>
          <p:cNvSpPr txBox="1"/>
          <p:nvPr/>
        </p:nvSpPr>
        <p:spPr>
          <a:xfrm>
            <a:off x="1804416" y="2819400"/>
            <a:ext cx="3605784" cy="830997"/>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Poor illumination will increase our stealth when operating around the OBJ.  However, it will degrade the effectiveness of our NVGs moving to Link-Up.</a:t>
            </a:r>
          </a:p>
        </p:txBody>
      </p:sp>
      <p:sp>
        <p:nvSpPr>
          <p:cNvPr id="76" name="TextBox 75"/>
          <p:cNvSpPr txBox="1"/>
          <p:nvPr/>
        </p:nvSpPr>
        <p:spPr>
          <a:xfrm>
            <a:off x="5562600" y="2819400"/>
            <a:ext cx="3581400" cy="646331"/>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With a limited number of NVGs, ALF will have a difficult time operating during hours of limited visibility, degrading their ability to spot our patrol.</a:t>
            </a:r>
          </a:p>
        </p:txBody>
      </p:sp>
      <p:sp>
        <p:nvSpPr>
          <p:cNvPr id="82" name="TextBox 81"/>
          <p:cNvSpPr txBox="1"/>
          <p:nvPr/>
        </p:nvSpPr>
        <p:spPr>
          <a:xfrm>
            <a:off x="1804416" y="3588603"/>
            <a:ext cx="3605784" cy="830997"/>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Relatively low surface winds pose no issue to the use of smoke to conceal our movement.  Wind direction is favorable, should we need to mask our withdraw off the objective.</a:t>
            </a:r>
          </a:p>
        </p:txBody>
      </p:sp>
      <p:sp>
        <p:nvSpPr>
          <p:cNvPr id="87" name="TextBox 86"/>
          <p:cNvSpPr txBox="1"/>
          <p:nvPr/>
        </p:nvSpPr>
        <p:spPr>
          <a:xfrm>
            <a:off x="5562600" y="3588603"/>
            <a:ext cx="3581400" cy="830997"/>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Wind speed and direction will have no effect on the enemy’s use of indirect fire assets.  Enemy forces will be able to employ smoke as they break contact following an engagement.</a:t>
            </a:r>
          </a:p>
        </p:txBody>
      </p:sp>
      <p:sp>
        <p:nvSpPr>
          <p:cNvPr id="92" name="TextBox 91"/>
          <p:cNvSpPr txBox="1"/>
          <p:nvPr/>
        </p:nvSpPr>
        <p:spPr>
          <a:xfrm>
            <a:off x="1804416" y="4350603"/>
            <a:ext cx="3605784" cy="830997"/>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Day temperatures will our movement to the OBJ.  Cooler night temperatures in the evening coupled with possible showers will increase Soldier fatigue, decreasing individual discipline. </a:t>
            </a:r>
          </a:p>
        </p:txBody>
      </p:sp>
      <p:sp>
        <p:nvSpPr>
          <p:cNvPr id="98" name="TextBox 97"/>
          <p:cNvSpPr txBox="1"/>
          <p:nvPr/>
        </p:nvSpPr>
        <p:spPr>
          <a:xfrm>
            <a:off x="5562600" y="4350603"/>
            <a:ext cx="3581400" cy="830997"/>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Cooler temperatures will have little effect on the enemy, as ALF forces are indigenous to the AO.  Seasonal temperatures will enable enemy forces to rapidly move about the AO without exertion.</a:t>
            </a:r>
          </a:p>
        </p:txBody>
      </p:sp>
      <p:sp>
        <p:nvSpPr>
          <p:cNvPr id="99" name="TextBox 98"/>
          <p:cNvSpPr txBox="1"/>
          <p:nvPr/>
        </p:nvSpPr>
        <p:spPr>
          <a:xfrm>
            <a:off x="1804416" y="5112603"/>
            <a:ext cx="3605784" cy="830997"/>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Cloud cover throughout the day may limit the availability of aerial MEDEVAC support.  At night, it will degrade our use of NVGs and thermal sights by limiting the solar heating of targets.</a:t>
            </a:r>
          </a:p>
        </p:txBody>
      </p:sp>
      <p:sp>
        <p:nvSpPr>
          <p:cNvPr id="101" name="TextBox 100"/>
          <p:cNvSpPr txBox="1"/>
          <p:nvPr/>
        </p:nvSpPr>
        <p:spPr>
          <a:xfrm>
            <a:off x="1575816" y="5903976"/>
            <a:ext cx="3605784" cy="830997"/>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Evening showers will increase our ability to stealthily occupy the OBJ as the rain will quiet the crunching of leaves.  Through the OBJ and on to L/U it will degrade motivation throughout the unit.</a:t>
            </a:r>
          </a:p>
        </p:txBody>
      </p:sp>
      <p:sp>
        <p:nvSpPr>
          <p:cNvPr id="102" name="TextBox 101"/>
          <p:cNvSpPr txBox="1"/>
          <p:nvPr/>
        </p:nvSpPr>
        <p:spPr>
          <a:xfrm>
            <a:off x="5562600" y="5903976"/>
            <a:ext cx="3581400" cy="646331"/>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Enemy forces will be able to exploit the evening showers, enabling them move undetected throughout the area of operations.  </a:t>
            </a:r>
          </a:p>
        </p:txBody>
      </p:sp>
      <p:sp>
        <p:nvSpPr>
          <p:cNvPr id="103" name="TextBox 102"/>
          <p:cNvSpPr txBox="1"/>
          <p:nvPr/>
        </p:nvSpPr>
        <p:spPr>
          <a:xfrm>
            <a:off x="5334000" y="5112603"/>
            <a:ext cx="3581400" cy="830997"/>
          </a:xfrm>
          <a:prstGeom prst="rect">
            <a:avLst/>
          </a:prstGeom>
          <a:noFill/>
        </p:spPr>
        <p:txBody>
          <a:bodyPr wrap="square" rtlCol="0">
            <a:spAutoFit/>
          </a:bodyPr>
          <a:lstStyle/>
          <a:p>
            <a:pPr eaLnBrk="0" fontAlgn="base" hangingPunct="0">
              <a:spcBef>
                <a:spcPct val="0"/>
              </a:spcBef>
              <a:spcAft>
                <a:spcPct val="0"/>
              </a:spcAft>
            </a:pPr>
            <a:r>
              <a:rPr lang="en-US" sz="1200" dirty="0">
                <a:solidFill>
                  <a:srgbClr val="000000"/>
                </a:solidFill>
              </a:rPr>
              <a:t>Cloud cover will increase the ALF’s ability to move stealthily around the AO.   During limited visibility, the  cloud cover will degrade the ALF’s ability to operate dismounted as they have limited NVGs.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ox(in)">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checkerboard(across)">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ppt_x"/>
                                          </p:val>
                                        </p:tav>
                                        <p:tav tm="100000">
                                          <p:val>
                                            <p:strVal val="#ppt_x"/>
                                          </p:val>
                                        </p:tav>
                                      </p:tavLst>
                                    </p:anim>
                                    <p:anim calcmode="lin" valueType="num">
                                      <p:cBhvr additive="base">
                                        <p:cTn id="2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additive="base">
                                        <p:cTn id="29" dur="500" fill="hold"/>
                                        <p:tgtEl>
                                          <p:spTgt spid="82"/>
                                        </p:tgtEl>
                                        <p:attrNameLst>
                                          <p:attrName>ppt_x</p:attrName>
                                        </p:attrNameLst>
                                      </p:cBhvr>
                                      <p:tavLst>
                                        <p:tav tm="0">
                                          <p:val>
                                            <p:strVal val="#ppt_x"/>
                                          </p:val>
                                        </p:tav>
                                        <p:tav tm="100000">
                                          <p:val>
                                            <p:strVal val="#ppt_x"/>
                                          </p:val>
                                        </p:tav>
                                      </p:tavLst>
                                    </p:anim>
                                    <p:anim calcmode="lin" valueType="num">
                                      <p:cBhvr additive="base">
                                        <p:cTn id="3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 calcmode="lin" valueType="num">
                                      <p:cBhvr additive="base">
                                        <p:cTn id="35" dur="500" fill="hold"/>
                                        <p:tgtEl>
                                          <p:spTgt spid="87"/>
                                        </p:tgtEl>
                                        <p:attrNameLst>
                                          <p:attrName>ppt_x</p:attrName>
                                        </p:attrNameLst>
                                      </p:cBhvr>
                                      <p:tavLst>
                                        <p:tav tm="0">
                                          <p:val>
                                            <p:strVal val="#ppt_x"/>
                                          </p:val>
                                        </p:tav>
                                        <p:tav tm="100000">
                                          <p:val>
                                            <p:strVal val="#ppt_x"/>
                                          </p:val>
                                        </p:tav>
                                      </p:tavLst>
                                    </p:anim>
                                    <p:anim calcmode="lin" valueType="num">
                                      <p:cBhvr additive="base">
                                        <p:cTn id="3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ppt_x"/>
                                          </p:val>
                                        </p:tav>
                                        <p:tav tm="100000">
                                          <p:val>
                                            <p:strVal val="#ppt_x"/>
                                          </p:val>
                                        </p:tav>
                                      </p:tavLst>
                                    </p:anim>
                                    <p:anim calcmode="lin" valueType="num">
                                      <p:cBhvr additive="base">
                                        <p:cTn id="4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anim calcmode="lin" valueType="num">
                                      <p:cBhvr additive="base">
                                        <p:cTn id="47" dur="500" fill="hold"/>
                                        <p:tgtEl>
                                          <p:spTgt spid="98"/>
                                        </p:tgtEl>
                                        <p:attrNameLst>
                                          <p:attrName>ppt_x</p:attrName>
                                        </p:attrNameLst>
                                      </p:cBhvr>
                                      <p:tavLst>
                                        <p:tav tm="0">
                                          <p:val>
                                            <p:strVal val="#ppt_x"/>
                                          </p:val>
                                        </p:tav>
                                        <p:tav tm="100000">
                                          <p:val>
                                            <p:strVal val="#ppt_x"/>
                                          </p:val>
                                        </p:tav>
                                      </p:tavLst>
                                    </p:anim>
                                    <p:anim calcmode="lin" valueType="num">
                                      <p:cBhvr additive="base">
                                        <p:cTn id="48"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9"/>
                                        </p:tgtEl>
                                        <p:attrNameLst>
                                          <p:attrName>style.visibility</p:attrName>
                                        </p:attrNameLst>
                                      </p:cBhvr>
                                      <p:to>
                                        <p:strVal val="visible"/>
                                      </p:to>
                                    </p:set>
                                    <p:anim calcmode="lin" valueType="num">
                                      <p:cBhvr additive="base">
                                        <p:cTn id="53" dur="500" fill="hold"/>
                                        <p:tgtEl>
                                          <p:spTgt spid="99"/>
                                        </p:tgtEl>
                                        <p:attrNameLst>
                                          <p:attrName>ppt_x</p:attrName>
                                        </p:attrNameLst>
                                      </p:cBhvr>
                                      <p:tavLst>
                                        <p:tav tm="0">
                                          <p:val>
                                            <p:strVal val="#ppt_x"/>
                                          </p:val>
                                        </p:tav>
                                        <p:tav tm="100000">
                                          <p:val>
                                            <p:strVal val="#ppt_x"/>
                                          </p:val>
                                        </p:tav>
                                      </p:tavLst>
                                    </p:anim>
                                    <p:anim calcmode="lin" valueType="num">
                                      <p:cBhvr additive="base">
                                        <p:cTn id="5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3"/>
                                        </p:tgtEl>
                                        <p:attrNameLst>
                                          <p:attrName>style.visibility</p:attrName>
                                        </p:attrNameLst>
                                      </p:cBhvr>
                                      <p:to>
                                        <p:strVal val="visible"/>
                                      </p:to>
                                    </p:set>
                                    <p:anim calcmode="lin" valueType="num">
                                      <p:cBhvr additive="base">
                                        <p:cTn id="59" dur="500" fill="hold"/>
                                        <p:tgtEl>
                                          <p:spTgt spid="103"/>
                                        </p:tgtEl>
                                        <p:attrNameLst>
                                          <p:attrName>ppt_x</p:attrName>
                                        </p:attrNameLst>
                                      </p:cBhvr>
                                      <p:tavLst>
                                        <p:tav tm="0">
                                          <p:val>
                                            <p:strVal val="#ppt_x"/>
                                          </p:val>
                                        </p:tav>
                                        <p:tav tm="100000">
                                          <p:val>
                                            <p:strVal val="#ppt_x"/>
                                          </p:val>
                                        </p:tav>
                                      </p:tavLst>
                                    </p:anim>
                                    <p:anim calcmode="lin" valueType="num">
                                      <p:cBhvr additive="base">
                                        <p:cTn id="6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1"/>
                                        </p:tgtEl>
                                        <p:attrNameLst>
                                          <p:attrName>style.visibility</p:attrName>
                                        </p:attrNameLst>
                                      </p:cBhvr>
                                      <p:to>
                                        <p:strVal val="visible"/>
                                      </p:to>
                                    </p:set>
                                    <p:anim calcmode="lin" valueType="num">
                                      <p:cBhvr additive="base">
                                        <p:cTn id="65" dur="500" fill="hold"/>
                                        <p:tgtEl>
                                          <p:spTgt spid="101"/>
                                        </p:tgtEl>
                                        <p:attrNameLst>
                                          <p:attrName>ppt_x</p:attrName>
                                        </p:attrNameLst>
                                      </p:cBhvr>
                                      <p:tavLst>
                                        <p:tav tm="0">
                                          <p:val>
                                            <p:strVal val="#ppt_x"/>
                                          </p:val>
                                        </p:tav>
                                        <p:tav tm="100000">
                                          <p:val>
                                            <p:strVal val="#ppt_x"/>
                                          </p:val>
                                        </p:tav>
                                      </p:tavLst>
                                    </p:anim>
                                    <p:anim calcmode="lin" valueType="num">
                                      <p:cBhvr additive="base">
                                        <p:cTn id="6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500" fill="hold"/>
                                        <p:tgtEl>
                                          <p:spTgt spid="102"/>
                                        </p:tgtEl>
                                        <p:attrNameLst>
                                          <p:attrName>ppt_x</p:attrName>
                                        </p:attrNameLst>
                                      </p:cBhvr>
                                      <p:tavLst>
                                        <p:tav tm="0">
                                          <p:val>
                                            <p:strVal val="#ppt_x"/>
                                          </p:val>
                                        </p:tav>
                                        <p:tav tm="100000">
                                          <p:val>
                                            <p:strVal val="#ppt_x"/>
                                          </p:val>
                                        </p:tav>
                                      </p:tavLst>
                                    </p:anim>
                                    <p:anim calcmode="lin" valueType="num">
                                      <p:cBhvr additive="base">
                                        <p:cTn id="7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6" grpId="0"/>
      <p:bldP spid="82" grpId="0"/>
      <p:bldP spid="87" grpId="0"/>
      <p:bldP spid="92" grpId="0"/>
      <p:bldP spid="98" grpId="0"/>
      <p:bldP spid="99" grpId="0"/>
      <p:bldP spid="101" grpId="0"/>
      <p:bldP spid="102" grpId="0"/>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4431983"/>
          </a:xfrm>
          <a:prstGeom prst="rect">
            <a:avLst/>
          </a:prstGeom>
          <a:noFill/>
          <a:ln w="9525">
            <a:noFill/>
            <a:miter lim="800000"/>
            <a:headEnd/>
            <a:tailEnd/>
          </a:ln>
        </p:spPr>
        <p:txBody>
          <a:bodyPr>
            <a:spAutoFit/>
          </a:bodyPr>
          <a:lstStyle/>
          <a:p>
            <a:pPr marL="400050" indent="-400050" eaLnBrk="0" fontAlgn="base" hangingPunct="0">
              <a:spcBef>
                <a:spcPct val="0"/>
              </a:spcBef>
              <a:spcAft>
                <a:spcPts val="300"/>
              </a:spcAft>
              <a:buFont typeface="+mj-lt"/>
              <a:buAutoNum type="arabicPeriod"/>
            </a:pPr>
            <a:r>
              <a:rPr lang="en-US" b="1" u="sng" dirty="0">
                <a:solidFill>
                  <a:srgbClr val="FF3300"/>
                </a:solidFill>
              </a:rPr>
              <a:t>SITUATION:</a:t>
            </a:r>
            <a:r>
              <a:rPr lang="en-US" dirty="0">
                <a:solidFill>
                  <a:srgbClr val="3333FF"/>
                </a:solidFill>
              </a:rPr>
              <a:t> cont.</a:t>
            </a:r>
          </a:p>
          <a:p>
            <a:pPr marL="800100" lvl="1" indent="-342900" eaLnBrk="0" fontAlgn="base" hangingPunct="0">
              <a:spcBef>
                <a:spcPct val="0"/>
              </a:spcBef>
              <a:spcAft>
                <a:spcPts val="300"/>
              </a:spcAft>
              <a:buFont typeface="+mj-lt"/>
              <a:buAutoNum type="alphaLcPeriod" startAt="3"/>
            </a:pPr>
            <a:r>
              <a:rPr lang="en-US" dirty="0">
                <a:solidFill>
                  <a:srgbClr val="3333FF"/>
                </a:solidFill>
              </a:rPr>
              <a:t>Enemy: Identify known or potential terrorist threats and adversaries within your AO.  Brief specifics about HVIs operating in your AI/AO.</a:t>
            </a:r>
          </a:p>
          <a:p>
            <a:pPr marL="1257300" lvl="2" indent="-342900" eaLnBrk="0" fontAlgn="base" hangingPunct="0">
              <a:spcBef>
                <a:spcPct val="0"/>
              </a:spcBef>
              <a:spcAft>
                <a:spcPts val="300"/>
              </a:spcAft>
              <a:buFont typeface="+mj-lt"/>
              <a:buAutoNum type="arabicParenBoth"/>
            </a:pPr>
            <a:r>
              <a:rPr lang="en-US" dirty="0">
                <a:solidFill>
                  <a:srgbClr val="3333FF"/>
                </a:solidFill>
              </a:rPr>
              <a:t>Recent Activities</a:t>
            </a:r>
          </a:p>
          <a:p>
            <a:pPr marL="1257300" lvl="2" indent="-342900" eaLnBrk="0" fontAlgn="base" hangingPunct="0">
              <a:spcBef>
                <a:spcPct val="0"/>
              </a:spcBef>
              <a:spcAft>
                <a:spcPts val="300"/>
              </a:spcAft>
              <a:buFont typeface="+mj-lt"/>
              <a:buAutoNum type="arabicParenBoth"/>
            </a:pPr>
            <a:r>
              <a:rPr lang="en-US" dirty="0">
                <a:solidFill>
                  <a:srgbClr val="3333FF"/>
                </a:solidFill>
              </a:rPr>
              <a:t>Composition</a:t>
            </a:r>
          </a:p>
          <a:p>
            <a:pPr marL="1257300" lvl="2" indent="-342900" eaLnBrk="0" fontAlgn="base" hangingPunct="0">
              <a:spcBef>
                <a:spcPct val="0"/>
              </a:spcBef>
              <a:spcAft>
                <a:spcPts val="300"/>
              </a:spcAft>
              <a:buFont typeface="+mj-lt"/>
              <a:buAutoNum type="arabicParenBoth"/>
            </a:pPr>
            <a:r>
              <a:rPr lang="en-US" dirty="0">
                <a:solidFill>
                  <a:srgbClr val="3333FF"/>
                </a:solidFill>
              </a:rPr>
              <a:t>Disposition</a:t>
            </a:r>
          </a:p>
          <a:p>
            <a:pPr marL="1257300" lvl="2" indent="-342900" eaLnBrk="0" fontAlgn="base" hangingPunct="0">
              <a:spcBef>
                <a:spcPct val="0"/>
              </a:spcBef>
              <a:spcAft>
                <a:spcPts val="300"/>
              </a:spcAft>
              <a:buFont typeface="+mj-lt"/>
              <a:buAutoNum type="arabicParenBoth"/>
            </a:pPr>
            <a:r>
              <a:rPr lang="en-US" dirty="0">
                <a:solidFill>
                  <a:srgbClr val="3333FF"/>
                </a:solidFill>
              </a:rPr>
              <a:t>Strength</a:t>
            </a:r>
          </a:p>
          <a:p>
            <a:pPr marL="1257300" lvl="2" indent="-342900" eaLnBrk="0" fontAlgn="base" hangingPunct="0">
              <a:spcBef>
                <a:spcPct val="0"/>
              </a:spcBef>
              <a:spcAft>
                <a:spcPts val="300"/>
              </a:spcAft>
              <a:buFont typeface="+mj-lt"/>
              <a:buAutoNum type="arabicParenBoth"/>
            </a:pPr>
            <a:r>
              <a:rPr lang="en-US" dirty="0">
                <a:solidFill>
                  <a:srgbClr val="3333FF"/>
                </a:solidFill>
              </a:rPr>
              <a:t>Target Packet Information (HVIs/Line Wire Diagram)</a:t>
            </a:r>
          </a:p>
          <a:p>
            <a:pPr marL="1257300" lvl="2" indent="-342900" eaLnBrk="0" fontAlgn="base" hangingPunct="0">
              <a:spcBef>
                <a:spcPct val="0"/>
              </a:spcBef>
              <a:spcAft>
                <a:spcPts val="300"/>
              </a:spcAft>
              <a:buFont typeface="+mj-lt"/>
              <a:buAutoNum type="arabicParenBoth"/>
            </a:pPr>
            <a:r>
              <a:rPr lang="en-US" dirty="0">
                <a:solidFill>
                  <a:srgbClr val="3333FF"/>
                </a:solidFill>
              </a:rPr>
              <a:t>Most Probable Course of Action (MPCOA)</a:t>
            </a:r>
          </a:p>
          <a:p>
            <a:pPr marL="1257300" lvl="2" indent="-342900" eaLnBrk="0" fontAlgn="base" hangingPunct="0">
              <a:spcBef>
                <a:spcPct val="0"/>
              </a:spcBef>
              <a:spcAft>
                <a:spcPts val="300"/>
              </a:spcAft>
              <a:buFont typeface="+mj-lt"/>
              <a:buAutoNum type="arabicParenBoth"/>
            </a:pPr>
            <a:r>
              <a:rPr lang="en-US" dirty="0">
                <a:solidFill>
                  <a:srgbClr val="3333FF"/>
                </a:solidFill>
              </a:rPr>
              <a:t>Most Dangerous Course of Action (MDCOA)</a:t>
            </a:r>
          </a:p>
          <a:p>
            <a:pPr marL="800100" lvl="1" indent="-342900" eaLnBrk="0" fontAlgn="base" hangingPunct="0">
              <a:spcBef>
                <a:spcPct val="0"/>
              </a:spcBef>
              <a:spcAft>
                <a:spcPts val="300"/>
              </a:spcAft>
            </a:pPr>
            <a:endParaRPr lang="en-US" dirty="0">
              <a:solidFill>
                <a:srgbClr val="FF3300"/>
              </a:solidFill>
            </a:endParaRPr>
          </a:p>
          <a:p>
            <a:pPr marL="800100" lvl="1" indent="-342900" eaLnBrk="0" fontAlgn="base" hangingPunct="0">
              <a:spcBef>
                <a:spcPct val="0"/>
              </a:spcBef>
              <a:spcAft>
                <a:spcPts val="300"/>
              </a:spcAft>
            </a:pPr>
            <a:endParaRPr lang="en-US" dirty="0">
              <a:solidFill>
                <a:srgbClr val="FF3300"/>
              </a:solidFill>
            </a:endParaRPr>
          </a:p>
          <a:p>
            <a:pPr marL="342900" indent="-342900" algn="ctr" eaLnBrk="0" fontAlgn="base" hangingPunct="0">
              <a:spcBef>
                <a:spcPct val="0"/>
              </a:spcBef>
              <a:spcAft>
                <a:spcPts val="300"/>
              </a:spcAft>
            </a:pPr>
            <a:r>
              <a:rPr lang="en-US" dirty="0">
                <a:solidFill>
                  <a:srgbClr val="FF0000"/>
                </a:solidFill>
              </a:rPr>
              <a:t>THIS INFORMATION WILL BE PROVIDED BY YOUR PL IN HIGHER’S OPORD.</a:t>
            </a:r>
          </a:p>
          <a:p>
            <a:pPr marL="342900" indent="-342900" algn="ctr" eaLnBrk="0" fontAlgn="base" hangingPunct="0">
              <a:spcBef>
                <a:spcPct val="0"/>
              </a:spcBef>
              <a:spcAft>
                <a:spcPct val="0"/>
              </a:spcAft>
            </a:pPr>
            <a:r>
              <a:rPr lang="en-US" dirty="0">
                <a:solidFill>
                  <a:srgbClr val="FF0000"/>
                </a:solidFill>
              </a:rPr>
              <a:t>BRIEF YOUR SUBORDINATES OFF OF THE TERRAIN MODEL OR MAP BOARD.</a:t>
            </a:r>
            <a:endParaRPr lang="en-US" dirty="0">
              <a:solidFill>
                <a:srgbClr val="3333FF"/>
              </a:solidFill>
            </a:endParaRPr>
          </a:p>
        </p:txBody>
      </p:sp>
      <p:sp>
        <p:nvSpPr>
          <p:cNvPr id="6"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984677"/>
            <a:ext cx="9144000" cy="5339923"/>
          </a:xfrm>
          <a:prstGeom prst="rect">
            <a:avLst/>
          </a:prstGeom>
          <a:noFill/>
          <a:ln w="9525">
            <a:noFill/>
            <a:miter lim="800000"/>
            <a:headEnd/>
            <a:tailEnd/>
          </a:ln>
        </p:spPr>
        <p:txBody>
          <a:bodyPr>
            <a:spAutoFit/>
          </a:bodyPr>
          <a:lstStyle/>
          <a:p>
            <a:pPr marL="400050" indent="-400050" eaLnBrk="0" fontAlgn="base" hangingPunct="0">
              <a:spcBef>
                <a:spcPct val="0"/>
              </a:spcBef>
              <a:spcAft>
                <a:spcPts val="300"/>
              </a:spcAft>
              <a:buFont typeface="+mj-lt"/>
              <a:buAutoNum type="arabicPeriod"/>
            </a:pPr>
            <a:r>
              <a:rPr lang="en-US" b="1" u="sng" dirty="0">
                <a:solidFill>
                  <a:srgbClr val="FF3300"/>
                </a:solidFill>
              </a:rPr>
              <a:t>SITUATION :</a:t>
            </a:r>
            <a:r>
              <a:rPr lang="en-US" dirty="0">
                <a:solidFill>
                  <a:srgbClr val="3333FF"/>
                </a:solidFill>
              </a:rPr>
              <a:t> cont.</a:t>
            </a:r>
          </a:p>
          <a:p>
            <a:pPr marL="800100" lvl="1" indent="-342900" eaLnBrk="0" fontAlgn="base" hangingPunct="0">
              <a:spcBef>
                <a:spcPct val="0"/>
              </a:spcBef>
              <a:spcAft>
                <a:spcPts val="300"/>
              </a:spcAft>
              <a:buFont typeface="+mj-lt"/>
              <a:buAutoNum type="alphaLcPeriod" startAt="4"/>
            </a:pPr>
            <a:r>
              <a:rPr lang="en-US" dirty="0">
                <a:solidFill>
                  <a:srgbClr val="3333FF"/>
                </a:solidFill>
              </a:rPr>
              <a:t>Friendly: Briefly identify the missions of friendly forces and the objectives, goals, and missions of civilian organizations that impact your mission in the following subparagraphs:</a:t>
            </a:r>
          </a:p>
          <a:p>
            <a:pPr marL="1257300" lvl="2" indent="-342900" eaLnBrk="0" fontAlgn="base" hangingPunct="0">
              <a:spcBef>
                <a:spcPct val="0"/>
              </a:spcBef>
              <a:spcAft>
                <a:spcPts val="300"/>
              </a:spcAft>
              <a:buFont typeface="+mj-lt"/>
              <a:buAutoNum type="arabicParenBoth"/>
            </a:pPr>
            <a:r>
              <a:rPr lang="en-US" dirty="0">
                <a:solidFill>
                  <a:srgbClr val="3333FF"/>
                </a:solidFill>
              </a:rPr>
              <a:t>Higher Headquarters' Mission and Intent</a:t>
            </a:r>
          </a:p>
          <a:p>
            <a:pPr marL="1714500" lvl="3" indent="-342900" eaLnBrk="0" fontAlgn="base" hangingPunct="0">
              <a:spcBef>
                <a:spcPct val="0"/>
              </a:spcBef>
              <a:spcAft>
                <a:spcPts val="300"/>
              </a:spcAft>
              <a:buFontTx/>
              <a:buAutoNum type="alphaLcParenBoth"/>
            </a:pPr>
            <a:r>
              <a:rPr lang="en-US" dirty="0">
                <a:solidFill>
                  <a:srgbClr val="3333FF"/>
                </a:solidFill>
              </a:rPr>
              <a:t>Higher Headquarters Two Levels Up</a:t>
            </a:r>
          </a:p>
          <a:p>
            <a:pPr marL="2171700" lvl="4" indent="-342900" eaLnBrk="0" fontAlgn="base" hangingPunct="0">
              <a:spcBef>
                <a:spcPct val="0"/>
              </a:spcBef>
              <a:spcAft>
                <a:spcPts val="300"/>
              </a:spcAft>
            </a:pPr>
            <a:r>
              <a:rPr lang="en-US" dirty="0">
                <a:solidFill>
                  <a:srgbClr val="3333FF"/>
                </a:solidFill>
              </a:rPr>
              <a:t>1 Mission</a:t>
            </a:r>
          </a:p>
          <a:p>
            <a:pPr marL="2171700" lvl="4" indent="-342900" eaLnBrk="0" fontAlgn="base" hangingPunct="0">
              <a:spcBef>
                <a:spcPct val="0"/>
              </a:spcBef>
              <a:spcAft>
                <a:spcPts val="300"/>
              </a:spcAft>
            </a:pPr>
            <a:r>
              <a:rPr lang="en-US" dirty="0">
                <a:solidFill>
                  <a:srgbClr val="3333FF"/>
                </a:solidFill>
              </a:rPr>
              <a:t>2 Intent</a:t>
            </a:r>
          </a:p>
          <a:p>
            <a:pPr marL="1714500" lvl="3" indent="-342900" eaLnBrk="0" fontAlgn="base" hangingPunct="0">
              <a:spcBef>
                <a:spcPct val="0"/>
              </a:spcBef>
              <a:spcAft>
                <a:spcPts val="300"/>
              </a:spcAft>
            </a:pPr>
            <a:r>
              <a:rPr lang="en-US" dirty="0">
                <a:solidFill>
                  <a:srgbClr val="3333FF"/>
                </a:solidFill>
              </a:rPr>
              <a:t>(b) Higher Headquarters</a:t>
            </a:r>
          </a:p>
          <a:p>
            <a:pPr marL="1714500" lvl="3" indent="-342900" eaLnBrk="0" fontAlgn="base" hangingPunct="0">
              <a:spcBef>
                <a:spcPct val="0"/>
              </a:spcBef>
              <a:spcAft>
                <a:spcPts val="300"/>
              </a:spcAft>
            </a:pPr>
            <a:r>
              <a:rPr lang="en-US" dirty="0">
                <a:solidFill>
                  <a:srgbClr val="3333FF"/>
                </a:solidFill>
              </a:rPr>
              <a:t>		1 Mission</a:t>
            </a:r>
          </a:p>
          <a:p>
            <a:pPr marL="1714500" lvl="3" indent="-342900" eaLnBrk="0" fontAlgn="base" hangingPunct="0">
              <a:spcBef>
                <a:spcPct val="0"/>
              </a:spcBef>
              <a:spcAft>
                <a:spcPts val="300"/>
              </a:spcAft>
            </a:pPr>
            <a:r>
              <a:rPr lang="en-US" dirty="0">
                <a:solidFill>
                  <a:srgbClr val="3333FF"/>
                </a:solidFill>
              </a:rPr>
              <a:t>		2 Intent</a:t>
            </a:r>
          </a:p>
          <a:p>
            <a:pPr lvl="2" eaLnBrk="0" fontAlgn="base" hangingPunct="0">
              <a:spcBef>
                <a:spcPct val="0"/>
              </a:spcBef>
              <a:spcAft>
                <a:spcPts val="300"/>
              </a:spcAft>
            </a:pPr>
            <a:r>
              <a:rPr lang="en-US" dirty="0">
                <a:solidFill>
                  <a:srgbClr val="3333FF"/>
                </a:solidFill>
              </a:rPr>
              <a:t>(2) Mission of Adjacent Units: Identify and state the missions of adjacent units and other units whose actions have a significant impact on your patrol.</a:t>
            </a:r>
          </a:p>
          <a:p>
            <a:pPr lvl="2" eaLnBrk="0" fontAlgn="base" hangingPunct="0">
              <a:spcBef>
                <a:spcPct val="0"/>
              </a:spcBef>
              <a:spcAft>
                <a:spcPts val="600"/>
              </a:spcAft>
            </a:pPr>
            <a:r>
              <a:rPr lang="en-US" dirty="0">
                <a:solidFill>
                  <a:srgbClr val="3333FF"/>
                </a:solidFill>
              </a:rPr>
              <a:t>(3) Attachments and Detachments: </a:t>
            </a:r>
            <a:r>
              <a:rPr lang="en-US" dirty="0">
                <a:solidFill>
                  <a:srgbClr val="3333FF"/>
                </a:solidFill>
                <a:latin typeface="TimesNewRoman,Italic"/>
              </a:rPr>
              <a:t>List units attached to or detached from your element. State when each attachment or detachment is effective.</a:t>
            </a:r>
          </a:p>
          <a:p>
            <a:pPr lvl="2" eaLnBrk="0" fontAlgn="base" hangingPunct="0">
              <a:spcBef>
                <a:spcPct val="0"/>
              </a:spcBef>
              <a:spcAft>
                <a:spcPts val="600"/>
              </a:spcAft>
            </a:pPr>
            <a:endParaRPr lang="en-US" dirty="0">
              <a:solidFill>
                <a:srgbClr val="3333FF"/>
              </a:solidFill>
            </a:endParaRPr>
          </a:p>
          <a:p>
            <a:pPr marL="342900" indent="-342900" algn="ctr" eaLnBrk="0" fontAlgn="base" hangingPunct="0">
              <a:spcBef>
                <a:spcPct val="0"/>
              </a:spcBef>
              <a:spcAft>
                <a:spcPct val="0"/>
              </a:spcAft>
            </a:pPr>
            <a:r>
              <a:rPr lang="en-US" dirty="0">
                <a:solidFill>
                  <a:srgbClr val="FF0000"/>
                </a:solidFill>
              </a:rPr>
              <a:t>BRIEF YOUR SUBORDINATES OFF OF THE TERRAIN MODEL OR MAP BOARD.</a:t>
            </a:r>
            <a:endParaRPr lang="en-US" dirty="0">
              <a:solidFill>
                <a:srgbClr val="3333FF"/>
              </a:solidFill>
            </a:endParaRP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C:\Users\Matthew.jordan.reed\Desktop\New TLPs\darby_50k_8x11_STUD_MAP.jpg"/>
          <p:cNvPicPr>
            <a:picLocks noChangeAspect="1" noChangeArrowheads="1"/>
          </p:cNvPicPr>
          <p:nvPr/>
        </p:nvPicPr>
        <p:blipFill>
          <a:blip r:embed="rId3" cstate="print"/>
          <a:srcRect l="21970" t="37788" r="47726" b="14583"/>
          <a:stretch>
            <a:fillRect/>
          </a:stretch>
        </p:blipFill>
        <p:spPr bwMode="auto">
          <a:xfrm>
            <a:off x="76200" y="609600"/>
            <a:ext cx="9144000" cy="6248400"/>
          </a:xfrm>
          <a:prstGeom prst="rect">
            <a:avLst/>
          </a:prstGeom>
          <a:noFill/>
          <a:ln w="15875">
            <a:solidFill>
              <a:schemeClr val="tx1"/>
            </a:solidFill>
            <a:miter lim="800000"/>
            <a:headEnd/>
            <a:tailEnd/>
          </a:ln>
        </p:spPr>
      </p:pic>
      <p:grpSp>
        <p:nvGrpSpPr>
          <p:cNvPr id="2" name="Group 95"/>
          <p:cNvGrpSpPr>
            <a:grpSpLocks/>
          </p:cNvGrpSpPr>
          <p:nvPr/>
        </p:nvGrpSpPr>
        <p:grpSpPr bwMode="auto">
          <a:xfrm>
            <a:off x="8001000" y="3467102"/>
            <a:ext cx="828859" cy="704851"/>
            <a:chOff x="1353" y="2337"/>
            <a:chExt cx="672" cy="608"/>
          </a:xfrm>
        </p:grpSpPr>
        <p:sp>
          <p:nvSpPr>
            <p:cNvPr id="12344"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2345"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12346"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12347" name="Text Box 99"/>
            <p:cNvSpPr txBox="1">
              <a:spLocks noChangeArrowheads="1"/>
            </p:cNvSpPr>
            <p:nvPr/>
          </p:nvSpPr>
          <p:spPr bwMode="auto">
            <a:xfrm>
              <a:off x="1503" y="2337"/>
              <a:ext cx="427" cy="319"/>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cs typeface="Arial" charset="0"/>
                </a:rPr>
                <a:t>● ● ●</a:t>
              </a:r>
              <a:r>
                <a:rPr lang="en-US" b="1" dirty="0">
                  <a:solidFill>
                    <a:srgbClr val="0000FF"/>
                  </a:solidFill>
                  <a:cs typeface="Arial" charset="0"/>
                </a:rPr>
                <a:t> </a:t>
              </a:r>
            </a:p>
          </p:txBody>
        </p:sp>
        <p:sp>
          <p:nvSpPr>
            <p:cNvPr id="12348" name="Text Box 100"/>
            <p:cNvSpPr txBox="1">
              <a:spLocks noChangeArrowheads="1"/>
            </p:cNvSpPr>
            <p:nvPr/>
          </p:nvSpPr>
          <p:spPr bwMode="auto">
            <a:xfrm>
              <a:off x="1353" y="2719"/>
              <a:ext cx="672" cy="226"/>
            </a:xfrm>
            <a:prstGeom prst="rect">
              <a:avLst/>
            </a:prstGeom>
            <a:noFill/>
            <a:ln w="9525">
              <a:noFill/>
              <a:miter lim="800000"/>
              <a:headEnd/>
              <a:tailEnd/>
            </a:ln>
          </p:spPr>
          <p:txBody>
            <a:bodyPr wrap="none">
              <a:spAutoFit/>
            </a:bodyPr>
            <a:lstStyle/>
            <a:p>
              <a:pPr fontAlgn="base">
                <a:spcBef>
                  <a:spcPct val="0"/>
                </a:spcBef>
                <a:spcAft>
                  <a:spcPct val="0"/>
                </a:spcAft>
              </a:pPr>
              <a:r>
                <a:rPr lang="en-US" sz="1100" b="1" dirty="0">
                  <a:solidFill>
                    <a:srgbClr val="0000FF"/>
                  </a:solidFill>
                  <a:cs typeface="Arial" charset="0"/>
                </a:rPr>
                <a:t>1</a:t>
              </a:r>
              <a:r>
                <a:rPr lang="en-US" sz="800" b="1" dirty="0">
                  <a:solidFill>
                    <a:srgbClr val="0000FF"/>
                  </a:solidFill>
                  <a:cs typeface="Arial" charset="0"/>
                </a:rPr>
                <a:t>                      </a:t>
              </a:r>
              <a:r>
                <a:rPr lang="en-US" sz="1100" b="1" dirty="0">
                  <a:solidFill>
                    <a:srgbClr val="0000FF"/>
                  </a:solidFill>
                  <a:cs typeface="Arial" charset="0"/>
                </a:rPr>
                <a:t>B</a:t>
              </a:r>
              <a:endParaRPr lang="en-US" sz="800" b="1" dirty="0">
                <a:solidFill>
                  <a:srgbClr val="0000FF"/>
                </a:solidFill>
                <a:cs typeface="Arial" charset="0"/>
              </a:endParaRPr>
            </a:p>
          </p:txBody>
        </p:sp>
      </p:grpSp>
      <p:grpSp>
        <p:nvGrpSpPr>
          <p:cNvPr id="3" name="Group 95"/>
          <p:cNvGrpSpPr>
            <a:grpSpLocks/>
          </p:cNvGrpSpPr>
          <p:nvPr/>
        </p:nvGrpSpPr>
        <p:grpSpPr bwMode="auto">
          <a:xfrm>
            <a:off x="7848600" y="2221356"/>
            <a:ext cx="878551" cy="750444"/>
            <a:chOff x="1353" y="2337"/>
            <a:chExt cx="712" cy="647"/>
          </a:xfrm>
          <a:solidFill>
            <a:schemeClr val="bg1">
              <a:lumMod val="65000"/>
              <a:alpha val="14000"/>
            </a:schemeClr>
          </a:solidFill>
        </p:grpSpPr>
        <p:sp>
          <p:nvSpPr>
            <p:cNvPr id="22" name="Rectangle 96"/>
            <p:cNvSpPr>
              <a:spLocks noChangeArrowheads="1"/>
            </p:cNvSpPr>
            <p:nvPr/>
          </p:nvSpPr>
          <p:spPr bwMode="auto">
            <a:xfrm>
              <a:off x="1521" y="2593"/>
              <a:ext cx="311" cy="225"/>
            </a:xfrm>
            <a:prstGeom prst="rect">
              <a:avLst/>
            </a:prstGeom>
            <a:grpFill/>
            <a:ln w="25400">
              <a:solidFill>
                <a:srgbClr val="0000FF"/>
              </a:solidFill>
              <a:miter lim="800000"/>
              <a:headEnd/>
              <a:tailEnd/>
            </a:ln>
          </p:spPr>
          <p:txBody>
            <a:bodyPr wrap="none" anchor="ctr"/>
            <a:lstStyle/>
            <a:p>
              <a:pPr>
                <a:defRPr/>
              </a:pPr>
              <a:endParaRPr lang="en-US" dirty="0">
                <a:solidFill>
                  <a:prstClr val="black"/>
                </a:solidFill>
                <a:cs typeface="Arial" charset="0"/>
              </a:endParaRPr>
            </a:p>
          </p:txBody>
        </p:sp>
        <p:sp>
          <p:nvSpPr>
            <p:cNvPr id="23" name="Line 97"/>
            <p:cNvSpPr>
              <a:spLocks noChangeShapeType="1"/>
            </p:cNvSpPr>
            <p:nvPr/>
          </p:nvSpPr>
          <p:spPr bwMode="auto">
            <a:xfrm>
              <a:off x="1521" y="2593"/>
              <a:ext cx="311" cy="225"/>
            </a:xfrm>
            <a:prstGeom prst="line">
              <a:avLst/>
            </a:prstGeom>
            <a:grpFill/>
            <a:ln w="25400">
              <a:solidFill>
                <a:srgbClr val="0000FF"/>
              </a:solidFill>
              <a:round/>
              <a:headEnd/>
              <a:tailEnd/>
            </a:ln>
          </p:spPr>
          <p:txBody>
            <a:bodyPr wrap="none" anchor="ctr"/>
            <a:lstStyle/>
            <a:p>
              <a:pPr>
                <a:defRPr/>
              </a:pPr>
              <a:endParaRPr lang="en-US" dirty="0">
                <a:solidFill>
                  <a:prstClr val="black"/>
                </a:solidFill>
                <a:cs typeface="Arial" charset="0"/>
              </a:endParaRPr>
            </a:p>
          </p:txBody>
        </p:sp>
        <p:sp>
          <p:nvSpPr>
            <p:cNvPr id="24" name="Line 98"/>
            <p:cNvSpPr>
              <a:spLocks noChangeShapeType="1"/>
            </p:cNvSpPr>
            <p:nvPr/>
          </p:nvSpPr>
          <p:spPr bwMode="auto">
            <a:xfrm flipH="1">
              <a:off x="1521" y="2593"/>
              <a:ext cx="311" cy="225"/>
            </a:xfrm>
            <a:prstGeom prst="line">
              <a:avLst/>
            </a:prstGeom>
            <a:grpFill/>
            <a:ln w="25400">
              <a:solidFill>
                <a:srgbClr val="0000FF"/>
              </a:solidFill>
              <a:round/>
              <a:headEnd/>
              <a:tailEnd/>
            </a:ln>
          </p:spPr>
          <p:txBody>
            <a:bodyPr wrap="none" anchor="ctr"/>
            <a:lstStyle/>
            <a:p>
              <a:pPr>
                <a:defRPr/>
              </a:pPr>
              <a:endParaRPr lang="en-US" dirty="0">
                <a:solidFill>
                  <a:prstClr val="black"/>
                </a:solidFill>
                <a:cs typeface="Arial" charset="0"/>
              </a:endParaRPr>
            </a:p>
          </p:txBody>
        </p:sp>
        <p:sp>
          <p:nvSpPr>
            <p:cNvPr id="25" name="Text Box 99"/>
            <p:cNvSpPr txBox="1">
              <a:spLocks noChangeArrowheads="1"/>
            </p:cNvSpPr>
            <p:nvPr/>
          </p:nvSpPr>
          <p:spPr bwMode="auto">
            <a:xfrm>
              <a:off x="1503" y="2337"/>
              <a:ext cx="426" cy="318"/>
            </a:xfrm>
            <a:prstGeom prst="rect">
              <a:avLst/>
            </a:prstGeom>
            <a:grpFill/>
            <a:ln w="9525">
              <a:noFill/>
              <a:miter lim="800000"/>
              <a:headEnd/>
              <a:tailEnd/>
            </a:ln>
          </p:spPr>
          <p:txBody>
            <a:bodyPr wrap="none">
              <a:spAutoFit/>
            </a:bodyPr>
            <a:lstStyle/>
            <a:p>
              <a:pPr>
                <a:defRPr/>
              </a:pPr>
              <a:r>
                <a:rPr lang="en-US" sz="1000" b="1" dirty="0">
                  <a:solidFill>
                    <a:srgbClr val="0000FF"/>
                  </a:solidFill>
                  <a:cs typeface="Arial" charset="0"/>
                </a:rPr>
                <a:t>● ● ●</a:t>
              </a:r>
              <a:r>
                <a:rPr lang="en-US" b="1" dirty="0">
                  <a:solidFill>
                    <a:srgbClr val="0000FF"/>
                  </a:solidFill>
                  <a:cs typeface="Arial" charset="0"/>
                </a:rPr>
                <a:t> </a:t>
              </a:r>
            </a:p>
          </p:txBody>
        </p:sp>
        <p:sp>
          <p:nvSpPr>
            <p:cNvPr id="26" name="Text Box 100"/>
            <p:cNvSpPr txBox="1">
              <a:spLocks noChangeArrowheads="1"/>
            </p:cNvSpPr>
            <p:nvPr/>
          </p:nvSpPr>
          <p:spPr bwMode="auto">
            <a:xfrm>
              <a:off x="1353" y="2719"/>
              <a:ext cx="712" cy="265"/>
            </a:xfrm>
            <a:prstGeom prst="rect">
              <a:avLst/>
            </a:prstGeom>
            <a:grpFill/>
            <a:ln w="9525">
              <a:noFill/>
              <a:miter lim="800000"/>
              <a:headEnd/>
              <a:tailEnd/>
            </a:ln>
          </p:spPr>
          <p:txBody>
            <a:bodyPr wrap="none">
              <a:spAutoFit/>
            </a:bodyPr>
            <a:lstStyle/>
            <a:p>
              <a:pPr>
                <a:defRPr/>
              </a:pPr>
              <a:r>
                <a:rPr lang="en-US" sz="1400" b="1" dirty="0">
                  <a:solidFill>
                    <a:srgbClr val="0000FF"/>
                  </a:solidFill>
                  <a:cs typeface="Arial" charset="0"/>
                </a:rPr>
                <a:t>2</a:t>
              </a:r>
              <a:r>
                <a:rPr lang="en-US" sz="800" b="1" dirty="0">
                  <a:solidFill>
                    <a:srgbClr val="0000FF"/>
                  </a:solidFill>
                  <a:cs typeface="Arial" charset="0"/>
                </a:rPr>
                <a:t>                       </a:t>
              </a:r>
              <a:r>
                <a:rPr lang="en-US" sz="1200" b="1" dirty="0">
                  <a:solidFill>
                    <a:srgbClr val="0000FF"/>
                  </a:solidFill>
                  <a:cs typeface="Arial" charset="0"/>
                </a:rPr>
                <a:t>B</a:t>
              </a:r>
              <a:endParaRPr lang="en-US" sz="800" b="1" dirty="0">
                <a:solidFill>
                  <a:srgbClr val="0000FF"/>
                </a:solidFill>
                <a:cs typeface="Arial" charset="0"/>
              </a:endParaRPr>
            </a:p>
          </p:txBody>
        </p:sp>
      </p:grpSp>
      <p:sp>
        <p:nvSpPr>
          <p:cNvPr id="12293" name="Oval 107"/>
          <p:cNvSpPr>
            <a:spLocks noChangeArrowheads="1"/>
          </p:cNvSpPr>
          <p:nvPr/>
        </p:nvSpPr>
        <p:spPr bwMode="auto">
          <a:xfrm rot="1971507">
            <a:off x="3143251" y="4238626"/>
            <a:ext cx="1322388" cy="1023938"/>
          </a:xfrm>
          <a:prstGeom prst="ellipse">
            <a:avLst/>
          </a:prstGeom>
          <a:noFill/>
          <a:ln w="38100" algn="ctr">
            <a:solidFill>
              <a:schemeClr val="tx1"/>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31" name="Freeform 30"/>
          <p:cNvSpPr/>
          <p:nvPr/>
        </p:nvSpPr>
        <p:spPr bwMode="auto">
          <a:xfrm rot="8002187">
            <a:off x="6077745" y="1905795"/>
            <a:ext cx="1708150" cy="1525588"/>
          </a:xfrm>
          <a:custGeom>
            <a:avLst/>
            <a:gdLst>
              <a:gd name="connsiteX0" fmla="*/ 0 w 3067050"/>
              <a:gd name="connsiteY0" fmla="*/ 552450 h 1962150"/>
              <a:gd name="connsiteX1" fmla="*/ 2667000 w 3067050"/>
              <a:gd name="connsiteY1" fmla="*/ 1809750 h 1962150"/>
              <a:gd name="connsiteX2" fmla="*/ 2324100 w 3067050"/>
              <a:gd name="connsiteY2" fmla="*/ 1905000 h 1962150"/>
              <a:gd name="connsiteX3" fmla="*/ 3067050 w 3067050"/>
              <a:gd name="connsiteY3" fmla="*/ 1962150 h 1962150"/>
              <a:gd name="connsiteX4" fmla="*/ 3019425 w 3067050"/>
              <a:gd name="connsiteY4" fmla="*/ 1228725 h 1962150"/>
              <a:gd name="connsiteX5" fmla="*/ 2905125 w 3067050"/>
              <a:gd name="connsiteY5" fmla="*/ 1485900 h 1962150"/>
              <a:gd name="connsiteX6" fmla="*/ 409575 w 3067050"/>
              <a:gd name="connsiteY6" fmla="*/ 0 h 1962150"/>
              <a:gd name="connsiteX7" fmla="*/ 571500 w 3067050"/>
              <a:gd name="connsiteY7" fmla="*/ 371475 h 1962150"/>
              <a:gd name="connsiteX8" fmla="*/ 0 w 3067050"/>
              <a:gd name="connsiteY8" fmla="*/ 5524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050" h="1962150">
                <a:moveTo>
                  <a:pt x="0" y="552450"/>
                </a:moveTo>
                <a:lnTo>
                  <a:pt x="2667000" y="1809750"/>
                </a:lnTo>
                <a:lnTo>
                  <a:pt x="2324100" y="1905000"/>
                </a:lnTo>
                <a:lnTo>
                  <a:pt x="3067050" y="1962150"/>
                </a:lnTo>
                <a:lnTo>
                  <a:pt x="3019425" y="1228725"/>
                </a:lnTo>
                <a:lnTo>
                  <a:pt x="2905125" y="1485900"/>
                </a:lnTo>
                <a:lnTo>
                  <a:pt x="409575" y="0"/>
                </a:lnTo>
                <a:lnTo>
                  <a:pt x="571500" y="371475"/>
                </a:lnTo>
                <a:lnTo>
                  <a:pt x="0" y="552450"/>
                </a:lnTo>
                <a:close/>
              </a:path>
            </a:pathLst>
          </a:custGeom>
          <a:noFill/>
          <a:ln w="44450" cap="flat" cmpd="sng" algn="ctr">
            <a:solidFill>
              <a:srgbClr val="0000FF"/>
            </a:solidFill>
            <a:prstDash val="solid"/>
            <a:round/>
            <a:headEnd type="none" w="med" len="med"/>
            <a:tailEnd type="none" w="med" len="med"/>
          </a:ln>
          <a:effectLst/>
        </p:spPr>
        <p:txBody>
          <a:bodyPr/>
          <a:lstStyle/>
          <a:p>
            <a:pPr algn="ctr" fontAlgn="base">
              <a:spcBef>
                <a:spcPct val="0"/>
              </a:spcBef>
              <a:spcAft>
                <a:spcPct val="0"/>
              </a:spcAft>
              <a:defRPr/>
            </a:pPr>
            <a:endParaRPr lang="en-US" dirty="0">
              <a:solidFill>
                <a:prstClr val="black"/>
              </a:solidFill>
              <a:latin typeface="Arial" charset="0"/>
              <a:cs typeface="Arial" charset="0"/>
            </a:endParaRPr>
          </a:p>
        </p:txBody>
      </p:sp>
      <p:sp>
        <p:nvSpPr>
          <p:cNvPr id="12295" name="Oval 107"/>
          <p:cNvSpPr>
            <a:spLocks noChangeArrowheads="1"/>
          </p:cNvSpPr>
          <p:nvPr/>
        </p:nvSpPr>
        <p:spPr bwMode="auto">
          <a:xfrm rot="19360996">
            <a:off x="4514851" y="1952626"/>
            <a:ext cx="1322388" cy="1023938"/>
          </a:xfrm>
          <a:prstGeom prst="ellipse">
            <a:avLst/>
          </a:prstGeom>
          <a:noFill/>
          <a:ln w="38100" algn="ctr">
            <a:solidFill>
              <a:schemeClr val="tx1"/>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grpSp>
        <p:nvGrpSpPr>
          <p:cNvPr id="4" name="Group 70"/>
          <p:cNvGrpSpPr>
            <a:grpSpLocks/>
          </p:cNvGrpSpPr>
          <p:nvPr/>
        </p:nvGrpSpPr>
        <p:grpSpPr bwMode="auto">
          <a:xfrm>
            <a:off x="5181597" y="2362200"/>
            <a:ext cx="457200" cy="457200"/>
            <a:chOff x="3600" y="-624"/>
            <a:chExt cx="288" cy="288"/>
          </a:xfrm>
        </p:grpSpPr>
        <p:sp>
          <p:nvSpPr>
            <p:cNvPr id="12339"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cs typeface="Arial" charset="0"/>
                </a:rPr>
                <a:t>D</a:t>
              </a:r>
            </a:p>
          </p:txBody>
        </p:sp>
        <p:sp>
          <p:nvSpPr>
            <p:cNvPr id="12340"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41"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42"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43"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grpSp>
      <p:grpSp>
        <p:nvGrpSpPr>
          <p:cNvPr id="5" name="Group 70"/>
          <p:cNvGrpSpPr>
            <a:grpSpLocks/>
          </p:cNvGrpSpPr>
          <p:nvPr/>
        </p:nvGrpSpPr>
        <p:grpSpPr bwMode="auto">
          <a:xfrm>
            <a:off x="3733797" y="4572000"/>
            <a:ext cx="457200" cy="457200"/>
            <a:chOff x="3600" y="-624"/>
            <a:chExt cx="288" cy="288"/>
          </a:xfrm>
        </p:grpSpPr>
        <p:sp>
          <p:nvSpPr>
            <p:cNvPr id="12334"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cs typeface="Arial" charset="0"/>
                </a:rPr>
                <a:t>D</a:t>
              </a:r>
            </a:p>
          </p:txBody>
        </p:sp>
        <p:sp>
          <p:nvSpPr>
            <p:cNvPr id="12335"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36"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37"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38"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grpSp>
      <p:grpSp>
        <p:nvGrpSpPr>
          <p:cNvPr id="6" name="Group 80"/>
          <p:cNvGrpSpPr>
            <a:grpSpLocks/>
          </p:cNvGrpSpPr>
          <p:nvPr/>
        </p:nvGrpSpPr>
        <p:grpSpPr bwMode="auto">
          <a:xfrm>
            <a:off x="4800601" y="2819400"/>
            <a:ext cx="3070225" cy="3182938"/>
            <a:chOff x="4800600" y="2825831"/>
            <a:chExt cx="3070093" cy="3182379"/>
          </a:xfrm>
        </p:grpSpPr>
        <p:sp>
          <p:nvSpPr>
            <p:cNvPr id="30" name="Freeform 29"/>
            <p:cNvSpPr/>
            <p:nvPr/>
          </p:nvSpPr>
          <p:spPr bwMode="auto">
            <a:xfrm rot="7528658">
              <a:off x="4970667" y="3108183"/>
              <a:ext cx="3182379" cy="2617674"/>
            </a:xfrm>
            <a:custGeom>
              <a:avLst/>
              <a:gdLst>
                <a:gd name="connsiteX0" fmla="*/ 0 w 3067050"/>
                <a:gd name="connsiteY0" fmla="*/ 552450 h 1962150"/>
                <a:gd name="connsiteX1" fmla="*/ 2667000 w 3067050"/>
                <a:gd name="connsiteY1" fmla="*/ 1809750 h 1962150"/>
                <a:gd name="connsiteX2" fmla="*/ 2324100 w 3067050"/>
                <a:gd name="connsiteY2" fmla="*/ 1905000 h 1962150"/>
                <a:gd name="connsiteX3" fmla="*/ 3067050 w 3067050"/>
                <a:gd name="connsiteY3" fmla="*/ 1962150 h 1962150"/>
                <a:gd name="connsiteX4" fmla="*/ 3019425 w 3067050"/>
                <a:gd name="connsiteY4" fmla="*/ 1228725 h 1962150"/>
                <a:gd name="connsiteX5" fmla="*/ 2905125 w 3067050"/>
                <a:gd name="connsiteY5" fmla="*/ 1485900 h 1962150"/>
                <a:gd name="connsiteX6" fmla="*/ 409575 w 3067050"/>
                <a:gd name="connsiteY6" fmla="*/ 0 h 1962150"/>
                <a:gd name="connsiteX7" fmla="*/ 571500 w 3067050"/>
                <a:gd name="connsiteY7" fmla="*/ 371475 h 1962150"/>
                <a:gd name="connsiteX8" fmla="*/ 0 w 3067050"/>
                <a:gd name="connsiteY8" fmla="*/ 5524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7050" h="1962150">
                  <a:moveTo>
                    <a:pt x="0" y="552450"/>
                  </a:moveTo>
                  <a:lnTo>
                    <a:pt x="2667000" y="1809750"/>
                  </a:lnTo>
                  <a:lnTo>
                    <a:pt x="2324100" y="1905000"/>
                  </a:lnTo>
                  <a:lnTo>
                    <a:pt x="3067050" y="1962150"/>
                  </a:lnTo>
                  <a:lnTo>
                    <a:pt x="3019425" y="1228725"/>
                  </a:lnTo>
                  <a:lnTo>
                    <a:pt x="2905125" y="1485900"/>
                  </a:lnTo>
                  <a:lnTo>
                    <a:pt x="409575" y="0"/>
                  </a:lnTo>
                  <a:lnTo>
                    <a:pt x="571500" y="371475"/>
                  </a:lnTo>
                  <a:lnTo>
                    <a:pt x="0" y="552450"/>
                  </a:lnTo>
                  <a:close/>
                </a:path>
              </a:pathLst>
            </a:custGeom>
            <a:noFill/>
            <a:ln w="44450" cap="flat" cmpd="sng" algn="ctr">
              <a:solidFill>
                <a:srgbClr val="0000FF"/>
              </a:solidFill>
              <a:prstDash val="solid"/>
              <a:round/>
              <a:headEnd type="none" w="med" len="med"/>
              <a:tailEnd type="none" w="med" len="med"/>
            </a:ln>
            <a:effectLst/>
          </p:spPr>
          <p:txBody>
            <a:bodyPr/>
            <a:lstStyle/>
            <a:p>
              <a:pPr algn="ctr" fontAlgn="base">
                <a:spcBef>
                  <a:spcPct val="0"/>
                </a:spcBef>
                <a:spcAft>
                  <a:spcPct val="0"/>
                </a:spcAft>
                <a:defRPr/>
              </a:pPr>
              <a:endParaRPr lang="en-US" dirty="0">
                <a:solidFill>
                  <a:prstClr val="black"/>
                </a:solidFill>
                <a:latin typeface="Arial" charset="0"/>
                <a:cs typeface="Arial" charset="0"/>
              </a:endParaRPr>
            </a:p>
          </p:txBody>
        </p:sp>
        <p:cxnSp>
          <p:nvCxnSpPr>
            <p:cNvPr id="46" name="Straight Connector 45"/>
            <p:cNvCxnSpPr/>
            <p:nvPr/>
          </p:nvCxnSpPr>
          <p:spPr>
            <a:xfrm>
              <a:off x="4800600" y="4952707"/>
              <a:ext cx="380984" cy="22856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5"/>
            </p:cNvCxnSpPr>
            <p:nvPr/>
          </p:nvCxnSpPr>
          <p:spPr>
            <a:xfrm rot="5400000" flipH="1" flipV="1">
              <a:off x="5258575" y="5109039"/>
              <a:ext cx="3174" cy="14763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1" name="Freeform 60"/>
          <p:cNvSpPr/>
          <p:nvPr/>
        </p:nvSpPr>
        <p:spPr>
          <a:xfrm>
            <a:off x="612775" y="969964"/>
            <a:ext cx="4032251" cy="779462"/>
          </a:xfrm>
          <a:custGeom>
            <a:avLst/>
            <a:gdLst>
              <a:gd name="connsiteX0" fmla="*/ 0 w 4032504"/>
              <a:gd name="connsiteY0" fmla="*/ 0 h 780288"/>
              <a:gd name="connsiteX1" fmla="*/ 1106424 w 4032504"/>
              <a:gd name="connsiteY1" fmla="*/ 256032 h 780288"/>
              <a:gd name="connsiteX2" fmla="*/ 3291840 w 4032504"/>
              <a:gd name="connsiteY2" fmla="*/ 621792 h 780288"/>
              <a:gd name="connsiteX3" fmla="*/ 3922776 w 4032504"/>
              <a:gd name="connsiteY3" fmla="*/ 758952 h 780288"/>
              <a:gd name="connsiteX4" fmla="*/ 3950208 w 4032504"/>
              <a:gd name="connsiteY4" fmla="*/ 749808 h 78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504" h="780288">
                <a:moveTo>
                  <a:pt x="0" y="0"/>
                </a:moveTo>
                <a:cubicBezTo>
                  <a:pt x="278892" y="76200"/>
                  <a:pt x="557784" y="152400"/>
                  <a:pt x="1106424" y="256032"/>
                </a:cubicBezTo>
                <a:cubicBezTo>
                  <a:pt x="1655064" y="359664"/>
                  <a:pt x="2822448" y="537972"/>
                  <a:pt x="3291840" y="621792"/>
                </a:cubicBezTo>
                <a:cubicBezTo>
                  <a:pt x="3761232" y="705612"/>
                  <a:pt x="3813048" y="737616"/>
                  <a:pt x="3922776" y="758952"/>
                </a:cubicBezTo>
                <a:cubicBezTo>
                  <a:pt x="4032504" y="780288"/>
                  <a:pt x="3991356" y="765048"/>
                  <a:pt x="3950208" y="749808"/>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62" name="TextBox 61"/>
          <p:cNvSpPr txBox="1"/>
          <p:nvPr/>
        </p:nvSpPr>
        <p:spPr>
          <a:xfrm rot="301795">
            <a:off x="4420082" y="1259979"/>
            <a:ext cx="524503" cy="923330"/>
          </a:xfrm>
          <a:prstGeom prst="rect">
            <a:avLst/>
          </a:prstGeom>
          <a:solidFill>
            <a:schemeClr val="bg1">
              <a:lumMod val="65000"/>
              <a:alpha val="73000"/>
            </a:schemeClr>
          </a:solidFill>
        </p:spPr>
        <p:txBody>
          <a:bodyPr wrap="none">
            <a:spAutoFit/>
          </a:bodyPr>
          <a:lstStyle/>
          <a:p>
            <a:pPr>
              <a:defRPr/>
            </a:pPr>
            <a:r>
              <a:rPr lang="en-US" dirty="0">
                <a:solidFill>
                  <a:prstClr val="black"/>
                </a:solidFill>
                <a:cs typeface="Arial" charset="0"/>
              </a:rPr>
              <a:t>C/4</a:t>
            </a:r>
          </a:p>
          <a:p>
            <a:pPr>
              <a:defRPr/>
            </a:pPr>
            <a:r>
              <a:rPr lang="en-US" dirty="0">
                <a:solidFill>
                  <a:prstClr val="black"/>
                </a:solidFill>
                <a:cs typeface="Arial" charset="0"/>
              </a:rPr>
              <a:t>  I</a:t>
            </a:r>
          </a:p>
          <a:p>
            <a:pPr>
              <a:defRPr/>
            </a:pPr>
            <a:r>
              <a:rPr lang="en-US" dirty="0">
                <a:solidFill>
                  <a:prstClr val="black"/>
                </a:solidFill>
                <a:cs typeface="Arial" charset="0"/>
              </a:rPr>
              <a:t>B/4</a:t>
            </a:r>
          </a:p>
        </p:txBody>
      </p:sp>
      <p:sp>
        <p:nvSpPr>
          <p:cNvPr id="63" name="Freeform 62"/>
          <p:cNvSpPr/>
          <p:nvPr/>
        </p:nvSpPr>
        <p:spPr>
          <a:xfrm>
            <a:off x="4800601" y="1725614"/>
            <a:ext cx="4384675" cy="804862"/>
          </a:xfrm>
          <a:custGeom>
            <a:avLst/>
            <a:gdLst>
              <a:gd name="connsiteX0" fmla="*/ 0 w 4032504"/>
              <a:gd name="connsiteY0" fmla="*/ 0 h 780288"/>
              <a:gd name="connsiteX1" fmla="*/ 1106424 w 4032504"/>
              <a:gd name="connsiteY1" fmla="*/ 256032 h 780288"/>
              <a:gd name="connsiteX2" fmla="*/ 3291840 w 4032504"/>
              <a:gd name="connsiteY2" fmla="*/ 621792 h 780288"/>
              <a:gd name="connsiteX3" fmla="*/ 3922776 w 4032504"/>
              <a:gd name="connsiteY3" fmla="*/ 758952 h 780288"/>
              <a:gd name="connsiteX4" fmla="*/ 3950208 w 4032504"/>
              <a:gd name="connsiteY4" fmla="*/ 749808 h 780288"/>
              <a:gd name="connsiteX0" fmla="*/ 0 w 4032504"/>
              <a:gd name="connsiteY0" fmla="*/ 0 h 780288"/>
              <a:gd name="connsiteX1" fmla="*/ 1106424 w 4032504"/>
              <a:gd name="connsiteY1" fmla="*/ 256032 h 780288"/>
              <a:gd name="connsiteX2" fmla="*/ 1676400 w 4032504"/>
              <a:gd name="connsiteY2" fmla="*/ 76200 h 780288"/>
              <a:gd name="connsiteX3" fmla="*/ 3291840 w 4032504"/>
              <a:gd name="connsiteY3" fmla="*/ 621792 h 780288"/>
              <a:gd name="connsiteX4" fmla="*/ 3922776 w 4032504"/>
              <a:gd name="connsiteY4" fmla="*/ 758952 h 780288"/>
              <a:gd name="connsiteX5" fmla="*/ 3950208 w 4032504"/>
              <a:gd name="connsiteY5" fmla="*/ 749808 h 780288"/>
              <a:gd name="connsiteX0" fmla="*/ 0 w 4032504"/>
              <a:gd name="connsiteY0" fmla="*/ 27432 h 807720"/>
              <a:gd name="connsiteX1" fmla="*/ 1143000 w 4032504"/>
              <a:gd name="connsiteY1" fmla="*/ 103632 h 807720"/>
              <a:gd name="connsiteX2" fmla="*/ 1676400 w 4032504"/>
              <a:gd name="connsiteY2" fmla="*/ 103632 h 807720"/>
              <a:gd name="connsiteX3" fmla="*/ 3291840 w 4032504"/>
              <a:gd name="connsiteY3" fmla="*/ 649224 h 807720"/>
              <a:gd name="connsiteX4" fmla="*/ 3922776 w 4032504"/>
              <a:gd name="connsiteY4" fmla="*/ 786384 h 807720"/>
              <a:gd name="connsiteX5" fmla="*/ 3950208 w 4032504"/>
              <a:gd name="connsiteY5" fmla="*/ 777240 h 807720"/>
              <a:gd name="connsiteX0" fmla="*/ 0 w 4032504"/>
              <a:gd name="connsiteY0" fmla="*/ 27432 h 807720"/>
              <a:gd name="connsiteX1" fmla="*/ 1143000 w 4032504"/>
              <a:gd name="connsiteY1" fmla="*/ 103632 h 807720"/>
              <a:gd name="connsiteX2" fmla="*/ 1676400 w 4032504"/>
              <a:gd name="connsiteY2" fmla="*/ 103632 h 807720"/>
              <a:gd name="connsiteX3" fmla="*/ 3124200 w 4032504"/>
              <a:gd name="connsiteY3" fmla="*/ 560832 h 807720"/>
              <a:gd name="connsiteX4" fmla="*/ 3291840 w 4032504"/>
              <a:gd name="connsiteY4" fmla="*/ 649224 h 807720"/>
              <a:gd name="connsiteX5" fmla="*/ 3922776 w 4032504"/>
              <a:gd name="connsiteY5" fmla="*/ 786384 h 807720"/>
              <a:gd name="connsiteX6" fmla="*/ 3950208 w 4032504"/>
              <a:gd name="connsiteY6" fmla="*/ 777240 h 807720"/>
              <a:gd name="connsiteX0" fmla="*/ 0 w 4032504"/>
              <a:gd name="connsiteY0" fmla="*/ 27432 h 807720"/>
              <a:gd name="connsiteX1" fmla="*/ 1143000 w 4032504"/>
              <a:gd name="connsiteY1" fmla="*/ 103632 h 807720"/>
              <a:gd name="connsiteX2" fmla="*/ 1676400 w 4032504"/>
              <a:gd name="connsiteY2" fmla="*/ 103632 h 807720"/>
              <a:gd name="connsiteX3" fmla="*/ 3048000 w 4032504"/>
              <a:gd name="connsiteY3" fmla="*/ 408432 h 807720"/>
              <a:gd name="connsiteX4" fmla="*/ 3124200 w 4032504"/>
              <a:gd name="connsiteY4" fmla="*/ 560832 h 807720"/>
              <a:gd name="connsiteX5" fmla="*/ 3291840 w 4032504"/>
              <a:gd name="connsiteY5" fmla="*/ 649224 h 807720"/>
              <a:gd name="connsiteX6" fmla="*/ 3922776 w 4032504"/>
              <a:gd name="connsiteY6" fmla="*/ 786384 h 807720"/>
              <a:gd name="connsiteX7" fmla="*/ 3950208 w 4032504"/>
              <a:gd name="connsiteY7" fmla="*/ 777240 h 807720"/>
              <a:gd name="connsiteX0" fmla="*/ 0 w 3996944"/>
              <a:gd name="connsiteY0" fmla="*/ 27432 h 835152"/>
              <a:gd name="connsiteX1" fmla="*/ 1143000 w 3996944"/>
              <a:gd name="connsiteY1" fmla="*/ 103632 h 835152"/>
              <a:gd name="connsiteX2" fmla="*/ 1676400 w 3996944"/>
              <a:gd name="connsiteY2" fmla="*/ 103632 h 835152"/>
              <a:gd name="connsiteX3" fmla="*/ 3048000 w 3996944"/>
              <a:gd name="connsiteY3" fmla="*/ 408432 h 835152"/>
              <a:gd name="connsiteX4" fmla="*/ 3124200 w 3996944"/>
              <a:gd name="connsiteY4" fmla="*/ 560832 h 835152"/>
              <a:gd name="connsiteX5" fmla="*/ 3505200 w 3996944"/>
              <a:gd name="connsiteY5" fmla="*/ 484632 h 835152"/>
              <a:gd name="connsiteX6" fmla="*/ 3922776 w 3996944"/>
              <a:gd name="connsiteY6" fmla="*/ 786384 h 835152"/>
              <a:gd name="connsiteX7" fmla="*/ 3950208 w 3996944"/>
              <a:gd name="connsiteY7" fmla="*/ 777240 h 835152"/>
              <a:gd name="connsiteX0" fmla="*/ 0 w 3996944"/>
              <a:gd name="connsiteY0" fmla="*/ 27432 h 835152"/>
              <a:gd name="connsiteX1" fmla="*/ 1143000 w 3996944"/>
              <a:gd name="connsiteY1" fmla="*/ 103632 h 835152"/>
              <a:gd name="connsiteX2" fmla="*/ 1676400 w 3996944"/>
              <a:gd name="connsiteY2" fmla="*/ 103632 h 835152"/>
              <a:gd name="connsiteX3" fmla="*/ 2438400 w 3996944"/>
              <a:gd name="connsiteY3" fmla="*/ 408432 h 835152"/>
              <a:gd name="connsiteX4" fmla="*/ 3048000 w 3996944"/>
              <a:gd name="connsiteY4" fmla="*/ 408432 h 835152"/>
              <a:gd name="connsiteX5" fmla="*/ 3124200 w 3996944"/>
              <a:gd name="connsiteY5" fmla="*/ 560832 h 835152"/>
              <a:gd name="connsiteX6" fmla="*/ 3505200 w 3996944"/>
              <a:gd name="connsiteY6" fmla="*/ 484632 h 835152"/>
              <a:gd name="connsiteX7" fmla="*/ 3922776 w 3996944"/>
              <a:gd name="connsiteY7" fmla="*/ 786384 h 835152"/>
              <a:gd name="connsiteX8" fmla="*/ 3950208 w 3996944"/>
              <a:gd name="connsiteY8" fmla="*/ 777240 h 835152"/>
              <a:gd name="connsiteX0" fmla="*/ 0 w 3996944"/>
              <a:gd name="connsiteY0" fmla="*/ 27432 h 835152"/>
              <a:gd name="connsiteX1" fmla="*/ 1143000 w 3996944"/>
              <a:gd name="connsiteY1" fmla="*/ 103632 h 835152"/>
              <a:gd name="connsiteX2" fmla="*/ 1676400 w 3996944"/>
              <a:gd name="connsiteY2" fmla="*/ 103632 h 835152"/>
              <a:gd name="connsiteX3" fmla="*/ 2438400 w 3996944"/>
              <a:gd name="connsiteY3" fmla="*/ 408432 h 835152"/>
              <a:gd name="connsiteX4" fmla="*/ 3048000 w 3996944"/>
              <a:gd name="connsiteY4" fmla="*/ 408432 h 835152"/>
              <a:gd name="connsiteX5" fmla="*/ 3276600 w 3996944"/>
              <a:gd name="connsiteY5" fmla="*/ 408432 h 835152"/>
              <a:gd name="connsiteX6" fmla="*/ 3505200 w 3996944"/>
              <a:gd name="connsiteY6" fmla="*/ 484632 h 835152"/>
              <a:gd name="connsiteX7" fmla="*/ 3922776 w 3996944"/>
              <a:gd name="connsiteY7" fmla="*/ 786384 h 835152"/>
              <a:gd name="connsiteX8" fmla="*/ 3950208 w 3996944"/>
              <a:gd name="connsiteY8" fmla="*/ 777240 h 835152"/>
              <a:gd name="connsiteX0" fmla="*/ 0 w 3991356"/>
              <a:gd name="connsiteY0" fmla="*/ 27432 h 822452"/>
              <a:gd name="connsiteX1" fmla="*/ 1143000 w 3991356"/>
              <a:gd name="connsiteY1" fmla="*/ 103632 h 822452"/>
              <a:gd name="connsiteX2" fmla="*/ 1676400 w 3991356"/>
              <a:gd name="connsiteY2" fmla="*/ 103632 h 822452"/>
              <a:gd name="connsiteX3" fmla="*/ 2438400 w 3991356"/>
              <a:gd name="connsiteY3" fmla="*/ 408432 h 822452"/>
              <a:gd name="connsiteX4" fmla="*/ 3048000 w 3991356"/>
              <a:gd name="connsiteY4" fmla="*/ 408432 h 822452"/>
              <a:gd name="connsiteX5" fmla="*/ 3276600 w 3991356"/>
              <a:gd name="connsiteY5" fmla="*/ 408432 h 822452"/>
              <a:gd name="connsiteX6" fmla="*/ 3505200 w 3991356"/>
              <a:gd name="connsiteY6" fmla="*/ 484632 h 822452"/>
              <a:gd name="connsiteX7" fmla="*/ 3810000 w 3991356"/>
              <a:gd name="connsiteY7" fmla="*/ 560832 h 822452"/>
              <a:gd name="connsiteX8" fmla="*/ 3922776 w 3991356"/>
              <a:gd name="connsiteY8" fmla="*/ 786384 h 822452"/>
              <a:gd name="connsiteX9" fmla="*/ 3950208 w 3991356"/>
              <a:gd name="connsiteY9" fmla="*/ 777240 h 822452"/>
              <a:gd name="connsiteX0" fmla="*/ 0 w 4232148"/>
              <a:gd name="connsiteY0" fmla="*/ 27432 h 824484"/>
              <a:gd name="connsiteX1" fmla="*/ 1143000 w 4232148"/>
              <a:gd name="connsiteY1" fmla="*/ 103632 h 824484"/>
              <a:gd name="connsiteX2" fmla="*/ 1676400 w 4232148"/>
              <a:gd name="connsiteY2" fmla="*/ 103632 h 824484"/>
              <a:gd name="connsiteX3" fmla="*/ 2438400 w 4232148"/>
              <a:gd name="connsiteY3" fmla="*/ 408432 h 824484"/>
              <a:gd name="connsiteX4" fmla="*/ 3048000 w 4232148"/>
              <a:gd name="connsiteY4" fmla="*/ 408432 h 824484"/>
              <a:gd name="connsiteX5" fmla="*/ 3276600 w 4232148"/>
              <a:gd name="connsiteY5" fmla="*/ 408432 h 824484"/>
              <a:gd name="connsiteX6" fmla="*/ 3505200 w 4232148"/>
              <a:gd name="connsiteY6" fmla="*/ 484632 h 824484"/>
              <a:gd name="connsiteX7" fmla="*/ 3810000 w 4232148"/>
              <a:gd name="connsiteY7" fmla="*/ 560832 h 824484"/>
              <a:gd name="connsiteX8" fmla="*/ 3922776 w 4232148"/>
              <a:gd name="connsiteY8" fmla="*/ 786384 h 824484"/>
              <a:gd name="connsiteX9" fmla="*/ 4191000 w 4232148"/>
              <a:gd name="connsiteY9" fmla="*/ 789432 h 824484"/>
              <a:gd name="connsiteX0" fmla="*/ 0 w 4232148"/>
              <a:gd name="connsiteY0" fmla="*/ 27432 h 804672"/>
              <a:gd name="connsiteX1" fmla="*/ 1143000 w 4232148"/>
              <a:gd name="connsiteY1" fmla="*/ 103632 h 804672"/>
              <a:gd name="connsiteX2" fmla="*/ 1676400 w 4232148"/>
              <a:gd name="connsiteY2" fmla="*/ 103632 h 804672"/>
              <a:gd name="connsiteX3" fmla="*/ 2438400 w 4232148"/>
              <a:gd name="connsiteY3" fmla="*/ 408432 h 804672"/>
              <a:gd name="connsiteX4" fmla="*/ 3048000 w 4232148"/>
              <a:gd name="connsiteY4" fmla="*/ 408432 h 804672"/>
              <a:gd name="connsiteX5" fmla="*/ 3276600 w 4232148"/>
              <a:gd name="connsiteY5" fmla="*/ 408432 h 804672"/>
              <a:gd name="connsiteX6" fmla="*/ 3505200 w 4232148"/>
              <a:gd name="connsiteY6" fmla="*/ 484632 h 804672"/>
              <a:gd name="connsiteX7" fmla="*/ 3810000 w 4232148"/>
              <a:gd name="connsiteY7" fmla="*/ 560832 h 804672"/>
              <a:gd name="connsiteX8" fmla="*/ 3962400 w 4232148"/>
              <a:gd name="connsiteY8" fmla="*/ 713232 h 804672"/>
              <a:gd name="connsiteX9" fmla="*/ 4191000 w 4232148"/>
              <a:gd name="connsiteY9" fmla="*/ 789432 h 804672"/>
              <a:gd name="connsiteX0" fmla="*/ 0 w 4384548"/>
              <a:gd name="connsiteY0" fmla="*/ 27432 h 804672"/>
              <a:gd name="connsiteX1" fmla="*/ 1143000 w 4384548"/>
              <a:gd name="connsiteY1" fmla="*/ 103632 h 804672"/>
              <a:gd name="connsiteX2" fmla="*/ 1676400 w 4384548"/>
              <a:gd name="connsiteY2" fmla="*/ 103632 h 804672"/>
              <a:gd name="connsiteX3" fmla="*/ 2438400 w 4384548"/>
              <a:gd name="connsiteY3" fmla="*/ 408432 h 804672"/>
              <a:gd name="connsiteX4" fmla="*/ 3048000 w 4384548"/>
              <a:gd name="connsiteY4" fmla="*/ 408432 h 804672"/>
              <a:gd name="connsiteX5" fmla="*/ 3276600 w 4384548"/>
              <a:gd name="connsiteY5" fmla="*/ 408432 h 804672"/>
              <a:gd name="connsiteX6" fmla="*/ 3505200 w 4384548"/>
              <a:gd name="connsiteY6" fmla="*/ 484632 h 804672"/>
              <a:gd name="connsiteX7" fmla="*/ 3810000 w 4384548"/>
              <a:gd name="connsiteY7" fmla="*/ 560832 h 804672"/>
              <a:gd name="connsiteX8" fmla="*/ 3962400 w 4384548"/>
              <a:gd name="connsiteY8" fmla="*/ 713232 h 804672"/>
              <a:gd name="connsiteX9" fmla="*/ 4343400 w 4384548"/>
              <a:gd name="connsiteY9" fmla="*/ 789432 h 80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4548" h="804672">
                <a:moveTo>
                  <a:pt x="0" y="27432"/>
                </a:moveTo>
                <a:cubicBezTo>
                  <a:pt x="278892" y="103632"/>
                  <a:pt x="594360" y="0"/>
                  <a:pt x="1143000" y="103632"/>
                </a:cubicBezTo>
                <a:cubicBezTo>
                  <a:pt x="1421892" y="163576"/>
                  <a:pt x="1312164" y="42672"/>
                  <a:pt x="1676400" y="103632"/>
                </a:cubicBezTo>
                <a:cubicBezTo>
                  <a:pt x="1898904" y="131064"/>
                  <a:pt x="2209800" y="357632"/>
                  <a:pt x="2438400" y="408432"/>
                </a:cubicBezTo>
                <a:cubicBezTo>
                  <a:pt x="2667000" y="459232"/>
                  <a:pt x="2908300" y="408432"/>
                  <a:pt x="3048000" y="408432"/>
                </a:cubicBezTo>
                <a:cubicBezTo>
                  <a:pt x="3187700" y="408432"/>
                  <a:pt x="3200400" y="395732"/>
                  <a:pt x="3276600" y="408432"/>
                </a:cubicBezTo>
                <a:cubicBezTo>
                  <a:pt x="3352800" y="421132"/>
                  <a:pt x="3416300" y="459232"/>
                  <a:pt x="3505200" y="484632"/>
                </a:cubicBezTo>
                <a:cubicBezTo>
                  <a:pt x="3594100" y="510032"/>
                  <a:pt x="3733800" y="522732"/>
                  <a:pt x="3810000" y="560832"/>
                </a:cubicBezTo>
                <a:cubicBezTo>
                  <a:pt x="3886200" y="598932"/>
                  <a:pt x="3873500" y="675132"/>
                  <a:pt x="3962400" y="713232"/>
                </a:cubicBezTo>
                <a:cubicBezTo>
                  <a:pt x="4051300" y="751332"/>
                  <a:pt x="4384548" y="804672"/>
                  <a:pt x="4343400" y="789432"/>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64" name="Freeform 63"/>
          <p:cNvSpPr/>
          <p:nvPr/>
        </p:nvSpPr>
        <p:spPr>
          <a:xfrm>
            <a:off x="0" y="5307014"/>
            <a:ext cx="4011613" cy="881062"/>
          </a:xfrm>
          <a:custGeom>
            <a:avLst/>
            <a:gdLst>
              <a:gd name="connsiteX0" fmla="*/ 0 w 4032504"/>
              <a:gd name="connsiteY0" fmla="*/ 0 h 780288"/>
              <a:gd name="connsiteX1" fmla="*/ 1106424 w 4032504"/>
              <a:gd name="connsiteY1" fmla="*/ 256032 h 780288"/>
              <a:gd name="connsiteX2" fmla="*/ 3291840 w 4032504"/>
              <a:gd name="connsiteY2" fmla="*/ 621792 h 780288"/>
              <a:gd name="connsiteX3" fmla="*/ 3922776 w 4032504"/>
              <a:gd name="connsiteY3" fmla="*/ 758952 h 780288"/>
              <a:gd name="connsiteX4" fmla="*/ 3950208 w 4032504"/>
              <a:gd name="connsiteY4" fmla="*/ 749808 h 780288"/>
              <a:gd name="connsiteX0" fmla="*/ 0 w 4032504"/>
              <a:gd name="connsiteY0" fmla="*/ 27432 h 807720"/>
              <a:gd name="connsiteX1" fmla="*/ 1066800 w 4032504"/>
              <a:gd name="connsiteY1" fmla="*/ 103632 h 807720"/>
              <a:gd name="connsiteX2" fmla="*/ 3291840 w 4032504"/>
              <a:gd name="connsiteY2" fmla="*/ 649224 h 807720"/>
              <a:gd name="connsiteX3" fmla="*/ 3922776 w 4032504"/>
              <a:gd name="connsiteY3" fmla="*/ 786384 h 807720"/>
              <a:gd name="connsiteX4" fmla="*/ 3950208 w 4032504"/>
              <a:gd name="connsiteY4" fmla="*/ 777240 h 807720"/>
              <a:gd name="connsiteX0" fmla="*/ 0 w 4032504"/>
              <a:gd name="connsiteY0" fmla="*/ 27432 h 807720"/>
              <a:gd name="connsiteX1" fmla="*/ 1066800 w 4032504"/>
              <a:gd name="connsiteY1" fmla="*/ 103632 h 807720"/>
              <a:gd name="connsiteX2" fmla="*/ 3291840 w 4032504"/>
              <a:gd name="connsiteY2" fmla="*/ 649224 h 807720"/>
              <a:gd name="connsiteX3" fmla="*/ 3922776 w 4032504"/>
              <a:gd name="connsiteY3" fmla="*/ 786384 h 807720"/>
              <a:gd name="connsiteX4" fmla="*/ 3950208 w 4032504"/>
              <a:gd name="connsiteY4" fmla="*/ 777240 h 807720"/>
              <a:gd name="connsiteX0" fmla="*/ 0 w 4032504"/>
              <a:gd name="connsiteY0" fmla="*/ 27432 h 807720"/>
              <a:gd name="connsiteX1" fmla="*/ 1066800 w 4032504"/>
              <a:gd name="connsiteY1" fmla="*/ 103632 h 807720"/>
              <a:gd name="connsiteX2" fmla="*/ 2133600 w 4032504"/>
              <a:gd name="connsiteY2" fmla="*/ 560832 h 807720"/>
              <a:gd name="connsiteX3" fmla="*/ 3291840 w 4032504"/>
              <a:gd name="connsiteY3" fmla="*/ 649224 h 807720"/>
              <a:gd name="connsiteX4" fmla="*/ 3922776 w 4032504"/>
              <a:gd name="connsiteY4" fmla="*/ 786384 h 807720"/>
              <a:gd name="connsiteX5" fmla="*/ 3950208 w 4032504"/>
              <a:gd name="connsiteY5" fmla="*/ 777240 h 807720"/>
              <a:gd name="connsiteX0" fmla="*/ 0 w 4032504"/>
              <a:gd name="connsiteY0" fmla="*/ 27432 h 828040"/>
              <a:gd name="connsiteX1" fmla="*/ 1066800 w 4032504"/>
              <a:gd name="connsiteY1" fmla="*/ 103632 h 828040"/>
              <a:gd name="connsiteX2" fmla="*/ 2133600 w 4032504"/>
              <a:gd name="connsiteY2" fmla="*/ 560832 h 828040"/>
              <a:gd name="connsiteX3" fmla="*/ 3291840 w 4032504"/>
              <a:gd name="connsiteY3" fmla="*/ 649224 h 828040"/>
              <a:gd name="connsiteX4" fmla="*/ 3922776 w 4032504"/>
              <a:gd name="connsiteY4" fmla="*/ 786384 h 828040"/>
              <a:gd name="connsiteX5" fmla="*/ 3950208 w 4032504"/>
              <a:gd name="connsiteY5" fmla="*/ 777240 h 828040"/>
              <a:gd name="connsiteX0" fmla="*/ 0 w 4009644"/>
              <a:gd name="connsiteY0" fmla="*/ 27432 h 828040"/>
              <a:gd name="connsiteX1" fmla="*/ 1066800 w 4009644"/>
              <a:gd name="connsiteY1" fmla="*/ 103632 h 828040"/>
              <a:gd name="connsiteX2" fmla="*/ 2133600 w 4009644"/>
              <a:gd name="connsiteY2" fmla="*/ 560832 h 828040"/>
              <a:gd name="connsiteX3" fmla="*/ 3429000 w 4009644"/>
              <a:gd name="connsiteY3" fmla="*/ 789432 h 828040"/>
              <a:gd name="connsiteX4" fmla="*/ 3922776 w 4009644"/>
              <a:gd name="connsiteY4" fmla="*/ 786384 h 828040"/>
              <a:gd name="connsiteX5" fmla="*/ 3950208 w 4009644"/>
              <a:gd name="connsiteY5" fmla="*/ 777240 h 828040"/>
              <a:gd name="connsiteX0" fmla="*/ 0 w 4011676"/>
              <a:gd name="connsiteY0" fmla="*/ 27432 h 880872"/>
              <a:gd name="connsiteX1" fmla="*/ 1066800 w 4011676"/>
              <a:gd name="connsiteY1" fmla="*/ 103632 h 880872"/>
              <a:gd name="connsiteX2" fmla="*/ 2133600 w 4011676"/>
              <a:gd name="connsiteY2" fmla="*/ 560832 h 880872"/>
              <a:gd name="connsiteX3" fmla="*/ 3429000 w 4011676"/>
              <a:gd name="connsiteY3" fmla="*/ 789432 h 880872"/>
              <a:gd name="connsiteX4" fmla="*/ 3922776 w 4011676"/>
              <a:gd name="connsiteY4" fmla="*/ 786384 h 880872"/>
              <a:gd name="connsiteX5" fmla="*/ 3962400 w 4011676"/>
              <a:gd name="connsiteY5" fmla="*/ 865632 h 8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1676" h="880872">
                <a:moveTo>
                  <a:pt x="0" y="27432"/>
                </a:moveTo>
                <a:cubicBezTo>
                  <a:pt x="278892" y="103632"/>
                  <a:pt x="518160" y="0"/>
                  <a:pt x="1066800" y="103632"/>
                </a:cubicBezTo>
                <a:cubicBezTo>
                  <a:pt x="1412748" y="157988"/>
                  <a:pt x="1762760" y="469900"/>
                  <a:pt x="2133600" y="560832"/>
                </a:cubicBezTo>
                <a:cubicBezTo>
                  <a:pt x="2675128" y="828040"/>
                  <a:pt x="3130804" y="751840"/>
                  <a:pt x="3429000" y="789432"/>
                </a:cubicBezTo>
                <a:cubicBezTo>
                  <a:pt x="3727196" y="827024"/>
                  <a:pt x="3833876" y="773684"/>
                  <a:pt x="3922776" y="786384"/>
                </a:cubicBezTo>
                <a:cubicBezTo>
                  <a:pt x="4011676" y="799084"/>
                  <a:pt x="4003548" y="880872"/>
                  <a:pt x="3962400" y="865632"/>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65" name="TextBox 64"/>
          <p:cNvSpPr txBox="1"/>
          <p:nvPr/>
        </p:nvSpPr>
        <p:spPr>
          <a:xfrm rot="301795">
            <a:off x="3886682" y="5665292"/>
            <a:ext cx="524503" cy="923330"/>
          </a:xfrm>
          <a:prstGeom prst="rect">
            <a:avLst/>
          </a:prstGeom>
          <a:solidFill>
            <a:schemeClr val="bg1">
              <a:lumMod val="65000"/>
              <a:alpha val="73000"/>
            </a:schemeClr>
          </a:solidFill>
        </p:spPr>
        <p:txBody>
          <a:bodyPr wrap="none">
            <a:spAutoFit/>
          </a:bodyPr>
          <a:lstStyle/>
          <a:p>
            <a:pPr>
              <a:defRPr/>
            </a:pPr>
            <a:r>
              <a:rPr lang="en-US" dirty="0">
                <a:solidFill>
                  <a:prstClr val="black"/>
                </a:solidFill>
                <a:cs typeface="Arial" charset="0"/>
              </a:rPr>
              <a:t>B/4</a:t>
            </a:r>
          </a:p>
          <a:p>
            <a:pPr>
              <a:defRPr/>
            </a:pPr>
            <a:r>
              <a:rPr lang="en-US" dirty="0">
                <a:solidFill>
                  <a:prstClr val="black"/>
                </a:solidFill>
                <a:cs typeface="Arial" charset="0"/>
              </a:rPr>
              <a:t>  I</a:t>
            </a:r>
          </a:p>
          <a:p>
            <a:pPr>
              <a:defRPr/>
            </a:pPr>
            <a:r>
              <a:rPr lang="en-US" dirty="0">
                <a:solidFill>
                  <a:prstClr val="black"/>
                </a:solidFill>
                <a:cs typeface="Arial" charset="0"/>
              </a:rPr>
              <a:t>A/4</a:t>
            </a:r>
          </a:p>
        </p:txBody>
      </p:sp>
      <p:sp>
        <p:nvSpPr>
          <p:cNvPr id="66" name="Freeform 65"/>
          <p:cNvSpPr/>
          <p:nvPr/>
        </p:nvSpPr>
        <p:spPr>
          <a:xfrm>
            <a:off x="4318001" y="6084889"/>
            <a:ext cx="4181475" cy="788987"/>
          </a:xfrm>
          <a:custGeom>
            <a:avLst/>
            <a:gdLst>
              <a:gd name="connsiteX0" fmla="*/ 0 w 4032504"/>
              <a:gd name="connsiteY0" fmla="*/ 0 h 780288"/>
              <a:gd name="connsiteX1" fmla="*/ 1106424 w 4032504"/>
              <a:gd name="connsiteY1" fmla="*/ 256032 h 780288"/>
              <a:gd name="connsiteX2" fmla="*/ 3291840 w 4032504"/>
              <a:gd name="connsiteY2" fmla="*/ 621792 h 780288"/>
              <a:gd name="connsiteX3" fmla="*/ 3922776 w 4032504"/>
              <a:gd name="connsiteY3" fmla="*/ 758952 h 780288"/>
              <a:gd name="connsiteX4" fmla="*/ 3950208 w 4032504"/>
              <a:gd name="connsiteY4" fmla="*/ 749808 h 780288"/>
              <a:gd name="connsiteX0" fmla="*/ 0 w 4032504"/>
              <a:gd name="connsiteY0" fmla="*/ 27432 h 807720"/>
              <a:gd name="connsiteX1" fmla="*/ 1066800 w 4032504"/>
              <a:gd name="connsiteY1" fmla="*/ 103632 h 807720"/>
              <a:gd name="connsiteX2" fmla="*/ 3291840 w 4032504"/>
              <a:gd name="connsiteY2" fmla="*/ 649224 h 807720"/>
              <a:gd name="connsiteX3" fmla="*/ 3922776 w 4032504"/>
              <a:gd name="connsiteY3" fmla="*/ 786384 h 807720"/>
              <a:gd name="connsiteX4" fmla="*/ 3950208 w 4032504"/>
              <a:gd name="connsiteY4" fmla="*/ 777240 h 807720"/>
              <a:gd name="connsiteX0" fmla="*/ 0 w 4032504"/>
              <a:gd name="connsiteY0" fmla="*/ 27432 h 807720"/>
              <a:gd name="connsiteX1" fmla="*/ 1066800 w 4032504"/>
              <a:gd name="connsiteY1" fmla="*/ 103632 h 807720"/>
              <a:gd name="connsiteX2" fmla="*/ 3291840 w 4032504"/>
              <a:gd name="connsiteY2" fmla="*/ 649224 h 807720"/>
              <a:gd name="connsiteX3" fmla="*/ 3922776 w 4032504"/>
              <a:gd name="connsiteY3" fmla="*/ 786384 h 807720"/>
              <a:gd name="connsiteX4" fmla="*/ 3950208 w 4032504"/>
              <a:gd name="connsiteY4" fmla="*/ 777240 h 807720"/>
              <a:gd name="connsiteX0" fmla="*/ 0 w 4032504"/>
              <a:gd name="connsiteY0" fmla="*/ 27432 h 807720"/>
              <a:gd name="connsiteX1" fmla="*/ 1066800 w 4032504"/>
              <a:gd name="connsiteY1" fmla="*/ 103632 h 807720"/>
              <a:gd name="connsiteX2" fmla="*/ 2133600 w 4032504"/>
              <a:gd name="connsiteY2" fmla="*/ 560832 h 807720"/>
              <a:gd name="connsiteX3" fmla="*/ 3291840 w 4032504"/>
              <a:gd name="connsiteY3" fmla="*/ 649224 h 807720"/>
              <a:gd name="connsiteX4" fmla="*/ 3922776 w 4032504"/>
              <a:gd name="connsiteY4" fmla="*/ 786384 h 807720"/>
              <a:gd name="connsiteX5" fmla="*/ 3950208 w 4032504"/>
              <a:gd name="connsiteY5" fmla="*/ 777240 h 807720"/>
              <a:gd name="connsiteX0" fmla="*/ 0 w 4032504"/>
              <a:gd name="connsiteY0" fmla="*/ 27432 h 828040"/>
              <a:gd name="connsiteX1" fmla="*/ 1066800 w 4032504"/>
              <a:gd name="connsiteY1" fmla="*/ 103632 h 828040"/>
              <a:gd name="connsiteX2" fmla="*/ 2133600 w 4032504"/>
              <a:gd name="connsiteY2" fmla="*/ 560832 h 828040"/>
              <a:gd name="connsiteX3" fmla="*/ 3291840 w 4032504"/>
              <a:gd name="connsiteY3" fmla="*/ 649224 h 828040"/>
              <a:gd name="connsiteX4" fmla="*/ 3922776 w 4032504"/>
              <a:gd name="connsiteY4" fmla="*/ 786384 h 828040"/>
              <a:gd name="connsiteX5" fmla="*/ 3950208 w 4032504"/>
              <a:gd name="connsiteY5" fmla="*/ 777240 h 828040"/>
              <a:gd name="connsiteX0" fmla="*/ 0 w 4009644"/>
              <a:gd name="connsiteY0" fmla="*/ 27432 h 828040"/>
              <a:gd name="connsiteX1" fmla="*/ 1066800 w 4009644"/>
              <a:gd name="connsiteY1" fmla="*/ 103632 h 828040"/>
              <a:gd name="connsiteX2" fmla="*/ 2133600 w 4009644"/>
              <a:gd name="connsiteY2" fmla="*/ 560832 h 828040"/>
              <a:gd name="connsiteX3" fmla="*/ 3429000 w 4009644"/>
              <a:gd name="connsiteY3" fmla="*/ 789432 h 828040"/>
              <a:gd name="connsiteX4" fmla="*/ 3922776 w 4009644"/>
              <a:gd name="connsiteY4" fmla="*/ 786384 h 828040"/>
              <a:gd name="connsiteX5" fmla="*/ 3950208 w 4009644"/>
              <a:gd name="connsiteY5" fmla="*/ 777240 h 828040"/>
              <a:gd name="connsiteX0" fmla="*/ 0 w 4011676"/>
              <a:gd name="connsiteY0" fmla="*/ 27432 h 880872"/>
              <a:gd name="connsiteX1" fmla="*/ 1066800 w 4011676"/>
              <a:gd name="connsiteY1" fmla="*/ 103632 h 880872"/>
              <a:gd name="connsiteX2" fmla="*/ 2133600 w 4011676"/>
              <a:gd name="connsiteY2" fmla="*/ 560832 h 880872"/>
              <a:gd name="connsiteX3" fmla="*/ 3429000 w 4011676"/>
              <a:gd name="connsiteY3" fmla="*/ 789432 h 880872"/>
              <a:gd name="connsiteX4" fmla="*/ 3922776 w 4011676"/>
              <a:gd name="connsiteY4" fmla="*/ 786384 h 880872"/>
              <a:gd name="connsiteX5" fmla="*/ 3962400 w 4011676"/>
              <a:gd name="connsiteY5" fmla="*/ 865632 h 880872"/>
              <a:gd name="connsiteX0" fmla="*/ 0 w 4011676"/>
              <a:gd name="connsiteY0" fmla="*/ 0 h 853440"/>
              <a:gd name="connsiteX1" fmla="*/ 990600 w 4011676"/>
              <a:gd name="connsiteY1" fmla="*/ 582168 h 853440"/>
              <a:gd name="connsiteX2" fmla="*/ 2133600 w 4011676"/>
              <a:gd name="connsiteY2" fmla="*/ 533400 h 853440"/>
              <a:gd name="connsiteX3" fmla="*/ 3429000 w 4011676"/>
              <a:gd name="connsiteY3" fmla="*/ 762000 h 853440"/>
              <a:gd name="connsiteX4" fmla="*/ 3922776 w 4011676"/>
              <a:gd name="connsiteY4" fmla="*/ 758952 h 853440"/>
              <a:gd name="connsiteX5" fmla="*/ 3962400 w 4011676"/>
              <a:gd name="connsiteY5" fmla="*/ 838200 h 853440"/>
              <a:gd name="connsiteX0" fmla="*/ 88900 w 4100576"/>
              <a:gd name="connsiteY0" fmla="*/ 0 h 853440"/>
              <a:gd name="connsiteX1" fmla="*/ 165100 w 4100576"/>
              <a:gd name="connsiteY1" fmla="*/ 582168 h 853440"/>
              <a:gd name="connsiteX2" fmla="*/ 1079500 w 4100576"/>
              <a:gd name="connsiteY2" fmla="*/ 582168 h 853440"/>
              <a:gd name="connsiteX3" fmla="*/ 2222500 w 4100576"/>
              <a:gd name="connsiteY3" fmla="*/ 533400 h 853440"/>
              <a:gd name="connsiteX4" fmla="*/ 3517900 w 4100576"/>
              <a:gd name="connsiteY4" fmla="*/ 762000 h 853440"/>
              <a:gd name="connsiteX5" fmla="*/ 4011676 w 4100576"/>
              <a:gd name="connsiteY5" fmla="*/ 758952 h 853440"/>
              <a:gd name="connsiteX6" fmla="*/ 4051300 w 4100576"/>
              <a:gd name="connsiteY6" fmla="*/ 838200 h 853440"/>
              <a:gd name="connsiteX0" fmla="*/ 25400 w 4113276"/>
              <a:gd name="connsiteY0" fmla="*/ 63500 h 410972"/>
              <a:gd name="connsiteX1" fmla="*/ 177800 w 4113276"/>
              <a:gd name="connsiteY1" fmla="*/ 139700 h 410972"/>
              <a:gd name="connsiteX2" fmla="*/ 1092200 w 4113276"/>
              <a:gd name="connsiteY2" fmla="*/ 139700 h 410972"/>
              <a:gd name="connsiteX3" fmla="*/ 2235200 w 4113276"/>
              <a:gd name="connsiteY3" fmla="*/ 90932 h 410972"/>
              <a:gd name="connsiteX4" fmla="*/ 3530600 w 4113276"/>
              <a:gd name="connsiteY4" fmla="*/ 319532 h 410972"/>
              <a:gd name="connsiteX5" fmla="*/ 4024376 w 4113276"/>
              <a:gd name="connsiteY5" fmla="*/ 316484 h 410972"/>
              <a:gd name="connsiteX6" fmla="*/ 4064000 w 4113276"/>
              <a:gd name="connsiteY6" fmla="*/ 395732 h 410972"/>
              <a:gd name="connsiteX0" fmla="*/ 25400 w 4113276"/>
              <a:gd name="connsiteY0" fmla="*/ 11684 h 431292"/>
              <a:gd name="connsiteX1" fmla="*/ 177800 w 4113276"/>
              <a:gd name="connsiteY1" fmla="*/ 87884 h 431292"/>
              <a:gd name="connsiteX2" fmla="*/ 1092200 w 4113276"/>
              <a:gd name="connsiteY2" fmla="*/ 87884 h 431292"/>
              <a:gd name="connsiteX3" fmla="*/ 2311400 w 4113276"/>
              <a:gd name="connsiteY3" fmla="*/ 164084 h 431292"/>
              <a:gd name="connsiteX4" fmla="*/ 3530600 w 4113276"/>
              <a:gd name="connsiteY4" fmla="*/ 267716 h 431292"/>
              <a:gd name="connsiteX5" fmla="*/ 4024376 w 4113276"/>
              <a:gd name="connsiteY5" fmla="*/ 264668 h 431292"/>
              <a:gd name="connsiteX6" fmla="*/ 4064000 w 4113276"/>
              <a:gd name="connsiteY6" fmla="*/ 343916 h 431292"/>
              <a:gd name="connsiteX0" fmla="*/ 25400 w 4181348"/>
              <a:gd name="connsiteY0" fmla="*/ 11684 h 788924"/>
              <a:gd name="connsiteX1" fmla="*/ 177800 w 4181348"/>
              <a:gd name="connsiteY1" fmla="*/ 87884 h 788924"/>
              <a:gd name="connsiteX2" fmla="*/ 1092200 w 4181348"/>
              <a:gd name="connsiteY2" fmla="*/ 87884 h 788924"/>
              <a:gd name="connsiteX3" fmla="*/ 2311400 w 4181348"/>
              <a:gd name="connsiteY3" fmla="*/ 164084 h 788924"/>
              <a:gd name="connsiteX4" fmla="*/ 3530600 w 4181348"/>
              <a:gd name="connsiteY4" fmla="*/ 267716 h 788924"/>
              <a:gd name="connsiteX5" fmla="*/ 4024376 w 4181348"/>
              <a:gd name="connsiteY5" fmla="*/ 264668 h 788924"/>
              <a:gd name="connsiteX6" fmla="*/ 4140200 w 4181348"/>
              <a:gd name="connsiteY6" fmla="*/ 773684 h 788924"/>
              <a:gd name="connsiteX0" fmla="*/ 25400 w 4181348"/>
              <a:gd name="connsiteY0" fmla="*/ 11684 h 788924"/>
              <a:gd name="connsiteX1" fmla="*/ 177800 w 4181348"/>
              <a:gd name="connsiteY1" fmla="*/ 87884 h 788924"/>
              <a:gd name="connsiteX2" fmla="*/ 1092200 w 4181348"/>
              <a:gd name="connsiteY2" fmla="*/ 87884 h 788924"/>
              <a:gd name="connsiteX3" fmla="*/ 2311400 w 4181348"/>
              <a:gd name="connsiteY3" fmla="*/ 164084 h 788924"/>
              <a:gd name="connsiteX4" fmla="*/ 3530600 w 4181348"/>
              <a:gd name="connsiteY4" fmla="*/ 267716 h 788924"/>
              <a:gd name="connsiteX5" fmla="*/ 3835400 w 4181348"/>
              <a:gd name="connsiteY5" fmla="*/ 697484 h 788924"/>
              <a:gd name="connsiteX6" fmla="*/ 4140200 w 4181348"/>
              <a:gd name="connsiteY6" fmla="*/ 773684 h 788924"/>
              <a:gd name="connsiteX0" fmla="*/ 25400 w 4181348"/>
              <a:gd name="connsiteY0" fmla="*/ 11684 h 788924"/>
              <a:gd name="connsiteX1" fmla="*/ 177800 w 4181348"/>
              <a:gd name="connsiteY1" fmla="*/ 87884 h 788924"/>
              <a:gd name="connsiteX2" fmla="*/ 1092200 w 4181348"/>
              <a:gd name="connsiteY2" fmla="*/ 87884 h 788924"/>
              <a:gd name="connsiteX3" fmla="*/ 2311400 w 4181348"/>
              <a:gd name="connsiteY3" fmla="*/ 164084 h 788924"/>
              <a:gd name="connsiteX4" fmla="*/ 3454400 w 4181348"/>
              <a:gd name="connsiteY4" fmla="*/ 392684 h 788924"/>
              <a:gd name="connsiteX5" fmla="*/ 3835400 w 4181348"/>
              <a:gd name="connsiteY5" fmla="*/ 697484 h 788924"/>
              <a:gd name="connsiteX6" fmla="*/ 4140200 w 4181348"/>
              <a:gd name="connsiteY6" fmla="*/ 773684 h 78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1348" h="788924">
                <a:moveTo>
                  <a:pt x="25400" y="11684"/>
                </a:moveTo>
                <a:cubicBezTo>
                  <a:pt x="30988" y="12700"/>
                  <a:pt x="0" y="75184"/>
                  <a:pt x="177800" y="87884"/>
                </a:cubicBezTo>
                <a:cubicBezTo>
                  <a:pt x="355600" y="100584"/>
                  <a:pt x="742188" y="0"/>
                  <a:pt x="1092200" y="87884"/>
                </a:cubicBezTo>
                <a:cubicBezTo>
                  <a:pt x="1438148" y="142240"/>
                  <a:pt x="1940560" y="73152"/>
                  <a:pt x="2311400" y="164084"/>
                </a:cubicBezTo>
                <a:cubicBezTo>
                  <a:pt x="2852928" y="431292"/>
                  <a:pt x="3200400" y="303784"/>
                  <a:pt x="3454400" y="392684"/>
                </a:cubicBezTo>
                <a:cubicBezTo>
                  <a:pt x="3708400" y="481584"/>
                  <a:pt x="3721100" y="633984"/>
                  <a:pt x="3835400" y="697484"/>
                </a:cubicBezTo>
                <a:cubicBezTo>
                  <a:pt x="3949700" y="760984"/>
                  <a:pt x="4181348" y="788924"/>
                  <a:pt x="4140200" y="773684"/>
                </a:cubicBezTo>
              </a:path>
            </a:pathLst>
          </a:custGeom>
          <a:ln w="444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2307" name="TextBox 68"/>
          <p:cNvSpPr txBox="1">
            <a:spLocks noChangeArrowheads="1"/>
          </p:cNvSpPr>
          <p:nvPr/>
        </p:nvSpPr>
        <p:spPr bwMode="auto">
          <a:xfrm rot="18404701">
            <a:off x="3117898" y="4396066"/>
            <a:ext cx="1106393"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prstClr val="black"/>
                </a:solidFill>
                <a:cs typeface="Arial" charset="0"/>
              </a:rPr>
              <a:t>OBJ Black</a:t>
            </a:r>
          </a:p>
        </p:txBody>
      </p:sp>
      <p:sp>
        <p:nvSpPr>
          <p:cNvPr id="12308" name="TextBox 69"/>
          <p:cNvSpPr txBox="1">
            <a:spLocks noChangeArrowheads="1"/>
          </p:cNvSpPr>
          <p:nvPr/>
        </p:nvSpPr>
        <p:spPr bwMode="auto">
          <a:xfrm rot="18404701">
            <a:off x="4373088" y="2198172"/>
            <a:ext cx="1050288" cy="369332"/>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prstClr val="black"/>
                </a:solidFill>
                <a:cs typeface="Arial" charset="0"/>
              </a:rPr>
              <a:t>OBJ Gold</a:t>
            </a:r>
          </a:p>
        </p:txBody>
      </p:sp>
      <p:sp>
        <p:nvSpPr>
          <p:cNvPr id="71" name="TextBox 70"/>
          <p:cNvSpPr txBox="1"/>
          <p:nvPr/>
        </p:nvSpPr>
        <p:spPr>
          <a:xfrm rot="21155147">
            <a:off x="6163444" y="2479953"/>
            <a:ext cx="1246239" cy="369332"/>
          </a:xfrm>
          <a:prstGeom prst="rect">
            <a:avLst/>
          </a:prstGeom>
          <a:noFill/>
        </p:spPr>
        <p:txBody>
          <a:bodyPr wrap="none">
            <a:spAutoFit/>
          </a:bodyPr>
          <a:lstStyle/>
          <a:p>
            <a:pPr>
              <a:defRPr/>
            </a:pPr>
            <a:r>
              <a:rPr lang="en-US" b="1" dirty="0">
                <a:solidFill>
                  <a:srgbClr val="0000FF"/>
                </a:solidFill>
                <a:cs typeface="Arial" charset="0"/>
              </a:rPr>
              <a:t>AXIS</a:t>
            </a:r>
            <a:r>
              <a:rPr lang="en-US" b="1" dirty="0">
                <a:solidFill>
                  <a:srgbClr val="4F81BD">
                    <a:lumMod val="75000"/>
                  </a:srgbClr>
                </a:solidFill>
                <a:cs typeface="Arial" charset="0"/>
              </a:rPr>
              <a:t> </a:t>
            </a:r>
            <a:r>
              <a:rPr lang="en-US" b="1" dirty="0">
                <a:solidFill>
                  <a:srgbClr val="0000FF"/>
                </a:solidFill>
                <a:cs typeface="Arial" charset="0"/>
              </a:rPr>
              <a:t>Darby</a:t>
            </a:r>
          </a:p>
        </p:txBody>
      </p:sp>
      <p:sp>
        <p:nvSpPr>
          <p:cNvPr id="72" name="TextBox 71"/>
          <p:cNvSpPr txBox="1"/>
          <p:nvPr/>
        </p:nvSpPr>
        <p:spPr>
          <a:xfrm rot="19990737">
            <a:off x="6072970" y="4184928"/>
            <a:ext cx="1473224" cy="369332"/>
          </a:xfrm>
          <a:prstGeom prst="rect">
            <a:avLst/>
          </a:prstGeom>
          <a:noFill/>
        </p:spPr>
        <p:txBody>
          <a:bodyPr wrap="none">
            <a:spAutoFit/>
          </a:bodyPr>
          <a:lstStyle/>
          <a:p>
            <a:pPr>
              <a:defRPr/>
            </a:pPr>
            <a:r>
              <a:rPr lang="en-US" b="1" dirty="0">
                <a:solidFill>
                  <a:srgbClr val="0000FF"/>
                </a:solidFill>
                <a:cs typeface="Arial" charset="0"/>
              </a:rPr>
              <a:t>AXIS  Morgan</a:t>
            </a:r>
          </a:p>
        </p:txBody>
      </p:sp>
      <p:cxnSp>
        <p:nvCxnSpPr>
          <p:cNvPr id="87" name="Straight Connector 86"/>
          <p:cNvCxnSpPr>
            <a:endCxn id="30" idx="1"/>
          </p:cNvCxnSpPr>
          <p:nvPr/>
        </p:nvCxnSpPr>
        <p:spPr>
          <a:xfrm rot="5400000" flipH="1" flipV="1">
            <a:off x="4775995" y="4750594"/>
            <a:ext cx="227012" cy="17780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grpSp>
        <p:nvGrpSpPr>
          <p:cNvPr id="7" name="Group 189"/>
          <p:cNvGrpSpPr>
            <a:grpSpLocks/>
          </p:cNvGrpSpPr>
          <p:nvPr/>
        </p:nvGrpSpPr>
        <p:grpSpPr bwMode="auto">
          <a:xfrm>
            <a:off x="2971800" y="4249737"/>
            <a:ext cx="885825" cy="493713"/>
            <a:chOff x="2566" y="-695"/>
            <a:chExt cx="558" cy="311"/>
          </a:xfrm>
        </p:grpSpPr>
        <p:sp>
          <p:nvSpPr>
            <p:cNvPr id="12328" name="Line 190"/>
            <p:cNvSpPr>
              <a:spLocks noChangeShapeType="1"/>
            </p:cNvSpPr>
            <p:nvPr/>
          </p:nvSpPr>
          <p:spPr bwMode="auto">
            <a:xfrm>
              <a:off x="2784" y="-672"/>
              <a:ext cx="0" cy="288"/>
            </a:xfrm>
            <a:prstGeom prst="line">
              <a:avLst/>
            </a:prstGeom>
            <a:noFill/>
            <a:ln w="25400">
              <a:solidFill>
                <a:schemeClr val="tx1"/>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29" name="Line 191"/>
            <p:cNvSpPr>
              <a:spLocks noChangeShapeType="1"/>
            </p:cNvSpPr>
            <p:nvPr/>
          </p:nvSpPr>
          <p:spPr bwMode="auto">
            <a:xfrm flipH="1">
              <a:off x="2640" y="-528"/>
              <a:ext cx="288" cy="0"/>
            </a:xfrm>
            <a:prstGeom prst="line">
              <a:avLst/>
            </a:prstGeom>
            <a:noFill/>
            <a:ln w="25400">
              <a:solidFill>
                <a:schemeClr val="tx1"/>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30" name="Text Box 192"/>
            <p:cNvSpPr txBox="1">
              <a:spLocks noChangeArrowheads="1"/>
            </p:cNvSpPr>
            <p:nvPr/>
          </p:nvSpPr>
          <p:spPr bwMode="auto">
            <a:xfrm>
              <a:off x="2566" y="-695"/>
              <a:ext cx="558" cy="155"/>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b="1" dirty="0">
                  <a:solidFill>
                    <a:prstClr val="black"/>
                  </a:solidFill>
                  <a:cs typeface="Arial" charset="0"/>
                </a:rPr>
                <a:t>          AB1022</a:t>
              </a:r>
            </a:p>
          </p:txBody>
        </p:sp>
      </p:grpSp>
      <p:grpSp>
        <p:nvGrpSpPr>
          <p:cNvPr id="8" name="Group 189"/>
          <p:cNvGrpSpPr>
            <a:grpSpLocks/>
          </p:cNvGrpSpPr>
          <p:nvPr/>
        </p:nvGrpSpPr>
        <p:grpSpPr bwMode="auto">
          <a:xfrm>
            <a:off x="4495803" y="3335337"/>
            <a:ext cx="885825" cy="493713"/>
            <a:chOff x="2566" y="-695"/>
            <a:chExt cx="558" cy="311"/>
          </a:xfrm>
        </p:grpSpPr>
        <p:sp>
          <p:nvSpPr>
            <p:cNvPr id="12325" name="Line 190"/>
            <p:cNvSpPr>
              <a:spLocks noChangeShapeType="1"/>
            </p:cNvSpPr>
            <p:nvPr/>
          </p:nvSpPr>
          <p:spPr bwMode="auto">
            <a:xfrm>
              <a:off x="2784" y="-672"/>
              <a:ext cx="0" cy="288"/>
            </a:xfrm>
            <a:prstGeom prst="line">
              <a:avLst/>
            </a:prstGeom>
            <a:noFill/>
            <a:ln w="25400">
              <a:solidFill>
                <a:schemeClr val="tx1"/>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26" name="Line 191"/>
            <p:cNvSpPr>
              <a:spLocks noChangeShapeType="1"/>
            </p:cNvSpPr>
            <p:nvPr/>
          </p:nvSpPr>
          <p:spPr bwMode="auto">
            <a:xfrm flipH="1">
              <a:off x="2640" y="-528"/>
              <a:ext cx="288" cy="0"/>
            </a:xfrm>
            <a:prstGeom prst="line">
              <a:avLst/>
            </a:prstGeom>
            <a:noFill/>
            <a:ln w="25400">
              <a:solidFill>
                <a:schemeClr val="tx1"/>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2327" name="Text Box 192"/>
            <p:cNvSpPr txBox="1">
              <a:spLocks noChangeArrowheads="1"/>
            </p:cNvSpPr>
            <p:nvPr/>
          </p:nvSpPr>
          <p:spPr bwMode="auto">
            <a:xfrm>
              <a:off x="2566" y="-695"/>
              <a:ext cx="558" cy="155"/>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b="1" dirty="0">
                  <a:solidFill>
                    <a:prstClr val="black"/>
                  </a:solidFill>
                  <a:cs typeface="Arial" charset="0"/>
                </a:rPr>
                <a:t>          AB3025</a:t>
              </a:r>
            </a:p>
          </p:txBody>
        </p:sp>
      </p:grpSp>
      <p:sp>
        <p:nvSpPr>
          <p:cNvPr id="12318" name="Title 97"/>
          <p:cNvSpPr>
            <a:spLocks noGrp="1"/>
          </p:cNvSpPr>
          <p:nvPr>
            <p:ph type="title"/>
          </p:nvPr>
        </p:nvSpPr>
        <p:spPr>
          <a:xfrm>
            <a:off x="420688" y="-274637"/>
            <a:ext cx="8229600" cy="1143001"/>
          </a:xfrm>
        </p:spPr>
        <p:txBody>
          <a:bodyPr/>
          <a:lstStyle/>
          <a:p>
            <a:r>
              <a:rPr lang="en-US" dirty="0"/>
              <a:t>Company Concept</a:t>
            </a:r>
          </a:p>
        </p:txBody>
      </p:sp>
      <p:grpSp>
        <p:nvGrpSpPr>
          <p:cNvPr id="9" name="Group 41"/>
          <p:cNvGrpSpPr>
            <a:grpSpLocks/>
          </p:cNvGrpSpPr>
          <p:nvPr/>
        </p:nvGrpSpPr>
        <p:grpSpPr bwMode="auto">
          <a:xfrm>
            <a:off x="7804149" y="1255712"/>
            <a:ext cx="1296989" cy="728663"/>
            <a:chOff x="65" y="-553"/>
            <a:chExt cx="817" cy="459"/>
          </a:xfrm>
        </p:grpSpPr>
        <p:sp>
          <p:nvSpPr>
            <p:cNvPr id="12320" name="Rectangle 42"/>
            <p:cNvSpPr>
              <a:spLocks noChangeArrowheads="1"/>
            </p:cNvSpPr>
            <p:nvPr/>
          </p:nvSpPr>
          <p:spPr bwMode="auto">
            <a:xfrm>
              <a:off x="225" y="-336"/>
              <a:ext cx="311" cy="225"/>
            </a:xfrm>
            <a:prstGeom prst="rect">
              <a:avLst/>
            </a:prstGeom>
            <a:noFill/>
            <a:ln w="25400">
              <a:solidFill>
                <a:srgbClr val="0000FF"/>
              </a:solidFill>
              <a:miter lim="800000"/>
              <a:headEnd/>
              <a:tailEnd/>
            </a:ln>
          </p:spPr>
          <p:txBody>
            <a:bodyPr wrap="none" anchor="ctr"/>
            <a:lstStyle/>
            <a:p>
              <a:pPr algn="ctr" fontAlgn="base">
                <a:spcBef>
                  <a:spcPct val="0"/>
                </a:spcBef>
                <a:spcAft>
                  <a:spcPct val="0"/>
                </a:spcAft>
              </a:pPr>
              <a:endParaRPr lang="en-US" dirty="0">
                <a:solidFill>
                  <a:prstClr val="black"/>
                </a:solidFill>
                <a:cs typeface="Arial" charset="0"/>
              </a:endParaRPr>
            </a:p>
          </p:txBody>
        </p:sp>
        <p:sp>
          <p:nvSpPr>
            <p:cNvPr id="12321" name="Line 43"/>
            <p:cNvSpPr>
              <a:spLocks noChangeShapeType="1"/>
            </p:cNvSpPr>
            <p:nvPr/>
          </p:nvSpPr>
          <p:spPr bwMode="auto">
            <a:xfrm>
              <a:off x="225" y="-338"/>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12322" name="Line 44"/>
            <p:cNvSpPr>
              <a:spLocks noChangeShapeType="1"/>
            </p:cNvSpPr>
            <p:nvPr/>
          </p:nvSpPr>
          <p:spPr bwMode="auto">
            <a:xfrm flipH="1">
              <a:off x="225" y="-338"/>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12323" name="Text Box 45"/>
            <p:cNvSpPr txBox="1">
              <a:spLocks noChangeArrowheads="1"/>
            </p:cNvSpPr>
            <p:nvPr/>
          </p:nvSpPr>
          <p:spPr bwMode="auto">
            <a:xfrm>
              <a:off x="265" y="-553"/>
              <a:ext cx="228" cy="233"/>
            </a:xfrm>
            <a:prstGeom prst="rect">
              <a:avLst/>
            </a:prstGeom>
            <a:noFill/>
            <a:ln w="9525">
              <a:noFill/>
              <a:miter lim="800000"/>
              <a:headEnd/>
              <a:tailEnd/>
            </a:ln>
          </p:spPr>
          <p:txBody>
            <a:bodyPr wrap="none">
              <a:spAutoFit/>
            </a:bodyPr>
            <a:lstStyle/>
            <a:p>
              <a:pPr fontAlgn="base">
                <a:spcBef>
                  <a:spcPct val="0"/>
                </a:spcBef>
                <a:spcAft>
                  <a:spcPct val="0"/>
                </a:spcAft>
              </a:pPr>
              <a:r>
                <a:rPr lang="en-US" sz="1400" dirty="0">
                  <a:solidFill>
                    <a:srgbClr val="0000FF"/>
                  </a:solidFill>
                  <a:cs typeface="Arial" charset="0"/>
                </a:rPr>
                <a:t>  I</a:t>
              </a:r>
              <a:r>
                <a:rPr lang="en-US" dirty="0">
                  <a:solidFill>
                    <a:srgbClr val="0000FF"/>
                  </a:solidFill>
                  <a:cs typeface="Arial" charset="0"/>
                </a:rPr>
                <a:t> </a:t>
              </a:r>
            </a:p>
          </p:txBody>
        </p:sp>
        <p:sp>
          <p:nvSpPr>
            <p:cNvPr id="12324" name="Text Box 46"/>
            <p:cNvSpPr txBox="1">
              <a:spLocks noChangeArrowheads="1"/>
            </p:cNvSpPr>
            <p:nvPr/>
          </p:nvSpPr>
          <p:spPr bwMode="auto">
            <a:xfrm>
              <a:off x="65" y="-288"/>
              <a:ext cx="817" cy="194"/>
            </a:xfrm>
            <a:prstGeom prst="rect">
              <a:avLst/>
            </a:prstGeom>
            <a:noFill/>
            <a:ln w="9525">
              <a:noFill/>
              <a:miter lim="800000"/>
              <a:headEnd/>
              <a:tailEnd/>
            </a:ln>
          </p:spPr>
          <p:txBody>
            <a:bodyPr wrap="none">
              <a:spAutoFit/>
            </a:bodyPr>
            <a:lstStyle/>
            <a:p>
              <a:pPr fontAlgn="base">
                <a:spcBef>
                  <a:spcPct val="0"/>
                </a:spcBef>
                <a:spcAft>
                  <a:spcPct val="0"/>
                </a:spcAft>
              </a:pPr>
              <a:r>
                <a:rPr lang="en-US" sz="1400" dirty="0">
                  <a:solidFill>
                    <a:srgbClr val="0000FF"/>
                  </a:solidFill>
                  <a:cs typeface="Arial" charset="0"/>
                </a:rPr>
                <a:t>B               4RTB </a:t>
              </a:r>
            </a:p>
          </p:txBody>
        </p:sp>
      </p:grpSp>
      <p:sp>
        <p:nvSpPr>
          <p:cNvPr id="67" name="TextBox 66"/>
          <p:cNvSpPr txBox="1"/>
          <p:nvPr/>
        </p:nvSpPr>
        <p:spPr>
          <a:xfrm>
            <a:off x="6529182" y="2958152"/>
            <a:ext cx="2614818" cy="415498"/>
          </a:xfrm>
          <a:prstGeom prst="rect">
            <a:avLst/>
          </a:prstGeom>
          <a:solidFill>
            <a:schemeClr val="bg1"/>
          </a:solidFill>
          <a:ln>
            <a:solidFill>
              <a:schemeClr val="tx1"/>
            </a:solidFill>
          </a:ln>
        </p:spPr>
        <p:txBody>
          <a:bodyPr wrap="none">
            <a:spAutoFit/>
          </a:bodyPr>
          <a:lstStyle/>
          <a:p>
            <a:pPr>
              <a:defRPr/>
            </a:pPr>
            <a:r>
              <a:rPr lang="en-US" sz="1050" b="1" dirty="0">
                <a:solidFill>
                  <a:prstClr val="black"/>
                </a:solidFill>
                <a:cs typeface="Arial" charset="0"/>
              </a:rPr>
              <a:t>T: Destroy</a:t>
            </a:r>
          </a:p>
          <a:p>
            <a:pPr>
              <a:defRPr/>
            </a:pPr>
            <a:r>
              <a:rPr lang="en-US" sz="1050" b="1" dirty="0">
                <a:solidFill>
                  <a:prstClr val="black"/>
                </a:solidFill>
                <a:cs typeface="Arial" charset="0"/>
              </a:rPr>
              <a:t>P:Prevent ALF from Massing against the DO</a:t>
            </a:r>
          </a:p>
        </p:txBody>
      </p:sp>
      <p:sp>
        <p:nvSpPr>
          <p:cNvPr id="68" name="TextBox 67"/>
          <p:cNvSpPr txBox="1"/>
          <p:nvPr/>
        </p:nvSpPr>
        <p:spPr>
          <a:xfrm>
            <a:off x="6525904" y="4833119"/>
            <a:ext cx="2618096" cy="577081"/>
          </a:xfrm>
          <a:prstGeom prst="rect">
            <a:avLst/>
          </a:prstGeom>
          <a:solidFill>
            <a:schemeClr val="bg1"/>
          </a:solidFill>
          <a:ln>
            <a:solidFill>
              <a:schemeClr val="tx1"/>
            </a:solidFill>
          </a:ln>
        </p:spPr>
        <p:txBody>
          <a:bodyPr wrap="square">
            <a:spAutoFit/>
          </a:bodyPr>
          <a:lstStyle/>
          <a:p>
            <a:pPr>
              <a:defRPr/>
            </a:pPr>
            <a:r>
              <a:rPr lang="en-US" sz="1050" b="1" dirty="0">
                <a:solidFill>
                  <a:prstClr val="black"/>
                </a:solidFill>
                <a:cs typeface="Arial" charset="0"/>
              </a:rPr>
              <a:t>T: Destroy</a:t>
            </a:r>
          </a:p>
          <a:p>
            <a:pPr>
              <a:defRPr/>
            </a:pPr>
            <a:r>
              <a:rPr lang="en-US" sz="1050" b="1" dirty="0">
                <a:solidFill>
                  <a:prstClr val="black"/>
                </a:solidFill>
                <a:cs typeface="Arial" charset="0"/>
              </a:rPr>
              <a:t>P: Prevent Enemy from maintaining control of Charlie Zone</a:t>
            </a:r>
          </a:p>
        </p:txBody>
      </p:sp>
      <p:sp>
        <p:nvSpPr>
          <p:cNvPr id="69" name="TextBox 68"/>
          <p:cNvSpPr txBox="1"/>
          <p:nvPr/>
        </p:nvSpPr>
        <p:spPr>
          <a:xfrm>
            <a:off x="0" y="609600"/>
            <a:ext cx="4343400" cy="2739211"/>
          </a:xfrm>
          <a:prstGeom prst="rect">
            <a:avLst/>
          </a:prstGeom>
          <a:solidFill>
            <a:schemeClr val="bg1"/>
          </a:solidFill>
        </p:spPr>
        <p:txBody>
          <a:bodyPr wrap="square" rtlCol="0">
            <a:spAutoFit/>
          </a:bodyPr>
          <a:lstStyle/>
          <a:p>
            <a:pPr eaLnBrk="0" fontAlgn="base" hangingPunct="0">
              <a:spcBef>
                <a:spcPct val="0"/>
              </a:spcBef>
              <a:spcAft>
                <a:spcPct val="0"/>
              </a:spcAft>
            </a:pPr>
            <a:r>
              <a:rPr lang="en-US" sz="1600" b="1" u="sng" dirty="0">
                <a:solidFill>
                  <a:prstClr val="black"/>
                </a:solidFill>
                <a:latin typeface="Arial" charset="0"/>
              </a:rPr>
              <a:t>Higher’s Mission and Intent (2-up)</a:t>
            </a:r>
          </a:p>
          <a:p>
            <a:pPr eaLnBrk="0" fontAlgn="base" hangingPunct="0">
              <a:spcBef>
                <a:spcPct val="0"/>
              </a:spcBef>
              <a:spcAft>
                <a:spcPct val="0"/>
              </a:spcAft>
            </a:pPr>
            <a:endParaRPr lang="en-US" sz="1600" b="1" dirty="0">
              <a:solidFill>
                <a:prstClr val="black"/>
              </a:solidFill>
              <a:latin typeface="Arial" charset="0"/>
            </a:endParaRPr>
          </a:p>
          <a:p>
            <a:pPr eaLnBrk="0" fontAlgn="base" hangingPunct="0">
              <a:spcBef>
                <a:spcPct val="0"/>
              </a:spcBef>
              <a:spcAft>
                <a:spcPct val="0"/>
              </a:spcAft>
            </a:pPr>
            <a:r>
              <a:rPr lang="en-US" sz="1400" b="1" dirty="0">
                <a:solidFill>
                  <a:prstClr val="black"/>
                </a:solidFill>
                <a:latin typeface="Arial" charset="0"/>
              </a:rPr>
              <a:t>1 Mission: </a:t>
            </a:r>
          </a:p>
          <a:p>
            <a:pPr eaLnBrk="0" fontAlgn="base" hangingPunct="0">
              <a:spcBef>
                <a:spcPct val="0"/>
              </a:spcBef>
              <a:spcAft>
                <a:spcPct val="0"/>
              </a:spcAft>
            </a:pPr>
            <a:r>
              <a:rPr lang="en-US" sz="1400" dirty="0">
                <a:solidFill>
                  <a:prstClr val="black"/>
                </a:solidFill>
                <a:latin typeface="Arial" charset="0"/>
              </a:rPr>
              <a:t>B CO, 4</a:t>
            </a:r>
            <a:r>
              <a:rPr lang="en-US" sz="1400" baseline="30000" dirty="0">
                <a:solidFill>
                  <a:prstClr val="black"/>
                </a:solidFill>
                <a:latin typeface="Arial" charset="0"/>
              </a:rPr>
              <a:t>th</a:t>
            </a:r>
            <a:r>
              <a:rPr lang="en-US" sz="1400" dirty="0">
                <a:solidFill>
                  <a:prstClr val="black"/>
                </a:solidFill>
                <a:latin typeface="Arial" charset="0"/>
              </a:rPr>
              <a:t> RTBn, conducts area ambushes to destroy enemy personnel and equipment NLT 302300NOV10 in </a:t>
            </a:r>
            <a:r>
              <a:rPr lang="en-US" sz="1400" u="sng" dirty="0">
                <a:solidFill>
                  <a:prstClr val="black"/>
                </a:solidFill>
                <a:latin typeface="Arial" charset="0"/>
              </a:rPr>
              <a:t>Zone C </a:t>
            </a:r>
            <a:r>
              <a:rPr lang="en-US" sz="1400" dirty="0">
                <a:solidFill>
                  <a:prstClr val="black"/>
                </a:solidFill>
                <a:latin typeface="Arial" charset="0"/>
              </a:rPr>
              <a:t>IOT prevent the enemy from maintaining control of Charlie Zone.</a:t>
            </a:r>
          </a:p>
          <a:p>
            <a:pPr eaLnBrk="0" fontAlgn="base" hangingPunct="0">
              <a:spcBef>
                <a:spcPct val="0"/>
              </a:spcBef>
              <a:spcAft>
                <a:spcPct val="0"/>
              </a:spcAft>
            </a:pPr>
            <a:endParaRPr lang="en-US" sz="1400" b="1" dirty="0">
              <a:solidFill>
                <a:prstClr val="black"/>
              </a:solidFill>
              <a:latin typeface="Arial" charset="0"/>
            </a:endParaRPr>
          </a:p>
          <a:p>
            <a:pPr eaLnBrk="0" fontAlgn="base" hangingPunct="0">
              <a:spcBef>
                <a:spcPct val="0"/>
              </a:spcBef>
              <a:spcAft>
                <a:spcPct val="0"/>
              </a:spcAft>
            </a:pPr>
            <a:r>
              <a:rPr lang="en-US" sz="1400" b="1" dirty="0">
                <a:solidFill>
                  <a:prstClr val="black"/>
                </a:solidFill>
                <a:latin typeface="Arial" charset="0"/>
              </a:rPr>
              <a:t>2 Intent: </a:t>
            </a:r>
          </a:p>
          <a:p>
            <a:pPr eaLnBrk="0" fontAlgn="base" hangingPunct="0">
              <a:spcBef>
                <a:spcPct val="0"/>
              </a:spcBef>
              <a:spcAft>
                <a:spcPct val="0"/>
              </a:spcAft>
              <a:buFont typeface="Arial" pitchFamily="34" charset="0"/>
              <a:buChar char="•"/>
            </a:pPr>
            <a:r>
              <a:rPr lang="en-US" sz="1400" dirty="0">
                <a:solidFill>
                  <a:prstClr val="black"/>
                </a:solidFill>
                <a:latin typeface="Arial" charset="0"/>
              </a:rPr>
              <a:t>Find, fix, and finish enemy forces in </a:t>
            </a:r>
            <a:r>
              <a:rPr lang="en-US" sz="1400" u="sng" dirty="0">
                <a:solidFill>
                  <a:prstClr val="black"/>
                </a:solidFill>
                <a:latin typeface="Arial" charset="0"/>
              </a:rPr>
              <a:t>Zone C</a:t>
            </a:r>
          </a:p>
          <a:p>
            <a:pPr eaLnBrk="0" fontAlgn="base" hangingPunct="0">
              <a:spcBef>
                <a:spcPct val="0"/>
              </a:spcBef>
              <a:spcAft>
                <a:spcPct val="0"/>
              </a:spcAft>
              <a:buFont typeface="Arial" pitchFamily="34" charset="0"/>
              <a:buChar char="•"/>
            </a:pPr>
            <a:r>
              <a:rPr lang="en-US" sz="1400" dirty="0">
                <a:solidFill>
                  <a:prstClr val="black"/>
                </a:solidFill>
                <a:latin typeface="Arial" charset="0"/>
              </a:rPr>
              <a:t>Enemy personnel and equipment destroyed</a:t>
            </a:r>
          </a:p>
          <a:p>
            <a:pPr eaLnBrk="0" fontAlgn="base" hangingPunct="0">
              <a:spcBef>
                <a:spcPct val="0"/>
              </a:spcBef>
              <a:spcAft>
                <a:spcPct val="0"/>
              </a:spcAft>
              <a:buFont typeface="Arial" pitchFamily="34" charset="0"/>
              <a:buChar char="•"/>
            </a:pPr>
            <a:r>
              <a:rPr lang="en-US" sz="1400" dirty="0">
                <a:solidFill>
                  <a:prstClr val="black"/>
                </a:solidFill>
                <a:latin typeface="Arial" charset="0"/>
              </a:rPr>
              <a:t>Enemy re-supply denied</a:t>
            </a:r>
          </a:p>
        </p:txBody>
      </p:sp>
      <p:grpSp>
        <p:nvGrpSpPr>
          <p:cNvPr id="70" name="Group 69"/>
          <p:cNvGrpSpPr/>
          <p:nvPr/>
        </p:nvGrpSpPr>
        <p:grpSpPr>
          <a:xfrm>
            <a:off x="8356599" y="3429000"/>
            <a:ext cx="152400" cy="228600"/>
            <a:chOff x="-1143000" y="1676400"/>
            <a:chExt cx="304800" cy="609600"/>
          </a:xfrm>
        </p:grpSpPr>
        <p:cxnSp>
          <p:nvCxnSpPr>
            <p:cNvPr id="73" name="Straight Connector 72"/>
            <p:cNvCxnSpPr/>
            <p:nvPr/>
          </p:nvCxnSpPr>
          <p:spPr>
            <a:xfrm rot="5400000">
              <a:off x="-1257300" y="1790700"/>
              <a:ext cx="381000" cy="1524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1104900" y="1790700"/>
              <a:ext cx="381000" cy="1524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1257300" y="2019300"/>
              <a:ext cx="381000" cy="1524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1104900" y="2019300"/>
              <a:ext cx="381000" cy="1524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8191502" y="2272157"/>
            <a:ext cx="152400" cy="142875"/>
            <a:chOff x="3795585" y="4013886"/>
            <a:chExt cx="152400" cy="142875"/>
          </a:xfrm>
        </p:grpSpPr>
        <p:cxnSp>
          <p:nvCxnSpPr>
            <p:cNvPr id="78" name="Straight Connector 77"/>
            <p:cNvCxnSpPr/>
            <p:nvPr/>
          </p:nvCxnSpPr>
          <p:spPr>
            <a:xfrm rot="5400000">
              <a:off x="3762247" y="4047224"/>
              <a:ext cx="142875" cy="762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H="1">
              <a:off x="3838447" y="4047224"/>
              <a:ext cx="142875" cy="762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Platoon Concept OBJ Black</a:t>
            </a:r>
          </a:p>
        </p:txBody>
      </p:sp>
      <p:pic>
        <p:nvPicPr>
          <p:cNvPr id="3" name="Picture 2" descr="C:\Users\Matthew.jordan.reed\Desktop\New TLPs\darby_50k_8x11_STUD_MAP.jpg"/>
          <p:cNvPicPr>
            <a:picLocks noChangeAspect="1" noChangeArrowheads="1"/>
          </p:cNvPicPr>
          <p:nvPr/>
        </p:nvPicPr>
        <p:blipFill>
          <a:blip r:embed="rId3" cstate="print"/>
          <a:srcRect l="26046" t="57537" r="61405" b="14583"/>
          <a:stretch>
            <a:fillRect/>
          </a:stretch>
        </p:blipFill>
        <p:spPr bwMode="auto">
          <a:xfrm>
            <a:off x="0" y="609600"/>
            <a:ext cx="9144000" cy="6248400"/>
          </a:xfrm>
          <a:prstGeom prst="rect">
            <a:avLst/>
          </a:prstGeom>
          <a:noFill/>
          <a:ln w="15875">
            <a:solidFill>
              <a:schemeClr val="tx1"/>
            </a:solidFill>
            <a:miter lim="800000"/>
            <a:headEnd/>
            <a:tailEnd/>
          </a:ln>
        </p:spPr>
      </p:pic>
      <p:sp>
        <p:nvSpPr>
          <p:cNvPr id="4" name="Oval 3"/>
          <p:cNvSpPr/>
          <p:nvPr/>
        </p:nvSpPr>
        <p:spPr>
          <a:xfrm>
            <a:off x="1676400" y="1828800"/>
            <a:ext cx="7239000" cy="44196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5" name="Group 70"/>
          <p:cNvGrpSpPr>
            <a:grpSpLocks/>
          </p:cNvGrpSpPr>
          <p:nvPr/>
        </p:nvGrpSpPr>
        <p:grpSpPr bwMode="auto">
          <a:xfrm>
            <a:off x="5410196" y="2819400"/>
            <a:ext cx="457200" cy="457200"/>
            <a:chOff x="3600" y="-624"/>
            <a:chExt cx="288" cy="288"/>
          </a:xfrm>
        </p:grpSpPr>
        <p:sp>
          <p:nvSpPr>
            <p:cNvPr id="6"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cs typeface="Arial" charset="0"/>
                </a:rPr>
                <a:t>D</a:t>
              </a:r>
            </a:p>
          </p:txBody>
        </p:sp>
        <p:sp>
          <p:nvSpPr>
            <p:cNvPr id="7"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8"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9"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0"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grpSp>
      <p:grpSp>
        <p:nvGrpSpPr>
          <p:cNvPr id="11" name="Group 70"/>
          <p:cNvGrpSpPr>
            <a:grpSpLocks/>
          </p:cNvGrpSpPr>
          <p:nvPr/>
        </p:nvGrpSpPr>
        <p:grpSpPr bwMode="auto">
          <a:xfrm>
            <a:off x="7391397" y="3810002"/>
            <a:ext cx="457200" cy="457200"/>
            <a:chOff x="3600" y="-624"/>
            <a:chExt cx="288" cy="288"/>
          </a:xfrm>
        </p:grpSpPr>
        <p:sp>
          <p:nvSpPr>
            <p:cNvPr id="12"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cs typeface="Arial" charset="0"/>
                </a:rPr>
                <a:t>D</a:t>
              </a:r>
            </a:p>
          </p:txBody>
        </p:sp>
        <p:sp>
          <p:nvSpPr>
            <p:cNvPr id="13"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4"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5"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6"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grpSp>
      <p:sp>
        <p:nvSpPr>
          <p:cNvPr id="17" name="Oval 16"/>
          <p:cNvSpPr/>
          <p:nvPr/>
        </p:nvSpPr>
        <p:spPr>
          <a:xfrm>
            <a:off x="5029200" y="2133600"/>
            <a:ext cx="1143000" cy="144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8" name="Oval 17"/>
          <p:cNvSpPr/>
          <p:nvPr/>
        </p:nvSpPr>
        <p:spPr>
          <a:xfrm>
            <a:off x="3200400" y="3657600"/>
            <a:ext cx="1371600" cy="144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9" name="Oval 18"/>
          <p:cNvSpPr/>
          <p:nvPr/>
        </p:nvSpPr>
        <p:spPr>
          <a:xfrm>
            <a:off x="7162800" y="2971802"/>
            <a:ext cx="1143000" cy="144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0" name="TextBox 19"/>
          <p:cNvSpPr txBox="1"/>
          <p:nvPr/>
        </p:nvSpPr>
        <p:spPr>
          <a:xfrm>
            <a:off x="5715000" y="1676400"/>
            <a:ext cx="1120820" cy="369332"/>
          </a:xfrm>
          <a:prstGeom prst="rect">
            <a:avLst/>
          </a:prstGeom>
          <a:solidFill>
            <a:schemeClr val="bg1">
              <a:lumMod val="65000"/>
            </a:schemeClr>
          </a:solidFill>
        </p:spPr>
        <p:txBody>
          <a:bodyPr wrap="none" rtlCol="0">
            <a:spAutoFit/>
          </a:bodyPr>
          <a:lstStyle/>
          <a:p>
            <a:pPr fontAlgn="base">
              <a:spcBef>
                <a:spcPct val="0"/>
              </a:spcBef>
              <a:spcAft>
                <a:spcPct val="0"/>
              </a:spcAft>
            </a:pPr>
            <a:r>
              <a:rPr lang="en-US" dirty="0">
                <a:solidFill>
                  <a:prstClr val="black"/>
                </a:solidFill>
                <a:latin typeface="Arial" charset="0"/>
                <a:cs typeface="Arial" charset="0"/>
              </a:rPr>
              <a:t>OBJ Red</a:t>
            </a:r>
          </a:p>
        </p:txBody>
      </p:sp>
      <p:sp>
        <p:nvSpPr>
          <p:cNvPr id="21" name="TextBox 20"/>
          <p:cNvSpPr txBox="1"/>
          <p:nvPr/>
        </p:nvSpPr>
        <p:spPr>
          <a:xfrm>
            <a:off x="3352800" y="5257800"/>
            <a:ext cx="1159292" cy="369332"/>
          </a:xfrm>
          <a:prstGeom prst="rect">
            <a:avLst/>
          </a:prstGeom>
          <a:solidFill>
            <a:schemeClr val="bg1">
              <a:lumMod val="65000"/>
            </a:schemeClr>
          </a:solidFill>
        </p:spPr>
        <p:txBody>
          <a:bodyPr wrap="none" rtlCol="0">
            <a:spAutoFit/>
          </a:bodyPr>
          <a:lstStyle/>
          <a:p>
            <a:pPr fontAlgn="base">
              <a:spcBef>
                <a:spcPct val="0"/>
              </a:spcBef>
              <a:spcAft>
                <a:spcPct val="0"/>
              </a:spcAft>
            </a:pPr>
            <a:r>
              <a:rPr lang="en-US" dirty="0">
                <a:solidFill>
                  <a:prstClr val="black"/>
                </a:solidFill>
                <a:latin typeface="Arial" charset="0"/>
                <a:cs typeface="Arial" charset="0"/>
              </a:rPr>
              <a:t>OBJ Blue</a:t>
            </a:r>
          </a:p>
        </p:txBody>
      </p:sp>
      <p:grpSp>
        <p:nvGrpSpPr>
          <p:cNvPr id="23" name="Group 24"/>
          <p:cNvGrpSpPr>
            <a:grpSpLocks/>
          </p:cNvGrpSpPr>
          <p:nvPr/>
        </p:nvGrpSpPr>
        <p:grpSpPr bwMode="auto">
          <a:xfrm rot="11284106">
            <a:off x="7482133" y="3601660"/>
            <a:ext cx="304800" cy="228600"/>
            <a:chOff x="1824" y="2592"/>
            <a:chExt cx="338" cy="384"/>
          </a:xfrm>
        </p:grpSpPr>
        <p:sp>
          <p:nvSpPr>
            <p:cNvPr id="24" name="Freeform 25"/>
            <p:cNvSpPr>
              <a:spLocks/>
            </p:cNvSpPr>
            <p:nvPr/>
          </p:nvSpPr>
          <p:spPr bwMode="auto">
            <a:xfrm rot="-5364635">
              <a:off x="1896" y="2710"/>
              <a:ext cx="193" cy="338"/>
            </a:xfrm>
            <a:custGeom>
              <a:avLst/>
              <a:gdLst>
                <a:gd name="T0" fmla="*/ 0 w 190"/>
                <a:gd name="T1" fmla="*/ 0 h 306"/>
                <a:gd name="T2" fmla="*/ 226 w 190"/>
                <a:gd name="T3" fmla="*/ 480 h 306"/>
                <a:gd name="T4" fmla="*/ 255 w 190"/>
                <a:gd name="T5" fmla="*/ 926 h 306"/>
                <a:gd name="T6" fmla="*/ 244 w 190"/>
                <a:gd name="T7" fmla="*/ 1352 h 306"/>
                <a:gd name="T8" fmla="*/ 0 w 190"/>
                <a:gd name="T9" fmla="*/ 2021 h 306"/>
                <a:gd name="T10" fmla="*/ 0 60000 65536"/>
                <a:gd name="T11" fmla="*/ 0 60000 65536"/>
                <a:gd name="T12" fmla="*/ 0 60000 65536"/>
                <a:gd name="T13" fmla="*/ 0 60000 65536"/>
                <a:gd name="T14" fmla="*/ 0 60000 65536"/>
                <a:gd name="T15" fmla="*/ 0 w 190"/>
                <a:gd name="T16" fmla="*/ 0 h 306"/>
                <a:gd name="T17" fmla="*/ 190 w 190"/>
                <a:gd name="T18" fmla="*/ 306 h 306"/>
              </a:gdLst>
              <a:ahLst/>
              <a:cxnLst>
                <a:cxn ang="T10">
                  <a:pos x="T0" y="T1"/>
                </a:cxn>
                <a:cxn ang="T11">
                  <a:pos x="T2" y="T3"/>
                </a:cxn>
                <a:cxn ang="T12">
                  <a:pos x="T4" y="T5"/>
                </a:cxn>
                <a:cxn ang="T13">
                  <a:pos x="T6" y="T7"/>
                </a:cxn>
                <a:cxn ang="T14">
                  <a:pos x="T8" y="T9"/>
                </a:cxn>
              </a:cxnLst>
              <a:rect l="T15" t="T16" r="T17" b="T18"/>
              <a:pathLst>
                <a:path w="190" h="306">
                  <a:moveTo>
                    <a:pt x="0" y="0"/>
                  </a:moveTo>
                  <a:cubicBezTo>
                    <a:pt x="80" y="7"/>
                    <a:pt x="122" y="6"/>
                    <a:pt x="168" y="73"/>
                  </a:cubicBezTo>
                  <a:cubicBezTo>
                    <a:pt x="184" y="124"/>
                    <a:pt x="177" y="103"/>
                    <a:pt x="190" y="139"/>
                  </a:cubicBezTo>
                  <a:cubicBezTo>
                    <a:pt x="187" y="161"/>
                    <a:pt x="189" y="183"/>
                    <a:pt x="182" y="204"/>
                  </a:cubicBezTo>
                  <a:cubicBezTo>
                    <a:pt x="153" y="289"/>
                    <a:pt x="77" y="306"/>
                    <a:pt x="0" y="306"/>
                  </a:cubicBezTo>
                </a:path>
              </a:pathLst>
            </a:cu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25" name="Line 26"/>
            <p:cNvSpPr>
              <a:spLocks noChangeShapeType="1"/>
            </p:cNvSpPr>
            <p:nvPr/>
          </p:nvSpPr>
          <p:spPr bwMode="auto">
            <a:xfrm flipV="1">
              <a:off x="1991" y="2592"/>
              <a:ext cx="0" cy="384"/>
            </a:xfrm>
            <a:prstGeom prst="line">
              <a:avLst/>
            </a:prstGeom>
            <a:noFill/>
            <a:ln w="25400">
              <a:solidFill>
                <a:srgbClr val="0000FF"/>
              </a:solidFill>
              <a:round/>
              <a:headEnd/>
              <a:tailEnd type="triangle" w="med" len="me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26" name="Line 27"/>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27" name="Line 28"/>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28" name="Line 29"/>
            <p:cNvSpPr>
              <a:spLocks noChangeShapeType="1"/>
            </p:cNvSpPr>
            <p:nvPr/>
          </p:nvSpPr>
          <p:spPr bwMode="auto">
            <a:xfrm>
              <a:off x="2107" y="2823"/>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29" name="Line 30"/>
            <p:cNvSpPr>
              <a:spLocks noChangeShapeType="1"/>
            </p:cNvSpPr>
            <p:nvPr/>
          </p:nvSpPr>
          <p:spPr bwMode="auto">
            <a:xfrm>
              <a:off x="2052" y="2797"/>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30" name="Line 31"/>
            <p:cNvSpPr>
              <a:spLocks noChangeShapeType="1"/>
            </p:cNvSpPr>
            <p:nvPr/>
          </p:nvSpPr>
          <p:spPr bwMode="auto">
            <a:xfrm>
              <a:off x="1888" y="2817"/>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31" name="Line 32"/>
            <p:cNvSpPr>
              <a:spLocks noChangeShapeType="1"/>
            </p:cNvSpPr>
            <p:nvPr/>
          </p:nvSpPr>
          <p:spPr bwMode="auto">
            <a:xfrm>
              <a:off x="1943" y="2791"/>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grpSp>
      <p:grpSp>
        <p:nvGrpSpPr>
          <p:cNvPr id="32" name="Group 24"/>
          <p:cNvGrpSpPr>
            <a:grpSpLocks/>
          </p:cNvGrpSpPr>
          <p:nvPr/>
        </p:nvGrpSpPr>
        <p:grpSpPr bwMode="auto">
          <a:xfrm rot="14890480">
            <a:off x="5725366" y="2889071"/>
            <a:ext cx="304800" cy="228600"/>
            <a:chOff x="1824" y="2592"/>
            <a:chExt cx="338" cy="384"/>
          </a:xfrm>
        </p:grpSpPr>
        <p:sp>
          <p:nvSpPr>
            <p:cNvPr id="33" name="Freeform 25"/>
            <p:cNvSpPr>
              <a:spLocks/>
            </p:cNvSpPr>
            <p:nvPr/>
          </p:nvSpPr>
          <p:spPr bwMode="auto">
            <a:xfrm rot="-5364635">
              <a:off x="1896" y="2710"/>
              <a:ext cx="193" cy="338"/>
            </a:xfrm>
            <a:custGeom>
              <a:avLst/>
              <a:gdLst>
                <a:gd name="T0" fmla="*/ 0 w 190"/>
                <a:gd name="T1" fmla="*/ 0 h 306"/>
                <a:gd name="T2" fmla="*/ 226 w 190"/>
                <a:gd name="T3" fmla="*/ 480 h 306"/>
                <a:gd name="T4" fmla="*/ 255 w 190"/>
                <a:gd name="T5" fmla="*/ 926 h 306"/>
                <a:gd name="T6" fmla="*/ 244 w 190"/>
                <a:gd name="T7" fmla="*/ 1352 h 306"/>
                <a:gd name="T8" fmla="*/ 0 w 190"/>
                <a:gd name="T9" fmla="*/ 2021 h 306"/>
                <a:gd name="T10" fmla="*/ 0 60000 65536"/>
                <a:gd name="T11" fmla="*/ 0 60000 65536"/>
                <a:gd name="T12" fmla="*/ 0 60000 65536"/>
                <a:gd name="T13" fmla="*/ 0 60000 65536"/>
                <a:gd name="T14" fmla="*/ 0 60000 65536"/>
                <a:gd name="T15" fmla="*/ 0 w 190"/>
                <a:gd name="T16" fmla="*/ 0 h 306"/>
                <a:gd name="T17" fmla="*/ 190 w 190"/>
                <a:gd name="T18" fmla="*/ 306 h 306"/>
              </a:gdLst>
              <a:ahLst/>
              <a:cxnLst>
                <a:cxn ang="T10">
                  <a:pos x="T0" y="T1"/>
                </a:cxn>
                <a:cxn ang="T11">
                  <a:pos x="T2" y="T3"/>
                </a:cxn>
                <a:cxn ang="T12">
                  <a:pos x="T4" y="T5"/>
                </a:cxn>
                <a:cxn ang="T13">
                  <a:pos x="T6" y="T7"/>
                </a:cxn>
                <a:cxn ang="T14">
                  <a:pos x="T8" y="T9"/>
                </a:cxn>
              </a:cxnLst>
              <a:rect l="T15" t="T16" r="T17" b="T18"/>
              <a:pathLst>
                <a:path w="190" h="306">
                  <a:moveTo>
                    <a:pt x="0" y="0"/>
                  </a:moveTo>
                  <a:cubicBezTo>
                    <a:pt x="80" y="7"/>
                    <a:pt x="122" y="6"/>
                    <a:pt x="168" y="73"/>
                  </a:cubicBezTo>
                  <a:cubicBezTo>
                    <a:pt x="184" y="124"/>
                    <a:pt x="177" y="103"/>
                    <a:pt x="190" y="139"/>
                  </a:cubicBezTo>
                  <a:cubicBezTo>
                    <a:pt x="187" y="161"/>
                    <a:pt x="189" y="183"/>
                    <a:pt x="182" y="204"/>
                  </a:cubicBezTo>
                  <a:cubicBezTo>
                    <a:pt x="153" y="289"/>
                    <a:pt x="77" y="306"/>
                    <a:pt x="0" y="306"/>
                  </a:cubicBezTo>
                </a:path>
              </a:pathLst>
            </a:cu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34" name="Line 26"/>
            <p:cNvSpPr>
              <a:spLocks noChangeShapeType="1"/>
            </p:cNvSpPr>
            <p:nvPr/>
          </p:nvSpPr>
          <p:spPr bwMode="auto">
            <a:xfrm flipV="1">
              <a:off x="1991" y="2592"/>
              <a:ext cx="0" cy="384"/>
            </a:xfrm>
            <a:prstGeom prst="line">
              <a:avLst/>
            </a:prstGeom>
            <a:noFill/>
            <a:ln w="25400">
              <a:solidFill>
                <a:srgbClr val="0000FF"/>
              </a:solidFill>
              <a:round/>
              <a:headEnd/>
              <a:tailEnd type="triangle" w="med" len="me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35" name="Line 27"/>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36" name="Line 28"/>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37" name="Line 29"/>
            <p:cNvSpPr>
              <a:spLocks noChangeShapeType="1"/>
            </p:cNvSpPr>
            <p:nvPr/>
          </p:nvSpPr>
          <p:spPr bwMode="auto">
            <a:xfrm>
              <a:off x="2107" y="2823"/>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38" name="Line 30"/>
            <p:cNvSpPr>
              <a:spLocks noChangeShapeType="1"/>
            </p:cNvSpPr>
            <p:nvPr/>
          </p:nvSpPr>
          <p:spPr bwMode="auto">
            <a:xfrm>
              <a:off x="2052" y="2797"/>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39" name="Line 31"/>
            <p:cNvSpPr>
              <a:spLocks noChangeShapeType="1"/>
            </p:cNvSpPr>
            <p:nvPr/>
          </p:nvSpPr>
          <p:spPr bwMode="auto">
            <a:xfrm>
              <a:off x="1888" y="2817"/>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40" name="Line 32"/>
            <p:cNvSpPr>
              <a:spLocks noChangeShapeType="1"/>
            </p:cNvSpPr>
            <p:nvPr/>
          </p:nvSpPr>
          <p:spPr bwMode="auto">
            <a:xfrm>
              <a:off x="1943" y="2791"/>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grpSp>
      <p:grpSp>
        <p:nvGrpSpPr>
          <p:cNvPr id="41" name="Group 95"/>
          <p:cNvGrpSpPr>
            <a:grpSpLocks/>
          </p:cNvGrpSpPr>
          <p:nvPr/>
        </p:nvGrpSpPr>
        <p:grpSpPr bwMode="auto">
          <a:xfrm>
            <a:off x="5181599" y="2133603"/>
            <a:ext cx="951355" cy="633298"/>
            <a:chOff x="1278" y="2337"/>
            <a:chExt cx="771" cy="546"/>
          </a:xfrm>
        </p:grpSpPr>
        <p:sp>
          <p:nvSpPr>
            <p:cNvPr id="49"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50"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51"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52" name="Text Box 99"/>
            <p:cNvSpPr txBox="1">
              <a:spLocks noChangeArrowheads="1"/>
            </p:cNvSpPr>
            <p:nvPr/>
          </p:nvSpPr>
          <p:spPr bwMode="auto">
            <a:xfrm>
              <a:off x="1576" y="2337"/>
              <a:ext cx="302" cy="318"/>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cs typeface="Arial" charset="0"/>
                </a:rPr>
                <a:t>●  </a:t>
              </a:r>
              <a:r>
                <a:rPr lang="en-US" b="1" dirty="0">
                  <a:solidFill>
                    <a:srgbClr val="0000FF"/>
                  </a:solidFill>
                  <a:cs typeface="Arial" charset="0"/>
                </a:rPr>
                <a:t> </a:t>
              </a:r>
            </a:p>
          </p:txBody>
        </p:sp>
        <p:sp>
          <p:nvSpPr>
            <p:cNvPr id="53" name="Text Box 100"/>
            <p:cNvSpPr txBox="1">
              <a:spLocks noChangeArrowheads="1"/>
            </p:cNvSpPr>
            <p:nvPr/>
          </p:nvSpPr>
          <p:spPr bwMode="auto">
            <a:xfrm>
              <a:off x="1278" y="2697"/>
              <a:ext cx="771" cy="186"/>
            </a:xfrm>
            <a:prstGeom prst="rect">
              <a:avLst/>
            </a:prstGeom>
            <a:noFill/>
            <a:ln w="9525">
              <a:noFill/>
              <a:miter lim="800000"/>
              <a:headEnd/>
              <a:tailEnd/>
            </a:ln>
          </p:spPr>
          <p:txBody>
            <a:bodyPr wrap="none">
              <a:spAutoFit/>
            </a:bodyPr>
            <a:lstStyle/>
            <a:p>
              <a:pPr fontAlgn="base">
                <a:spcBef>
                  <a:spcPct val="0"/>
                </a:spcBef>
                <a:spcAft>
                  <a:spcPct val="0"/>
                </a:spcAft>
              </a:pPr>
              <a:r>
                <a:rPr lang="en-US" sz="800" b="1" dirty="0">
                  <a:solidFill>
                    <a:srgbClr val="0000FF"/>
                  </a:solidFill>
                  <a:cs typeface="Arial" charset="0"/>
                </a:rPr>
                <a:t>      1                   1/B</a:t>
              </a:r>
            </a:p>
          </p:txBody>
        </p:sp>
      </p:grpSp>
      <p:grpSp>
        <p:nvGrpSpPr>
          <p:cNvPr id="42" name="Group 95"/>
          <p:cNvGrpSpPr>
            <a:grpSpLocks/>
          </p:cNvGrpSpPr>
          <p:nvPr/>
        </p:nvGrpSpPr>
        <p:grpSpPr bwMode="auto">
          <a:xfrm>
            <a:off x="7391400" y="2895600"/>
            <a:ext cx="951353" cy="615896"/>
            <a:chOff x="1288" y="2337"/>
            <a:chExt cx="771" cy="531"/>
          </a:xfrm>
        </p:grpSpPr>
        <p:sp>
          <p:nvSpPr>
            <p:cNvPr id="55"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56"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57"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58" name="Text Box 99"/>
            <p:cNvSpPr txBox="1">
              <a:spLocks noChangeArrowheads="1"/>
            </p:cNvSpPr>
            <p:nvPr/>
          </p:nvSpPr>
          <p:spPr bwMode="auto">
            <a:xfrm>
              <a:off x="1575" y="2337"/>
              <a:ext cx="302" cy="318"/>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cs typeface="Arial" charset="0"/>
                </a:rPr>
                <a:t>●  </a:t>
              </a:r>
              <a:r>
                <a:rPr lang="en-US" b="1" dirty="0">
                  <a:solidFill>
                    <a:srgbClr val="0000FF"/>
                  </a:solidFill>
                  <a:cs typeface="Arial" charset="0"/>
                </a:rPr>
                <a:t> </a:t>
              </a:r>
            </a:p>
          </p:txBody>
        </p:sp>
        <p:sp>
          <p:nvSpPr>
            <p:cNvPr id="59" name="Text Box 100"/>
            <p:cNvSpPr txBox="1">
              <a:spLocks noChangeArrowheads="1"/>
            </p:cNvSpPr>
            <p:nvPr/>
          </p:nvSpPr>
          <p:spPr bwMode="auto">
            <a:xfrm>
              <a:off x="1288" y="2682"/>
              <a:ext cx="771" cy="186"/>
            </a:xfrm>
            <a:prstGeom prst="rect">
              <a:avLst/>
            </a:prstGeom>
            <a:noFill/>
            <a:ln w="9525">
              <a:noFill/>
              <a:miter lim="800000"/>
              <a:headEnd/>
              <a:tailEnd/>
            </a:ln>
          </p:spPr>
          <p:txBody>
            <a:bodyPr wrap="none">
              <a:spAutoFit/>
            </a:bodyPr>
            <a:lstStyle/>
            <a:p>
              <a:pPr fontAlgn="base">
                <a:spcBef>
                  <a:spcPct val="0"/>
                </a:spcBef>
                <a:spcAft>
                  <a:spcPct val="0"/>
                </a:spcAft>
              </a:pPr>
              <a:r>
                <a:rPr lang="en-US" sz="800" b="1" dirty="0">
                  <a:solidFill>
                    <a:srgbClr val="0000FF"/>
                  </a:solidFill>
                  <a:cs typeface="Arial" charset="0"/>
                </a:rPr>
                <a:t>     2                    1/B</a:t>
              </a:r>
            </a:p>
          </p:txBody>
        </p:sp>
      </p:grpSp>
      <p:grpSp>
        <p:nvGrpSpPr>
          <p:cNvPr id="43" name="Group 95"/>
          <p:cNvGrpSpPr>
            <a:grpSpLocks/>
          </p:cNvGrpSpPr>
          <p:nvPr/>
        </p:nvGrpSpPr>
        <p:grpSpPr bwMode="auto">
          <a:xfrm>
            <a:off x="3387110" y="3962400"/>
            <a:ext cx="951353" cy="640257"/>
            <a:chOff x="1288" y="2337"/>
            <a:chExt cx="771" cy="552"/>
          </a:xfrm>
        </p:grpSpPr>
        <p:sp>
          <p:nvSpPr>
            <p:cNvPr id="61"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62"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63"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latin typeface="Arial" charset="0"/>
                <a:cs typeface="Arial" charset="0"/>
              </a:endParaRPr>
            </a:p>
          </p:txBody>
        </p:sp>
        <p:sp>
          <p:nvSpPr>
            <p:cNvPr id="64" name="Text Box 99"/>
            <p:cNvSpPr txBox="1">
              <a:spLocks noChangeArrowheads="1"/>
            </p:cNvSpPr>
            <p:nvPr/>
          </p:nvSpPr>
          <p:spPr bwMode="auto">
            <a:xfrm>
              <a:off x="1549" y="2337"/>
              <a:ext cx="302" cy="318"/>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cs typeface="Arial" charset="0"/>
                </a:rPr>
                <a:t> ● </a:t>
              </a:r>
              <a:r>
                <a:rPr lang="en-US" b="1" dirty="0">
                  <a:solidFill>
                    <a:srgbClr val="0000FF"/>
                  </a:solidFill>
                  <a:cs typeface="Arial" charset="0"/>
                </a:rPr>
                <a:t> </a:t>
              </a:r>
            </a:p>
          </p:txBody>
        </p:sp>
        <p:sp>
          <p:nvSpPr>
            <p:cNvPr id="65" name="Text Box 100"/>
            <p:cNvSpPr txBox="1">
              <a:spLocks noChangeArrowheads="1"/>
            </p:cNvSpPr>
            <p:nvPr/>
          </p:nvSpPr>
          <p:spPr bwMode="auto">
            <a:xfrm>
              <a:off x="1288" y="2703"/>
              <a:ext cx="771" cy="186"/>
            </a:xfrm>
            <a:prstGeom prst="rect">
              <a:avLst/>
            </a:prstGeom>
            <a:noFill/>
            <a:ln w="9525">
              <a:noFill/>
              <a:miter lim="800000"/>
              <a:headEnd/>
              <a:tailEnd/>
            </a:ln>
          </p:spPr>
          <p:txBody>
            <a:bodyPr wrap="none">
              <a:spAutoFit/>
            </a:bodyPr>
            <a:lstStyle/>
            <a:p>
              <a:pPr fontAlgn="base">
                <a:spcBef>
                  <a:spcPct val="0"/>
                </a:spcBef>
                <a:spcAft>
                  <a:spcPct val="0"/>
                </a:spcAft>
              </a:pPr>
              <a:r>
                <a:rPr lang="en-US" sz="800" b="1" dirty="0">
                  <a:solidFill>
                    <a:srgbClr val="0000FF"/>
                  </a:solidFill>
                  <a:cs typeface="Arial" charset="0"/>
                </a:rPr>
                <a:t>     3                    1/B</a:t>
              </a:r>
            </a:p>
          </p:txBody>
        </p:sp>
      </p:grpSp>
      <p:sp>
        <p:nvSpPr>
          <p:cNvPr id="68" name="TextBox 67"/>
          <p:cNvSpPr txBox="1"/>
          <p:nvPr/>
        </p:nvSpPr>
        <p:spPr>
          <a:xfrm>
            <a:off x="2534722" y="5638800"/>
            <a:ext cx="2678938" cy="577081"/>
          </a:xfrm>
          <a:prstGeom prst="rect">
            <a:avLst/>
          </a:prstGeom>
          <a:solidFill>
            <a:schemeClr val="bg1"/>
          </a:solidFill>
          <a:ln>
            <a:solidFill>
              <a:schemeClr val="tx1"/>
            </a:solidFill>
          </a:ln>
        </p:spPr>
        <p:txBody>
          <a:bodyPr wrap="none">
            <a:spAutoFit/>
          </a:bodyPr>
          <a:lstStyle/>
          <a:p>
            <a:pPr>
              <a:defRPr/>
            </a:pPr>
            <a:r>
              <a:rPr lang="en-US" sz="1050" b="1" dirty="0">
                <a:solidFill>
                  <a:prstClr val="black"/>
                </a:solidFill>
                <a:latin typeface="Arial" pitchFamily="34" charset="0"/>
                <a:cs typeface="Arial" pitchFamily="34" charset="0"/>
              </a:rPr>
              <a:t>T: Reconnoiter </a:t>
            </a:r>
          </a:p>
          <a:p>
            <a:pPr>
              <a:defRPr/>
            </a:pPr>
            <a:r>
              <a:rPr lang="en-US" sz="1050" b="1" dirty="0">
                <a:solidFill>
                  <a:prstClr val="black"/>
                </a:solidFill>
                <a:latin typeface="Arial" pitchFamily="34" charset="0"/>
                <a:cs typeface="Arial" pitchFamily="34" charset="0"/>
              </a:rPr>
              <a:t>P: confirm / deny enemy locations and </a:t>
            </a:r>
          </a:p>
          <a:p>
            <a:pPr>
              <a:defRPr/>
            </a:pPr>
            <a:r>
              <a:rPr lang="en-US" sz="1050" b="1" dirty="0">
                <a:solidFill>
                  <a:prstClr val="black"/>
                </a:solidFill>
                <a:latin typeface="Arial" pitchFamily="34" charset="0"/>
                <a:cs typeface="Arial" pitchFamily="34" charset="0"/>
              </a:rPr>
              <a:t>gather PIR</a:t>
            </a:r>
          </a:p>
        </p:txBody>
      </p:sp>
      <p:sp>
        <p:nvSpPr>
          <p:cNvPr id="75" name="Down Arrow 74"/>
          <p:cNvSpPr/>
          <p:nvPr/>
        </p:nvSpPr>
        <p:spPr>
          <a:xfrm rot="2849161">
            <a:off x="7619133" y="1042563"/>
            <a:ext cx="1219200" cy="1981200"/>
          </a:xfrm>
          <a:prstGeom prst="downArrow">
            <a:avLst/>
          </a:prstGeom>
          <a:solidFill>
            <a:schemeClr val="bg1">
              <a:lumMod val="85000"/>
            </a:schemeClr>
          </a:solidFill>
          <a:ln w="730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76" name="TextBox 75"/>
          <p:cNvSpPr txBox="1"/>
          <p:nvPr/>
        </p:nvSpPr>
        <p:spPr>
          <a:xfrm rot="19004664">
            <a:off x="7675614" y="1526106"/>
            <a:ext cx="1423671" cy="646331"/>
          </a:xfrm>
          <a:prstGeom prst="rect">
            <a:avLst/>
          </a:prstGeom>
          <a:noFill/>
        </p:spPr>
        <p:txBody>
          <a:bodyPr wrap="square" rtlCol="0">
            <a:spAutoFit/>
          </a:bodyPr>
          <a:lstStyle/>
          <a:p>
            <a:pPr fontAlgn="base">
              <a:spcBef>
                <a:spcPct val="0"/>
              </a:spcBef>
              <a:spcAft>
                <a:spcPct val="0"/>
              </a:spcAft>
            </a:pPr>
            <a:r>
              <a:rPr lang="en-US" dirty="0">
                <a:solidFill>
                  <a:srgbClr val="0000FF"/>
                </a:solidFill>
                <a:latin typeface="Arial" charset="0"/>
                <a:cs typeface="Arial" charset="0"/>
              </a:rPr>
              <a:t>AXIS Morgan</a:t>
            </a:r>
          </a:p>
        </p:txBody>
      </p:sp>
      <p:sp>
        <p:nvSpPr>
          <p:cNvPr id="66" name="TextBox 65"/>
          <p:cNvSpPr txBox="1"/>
          <p:nvPr/>
        </p:nvSpPr>
        <p:spPr>
          <a:xfrm>
            <a:off x="4572000" y="3581400"/>
            <a:ext cx="2202847" cy="577081"/>
          </a:xfrm>
          <a:prstGeom prst="rect">
            <a:avLst/>
          </a:prstGeom>
          <a:solidFill>
            <a:schemeClr val="bg1"/>
          </a:solidFill>
          <a:ln>
            <a:solidFill>
              <a:schemeClr val="tx1"/>
            </a:solidFill>
          </a:ln>
        </p:spPr>
        <p:txBody>
          <a:bodyPr wrap="none">
            <a:spAutoFit/>
          </a:bodyPr>
          <a:lstStyle/>
          <a:p>
            <a:pPr>
              <a:defRPr/>
            </a:pPr>
            <a:r>
              <a:rPr lang="en-US" sz="1050" b="1" dirty="0">
                <a:solidFill>
                  <a:prstClr val="black"/>
                </a:solidFill>
                <a:cs typeface="Arial" charset="0"/>
              </a:rPr>
              <a:t>T: Destroy</a:t>
            </a:r>
          </a:p>
          <a:p>
            <a:pPr>
              <a:defRPr/>
            </a:pPr>
            <a:r>
              <a:rPr lang="en-US" sz="1050" b="1" dirty="0">
                <a:solidFill>
                  <a:prstClr val="black"/>
                </a:solidFill>
                <a:cs typeface="Arial" charset="0"/>
              </a:rPr>
              <a:t>P: Prevent Enemy from maintaining </a:t>
            </a:r>
          </a:p>
          <a:p>
            <a:pPr>
              <a:defRPr/>
            </a:pPr>
            <a:r>
              <a:rPr lang="en-US" sz="1050" b="1" dirty="0">
                <a:solidFill>
                  <a:prstClr val="black"/>
                </a:solidFill>
                <a:cs typeface="Arial" charset="0"/>
              </a:rPr>
              <a:t>control of OBJ Black </a:t>
            </a:r>
          </a:p>
        </p:txBody>
      </p:sp>
      <p:sp>
        <p:nvSpPr>
          <p:cNvPr id="22" name="TextBox 21"/>
          <p:cNvSpPr txBox="1"/>
          <p:nvPr/>
        </p:nvSpPr>
        <p:spPr>
          <a:xfrm>
            <a:off x="7467600" y="4419600"/>
            <a:ext cx="1287532" cy="369332"/>
          </a:xfrm>
          <a:prstGeom prst="rect">
            <a:avLst/>
          </a:prstGeom>
          <a:solidFill>
            <a:schemeClr val="bg1">
              <a:lumMod val="65000"/>
            </a:schemeClr>
          </a:solidFill>
        </p:spPr>
        <p:txBody>
          <a:bodyPr wrap="none" rtlCol="0">
            <a:spAutoFit/>
          </a:bodyPr>
          <a:lstStyle/>
          <a:p>
            <a:pPr fontAlgn="base">
              <a:spcBef>
                <a:spcPct val="0"/>
              </a:spcBef>
              <a:spcAft>
                <a:spcPct val="0"/>
              </a:spcAft>
            </a:pPr>
            <a:r>
              <a:rPr lang="en-US" dirty="0">
                <a:solidFill>
                  <a:prstClr val="black"/>
                </a:solidFill>
                <a:latin typeface="Arial" charset="0"/>
                <a:cs typeface="Arial" charset="0"/>
              </a:rPr>
              <a:t>OBJ White</a:t>
            </a:r>
          </a:p>
        </p:txBody>
      </p:sp>
      <p:sp>
        <p:nvSpPr>
          <p:cNvPr id="67" name="TextBox 66"/>
          <p:cNvSpPr txBox="1"/>
          <p:nvPr/>
        </p:nvSpPr>
        <p:spPr>
          <a:xfrm>
            <a:off x="6865812" y="4800600"/>
            <a:ext cx="2278188" cy="577081"/>
          </a:xfrm>
          <a:prstGeom prst="rect">
            <a:avLst/>
          </a:prstGeom>
          <a:solidFill>
            <a:schemeClr val="bg1"/>
          </a:solidFill>
          <a:ln>
            <a:solidFill>
              <a:schemeClr val="tx1"/>
            </a:solidFill>
          </a:ln>
        </p:spPr>
        <p:txBody>
          <a:bodyPr wrap="none">
            <a:spAutoFit/>
          </a:bodyPr>
          <a:lstStyle/>
          <a:p>
            <a:pPr>
              <a:defRPr/>
            </a:pPr>
            <a:r>
              <a:rPr lang="en-US" sz="1050" b="1" dirty="0">
                <a:solidFill>
                  <a:prstClr val="black"/>
                </a:solidFill>
                <a:cs typeface="Arial" charset="0"/>
              </a:rPr>
              <a:t>T: Destroy</a:t>
            </a:r>
          </a:p>
          <a:p>
            <a:pPr>
              <a:defRPr/>
            </a:pPr>
            <a:r>
              <a:rPr lang="en-US" sz="1050" b="1" dirty="0">
                <a:solidFill>
                  <a:prstClr val="black"/>
                </a:solidFill>
                <a:cs typeface="Arial" charset="0"/>
              </a:rPr>
              <a:t>P: Prevent enemy from repositioning </a:t>
            </a:r>
          </a:p>
          <a:p>
            <a:pPr>
              <a:defRPr/>
            </a:pPr>
            <a:r>
              <a:rPr lang="en-US" sz="1050" b="1" dirty="0">
                <a:solidFill>
                  <a:prstClr val="black"/>
                </a:solidFill>
                <a:cs typeface="Arial" charset="0"/>
              </a:rPr>
              <a:t>on PLT DO</a:t>
            </a:r>
          </a:p>
        </p:txBody>
      </p:sp>
      <p:sp>
        <p:nvSpPr>
          <p:cNvPr id="71" name="TextBox 70"/>
          <p:cNvSpPr txBox="1"/>
          <p:nvPr/>
        </p:nvSpPr>
        <p:spPr>
          <a:xfrm>
            <a:off x="0" y="609600"/>
            <a:ext cx="4343400" cy="2739211"/>
          </a:xfrm>
          <a:prstGeom prst="rect">
            <a:avLst/>
          </a:prstGeom>
          <a:solidFill>
            <a:schemeClr val="bg1"/>
          </a:solidFill>
        </p:spPr>
        <p:txBody>
          <a:bodyPr wrap="square" rtlCol="0">
            <a:spAutoFit/>
          </a:bodyPr>
          <a:lstStyle/>
          <a:p>
            <a:pPr eaLnBrk="0" fontAlgn="base" hangingPunct="0">
              <a:spcBef>
                <a:spcPct val="0"/>
              </a:spcBef>
              <a:spcAft>
                <a:spcPct val="0"/>
              </a:spcAft>
            </a:pPr>
            <a:r>
              <a:rPr lang="en-US" sz="1600" b="1" u="sng" dirty="0">
                <a:solidFill>
                  <a:prstClr val="black"/>
                </a:solidFill>
                <a:latin typeface="Arial" charset="0"/>
              </a:rPr>
              <a:t>Higher’s Mission and Intent (1-up)</a:t>
            </a:r>
          </a:p>
          <a:p>
            <a:pPr eaLnBrk="0" fontAlgn="base" hangingPunct="0">
              <a:spcBef>
                <a:spcPct val="0"/>
              </a:spcBef>
              <a:spcAft>
                <a:spcPct val="0"/>
              </a:spcAft>
            </a:pPr>
            <a:endParaRPr lang="en-US" sz="1600" b="1" dirty="0">
              <a:solidFill>
                <a:prstClr val="black"/>
              </a:solidFill>
              <a:latin typeface="Arial" charset="0"/>
            </a:endParaRPr>
          </a:p>
          <a:p>
            <a:pPr eaLnBrk="0" fontAlgn="base" hangingPunct="0">
              <a:spcBef>
                <a:spcPct val="0"/>
              </a:spcBef>
              <a:spcAft>
                <a:spcPct val="0"/>
              </a:spcAft>
            </a:pPr>
            <a:r>
              <a:rPr lang="en-US" sz="1400" b="1" dirty="0">
                <a:solidFill>
                  <a:prstClr val="black"/>
                </a:solidFill>
                <a:latin typeface="Arial" charset="0"/>
              </a:rPr>
              <a:t>1 Mission: </a:t>
            </a:r>
          </a:p>
          <a:p>
            <a:pPr>
              <a:defRPr/>
            </a:pPr>
            <a:r>
              <a:rPr lang="en-US" sz="1400" dirty="0">
                <a:solidFill>
                  <a:prstClr val="black"/>
                </a:solidFill>
                <a:latin typeface="Arial" charset="0"/>
              </a:rPr>
              <a:t>1st  PLT B Company 4th RTB (CO DO) destroys enemy forces in on OBJ Black NLT 302300NOV2010 IOT prevent enemy from maintaining control of OBJ Black. </a:t>
            </a:r>
          </a:p>
          <a:p>
            <a:pPr eaLnBrk="0" fontAlgn="base" hangingPunct="0">
              <a:spcBef>
                <a:spcPct val="0"/>
              </a:spcBef>
              <a:spcAft>
                <a:spcPct val="0"/>
              </a:spcAft>
            </a:pPr>
            <a:endParaRPr lang="en-US" sz="1400" dirty="0">
              <a:solidFill>
                <a:prstClr val="black"/>
              </a:solidFill>
              <a:latin typeface="Arial" charset="0"/>
            </a:endParaRPr>
          </a:p>
          <a:p>
            <a:pPr eaLnBrk="0" fontAlgn="base" hangingPunct="0">
              <a:spcBef>
                <a:spcPct val="0"/>
              </a:spcBef>
              <a:spcAft>
                <a:spcPct val="0"/>
              </a:spcAft>
            </a:pPr>
            <a:r>
              <a:rPr lang="en-US" sz="1400" b="1" dirty="0">
                <a:solidFill>
                  <a:prstClr val="black"/>
                </a:solidFill>
                <a:latin typeface="Arial" charset="0"/>
              </a:rPr>
              <a:t>2 Intent: (Same as CO’s)</a:t>
            </a:r>
          </a:p>
          <a:p>
            <a:pPr eaLnBrk="0" fontAlgn="base" hangingPunct="0">
              <a:spcBef>
                <a:spcPct val="0"/>
              </a:spcBef>
              <a:spcAft>
                <a:spcPct val="0"/>
              </a:spcAft>
              <a:buFont typeface="Arial" pitchFamily="34" charset="0"/>
              <a:buChar char="•"/>
            </a:pPr>
            <a:r>
              <a:rPr lang="en-US" sz="1400" dirty="0">
                <a:solidFill>
                  <a:prstClr val="black"/>
                </a:solidFill>
                <a:latin typeface="Arial" charset="0"/>
              </a:rPr>
              <a:t>Find, fix, and finish enemy forces in </a:t>
            </a:r>
            <a:r>
              <a:rPr lang="en-US" sz="1400" u="sng" dirty="0">
                <a:solidFill>
                  <a:prstClr val="black"/>
                </a:solidFill>
                <a:latin typeface="Arial" charset="0"/>
              </a:rPr>
              <a:t>Zone C</a:t>
            </a:r>
          </a:p>
          <a:p>
            <a:pPr eaLnBrk="0" fontAlgn="base" hangingPunct="0">
              <a:spcBef>
                <a:spcPct val="0"/>
              </a:spcBef>
              <a:spcAft>
                <a:spcPct val="0"/>
              </a:spcAft>
              <a:buFont typeface="Arial" pitchFamily="34" charset="0"/>
              <a:buChar char="•"/>
            </a:pPr>
            <a:r>
              <a:rPr lang="en-US" sz="1400" dirty="0">
                <a:solidFill>
                  <a:prstClr val="black"/>
                </a:solidFill>
                <a:latin typeface="Arial" charset="0"/>
              </a:rPr>
              <a:t>Enemy personnel and equipment destroyed</a:t>
            </a:r>
          </a:p>
          <a:p>
            <a:pPr eaLnBrk="0" fontAlgn="base" hangingPunct="0">
              <a:spcBef>
                <a:spcPct val="0"/>
              </a:spcBef>
              <a:spcAft>
                <a:spcPct val="0"/>
              </a:spcAft>
              <a:buFont typeface="Arial" pitchFamily="34" charset="0"/>
              <a:buChar char="•"/>
            </a:pPr>
            <a:r>
              <a:rPr lang="en-US" sz="1400" dirty="0">
                <a:solidFill>
                  <a:prstClr val="black"/>
                </a:solidFill>
                <a:latin typeface="Arial" charset="0"/>
              </a:rPr>
              <a:t>Enemy re-supply denied</a:t>
            </a:r>
          </a:p>
        </p:txBody>
      </p:sp>
      <p:grpSp>
        <p:nvGrpSpPr>
          <p:cNvPr id="69" name="Group 68"/>
          <p:cNvGrpSpPr/>
          <p:nvPr/>
        </p:nvGrpSpPr>
        <p:grpSpPr>
          <a:xfrm>
            <a:off x="5599328" y="2133600"/>
            <a:ext cx="152400" cy="228600"/>
            <a:chOff x="-1143000" y="1676400"/>
            <a:chExt cx="304800" cy="609600"/>
          </a:xfrm>
        </p:grpSpPr>
        <p:cxnSp>
          <p:nvCxnSpPr>
            <p:cNvPr id="70" name="Straight Connector 69"/>
            <p:cNvCxnSpPr/>
            <p:nvPr/>
          </p:nvCxnSpPr>
          <p:spPr>
            <a:xfrm rot="5400000">
              <a:off x="-1257300" y="1790700"/>
              <a:ext cx="381000" cy="1524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1104900" y="1790700"/>
              <a:ext cx="381000" cy="1524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1257300" y="2019300"/>
              <a:ext cx="381000" cy="1524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1104900" y="2019300"/>
              <a:ext cx="381000" cy="1524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7797114" y="2984500"/>
            <a:ext cx="152400" cy="142875"/>
            <a:chOff x="-1066800" y="1905000"/>
            <a:chExt cx="152400" cy="142875"/>
          </a:xfrm>
        </p:grpSpPr>
        <p:cxnSp>
          <p:nvCxnSpPr>
            <p:cNvPr id="78" name="Straight Connector 77"/>
            <p:cNvCxnSpPr/>
            <p:nvPr/>
          </p:nvCxnSpPr>
          <p:spPr>
            <a:xfrm rot="5400000">
              <a:off x="-1100138" y="1938338"/>
              <a:ext cx="142875" cy="762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H="1">
              <a:off x="-1023938" y="1938338"/>
              <a:ext cx="142875" cy="762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784600" y="4048125"/>
            <a:ext cx="152400" cy="142875"/>
            <a:chOff x="3795585" y="4013886"/>
            <a:chExt cx="152400" cy="142875"/>
          </a:xfrm>
        </p:grpSpPr>
        <p:cxnSp>
          <p:nvCxnSpPr>
            <p:cNvPr id="81" name="Straight Connector 80"/>
            <p:cNvCxnSpPr/>
            <p:nvPr/>
          </p:nvCxnSpPr>
          <p:spPr>
            <a:xfrm rot="5400000">
              <a:off x="3762247" y="4047224"/>
              <a:ext cx="142875" cy="762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838447" y="4047224"/>
              <a:ext cx="142875" cy="76200"/>
            </a:xfrm>
            <a:prstGeom prst="line">
              <a:avLst/>
            </a:prstGeom>
            <a:ln w="28575">
              <a:solidFill>
                <a:srgbClr val="2C1DE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3693319"/>
          </a:xfrm>
          <a:prstGeom prst="rect">
            <a:avLst/>
          </a:prstGeom>
          <a:noFill/>
          <a:ln w="9525">
            <a:noFill/>
            <a:miter lim="800000"/>
            <a:headEnd/>
            <a:tailEnd/>
          </a:ln>
        </p:spPr>
        <p:txBody>
          <a:bodyPr>
            <a:spAutoFit/>
          </a:bodyPr>
          <a:lstStyle/>
          <a:p>
            <a:pPr marL="342900" indent="-342900" eaLnBrk="0" fontAlgn="base" hangingPunct="0">
              <a:spcBef>
                <a:spcPct val="0"/>
              </a:spcBef>
              <a:spcAft>
                <a:spcPct val="0"/>
              </a:spcAft>
              <a:buFont typeface="+mj-lt"/>
              <a:buAutoNum type="arabicPeriod" startAt="2"/>
            </a:pPr>
            <a:r>
              <a:rPr lang="en-US" b="1" u="sng" dirty="0">
                <a:solidFill>
                  <a:srgbClr val="FF3300"/>
                </a:solidFill>
              </a:rPr>
              <a:t>MISSION:</a:t>
            </a:r>
            <a:r>
              <a:rPr lang="en-US" dirty="0">
                <a:solidFill>
                  <a:srgbClr val="3333FF"/>
                </a:solidFill>
              </a:rPr>
              <a:t> State your element’s mission—a short description of the who, what (task), when, where, and why (purpose) that clearly indicates the action to be taken and the reason for doing so.  This is found in Higher’s OPORD.</a:t>
            </a:r>
          </a:p>
          <a:p>
            <a:pPr marL="342900" indent="-342900" eaLnBrk="0" fontAlgn="base" hangingPunct="0">
              <a:spcBef>
                <a:spcPct val="0"/>
              </a:spcBef>
              <a:spcAft>
                <a:spcPct val="0"/>
              </a:spcAft>
              <a:buFont typeface="+mj-lt"/>
              <a:buAutoNum type="arabicPeriod" startAt="2"/>
            </a:pPr>
            <a:endParaRPr lang="en-US" dirty="0">
              <a:solidFill>
                <a:srgbClr val="3333FF"/>
              </a:solidFill>
            </a:endParaRPr>
          </a:p>
          <a:p>
            <a:pPr marL="342900" indent="-342900" eaLnBrk="0" fontAlgn="base" hangingPunct="0">
              <a:spcBef>
                <a:spcPct val="0"/>
              </a:spcBef>
              <a:spcAft>
                <a:spcPct val="0"/>
              </a:spcAft>
            </a:pPr>
            <a:r>
              <a:rPr lang="en-US" dirty="0">
                <a:solidFill>
                  <a:srgbClr val="3333FF"/>
                </a:solidFill>
              </a:rPr>
              <a:t>1</a:t>
            </a:r>
            <a:r>
              <a:rPr lang="en-US" baseline="30000" dirty="0">
                <a:solidFill>
                  <a:srgbClr val="3333FF"/>
                </a:solidFill>
              </a:rPr>
              <a:t>st</a:t>
            </a:r>
            <a:r>
              <a:rPr lang="en-US" dirty="0">
                <a:solidFill>
                  <a:srgbClr val="3333FF"/>
                </a:solidFill>
              </a:rPr>
              <a:t> SQD, 1PLT, B CO, conducts a point ambush to destroy enemy forces at GA 152 796 NLT 30 2300 NOV 2010 IOT prevent enemy from maintaining control of OBJ Black.</a:t>
            </a:r>
          </a:p>
          <a:p>
            <a:pPr marL="342900" indent="-342900" eaLnBrk="0" fontAlgn="base" hangingPunct="0">
              <a:spcBef>
                <a:spcPct val="0"/>
              </a:spcBef>
              <a:spcAft>
                <a:spcPct val="0"/>
              </a:spcAft>
            </a:pPr>
            <a:endParaRPr lang="en-US" dirty="0">
              <a:solidFill>
                <a:srgbClr val="3333FF"/>
              </a:solidFill>
            </a:endParaRPr>
          </a:p>
          <a:p>
            <a:pPr marL="342900" indent="-342900" eaLnBrk="0" fontAlgn="base" hangingPunct="0">
              <a:spcBef>
                <a:spcPct val="0"/>
              </a:spcBef>
              <a:spcAft>
                <a:spcPct val="0"/>
              </a:spcAft>
            </a:pPr>
            <a:endParaRPr lang="en-US" dirty="0">
              <a:solidFill>
                <a:srgbClr val="3333FF"/>
              </a:solidFill>
            </a:endParaRPr>
          </a:p>
          <a:p>
            <a:pPr marL="342900" indent="-342900" algn="ctr" eaLnBrk="0" fontAlgn="base" hangingPunct="0">
              <a:spcBef>
                <a:spcPct val="0"/>
              </a:spcBef>
              <a:spcAft>
                <a:spcPct val="0"/>
              </a:spcAft>
            </a:pPr>
            <a:r>
              <a:rPr lang="en-US" dirty="0">
                <a:solidFill>
                  <a:srgbClr val="FF0000"/>
                </a:solidFill>
              </a:rPr>
              <a:t>READ THIS STATEMENT TWO TIMES.</a:t>
            </a:r>
          </a:p>
          <a:p>
            <a:pPr marL="342900" indent="-342900" algn="ctr" eaLnBrk="0" fontAlgn="base" hangingPunct="0">
              <a:spcBef>
                <a:spcPct val="0"/>
              </a:spcBef>
              <a:spcAft>
                <a:spcPct val="0"/>
              </a:spcAft>
            </a:pPr>
            <a:r>
              <a:rPr lang="en-US" dirty="0">
                <a:solidFill>
                  <a:srgbClr val="FF0000"/>
                </a:solidFill>
              </a:rPr>
              <a:t>CLEARLY IDENTIFY THE TASK AND PURPOSE OF THE OPERATION.</a:t>
            </a:r>
            <a:endParaRPr lang="en-US" sz="2400" b="1" dirty="0">
              <a:solidFill>
                <a:srgbClr val="FF0000"/>
              </a:solidFill>
            </a:endParaRPr>
          </a:p>
          <a:p>
            <a:pPr marL="342900" indent="-342900" eaLnBrk="0" fontAlgn="base" hangingPunct="0">
              <a:spcBef>
                <a:spcPct val="0"/>
              </a:spcBef>
              <a:spcAft>
                <a:spcPct val="0"/>
              </a:spcAft>
            </a:pPr>
            <a:endParaRPr lang="en-US" dirty="0">
              <a:solidFill>
                <a:srgbClr val="3333FF"/>
              </a:solidFill>
            </a:endParaRPr>
          </a:p>
          <a:p>
            <a:pPr marL="342900" indent="-342900" eaLnBrk="0" fontAlgn="base" hangingPunct="0">
              <a:spcBef>
                <a:spcPct val="0"/>
              </a:spcBef>
              <a:spcAft>
                <a:spcPct val="0"/>
              </a:spcAft>
              <a:buFont typeface="+mj-lt"/>
              <a:buAutoNum type="arabicPeriod" startAt="2"/>
            </a:pPr>
            <a:endParaRPr lang="en-US" dirty="0">
              <a:solidFill>
                <a:srgbClr val="3333FF"/>
              </a:solidFill>
            </a:endParaRPr>
          </a:p>
          <a:p>
            <a:pPr marL="342900" indent="-342900" eaLnBrk="0" fontAlgn="base" hangingPunct="0">
              <a:spcBef>
                <a:spcPct val="0"/>
              </a:spcBef>
              <a:spcAft>
                <a:spcPct val="0"/>
              </a:spcAft>
              <a:buFont typeface="+mj-lt"/>
              <a:buAutoNum type="arabicPeriod" startAt="2"/>
            </a:pPr>
            <a:endParaRPr lang="en-US" dirty="0">
              <a:solidFill>
                <a:srgbClr val="3333FF"/>
              </a:solidFill>
            </a:endParaRP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990600"/>
            <a:ext cx="9144000" cy="5186035"/>
          </a:xfrm>
          <a:prstGeom prst="rect">
            <a:avLst/>
          </a:prstGeom>
          <a:noFill/>
          <a:ln w="9525">
            <a:noFill/>
            <a:miter lim="800000"/>
            <a:headEnd/>
            <a:tailEnd/>
          </a:ln>
        </p:spPr>
        <p:txBody>
          <a:bodyPr>
            <a:spAutoFit/>
          </a:bodyPr>
          <a:lstStyle/>
          <a:p>
            <a:pPr marL="342900" indent="-342900" eaLnBrk="0" fontAlgn="base" hangingPunct="0">
              <a:spcBef>
                <a:spcPct val="0"/>
              </a:spcBef>
              <a:spcAft>
                <a:spcPts val="300"/>
              </a:spcAft>
              <a:buFont typeface="+mj-lt"/>
              <a:buAutoNum type="arabicPeriod" startAt="3"/>
            </a:pPr>
            <a:r>
              <a:rPr lang="en-US" b="1" u="sng" dirty="0">
                <a:solidFill>
                  <a:srgbClr val="FF3300"/>
                </a:solidFill>
              </a:rPr>
              <a:t>EXECUTION:</a:t>
            </a:r>
            <a:r>
              <a:rPr lang="en-US" dirty="0">
                <a:solidFill>
                  <a:srgbClr val="3333FF"/>
                </a:solidFill>
              </a:rPr>
              <a:t> Describe how you intend to accomplish the mission in terms of an overarching concept of the operation, scheme of movement and maneuver, specified tasks to subordinate units and key coordinating instructions in the subparagraphs below:</a:t>
            </a:r>
          </a:p>
          <a:p>
            <a:pPr marL="800100" lvl="1" indent="-342900" eaLnBrk="0" fontAlgn="base" hangingPunct="0">
              <a:spcBef>
                <a:spcPct val="0"/>
              </a:spcBef>
              <a:spcAft>
                <a:spcPts val="300"/>
              </a:spcAft>
              <a:buFont typeface="+mj-lt"/>
              <a:buAutoNum type="alphaLcPeriod"/>
            </a:pPr>
            <a:r>
              <a:rPr lang="en-US" dirty="0">
                <a:solidFill>
                  <a:srgbClr val="3333FF"/>
                </a:solidFill>
              </a:rPr>
              <a:t>Concept of the Operation: A  Concept Statement is your clear and concise guidance of where, when, and how you intend to accomplish the mission.   At a minimum it will contain the following:</a:t>
            </a:r>
          </a:p>
          <a:p>
            <a:pPr eaLnBrk="0" fontAlgn="base" hangingPunct="0">
              <a:spcBef>
                <a:spcPct val="0"/>
              </a:spcBef>
              <a:spcAft>
                <a:spcPts val="300"/>
              </a:spcAft>
            </a:pPr>
            <a:r>
              <a:rPr lang="en-US" dirty="0">
                <a:solidFill>
                  <a:srgbClr val="3333FF"/>
                </a:solidFill>
              </a:rPr>
              <a:t>		</a:t>
            </a:r>
          </a:p>
          <a:p>
            <a:pPr eaLnBrk="0" fontAlgn="base" hangingPunct="0">
              <a:spcBef>
                <a:spcPct val="0"/>
              </a:spcBef>
              <a:spcAft>
                <a:spcPts val="300"/>
              </a:spcAft>
            </a:pPr>
            <a:r>
              <a:rPr lang="en-US" dirty="0">
                <a:solidFill>
                  <a:srgbClr val="3333FF"/>
                </a:solidFill>
              </a:rPr>
              <a:t>		</a:t>
            </a:r>
            <a:r>
              <a:rPr lang="en-US" dirty="0">
                <a:solidFill>
                  <a:srgbClr val="FF3300"/>
                </a:solidFill>
              </a:rPr>
              <a:t>Form of maneuver</a:t>
            </a:r>
          </a:p>
          <a:p>
            <a:pPr eaLnBrk="0" fontAlgn="base" hangingPunct="0">
              <a:spcBef>
                <a:spcPct val="0"/>
              </a:spcBef>
              <a:spcAft>
                <a:spcPts val="300"/>
              </a:spcAft>
            </a:pPr>
            <a:r>
              <a:rPr lang="en-US" dirty="0">
                <a:solidFill>
                  <a:srgbClr val="FF3300"/>
                </a:solidFill>
              </a:rPr>
              <a:t>		Decisive point and why it is decisive</a:t>
            </a:r>
          </a:p>
          <a:p>
            <a:pPr eaLnBrk="0" fontAlgn="base" hangingPunct="0">
              <a:spcBef>
                <a:spcPct val="0"/>
              </a:spcBef>
              <a:spcAft>
                <a:spcPts val="300"/>
              </a:spcAft>
            </a:pPr>
            <a:r>
              <a:rPr lang="en-US" dirty="0">
                <a:solidFill>
                  <a:srgbClr val="FF3300"/>
                </a:solidFill>
              </a:rPr>
              <a:t>		T &amp; P of the Decisive Operation, nested with higher</a:t>
            </a:r>
          </a:p>
          <a:p>
            <a:pPr eaLnBrk="0" fontAlgn="base" hangingPunct="0">
              <a:spcBef>
                <a:spcPct val="0"/>
              </a:spcBef>
              <a:spcAft>
                <a:spcPts val="300"/>
              </a:spcAft>
            </a:pPr>
            <a:r>
              <a:rPr lang="en-US" dirty="0">
                <a:solidFill>
                  <a:srgbClr val="FF3300"/>
                </a:solidFill>
              </a:rPr>
              <a:t>		T &amp; P of the Shaping Operations, in support of DO</a:t>
            </a:r>
          </a:p>
          <a:p>
            <a:pPr eaLnBrk="0" fontAlgn="base" hangingPunct="0">
              <a:spcBef>
                <a:spcPct val="0"/>
              </a:spcBef>
              <a:spcAft>
                <a:spcPts val="300"/>
              </a:spcAft>
            </a:pPr>
            <a:r>
              <a:rPr lang="en-US" dirty="0">
                <a:solidFill>
                  <a:srgbClr val="FF3300"/>
                </a:solidFill>
              </a:rPr>
              <a:t>		Purpose of Fires</a:t>
            </a:r>
          </a:p>
          <a:p>
            <a:pPr eaLnBrk="0" fontAlgn="base" hangingPunct="0">
              <a:spcBef>
                <a:spcPct val="0"/>
              </a:spcBef>
              <a:spcAft>
                <a:spcPts val="300"/>
              </a:spcAft>
            </a:pPr>
            <a:r>
              <a:rPr lang="en-US" dirty="0">
                <a:solidFill>
                  <a:srgbClr val="FF3300"/>
                </a:solidFill>
              </a:rPr>
              <a:t>		End State of the operation</a:t>
            </a:r>
          </a:p>
          <a:p>
            <a:pPr eaLnBrk="0" fontAlgn="base" hangingPunct="0">
              <a:spcBef>
                <a:spcPct val="0"/>
              </a:spcBef>
              <a:spcAft>
                <a:spcPts val="300"/>
              </a:spcAft>
            </a:pPr>
            <a:endParaRPr lang="en-US" dirty="0">
              <a:solidFill>
                <a:srgbClr val="FF3300"/>
              </a:solidFill>
            </a:endParaRPr>
          </a:p>
          <a:p>
            <a:pPr eaLnBrk="0" fontAlgn="base" hangingPunct="0">
              <a:spcBef>
                <a:spcPct val="0"/>
              </a:spcBef>
              <a:spcAft>
                <a:spcPts val="300"/>
              </a:spcAft>
            </a:pPr>
            <a:r>
              <a:rPr lang="en-US" dirty="0">
                <a:solidFill>
                  <a:srgbClr val="3333FF"/>
                </a:solidFill>
              </a:rPr>
              <a:t>The Concept Statement is followed by a short brief of what the SQD is going to do in general terms from start to finish. (DDTMK)</a:t>
            </a: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4662815"/>
          </a:xfrm>
          <a:prstGeom prst="rect">
            <a:avLst/>
          </a:prstGeom>
          <a:noFill/>
          <a:ln w="9525">
            <a:noFill/>
            <a:miter lim="800000"/>
            <a:headEnd/>
            <a:tailEnd/>
          </a:ln>
        </p:spPr>
        <p:txBody>
          <a:bodyPr>
            <a:spAutoFit/>
          </a:bodyPr>
          <a:lstStyle/>
          <a:p>
            <a:pPr marL="342900" indent="-342900" eaLnBrk="0" fontAlgn="base" hangingPunct="0">
              <a:spcBef>
                <a:spcPct val="0"/>
              </a:spcBef>
              <a:spcAft>
                <a:spcPts val="300"/>
              </a:spcAft>
              <a:buFont typeface="+mj-lt"/>
              <a:buAutoNum type="arabicPeriod" startAt="3"/>
            </a:pPr>
            <a:r>
              <a:rPr lang="en-US" b="1" u="sng" dirty="0">
                <a:solidFill>
                  <a:srgbClr val="FF3300"/>
                </a:solidFill>
              </a:rPr>
              <a:t>EXECUTION:</a:t>
            </a:r>
            <a:r>
              <a:rPr lang="en-US" dirty="0">
                <a:solidFill>
                  <a:srgbClr val="3333FF"/>
                </a:solidFill>
              </a:rPr>
              <a:t> cont.</a:t>
            </a:r>
          </a:p>
          <a:p>
            <a:pPr marL="800100" lvl="1" indent="-342900" eaLnBrk="0" fontAlgn="base" hangingPunct="0">
              <a:spcBef>
                <a:spcPct val="0"/>
              </a:spcBef>
              <a:spcAft>
                <a:spcPts val="300"/>
              </a:spcAft>
              <a:buFont typeface="+mj-lt"/>
              <a:buAutoNum type="alphaLcPeriod" startAt="2"/>
            </a:pPr>
            <a:r>
              <a:rPr lang="en-US" dirty="0">
                <a:solidFill>
                  <a:srgbClr val="3333FF"/>
                </a:solidFill>
              </a:rPr>
              <a:t>Scheme of Movement and Maneuver: Describe the employment of maneuver units in accordance with the concept of operations.</a:t>
            </a:r>
          </a:p>
          <a:p>
            <a:pPr marL="800100" lvl="1" indent="-342900" eaLnBrk="0" fontAlgn="base" hangingPunct="0">
              <a:spcBef>
                <a:spcPct val="0"/>
              </a:spcBef>
              <a:spcAft>
                <a:spcPts val="300"/>
              </a:spcAft>
            </a:pPr>
            <a:endParaRPr lang="en-US" dirty="0">
              <a:solidFill>
                <a:srgbClr val="3333FF"/>
              </a:solidFill>
            </a:endParaRPr>
          </a:p>
          <a:p>
            <a:pPr marL="1714500" lvl="3" indent="-342900" eaLnBrk="0" fontAlgn="base" hangingPunct="0">
              <a:spcBef>
                <a:spcPct val="0"/>
              </a:spcBef>
              <a:spcAft>
                <a:spcPts val="300"/>
              </a:spcAft>
              <a:buFont typeface="Arial" pitchFamily="34" charset="0"/>
              <a:buChar char="•"/>
            </a:pPr>
            <a:r>
              <a:rPr lang="en-US" dirty="0">
                <a:solidFill>
                  <a:srgbClr val="FF0000"/>
                </a:solidFill>
              </a:rPr>
              <a:t>Brief from the start of your operation to mission complete.</a:t>
            </a:r>
          </a:p>
          <a:p>
            <a:pPr marL="1714500" lvl="3" indent="-342900" eaLnBrk="0" fontAlgn="base" hangingPunct="0">
              <a:spcBef>
                <a:spcPct val="0"/>
              </a:spcBef>
              <a:spcAft>
                <a:spcPts val="300"/>
              </a:spcAft>
              <a:buFont typeface="Arial" pitchFamily="34" charset="0"/>
              <a:buChar char="•"/>
            </a:pPr>
            <a:r>
              <a:rPr lang="en-US" dirty="0">
                <a:solidFill>
                  <a:srgbClr val="FF0000"/>
                </a:solidFill>
              </a:rPr>
              <a:t>Cover all routes, primary and alternate, from insertion, through AOO, to Link-up, until mission complete.</a:t>
            </a:r>
          </a:p>
          <a:p>
            <a:pPr marL="1714500" lvl="3" indent="-342900" eaLnBrk="0" fontAlgn="base" hangingPunct="0">
              <a:spcBef>
                <a:spcPct val="0"/>
              </a:spcBef>
              <a:spcAft>
                <a:spcPts val="300"/>
              </a:spcAft>
              <a:buFont typeface="Arial" pitchFamily="34" charset="0"/>
              <a:buChar char="•"/>
            </a:pPr>
            <a:r>
              <a:rPr lang="en-US" dirty="0">
                <a:solidFill>
                  <a:srgbClr val="FF0000"/>
                </a:solidFill>
              </a:rPr>
              <a:t>Brief your plan for crossing known danger areas.</a:t>
            </a:r>
          </a:p>
          <a:p>
            <a:pPr marL="1714500" lvl="3" indent="-342900" eaLnBrk="0" fontAlgn="base" hangingPunct="0">
              <a:spcBef>
                <a:spcPct val="0"/>
              </a:spcBef>
              <a:spcAft>
                <a:spcPts val="300"/>
              </a:spcAft>
              <a:buFont typeface="Arial" pitchFamily="34" charset="0"/>
              <a:buChar char="•"/>
            </a:pPr>
            <a:r>
              <a:rPr lang="en-US" dirty="0">
                <a:solidFill>
                  <a:srgbClr val="FF0000"/>
                </a:solidFill>
              </a:rPr>
              <a:t>Brief your plan for reacting to enemy contact.</a:t>
            </a:r>
          </a:p>
          <a:p>
            <a:pPr marL="1714500" lvl="3" indent="-342900" eaLnBrk="0" fontAlgn="base" hangingPunct="0">
              <a:spcBef>
                <a:spcPct val="0"/>
              </a:spcBef>
              <a:spcAft>
                <a:spcPts val="300"/>
              </a:spcAft>
              <a:buFont typeface="Arial" pitchFamily="34" charset="0"/>
              <a:buChar char="•"/>
            </a:pPr>
            <a:r>
              <a:rPr lang="en-US" dirty="0">
                <a:solidFill>
                  <a:srgbClr val="FF0000"/>
                </a:solidFill>
              </a:rPr>
              <a:t>Brief any approved targets as you brief your routes.</a:t>
            </a:r>
          </a:p>
          <a:p>
            <a:pPr marL="1714500" lvl="3" indent="-342900" eaLnBrk="0" fontAlgn="base" hangingPunct="0">
              <a:spcBef>
                <a:spcPct val="0"/>
              </a:spcBef>
              <a:spcAft>
                <a:spcPts val="300"/>
              </a:spcAft>
              <a:buFont typeface="Arial" pitchFamily="34" charset="0"/>
              <a:buChar char="•"/>
            </a:pPr>
            <a:r>
              <a:rPr lang="en-US" dirty="0">
                <a:solidFill>
                  <a:srgbClr val="FF0000"/>
                </a:solidFill>
              </a:rPr>
              <a:t>Brief all CCP locations as they pertain to your routes.</a:t>
            </a:r>
          </a:p>
          <a:p>
            <a:pPr marL="1714500" lvl="3" indent="-342900" eaLnBrk="0" fontAlgn="base" hangingPunct="0">
              <a:spcBef>
                <a:spcPct val="0"/>
              </a:spcBef>
              <a:spcAft>
                <a:spcPts val="300"/>
              </a:spcAft>
            </a:pPr>
            <a:endParaRPr lang="en-US" dirty="0">
              <a:solidFill>
                <a:srgbClr val="FF0000"/>
              </a:solidFill>
            </a:endParaRPr>
          </a:p>
          <a:p>
            <a:pPr marL="342900" indent="-342900" eaLnBrk="0" fontAlgn="base" hangingPunct="0">
              <a:spcBef>
                <a:spcPct val="0"/>
              </a:spcBef>
              <a:spcAft>
                <a:spcPts val="300"/>
              </a:spcAft>
            </a:pPr>
            <a:r>
              <a:rPr lang="en-US" sz="1400" dirty="0">
                <a:solidFill>
                  <a:srgbClr val="FF0000"/>
                </a:solidFill>
              </a:rPr>
              <a:t>	</a:t>
            </a:r>
            <a:r>
              <a:rPr lang="en-US" sz="1400" dirty="0">
                <a:solidFill>
                  <a:srgbClr val="3333FF"/>
                </a:solidFill>
              </a:rPr>
              <a:t>The brief is meant to be sequential, taking your subordinates from start to finish, covering all aspects of the patrol along your routes.  For example: The first leg of our movement is 45deg for 800m to checkpoint #1, Old Gap Road.  This is my plan for crossing the LDA .  Continuing on with our primary route we will walk 30deg for 500m where we could likely take enemy contact.  This is my plan for React to Enemy Contact.  And so on…</a:t>
            </a: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381000" y="1752600"/>
            <a:ext cx="8229600" cy="4525963"/>
          </a:xfrm>
        </p:spPr>
        <p:txBody>
          <a:bodyPr/>
          <a:lstStyle/>
          <a:p>
            <a:pPr algn="ctr" eaLnBrk="1" hangingPunct="1">
              <a:lnSpc>
                <a:spcPct val="90000"/>
              </a:lnSpc>
              <a:buNone/>
            </a:pPr>
            <a:r>
              <a:rPr lang="en-US" sz="2400" dirty="0">
                <a:solidFill>
                  <a:srgbClr val="FF0000"/>
                </a:solidFill>
              </a:rPr>
              <a:t>	What are the Troop Leading Procedures?</a:t>
            </a:r>
          </a:p>
          <a:p>
            <a:pPr eaLnBrk="1" hangingPunct="1">
              <a:lnSpc>
                <a:spcPct val="90000"/>
              </a:lnSpc>
            </a:pPr>
            <a:endParaRPr lang="en-US" sz="2400" dirty="0">
              <a:solidFill>
                <a:srgbClr val="3333FF"/>
              </a:solidFill>
            </a:endParaRPr>
          </a:p>
          <a:p>
            <a:pPr marL="914400" indent="-457200" eaLnBrk="1" hangingPunct="1">
              <a:lnSpc>
                <a:spcPct val="90000"/>
              </a:lnSpc>
              <a:buAutoNum type="arabicPeriod"/>
            </a:pPr>
            <a:r>
              <a:rPr lang="en-US" sz="2400" dirty="0">
                <a:solidFill>
                  <a:srgbClr val="3333FF"/>
                </a:solidFill>
              </a:rPr>
              <a:t>RECEIVE THE MISSION</a:t>
            </a:r>
          </a:p>
          <a:p>
            <a:pPr marL="914400" indent="-457200" eaLnBrk="1" hangingPunct="1">
              <a:lnSpc>
                <a:spcPct val="90000"/>
              </a:lnSpc>
              <a:buAutoNum type="arabicPeriod"/>
            </a:pPr>
            <a:r>
              <a:rPr lang="en-US" sz="2400" dirty="0">
                <a:solidFill>
                  <a:srgbClr val="3333FF"/>
                </a:solidFill>
              </a:rPr>
              <a:t>ISSUE A WARNING ORDER</a:t>
            </a:r>
          </a:p>
          <a:p>
            <a:pPr marL="914400" indent="-457200" eaLnBrk="1" hangingPunct="1">
              <a:lnSpc>
                <a:spcPct val="90000"/>
              </a:lnSpc>
              <a:buAutoNum type="arabicPeriod"/>
            </a:pPr>
            <a:r>
              <a:rPr lang="en-US" sz="2400" dirty="0">
                <a:solidFill>
                  <a:srgbClr val="3333FF"/>
                </a:solidFill>
              </a:rPr>
              <a:t>MAKE A TENTATIVE PLAN</a:t>
            </a:r>
          </a:p>
          <a:p>
            <a:pPr marL="914400" indent="-457200" eaLnBrk="1" hangingPunct="1">
              <a:lnSpc>
                <a:spcPct val="90000"/>
              </a:lnSpc>
              <a:buAutoNum type="arabicPeriod"/>
            </a:pPr>
            <a:r>
              <a:rPr lang="en-US" sz="2400" dirty="0">
                <a:solidFill>
                  <a:srgbClr val="3333FF"/>
                </a:solidFill>
              </a:rPr>
              <a:t>INITIATE MOVEMENT</a:t>
            </a:r>
          </a:p>
          <a:p>
            <a:pPr marL="914400" indent="-457200" eaLnBrk="1" hangingPunct="1">
              <a:lnSpc>
                <a:spcPct val="90000"/>
              </a:lnSpc>
              <a:buAutoNum type="arabicPeriod"/>
            </a:pPr>
            <a:r>
              <a:rPr lang="en-US" sz="2400" dirty="0">
                <a:solidFill>
                  <a:srgbClr val="3333FF"/>
                </a:solidFill>
              </a:rPr>
              <a:t>CONDUCT RECONNAISSANCE</a:t>
            </a:r>
          </a:p>
          <a:p>
            <a:pPr marL="914400" indent="-457200" eaLnBrk="1" hangingPunct="1">
              <a:lnSpc>
                <a:spcPct val="90000"/>
              </a:lnSpc>
              <a:buAutoNum type="arabicPeriod"/>
            </a:pPr>
            <a:r>
              <a:rPr lang="en-US" sz="2400" dirty="0">
                <a:solidFill>
                  <a:srgbClr val="3333FF"/>
                </a:solidFill>
              </a:rPr>
              <a:t>COMPLETE THE PLAN</a:t>
            </a:r>
          </a:p>
          <a:p>
            <a:pPr marL="914400" indent="-457200" eaLnBrk="1" hangingPunct="1">
              <a:lnSpc>
                <a:spcPct val="90000"/>
              </a:lnSpc>
              <a:buAutoNum type="arabicPeriod"/>
            </a:pPr>
            <a:r>
              <a:rPr lang="en-US" sz="2400" dirty="0">
                <a:solidFill>
                  <a:srgbClr val="3333FF"/>
                </a:solidFill>
              </a:rPr>
              <a:t>ISSUE THE </a:t>
            </a:r>
            <a:r>
              <a:rPr lang="en-US" sz="2400" b="1" dirty="0">
                <a:solidFill>
                  <a:srgbClr val="3333FF"/>
                </a:solidFill>
              </a:rPr>
              <a:t>OPERATIONS ORDER</a:t>
            </a:r>
          </a:p>
          <a:p>
            <a:pPr marL="914400" indent="-457200" eaLnBrk="1" hangingPunct="1">
              <a:lnSpc>
                <a:spcPct val="90000"/>
              </a:lnSpc>
              <a:buAutoNum type="arabicPeriod"/>
            </a:pPr>
            <a:r>
              <a:rPr lang="en-US" sz="2400" dirty="0">
                <a:solidFill>
                  <a:srgbClr val="3333FF"/>
                </a:solidFill>
              </a:rPr>
              <a:t>SUPERVISE AND REFINE</a:t>
            </a:r>
          </a:p>
        </p:txBody>
      </p:sp>
      <p:sp>
        <p:nvSpPr>
          <p:cNvPr id="7172" name="Text Box 5"/>
          <p:cNvSpPr txBox="1">
            <a:spLocks noChangeArrowheads="1"/>
          </p:cNvSpPr>
          <p:nvPr/>
        </p:nvSpPr>
        <p:spPr bwMode="auto">
          <a:xfrm>
            <a:off x="1371600" y="1355725"/>
            <a:ext cx="6400800" cy="396875"/>
          </a:xfrm>
          <a:prstGeom prst="rect">
            <a:avLst/>
          </a:prstGeom>
          <a:noFill/>
          <a:ln w="9525">
            <a:noFill/>
            <a:miter lim="800000"/>
            <a:headEnd/>
            <a:tailEnd/>
          </a:ln>
        </p:spPr>
        <p:txBody>
          <a:bodyPr>
            <a:spAutoFit/>
          </a:bodyPr>
          <a:lstStyle/>
          <a:p>
            <a:pPr algn="ctr" fontAlgn="base">
              <a:spcBef>
                <a:spcPct val="50000"/>
              </a:spcBef>
              <a:spcAft>
                <a:spcPct val="0"/>
              </a:spcAft>
            </a:pPr>
            <a:r>
              <a:rPr lang="en-US" sz="2000" dirty="0">
                <a:solidFill>
                  <a:srgbClr val="3333FF"/>
                </a:solidFill>
              </a:rPr>
              <a:t>REF: SH 21-76, 2-1 thru 2-5</a:t>
            </a:r>
          </a:p>
        </p:txBody>
      </p:sp>
      <p:sp>
        <p:nvSpPr>
          <p:cNvPr id="7" name="Text Box 13"/>
          <p:cNvSpPr txBox="1">
            <a:spLocks noChangeArrowheads="1"/>
          </p:cNvSpPr>
          <p:nvPr/>
        </p:nvSpPr>
        <p:spPr bwMode="auto">
          <a:xfrm>
            <a:off x="1600200" y="76200"/>
            <a:ext cx="5867400" cy="1006475"/>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TROOP LEADING PROCEDURES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1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1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1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11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01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4185761"/>
          </a:xfrm>
          <a:prstGeom prst="rect">
            <a:avLst/>
          </a:prstGeom>
          <a:noFill/>
          <a:ln w="9525">
            <a:noFill/>
            <a:miter lim="800000"/>
            <a:headEnd/>
            <a:tailEnd/>
          </a:ln>
        </p:spPr>
        <p:txBody>
          <a:bodyPr>
            <a:spAutoFit/>
          </a:bodyPr>
          <a:lstStyle/>
          <a:p>
            <a:pPr marL="342900" indent="-342900" eaLnBrk="0" fontAlgn="base" hangingPunct="0">
              <a:spcBef>
                <a:spcPct val="0"/>
              </a:spcBef>
              <a:spcAft>
                <a:spcPts val="300"/>
              </a:spcAft>
              <a:buFont typeface="+mj-lt"/>
              <a:buAutoNum type="arabicPeriod" startAt="3"/>
            </a:pPr>
            <a:r>
              <a:rPr lang="en-US" b="1" u="sng" dirty="0">
                <a:solidFill>
                  <a:srgbClr val="FF3300"/>
                </a:solidFill>
              </a:rPr>
              <a:t>EXECUTION:</a:t>
            </a:r>
            <a:r>
              <a:rPr lang="en-US" dirty="0">
                <a:solidFill>
                  <a:srgbClr val="3333FF"/>
                </a:solidFill>
              </a:rPr>
              <a:t> cont.</a:t>
            </a:r>
          </a:p>
          <a:p>
            <a:pPr marL="800100" lvl="1" indent="-342900" eaLnBrk="0" fontAlgn="base" hangingPunct="0">
              <a:spcBef>
                <a:spcPct val="0"/>
              </a:spcBef>
              <a:spcAft>
                <a:spcPts val="300"/>
              </a:spcAft>
              <a:buFont typeface="+mj-lt"/>
              <a:buAutoNum type="alphaLcPeriod" startAt="2"/>
            </a:pPr>
            <a:r>
              <a:rPr lang="en-US" dirty="0">
                <a:solidFill>
                  <a:srgbClr val="3333FF"/>
                </a:solidFill>
              </a:rPr>
              <a:t>Scheme of Movement and Maneuver:  Once you reach your objective, you need to brief a specific plan on how you intend to accomplish the mission on the objective.  You will develop a Concept Sketch to brief your men.</a:t>
            </a:r>
          </a:p>
          <a:p>
            <a:pPr lvl="6">
              <a:spcBef>
                <a:spcPct val="50000"/>
              </a:spcBef>
            </a:pPr>
            <a:endParaRPr lang="en-US" sz="1400" b="1" dirty="0">
              <a:solidFill>
                <a:srgbClr val="FF3300"/>
              </a:solidFill>
            </a:endParaRPr>
          </a:p>
          <a:p>
            <a:pPr lvl="6">
              <a:spcBef>
                <a:spcPct val="50000"/>
              </a:spcBef>
            </a:pPr>
            <a:r>
              <a:rPr lang="en-US" sz="1400" b="1" dirty="0">
                <a:solidFill>
                  <a:srgbClr val="FF3300"/>
                </a:solidFill>
              </a:rPr>
              <a:t>- MANEUVER BRIEF SHOULD INCLUDE:</a:t>
            </a:r>
          </a:p>
          <a:p>
            <a:pPr lvl="6">
              <a:spcBef>
                <a:spcPct val="50000"/>
              </a:spcBef>
            </a:pPr>
            <a:r>
              <a:rPr lang="en-US" sz="1400" b="1" dirty="0">
                <a:solidFill>
                  <a:srgbClr val="FF3300"/>
                </a:solidFill>
              </a:rPr>
              <a:t>Recon Plan 		</a:t>
            </a:r>
          </a:p>
          <a:p>
            <a:pPr lvl="6">
              <a:spcBef>
                <a:spcPct val="50000"/>
              </a:spcBef>
            </a:pPr>
            <a:r>
              <a:rPr lang="en-US" sz="1400" b="1" dirty="0">
                <a:solidFill>
                  <a:srgbClr val="FF3300"/>
                </a:solidFill>
              </a:rPr>
              <a:t>Actions on OBJ</a:t>
            </a:r>
          </a:p>
          <a:p>
            <a:pPr lvl="6">
              <a:spcBef>
                <a:spcPct val="50000"/>
              </a:spcBef>
            </a:pPr>
            <a:r>
              <a:rPr lang="en-US" sz="1400" b="1" dirty="0">
                <a:solidFill>
                  <a:srgbClr val="FF3300"/>
                </a:solidFill>
              </a:rPr>
              <a:t>Engagement Criteria</a:t>
            </a:r>
          </a:p>
          <a:p>
            <a:pPr lvl="6">
              <a:spcBef>
                <a:spcPct val="50000"/>
              </a:spcBef>
            </a:pPr>
            <a:r>
              <a:rPr lang="en-US" sz="1400" b="1" dirty="0">
                <a:solidFill>
                  <a:srgbClr val="FF3300"/>
                </a:solidFill>
              </a:rPr>
              <a:t>Controls Measures</a:t>
            </a:r>
          </a:p>
          <a:p>
            <a:pPr lvl="6">
              <a:spcBef>
                <a:spcPct val="50000"/>
              </a:spcBef>
            </a:pPr>
            <a:r>
              <a:rPr lang="en-US" sz="1400" b="1" dirty="0">
                <a:solidFill>
                  <a:srgbClr val="FF3300"/>
                </a:solidFill>
              </a:rPr>
              <a:t>Withdrawal Plan</a:t>
            </a:r>
          </a:p>
          <a:p>
            <a:pPr lvl="6">
              <a:spcBef>
                <a:spcPct val="50000"/>
              </a:spcBef>
            </a:pPr>
            <a:r>
              <a:rPr lang="en-US" sz="1400" b="1" dirty="0">
                <a:solidFill>
                  <a:srgbClr val="FF3300"/>
                </a:solidFill>
              </a:rPr>
              <a:t>Consolidation &amp; Reorganization Plan</a:t>
            </a:r>
          </a:p>
          <a:p>
            <a:pPr lvl="6">
              <a:spcBef>
                <a:spcPct val="50000"/>
              </a:spcBef>
            </a:pPr>
            <a:r>
              <a:rPr lang="en-US" sz="1400" b="1" dirty="0">
                <a:solidFill>
                  <a:srgbClr val="FF3300"/>
                </a:solidFill>
              </a:rPr>
              <a:t>Compromise Plans</a:t>
            </a:r>
            <a:endParaRPr lang="en-US" dirty="0">
              <a:solidFill>
                <a:srgbClr val="3333FF"/>
              </a:solidFill>
            </a:endParaRP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Title 121"/>
          <p:cNvSpPr>
            <a:spLocks noGrp="1"/>
          </p:cNvSpPr>
          <p:nvPr>
            <p:ph type="title"/>
          </p:nvPr>
        </p:nvSpPr>
        <p:spPr>
          <a:xfrm>
            <a:off x="457200" y="0"/>
            <a:ext cx="8229600" cy="1143000"/>
          </a:xfrm>
        </p:spPr>
        <p:txBody>
          <a:bodyPr/>
          <a:lstStyle/>
          <a:p>
            <a:r>
              <a:rPr lang="en-US" dirty="0"/>
              <a:t>Concept Sketch</a:t>
            </a:r>
          </a:p>
        </p:txBody>
      </p:sp>
      <p:sp>
        <p:nvSpPr>
          <p:cNvPr id="72" name="Rectangle 71"/>
          <p:cNvSpPr/>
          <p:nvPr/>
        </p:nvSpPr>
        <p:spPr>
          <a:xfrm rot="20783306">
            <a:off x="2938300" y="3169876"/>
            <a:ext cx="4300922"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endParaRPr>
          </a:p>
        </p:txBody>
      </p:sp>
      <p:grpSp>
        <p:nvGrpSpPr>
          <p:cNvPr id="2" name="Group 213"/>
          <p:cNvGrpSpPr>
            <a:grpSpLocks/>
          </p:cNvGrpSpPr>
          <p:nvPr/>
        </p:nvGrpSpPr>
        <p:grpSpPr bwMode="auto">
          <a:xfrm rot="20678026">
            <a:off x="3060462" y="3334847"/>
            <a:ext cx="405747" cy="609600"/>
            <a:chOff x="-1143000" y="3352800"/>
            <a:chExt cx="381000" cy="609600"/>
          </a:xfrm>
        </p:grpSpPr>
        <p:sp>
          <p:nvSpPr>
            <p:cNvPr id="11" name="Moon 214"/>
            <p:cNvSpPr>
              <a:spLocks noChangeArrowheads="1"/>
            </p:cNvSpPr>
            <p:nvPr/>
          </p:nvSpPr>
          <p:spPr bwMode="auto">
            <a:xfrm>
              <a:off x="-1143000" y="3352800"/>
              <a:ext cx="381000" cy="609600"/>
            </a:xfrm>
            <a:prstGeom prst="moon">
              <a:avLst>
                <a:gd name="adj" fmla="val 0"/>
              </a:avLst>
            </a:prstGeom>
            <a:solidFill>
              <a:schemeClr val="accent1"/>
            </a:solidFill>
            <a:ln w="38100" algn="ctr">
              <a:solidFill>
                <a:schemeClr val="accent1"/>
              </a:solidFill>
              <a:round/>
              <a:headEnd/>
              <a:tailEnd/>
            </a:ln>
          </p:spPr>
          <p:txBody>
            <a:bodyPr/>
            <a:lstStyle/>
            <a:p>
              <a:endParaRPr lang="en-US" dirty="0">
                <a:solidFill>
                  <a:prstClr val="black"/>
                </a:solidFill>
              </a:endParaRPr>
            </a:p>
          </p:txBody>
        </p:sp>
        <p:cxnSp>
          <p:nvCxnSpPr>
            <p:cNvPr id="12" name="Straight Connector 215"/>
            <p:cNvCxnSpPr>
              <a:cxnSpLocks noChangeShapeType="1"/>
            </p:cNvCxnSpPr>
            <p:nvPr/>
          </p:nvCxnSpPr>
          <p:spPr bwMode="auto">
            <a:xfrm rot="5400000">
              <a:off x="-838200" y="3429000"/>
              <a:ext cx="152400" cy="0"/>
            </a:xfrm>
            <a:prstGeom prst="line">
              <a:avLst/>
            </a:prstGeom>
            <a:noFill/>
            <a:ln w="38100" algn="ctr">
              <a:solidFill>
                <a:schemeClr val="accent1"/>
              </a:solidFill>
              <a:round/>
              <a:headEnd/>
              <a:tailEnd/>
            </a:ln>
          </p:spPr>
        </p:cxnSp>
        <p:cxnSp>
          <p:nvCxnSpPr>
            <p:cNvPr id="13" name="Straight Connector 216"/>
            <p:cNvCxnSpPr>
              <a:cxnSpLocks noChangeShapeType="1"/>
            </p:cNvCxnSpPr>
            <p:nvPr/>
          </p:nvCxnSpPr>
          <p:spPr bwMode="auto">
            <a:xfrm rot="5400000">
              <a:off x="-838200" y="3886200"/>
              <a:ext cx="152400" cy="0"/>
            </a:xfrm>
            <a:prstGeom prst="line">
              <a:avLst/>
            </a:prstGeom>
            <a:noFill/>
            <a:ln w="38100" algn="ctr">
              <a:solidFill>
                <a:schemeClr val="accent1"/>
              </a:solidFill>
              <a:round/>
              <a:headEnd/>
              <a:tailEnd/>
            </a:ln>
          </p:spPr>
        </p:cxnSp>
        <p:cxnSp>
          <p:nvCxnSpPr>
            <p:cNvPr id="14" name="Straight Connector 217"/>
            <p:cNvCxnSpPr>
              <a:cxnSpLocks noChangeShapeType="1"/>
              <a:stCxn id="11" idx="1"/>
            </p:cNvCxnSpPr>
            <p:nvPr/>
          </p:nvCxnSpPr>
          <p:spPr bwMode="auto">
            <a:xfrm rot="10800000" flipH="1">
              <a:off x="-1143000" y="3657600"/>
              <a:ext cx="152400" cy="0"/>
            </a:xfrm>
            <a:prstGeom prst="line">
              <a:avLst/>
            </a:prstGeom>
            <a:noFill/>
            <a:ln w="38100" algn="ctr">
              <a:solidFill>
                <a:schemeClr val="accent1"/>
              </a:solidFill>
              <a:round/>
              <a:headEnd/>
              <a:tailEnd/>
            </a:ln>
          </p:spPr>
        </p:cxnSp>
        <p:cxnSp>
          <p:nvCxnSpPr>
            <p:cNvPr id="15" name="Straight Connector 218"/>
            <p:cNvCxnSpPr>
              <a:cxnSpLocks noChangeShapeType="1"/>
            </p:cNvCxnSpPr>
            <p:nvPr/>
          </p:nvCxnSpPr>
          <p:spPr bwMode="auto">
            <a:xfrm rot="16200000" flipH="1">
              <a:off x="-1028700" y="3467100"/>
              <a:ext cx="152400" cy="76200"/>
            </a:xfrm>
            <a:prstGeom prst="line">
              <a:avLst/>
            </a:prstGeom>
            <a:noFill/>
            <a:ln w="38100" algn="ctr">
              <a:solidFill>
                <a:schemeClr val="accent1"/>
              </a:solidFill>
              <a:round/>
              <a:headEnd/>
              <a:tailEnd/>
            </a:ln>
          </p:spPr>
        </p:cxnSp>
        <p:cxnSp>
          <p:nvCxnSpPr>
            <p:cNvPr id="16" name="Straight Connector 219"/>
            <p:cNvCxnSpPr>
              <a:cxnSpLocks noChangeShapeType="1"/>
            </p:cNvCxnSpPr>
            <p:nvPr/>
          </p:nvCxnSpPr>
          <p:spPr bwMode="auto">
            <a:xfrm rot="5400000" flipH="1" flipV="1">
              <a:off x="-1028700" y="3771900"/>
              <a:ext cx="152400" cy="76200"/>
            </a:xfrm>
            <a:prstGeom prst="line">
              <a:avLst/>
            </a:prstGeom>
            <a:noFill/>
            <a:ln w="38100" algn="ctr">
              <a:solidFill>
                <a:schemeClr val="accent1"/>
              </a:solidFill>
              <a:round/>
              <a:headEnd/>
              <a:tailEnd/>
            </a:ln>
          </p:spPr>
        </p:cxnSp>
      </p:grpSp>
      <p:grpSp>
        <p:nvGrpSpPr>
          <p:cNvPr id="3" name="Group 128"/>
          <p:cNvGrpSpPr/>
          <p:nvPr/>
        </p:nvGrpSpPr>
        <p:grpSpPr>
          <a:xfrm>
            <a:off x="5997235" y="3261556"/>
            <a:ext cx="648112" cy="562472"/>
            <a:chOff x="5997235" y="3261556"/>
            <a:chExt cx="648112" cy="562472"/>
          </a:xfrm>
        </p:grpSpPr>
        <p:grpSp>
          <p:nvGrpSpPr>
            <p:cNvPr id="4" name="Group 126"/>
            <p:cNvGrpSpPr/>
            <p:nvPr/>
          </p:nvGrpSpPr>
          <p:grpSpPr>
            <a:xfrm>
              <a:off x="6200895" y="3578054"/>
              <a:ext cx="444452" cy="245974"/>
              <a:chOff x="6200895" y="3578054"/>
              <a:chExt cx="444452" cy="245974"/>
            </a:xfrm>
          </p:grpSpPr>
          <p:grpSp>
            <p:nvGrpSpPr>
              <p:cNvPr id="5" name="Group 120"/>
              <p:cNvGrpSpPr/>
              <p:nvPr/>
            </p:nvGrpSpPr>
            <p:grpSpPr>
              <a:xfrm>
                <a:off x="6200895" y="3578054"/>
                <a:ext cx="444452" cy="245974"/>
                <a:chOff x="6200895" y="3578054"/>
                <a:chExt cx="444452" cy="245974"/>
              </a:xfrm>
            </p:grpSpPr>
            <p:cxnSp>
              <p:nvCxnSpPr>
                <p:cNvPr id="96" name="Straight Arrow Connector 95"/>
                <p:cNvCxnSpPr/>
                <p:nvPr/>
              </p:nvCxnSpPr>
              <p:spPr>
                <a:xfrm rot="2220000" flipH="1" flipV="1">
                  <a:off x="6235832" y="3690972"/>
                  <a:ext cx="389517" cy="1524"/>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07"/>
                <p:cNvGrpSpPr/>
                <p:nvPr/>
              </p:nvGrpSpPr>
              <p:grpSpPr>
                <a:xfrm rot="18480000">
                  <a:off x="6300134" y="3478815"/>
                  <a:ext cx="245974" cy="444452"/>
                  <a:chOff x="7566000" y="3704121"/>
                  <a:chExt cx="245974" cy="417344"/>
                </a:xfrm>
              </p:grpSpPr>
              <p:cxnSp>
                <p:nvCxnSpPr>
                  <p:cNvPr id="106" name="Straight Arrow Connector 105"/>
                  <p:cNvCxnSpPr/>
                  <p:nvPr/>
                </p:nvCxnSpPr>
                <p:spPr>
                  <a:xfrm rot="5400000" flipH="1" flipV="1">
                    <a:off x="7620680" y="3893827"/>
                    <a:ext cx="381000" cy="15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flipH="1" flipV="1">
                    <a:off x="7376294" y="3930171"/>
                    <a:ext cx="381000" cy="158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98" name="Straight Connector 97"/>
              <p:cNvCxnSpPr/>
              <p:nvPr/>
            </p:nvCxnSpPr>
            <p:spPr>
              <a:xfrm rot="18420000">
                <a:off x="6355705" y="3690318"/>
                <a:ext cx="14630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 name="Group 127"/>
            <p:cNvGrpSpPr/>
            <p:nvPr/>
          </p:nvGrpSpPr>
          <p:grpSpPr>
            <a:xfrm>
              <a:off x="5997235" y="3261556"/>
              <a:ext cx="481396" cy="539421"/>
              <a:chOff x="5997235" y="3261556"/>
              <a:chExt cx="481396" cy="539421"/>
            </a:xfrm>
          </p:grpSpPr>
          <p:cxnSp>
            <p:nvCxnSpPr>
              <p:cNvPr id="99" name="Straight Connector 98"/>
              <p:cNvCxnSpPr/>
              <p:nvPr/>
            </p:nvCxnSpPr>
            <p:spPr>
              <a:xfrm rot="18420000">
                <a:off x="6405479" y="3727825"/>
                <a:ext cx="14630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8" name="Group 216"/>
              <p:cNvGrpSpPr>
                <a:grpSpLocks/>
              </p:cNvGrpSpPr>
              <p:nvPr/>
            </p:nvGrpSpPr>
            <p:grpSpPr bwMode="auto">
              <a:xfrm rot="18225273">
                <a:off x="5942752" y="3316039"/>
                <a:ext cx="401612" cy="292645"/>
                <a:chOff x="9543237" y="2582462"/>
                <a:chExt cx="774245" cy="615604"/>
              </a:xfrm>
            </p:grpSpPr>
            <p:sp>
              <p:nvSpPr>
                <p:cNvPr id="39" name="Line 89"/>
                <p:cNvSpPr>
                  <a:spLocks noChangeShapeType="1"/>
                </p:cNvSpPr>
                <p:nvPr/>
              </p:nvSpPr>
              <p:spPr bwMode="auto">
                <a:xfrm rot="10994252" flipH="1">
                  <a:off x="10145603" y="2582462"/>
                  <a:ext cx="171879" cy="394505"/>
                </a:xfrm>
                <a:prstGeom prst="line">
                  <a:avLst/>
                </a:prstGeom>
                <a:noFill/>
                <a:ln w="38100">
                  <a:solidFill>
                    <a:srgbClr val="3333FF"/>
                  </a:solidFill>
                  <a:round/>
                  <a:headEnd/>
                  <a:tailEnd type="triangle" w="med" len="med"/>
                </a:ln>
              </p:spPr>
              <p:txBody>
                <a:bodyPr/>
                <a:lstStyle/>
                <a:p>
                  <a:endParaRPr lang="en-US" dirty="0">
                    <a:solidFill>
                      <a:prstClr val="black"/>
                    </a:solidFill>
                  </a:endParaRPr>
                </a:p>
              </p:txBody>
            </p:sp>
            <p:sp>
              <p:nvSpPr>
                <p:cNvPr id="40" name="Line 90"/>
                <p:cNvSpPr>
                  <a:spLocks noChangeShapeType="1"/>
                </p:cNvSpPr>
                <p:nvPr/>
              </p:nvSpPr>
              <p:spPr bwMode="auto">
                <a:xfrm rot="-10605748">
                  <a:off x="9543237" y="2612167"/>
                  <a:ext cx="168669" cy="344859"/>
                </a:xfrm>
                <a:prstGeom prst="line">
                  <a:avLst/>
                </a:prstGeom>
                <a:noFill/>
                <a:ln w="38100">
                  <a:solidFill>
                    <a:srgbClr val="3333FF"/>
                  </a:solidFill>
                  <a:round/>
                  <a:headEnd/>
                  <a:tailEnd type="triangle" w="med" len="med"/>
                </a:ln>
              </p:spPr>
              <p:txBody>
                <a:bodyPr/>
                <a:lstStyle/>
                <a:p>
                  <a:endParaRPr lang="en-US" dirty="0">
                    <a:solidFill>
                      <a:prstClr val="black"/>
                    </a:solidFill>
                  </a:endParaRPr>
                </a:p>
              </p:txBody>
            </p:sp>
            <p:sp>
              <p:nvSpPr>
                <p:cNvPr id="41" name="Line 91"/>
                <p:cNvSpPr>
                  <a:spLocks noChangeShapeType="1"/>
                </p:cNvSpPr>
                <p:nvPr/>
              </p:nvSpPr>
              <p:spPr bwMode="auto">
                <a:xfrm rot="-10605748">
                  <a:off x="9712172" y="2945986"/>
                  <a:ext cx="423157" cy="13875"/>
                </a:xfrm>
                <a:prstGeom prst="line">
                  <a:avLst/>
                </a:prstGeom>
                <a:noFill/>
                <a:ln w="38100">
                  <a:solidFill>
                    <a:srgbClr val="3333FF"/>
                  </a:solidFill>
                  <a:round/>
                  <a:headEnd/>
                  <a:tailEnd/>
                </a:ln>
              </p:spPr>
              <p:txBody>
                <a:bodyPr/>
                <a:lstStyle/>
                <a:p>
                  <a:endParaRPr lang="en-US" dirty="0">
                    <a:solidFill>
                      <a:prstClr val="black"/>
                    </a:solidFill>
                  </a:endParaRPr>
                </a:p>
              </p:txBody>
            </p:sp>
            <p:sp>
              <p:nvSpPr>
                <p:cNvPr id="42" name="Line 92"/>
                <p:cNvSpPr>
                  <a:spLocks noChangeShapeType="1"/>
                </p:cNvSpPr>
                <p:nvPr/>
              </p:nvSpPr>
              <p:spPr bwMode="auto">
                <a:xfrm rot="-10605748" flipH="1" flipV="1">
                  <a:off x="10128206" y="2974134"/>
                  <a:ext cx="88988" cy="223932"/>
                </a:xfrm>
                <a:prstGeom prst="line">
                  <a:avLst/>
                </a:prstGeom>
                <a:noFill/>
                <a:ln w="38100">
                  <a:solidFill>
                    <a:srgbClr val="3333FF"/>
                  </a:solidFill>
                  <a:round/>
                  <a:headEnd/>
                  <a:tailEnd/>
                </a:ln>
              </p:spPr>
              <p:txBody>
                <a:bodyPr/>
                <a:lstStyle/>
                <a:p>
                  <a:endParaRPr lang="en-US" dirty="0">
                    <a:solidFill>
                      <a:prstClr val="black"/>
                    </a:solidFill>
                  </a:endParaRPr>
                </a:p>
              </p:txBody>
            </p:sp>
            <p:sp>
              <p:nvSpPr>
                <p:cNvPr id="43" name="Line 93"/>
                <p:cNvSpPr>
                  <a:spLocks noChangeShapeType="1"/>
                </p:cNvSpPr>
                <p:nvPr/>
              </p:nvSpPr>
              <p:spPr bwMode="auto">
                <a:xfrm rot="10994252" flipV="1">
                  <a:off x="9624910" y="2940029"/>
                  <a:ext cx="61897" cy="219456"/>
                </a:xfrm>
                <a:prstGeom prst="line">
                  <a:avLst/>
                </a:prstGeom>
                <a:noFill/>
                <a:ln w="38100">
                  <a:solidFill>
                    <a:srgbClr val="3333FF"/>
                  </a:solidFill>
                  <a:round/>
                  <a:headEnd/>
                  <a:tailEnd/>
                </a:ln>
              </p:spPr>
              <p:txBody>
                <a:bodyPr/>
                <a:lstStyle/>
                <a:p>
                  <a:endParaRPr lang="en-US" dirty="0">
                    <a:solidFill>
                      <a:prstClr val="black"/>
                    </a:solidFill>
                  </a:endParaRPr>
                </a:p>
              </p:txBody>
            </p:sp>
          </p:grpSp>
        </p:grpSp>
      </p:grpSp>
      <p:grpSp>
        <p:nvGrpSpPr>
          <p:cNvPr id="10" name="Group 213"/>
          <p:cNvGrpSpPr>
            <a:grpSpLocks/>
          </p:cNvGrpSpPr>
          <p:nvPr/>
        </p:nvGrpSpPr>
        <p:grpSpPr bwMode="auto">
          <a:xfrm rot="9570044">
            <a:off x="6815401" y="2504473"/>
            <a:ext cx="405747" cy="609600"/>
            <a:chOff x="-1143000" y="3352800"/>
            <a:chExt cx="381000" cy="609600"/>
          </a:xfrm>
        </p:grpSpPr>
        <p:sp>
          <p:nvSpPr>
            <p:cNvPr id="45" name="Moon 214"/>
            <p:cNvSpPr>
              <a:spLocks noChangeArrowheads="1"/>
            </p:cNvSpPr>
            <p:nvPr/>
          </p:nvSpPr>
          <p:spPr bwMode="auto">
            <a:xfrm>
              <a:off x="-1143000" y="3352800"/>
              <a:ext cx="381000" cy="609600"/>
            </a:xfrm>
            <a:prstGeom prst="moon">
              <a:avLst>
                <a:gd name="adj" fmla="val 0"/>
              </a:avLst>
            </a:prstGeom>
            <a:solidFill>
              <a:schemeClr val="accent1"/>
            </a:solidFill>
            <a:ln w="38100" algn="ctr">
              <a:solidFill>
                <a:schemeClr val="accent1"/>
              </a:solidFill>
              <a:round/>
              <a:headEnd/>
              <a:tailEnd/>
            </a:ln>
          </p:spPr>
          <p:txBody>
            <a:bodyPr/>
            <a:lstStyle/>
            <a:p>
              <a:endParaRPr lang="en-US" dirty="0">
                <a:solidFill>
                  <a:prstClr val="black"/>
                </a:solidFill>
              </a:endParaRPr>
            </a:p>
          </p:txBody>
        </p:sp>
        <p:cxnSp>
          <p:nvCxnSpPr>
            <p:cNvPr id="46" name="Straight Connector 215"/>
            <p:cNvCxnSpPr>
              <a:cxnSpLocks noChangeShapeType="1"/>
            </p:cNvCxnSpPr>
            <p:nvPr/>
          </p:nvCxnSpPr>
          <p:spPr bwMode="auto">
            <a:xfrm rot="5400000">
              <a:off x="-838200" y="3429000"/>
              <a:ext cx="152400" cy="0"/>
            </a:xfrm>
            <a:prstGeom prst="line">
              <a:avLst/>
            </a:prstGeom>
            <a:noFill/>
            <a:ln w="38100" algn="ctr">
              <a:solidFill>
                <a:schemeClr val="accent1"/>
              </a:solidFill>
              <a:round/>
              <a:headEnd/>
              <a:tailEnd/>
            </a:ln>
          </p:spPr>
        </p:cxnSp>
        <p:cxnSp>
          <p:nvCxnSpPr>
            <p:cNvPr id="47" name="Straight Connector 216"/>
            <p:cNvCxnSpPr>
              <a:cxnSpLocks noChangeShapeType="1"/>
            </p:cNvCxnSpPr>
            <p:nvPr/>
          </p:nvCxnSpPr>
          <p:spPr bwMode="auto">
            <a:xfrm rot="5400000">
              <a:off x="-838200" y="3886200"/>
              <a:ext cx="152400" cy="0"/>
            </a:xfrm>
            <a:prstGeom prst="line">
              <a:avLst/>
            </a:prstGeom>
            <a:noFill/>
            <a:ln w="38100" algn="ctr">
              <a:solidFill>
                <a:schemeClr val="accent1"/>
              </a:solidFill>
              <a:round/>
              <a:headEnd/>
              <a:tailEnd/>
            </a:ln>
          </p:spPr>
        </p:cxnSp>
        <p:cxnSp>
          <p:nvCxnSpPr>
            <p:cNvPr id="48" name="Straight Connector 217"/>
            <p:cNvCxnSpPr>
              <a:cxnSpLocks noChangeShapeType="1"/>
              <a:stCxn id="45" idx="1"/>
            </p:cNvCxnSpPr>
            <p:nvPr/>
          </p:nvCxnSpPr>
          <p:spPr bwMode="auto">
            <a:xfrm rot="10800000" flipH="1">
              <a:off x="-1143000" y="3657600"/>
              <a:ext cx="152400" cy="0"/>
            </a:xfrm>
            <a:prstGeom prst="line">
              <a:avLst/>
            </a:prstGeom>
            <a:noFill/>
            <a:ln w="38100" algn="ctr">
              <a:solidFill>
                <a:schemeClr val="accent1"/>
              </a:solidFill>
              <a:round/>
              <a:headEnd/>
              <a:tailEnd/>
            </a:ln>
          </p:spPr>
        </p:cxnSp>
        <p:cxnSp>
          <p:nvCxnSpPr>
            <p:cNvPr id="49" name="Straight Connector 218"/>
            <p:cNvCxnSpPr>
              <a:cxnSpLocks noChangeShapeType="1"/>
            </p:cNvCxnSpPr>
            <p:nvPr/>
          </p:nvCxnSpPr>
          <p:spPr bwMode="auto">
            <a:xfrm rot="16200000" flipH="1">
              <a:off x="-1028700" y="3467100"/>
              <a:ext cx="152400" cy="76200"/>
            </a:xfrm>
            <a:prstGeom prst="line">
              <a:avLst/>
            </a:prstGeom>
            <a:noFill/>
            <a:ln w="38100" algn="ctr">
              <a:solidFill>
                <a:schemeClr val="accent1"/>
              </a:solidFill>
              <a:round/>
              <a:headEnd/>
              <a:tailEnd/>
            </a:ln>
          </p:spPr>
        </p:cxnSp>
        <p:cxnSp>
          <p:nvCxnSpPr>
            <p:cNvPr id="50" name="Straight Connector 219"/>
            <p:cNvCxnSpPr>
              <a:cxnSpLocks noChangeShapeType="1"/>
            </p:cNvCxnSpPr>
            <p:nvPr/>
          </p:nvCxnSpPr>
          <p:spPr bwMode="auto">
            <a:xfrm rot="5400000" flipH="1" flipV="1">
              <a:off x="-1028700" y="3771900"/>
              <a:ext cx="152400" cy="76200"/>
            </a:xfrm>
            <a:prstGeom prst="line">
              <a:avLst/>
            </a:prstGeom>
            <a:noFill/>
            <a:ln w="38100" algn="ctr">
              <a:solidFill>
                <a:schemeClr val="accent1"/>
              </a:solidFill>
              <a:round/>
              <a:headEnd/>
              <a:tailEnd/>
            </a:ln>
          </p:spPr>
        </p:cxnSp>
      </p:grpSp>
      <p:cxnSp>
        <p:nvCxnSpPr>
          <p:cNvPr id="55" name="Straight Arrow Connector 54"/>
          <p:cNvCxnSpPr/>
          <p:nvPr/>
        </p:nvCxnSpPr>
        <p:spPr>
          <a:xfrm rot="5400000" flipH="1" flipV="1">
            <a:off x="6524920" y="3027716"/>
            <a:ext cx="381000" cy="1691"/>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9" name="Freeform 68"/>
          <p:cNvSpPr/>
          <p:nvPr/>
        </p:nvSpPr>
        <p:spPr>
          <a:xfrm>
            <a:off x="4117791" y="2457062"/>
            <a:ext cx="196937" cy="429768"/>
          </a:xfrm>
          <a:custGeom>
            <a:avLst/>
            <a:gdLst>
              <a:gd name="connsiteX0" fmla="*/ 120917 w 184925"/>
              <a:gd name="connsiteY0" fmla="*/ 91440 h 429768"/>
              <a:gd name="connsiteX1" fmla="*/ 111773 w 184925"/>
              <a:gd name="connsiteY1" fmla="*/ 64008 h 429768"/>
              <a:gd name="connsiteX2" fmla="*/ 102629 w 184925"/>
              <a:gd name="connsiteY2" fmla="*/ 18288 h 429768"/>
              <a:gd name="connsiteX3" fmla="*/ 47765 w 184925"/>
              <a:gd name="connsiteY3" fmla="*/ 0 h 429768"/>
              <a:gd name="connsiteX4" fmla="*/ 2045 w 184925"/>
              <a:gd name="connsiteY4" fmla="*/ 82296 h 429768"/>
              <a:gd name="connsiteX5" fmla="*/ 20333 w 184925"/>
              <a:gd name="connsiteY5" fmla="*/ 274320 h 429768"/>
              <a:gd name="connsiteX6" fmla="*/ 38621 w 184925"/>
              <a:gd name="connsiteY6" fmla="*/ 329184 h 429768"/>
              <a:gd name="connsiteX7" fmla="*/ 75197 w 184925"/>
              <a:gd name="connsiteY7" fmla="*/ 338328 h 429768"/>
              <a:gd name="connsiteX8" fmla="*/ 93485 w 184925"/>
              <a:gd name="connsiteY8" fmla="*/ 402336 h 429768"/>
              <a:gd name="connsiteX9" fmla="*/ 111773 w 184925"/>
              <a:gd name="connsiteY9" fmla="*/ 429768 h 429768"/>
              <a:gd name="connsiteX10" fmla="*/ 139205 w 184925"/>
              <a:gd name="connsiteY10" fmla="*/ 420624 h 429768"/>
              <a:gd name="connsiteX11" fmla="*/ 166637 w 184925"/>
              <a:gd name="connsiteY11" fmla="*/ 338328 h 429768"/>
              <a:gd name="connsiteX12" fmla="*/ 184925 w 184925"/>
              <a:gd name="connsiteY12" fmla="*/ 310896 h 429768"/>
              <a:gd name="connsiteX13" fmla="*/ 175781 w 184925"/>
              <a:gd name="connsiteY13" fmla="*/ 283464 h 429768"/>
              <a:gd name="connsiteX14" fmla="*/ 166637 w 184925"/>
              <a:gd name="connsiteY14" fmla="*/ 201168 h 429768"/>
              <a:gd name="connsiteX15" fmla="*/ 148349 w 184925"/>
              <a:gd name="connsiteY15" fmla="*/ 173736 h 429768"/>
              <a:gd name="connsiteX16" fmla="*/ 120917 w 184925"/>
              <a:gd name="connsiteY16" fmla="*/ 91440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925" h="429768">
                <a:moveTo>
                  <a:pt x="120917" y="91440"/>
                </a:moveTo>
                <a:cubicBezTo>
                  <a:pt x="114821" y="73152"/>
                  <a:pt x="114111" y="73359"/>
                  <a:pt x="111773" y="64008"/>
                </a:cubicBezTo>
                <a:cubicBezTo>
                  <a:pt x="108004" y="48930"/>
                  <a:pt x="113619" y="29278"/>
                  <a:pt x="102629" y="18288"/>
                </a:cubicBezTo>
                <a:cubicBezTo>
                  <a:pt x="88998" y="4657"/>
                  <a:pt x="47765" y="0"/>
                  <a:pt x="47765" y="0"/>
                </a:cubicBezTo>
                <a:cubicBezTo>
                  <a:pt x="5842" y="62884"/>
                  <a:pt x="18140" y="34012"/>
                  <a:pt x="2045" y="82296"/>
                </a:cubicBezTo>
                <a:cubicBezTo>
                  <a:pt x="8141" y="146304"/>
                  <a:pt x="0" y="213322"/>
                  <a:pt x="20333" y="274320"/>
                </a:cubicBezTo>
                <a:cubicBezTo>
                  <a:pt x="26429" y="292608"/>
                  <a:pt x="19919" y="324509"/>
                  <a:pt x="38621" y="329184"/>
                </a:cubicBezTo>
                <a:lnTo>
                  <a:pt x="75197" y="338328"/>
                </a:lnTo>
                <a:cubicBezTo>
                  <a:pt x="78127" y="350047"/>
                  <a:pt x="86926" y="389218"/>
                  <a:pt x="93485" y="402336"/>
                </a:cubicBezTo>
                <a:cubicBezTo>
                  <a:pt x="98400" y="412166"/>
                  <a:pt x="105677" y="420624"/>
                  <a:pt x="111773" y="429768"/>
                </a:cubicBezTo>
                <a:cubicBezTo>
                  <a:pt x="120917" y="426720"/>
                  <a:pt x="131679" y="426645"/>
                  <a:pt x="139205" y="420624"/>
                </a:cubicBezTo>
                <a:cubicBezTo>
                  <a:pt x="167537" y="397958"/>
                  <a:pt x="156091" y="369966"/>
                  <a:pt x="166637" y="338328"/>
                </a:cubicBezTo>
                <a:cubicBezTo>
                  <a:pt x="170112" y="327902"/>
                  <a:pt x="178829" y="320040"/>
                  <a:pt x="184925" y="310896"/>
                </a:cubicBezTo>
                <a:cubicBezTo>
                  <a:pt x="181877" y="301752"/>
                  <a:pt x="177366" y="292971"/>
                  <a:pt x="175781" y="283464"/>
                </a:cubicBezTo>
                <a:cubicBezTo>
                  <a:pt x="171243" y="256239"/>
                  <a:pt x="173331" y="227945"/>
                  <a:pt x="166637" y="201168"/>
                </a:cubicBezTo>
                <a:cubicBezTo>
                  <a:pt x="163972" y="190506"/>
                  <a:pt x="152812" y="183779"/>
                  <a:pt x="148349" y="173736"/>
                </a:cubicBezTo>
                <a:cubicBezTo>
                  <a:pt x="129097" y="130419"/>
                  <a:pt x="127013" y="109728"/>
                  <a:pt x="120917" y="9144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endParaRPr>
          </a:p>
        </p:txBody>
      </p:sp>
      <p:sp>
        <p:nvSpPr>
          <p:cNvPr id="73" name="Freeform 72"/>
          <p:cNvSpPr/>
          <p:nvPr/>
        </p:nvSpPr>
        <p:spPr>
          <a:xfrm>
            <a:off x="6858000" y="1981200"/>
            <a:ext cx="196937" cy="429768"/>
          </a:xfrm>
          <a:custGeom>
            <a:avLst/>
            <a:gdLst>
              <a:gd name="connsiteX0" fmla="*/ 120917 w 184925"/>
              <a:gd name="connsiteY0" fmla="*/ 91440 h 429768"/>
              <a:gd name="connsiteX1" fmla="*/ 111773 w 184925"/>
              <a:gd name="connsiteY1" fmla="*/ 64008 h 429768"/>
              <a:gd name="connsiteX2" fmla="*/ 102629 w 184925"/>
              <a:gd name="connsiteY2" fmla="*/ 18288 h 429768"/>
              <a:gd name="connsiteX3" fmla="*/ 47765 w 184925"/>
              <a:gd name="connsiteY3" fmla="*/ 0 h 429768"/>
              <a:gd name="connsiteX4" fmla="*/ 2045 w 184925"/>
              <a:gd name="connsiteY4" fmla="*/ 82296 h 429768"/>
              <a:gd name="connsiteX5" fmla="*/ 20333 w 184925"/>
              <a:gd name="connsiteY5" fmla="*/ 274320 h 429768"/>
              <a:gd name="connsiteX6" fmla="*/ 38621 w 184925"/>
              <a:gd name="connsiteY6" fmla="*/ 329184 h 429768"/>
              <a:gd name="connsiteX7" fmla="*/ 75197 w 184925"/>
              <a:gd name="connsiteY7" fmla="*/ 338328 h 429768"/>
              <a:gd name="connsiteX8" fmla="*/ 93485 w 184925"/>
              <a:gd name="connsiteY8" fmla="*/ 402336 h 429768"/>
              <a:gd name="connsiteX9" fmla="*/ 111773 w 184925"/>
              <a:gd name="connsiteY9" fmla="*/ 429768 h 429768"/>
              <a:gd name="connsiteX10" fmla="*/ 139205 w 184925"/>
              <a:gd name="connsiteY10" fmla="*/ 420624 h 429768"/>
              <a:gd name="connsiteX11" fmla="*/ 166637 w 184925"/>
              <a:gd name="connsiteY11" fmla="*/ 338328 h 429768"/>
              <a:gd name="connsiteX12" fmla="*/ 184925 w 184925"/>
              <a:gd name="connsiteY12" fmla="*/ 310896 h 429768"/>
              <a:gd name="connsiteX13" fmla="*/ 175781 w 184925"/>
              <a:gd name="connsiteY13" fmla="*/ 283464 h 429768"/>
              <a:gd name="connsiteX14" fmla="*/ 166637 w 184925"/>
              <a:gd name="connsiteY14" fmla="*/ 201168 h 429768"/>
              <a:gd name="connsiteX15" fmla="*/ 148349 w 184925"/>
              <a:gd name="connsiteY15" fmla="*/ 173736 h 429768"/>
              <a:gd name="connsiteX16" fmla="*/ 120917 w 184925"/>
              <a:gd name="connsiteY16" fmla="*/ 91440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925" h="429768">
                <a:moveTo>
                  <a:pt x="120917" y="91440"/>
                </a:moveTo>
                <a:cubicBezTo>
                  <a:pt x="114821" y="73152"/>
                  <a:pt x="114111" y="73359"/>
                  <a:pt x="111773" y="64008"/>
                </a:cubicBezTo>
                <a:cubicBezTo>
                  <a:pt x="108004" y="48930"/>
                  <a:pt x="113619" y="29278"/>
                  <a:pt x="102629" y="18288"/>
                </a:cubicBezTo>
                <a:cubicBezTo>
                  <a:pt x="88998" y="4657"/>
                  <a:pt x="47765" y="0"/>
                  <a:pt x="47765" y="0"/>
                </a:cubicBezTo>
                <a:cubicBezTo>
                  <a:pt x="5842" y="62884"/>
                  <a:pt x="18140" y="34012"/>
                  <a:pt x="2045" y="82296"/>
                </a:cubicBezTo>
                <a:cubicBezTo>
                  <a:pt x="8141" y="146304"/>
                  <a:pt x="0" y="213322"/>
                  <a:pt x="20333" y="274320"/>
                </a:cubicBezTo>
                <a:cubicBezTo>
                  <a:pt x="26429" y="292608"/>
                  <a:pt x="19919" y="324509"/>
                  <a:pt x="38621" y="329184"/>
                </a:cubicBezTo>
                <a:lnTo>
                  <a:pt x="75197" y="338328"/>
                </a:lnTo>
                <a:cubicBezTo>
                  <a:pt x="78127" y="350047"/>
                  <a:pt x="86926" y="389218"/>
                  <a:pt x="93485" y="402336"/>
                </a:cubicBezTo>
                <a:cubicBezTo>
                  <a:pt x="98400" y="412166"/>
                  <a:pt x="105677" y="420624"/>
                  <a:pt x="111773" y="429768"/>
                </a:cubicBezTo>
                <a:cubicBezTo>
                  <a:pt x="120917" y="426720"/>
                  <a:pt x="131679" y="426645"/>
                  <a:pt x="139205" y="420624"/>
                </a:cubicBezTo>
                <a:cubicBezTo>
                  <a:pt x="167537" y="397958"/>
                  <a:pt x="156091" y="369966"/>
                  <a:pt x="166637" y="338328"/>
                </a:cubicBezTo>
                <a:cubicBezTo>
                  <a:pt x="170112" y="327902"/>
                  <a:pt x="178829" y="320040"/>
                  <a:pt x="184925" y="310896"/>
                </a:cubicBezTo>
                <a:cubicBezTo>
                  <a:pt x="181877" y="301752"/>
                  <a:pt x="177366" y="292971"/>
                  <a:pt x="175781" y="283464"/>
                </a:cubicBezTo>
                <a:cubicBezTo>
                  <a:pt x="171243" y="256239"/>
                  <a:pt x="173331" y="227945"/>
                  <a:pt x="166637" y="201168"/>
                </a:cubicBezTo>
                <a:cubicBezTo>
                  <a:pt x="163972" y="190506"/>
                  <a:pt x="152812" y="183779"/>
                  <a:pt x="148349" y="173736"/>
                </a:cubicBezTo>
                <a:cubicBezTo>
                  <a:pt x="129097" y="130419"/>
                  <a:pt x="127013" y="109728"/>
                  <a:pt x="120917" y="91440"/>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black"/>
              </a:solidFill>
            </a:endParaRPr>
          </a:p>
        </p:txBody>
      </p:sp>
      <p:grpSp>
        <p:nvGrpSpPr>
          <p:cNvPr id="17" name="Group 119"/>
          <p:cNvGrpSpPr/>
          <p:nvPr/>
        </p:nvGrpSpPr>
        <p:grpSpPr>
          <a:xfrm>
            <a:off x="3309543" y="3188582"/>
            <a:ext cx="5060480" cy="2286000"/>
            <a:chOff x="3309543" y="3188582"/>
            <a:chExt cx="5060480" cy="2286000"/>
          </a:xfrm>
        </p:grpSpPr>
        <p:sp>
          <p:nvSpPr>
            <p:cNvPr id="74" name="Freeform 73"/>
            <p:cNvSpPr/>
            <p:nvPr/>
          </p:nvSpPr>
          <p:spPr>
            <a:xfrm>
              <a:off x="3309543" y="3188582"/>
              <a:ext cx="4820278" cy="1874520"/>
            </a:xfrm>
            <a:custGeom>
              <a:avLst/>
              <a:gdLst>
                <a:gd name="connsiteX0" fmla="*/ 0 w 4526280"/>
                <a:gd name="connsiteY0" fmla="*/ 1874520 h 1874520"/>
                <a:gd name="connsiteX1" fmla="*/ 694944 w 4526280"/>
                <a:gd name="connsiteY1" fmla="*/ 1554480 h 1874520"/>
                <a:gd name="connsiteX2" fmla="*/ 1764792 w 4526280"/>
                <a:gd name="connsiteY2" fmla="*/ 1426464 h 1874520"/>
                <a:gd name="connsiteX3" fmla="*/ 2331720 w 4526280"/>
                <a:gd name="connsiteY3" fmla="*/ 1234440 h 1874520"/>
                <a:gd name="connsiteX4" fmla="*/ 3182112 w 4526280"/>
                <a:gd name="connsiteY4" fmla="*/ 1124712 h 1874520"/>
                <a:gd name="connsiteX5" fmla="*/ 4151376 w 4526280"/>
                <a:gd name="connsiteY5" fmla="*/ 1408176 h 1874520"/>
                <a:gd name="connsiteX6" fmla="*/ 4096512 w 4526280"/>
                <a:gd name="connsiteY6" fmla="*/ 265176 h 1874520"/>
                <a:gd name="connsiteX7" fmla="*/ 4370832 w 4526280"/>
                <a:gd name="connsiteY7" fmla="*/ 54864 h 1874520"/>
                <a:gd name="connsiteX8" fmla="*/ 4526280 w 4526280"/>
                <a:gd name="connsiteY8"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80" h="1874520">
                  <a:moveTo>
                    <a:pt x="0" y="1874520"/>
                  </a:moveTo>
                  <a:cubicBezTo>
                    <a:pt x="200406" y="1751838"/>
                    <a:pt x="400812" y="1629156"/>
                    <a:pt x="694944" y="1554480"/>
                  </a:cubicBezTo>
                  <a:cubicBezTo>
                    <a:pt x="989076" y="1479804"/>
                    <a:pt x="1491996" y="1479804"/>
                    <a:pt x="1764792" y="1426464"/>
                  </a:cubicBezTo>
                  <a:cubicBezTo>
                    <a:pt x="2037588" y="1373124"/>
                    <a:pt x="2095500" y="1284732"/>
                    <a:pt x="2331720" y="1234440"/>
                  </a:cubicBezTo>
                  <a:cubicBezTo>
                    <a:pt x="2567940" y="1184148"/>
                    <a:pt x="2878836" y="1095756"/>
                    <a:pt x="3182112" y="1124712"/>
                  </a:cubicBezTo>
                  <a:cubicBezTo>
                    <a:pt x="3485388" y="1153668"/>
                    <a:pt x="3998976" y="1551432"/>
                    <a:pt x="4151376" y="1408176"/>
                  </a:cubicBezTo>
                  <a:cubicBezTo>
                    <a:pt x="4303776" y="1264920"/>
                    <a:pt x="4059936" y="490728"/>
                    <a:pt x="4096512" y="265176"/>
                  </a:cubicBezTo>
                  <a:cubicBezTo>
                    <a:pt x="4133088" y="39624"/>
                    <a:pt x="4299204" y="99060"/>
                    <a:pt x="4370832" y="54864"/>
                  </a:cubicBezTo>
                  <a:cubicBezTo>
                    <a:pt x="4442460" y="10668"/>
                    <a:pt x="4484370" y="5334"/>
                    <a:pt x="4526280"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solidFill>
                  <a:prstClr val="black"/>
                </a:solidFill>
              </a:endParaRPr>
            </a:p>
          </p:txBody>
        </p:sp>
        <p:sp>
          <p:nvSpPr>
            <p:cNvPr id="76" name="Freeform 75"/>
            <p:cNvSpPr/>
            <p:nvPr/>
          </p:nvSpPr>
          <p:spPr>
            <a:xfrm>
              <a:off x="3436136" y="3371462"/>
              <a:ext cx="4820278" cy="1874520"/>
            </a:xfrm>
            <a:custGeom>
              <a:avLst/>
              <a:gdLst>
                <a:gd name="connsiteX0" fmla="*/ 0 w 4526280"/>
                <a:gd name="connsiteY0" fmla="*/ 1874520 h 1874520"/>
                <a:gd name="connsiteX1" fmla="*/ 694944 w 4526280"/>
                <a:gd name="connsiteY1" fmla="*/ 1554480 h 1874520"/>
                <a:gd name="connsiteX2" fmla="*/ 1764792 w 4526280"/>
                <a:gd name="connsiteY2" fmla="*/ 1426464 h 1874520"/>
                <a:gd name="connsiteX3" fmla="*/ 2331720 w 4526280"/>
                <a:gd name="connsiteY3" fmla="*/ 1234440 h 1874520"/>
                <a:gd name="connsiteX4" fmla="*/ 3182112 w 4526280"/>
                <a:gd name="connsiteY4" fmla="*/ 1124712 h 1874520"/>
                <a:gd name="connsiteX5" fmla="*/ 4151376 w 4526280"/>
                <a:gd name="connsiteY5" fmla="*/ 1408176 h 1874520"/>
                <a:gd name="connsiteX6" fmla="*/ 4096512 w 4526280"/>
                <a:gd name="connsiteY6" fmla="*/ 265176 h 1874520"/>
                <a:gd name="connsiteX7" fmla="*/ 4370832 w 4526280"/>
                <a:gd name="connsiteY7" fmla="*/ 54864 h 1874520"/>
                <a:gd name="connsiteX8" fmla="*/ 4526280 w 4526280"/>
                <a:gd name="connsiteY8"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80" h="1874520">
                  <a:moveTo>
                    <a:pt x="0" y="1874520"/>
                  </a:moveTo>
                  <a:cubicBezTo>
                    <a:pt x="200406" y="1751838"/>
                    <a:pt x="400812" y="1629156"/>
                    <a:pt x="694944" y="1554480"/>
                  </a:cubicBezTo>
                  <a:cubicBezTo>
                    <a:pt x="989076" y="1479804"/>
                    <a:pt x="1491996" y="1479804"/>
                    <a:pt x="1764792" y="1426464"/>
                  </a:cubicBezTo>
                  <a:cubicBezTo>
                    <a:pt x="2037588" y="1373124"/>
                    <a:pt x="2095500" y="1284732"/>
                    <a:pt x="2331720" y="1234440"/>
                  </a:cubicBezTo>
                  <a:cubicBezTo>
                    <a:pt x="2567940" y="1184148"/>
                    <a:pt x="2878836" y="1095756"/>
                    <a:pt x="3182112" y="1124712"/>
                  </a:cubicBezTo>
                  <a:cubicBezTo>
                    <a:pt x="3485388" y="1153668"/>
                    <a:pt x="3998976" y="1551432"/>
                    <a:pt x="4151376" y="1408176"/>
                  </a:cubicBezTo>
                  <a:cubicBezTo>
                    <a:pt x="4303776" y="1264920"/>
                    <a:pt x="4059936" y="490728"/>
                    <a:pt x="4096512" y="265176"/>
                  </a:cubicBezTo>
                  <a:cubicBezTo>
                    <a:pt x="4133088" y="39624"/>
                    <a:pt x="4299204" y="99060"/>
                    <a:pt x="4370832" y="54864"/>
                  </a:cubicBezTo>
                  <a:cubicBezTo>
                    <a:pt x="4442460" y="10668"/>
                    <a:pt x="4484370" y="5334"/>
                    <a:pt x="4526280"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solidFill>
                  <a:prstClr val="black"/>
                </a:solidFill>
              </a:endParaRPr>
            </a:p>
          </p:txBody>
        </p:sp>
        <p:sp>
          <p:nvSpPr>
            <p:cNvPr id="77" name="Freeform 76"/>
            <p:cNvSpPr/>
            <p:nvPr/>
          </p:nvSpPr>
          <p:spPr>
            <a:xfrm>
              <a:off x="3549745" y="3600062"/>
              <a:ext cx="4820278" cy="1874520"/>
            </a:xfrm>
            <a:custGeom>
              <a:avLst/>
              <a:gdLst>
                <a:gd name="connsiteX0" fmla="*/ 0 w 4526280"/>
                <a:gd name="connsiteY0" fmla="*/ 1874520 h 1874520"/>
                <a:gd name="connsiteX1" fmla="*/ 694944 w 4526280"/>
                <a:gd name="connsiteY1" fmla="*/ 1554480 h 1874520"/>
                <a:gd name="connsiteX2" fmla="*/ 1764792 w 4526280"/>
                <a:gd name="connsiteY2" fmla="*/ 1426464 h 1874520"/>
                <a:gd name="connsiteX3" fmla="*/ 2331720 w 4526280"/>
                <a:gd name="connsiteY3" fmla="*/ 1234440 h 1874520"/>
                <a:gd name="connsiteX4" fmla="*/ 3182112 w 4526280"/>
                <a:gd name="connsiteY4" fmla="*/ 1124712 h 1874520"/>
                <a:gd name="connsiteX5" fmla="*/ 4151376 w 4526280"/>
                <a:gd name="connsiteY5" fmla="*/ 1408176 h 1874520"/>
                <a:gd name="connsiteX6" fmla="*/ 4096512 w 4526280"/>
                <a:gd name="connsiteY6" fmla="*/ 265176 h 1874520"/>
                <a:gd name="connsiteX7" fmla="*/ 4370832 w 4526280"/>
                <a:gd name="connsiteY7" fmla="*/ 54864 h 1874520"/>
                <a:gd name="connsiteX8" fmla="*/ 4526280 w 4526280"/>
                <a:gd name="connsiteY8"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80" h="1874520">
                  <a:moveTo>
                    <a:pt x="0" y="1874520"/>
                  </a:moveTo>
                  <a:cubicBezTo>
                    <a:pt x="200406" y="1751838"/>
                    <a:pt x="400812" y="1629156"/>
                    <a:pt x="694944" y="1554480"/>
                  </a:cubicBezTo>
                  <a:cubicBezTo>
                    <a:pt x="989076" y="1479804"/>
                    <a:pt x="1491996" y="1479804"/>
                    <a:pt x="1764792" y="1426464"/>
                  </a:cubicBezTo>
                  <a:cubicBezTo>
                    <a:pt x="2037588" y="1373124"/>
                    <a:pt x="2095500" y="1284732"/>
                    <a:pt x="2331720" y="1234440"/>
                  </a:cubicBezTo>
                  <a:cubicBezTo>
                    <a:pt x="2567940" y="1184148"/>
                    <a:pt x="2878836" y="1095756"/>
                    <a:pt x="3182112" y="1124712"/>
                  </a:cubicBezTo>
                  <a:cubicBezTo>
                    <a:pt x="3485388" y="1153668"/>
                    <a:pt x="3998976" y="1551432"/>
                    <a:pt x="4151376" y="1408176"/>
                  </a:cubicBezTo>
                  <a:cubicBezTo>
                    <a:pt x="4303776" y="1264920"/>
                    <a:pt x="4059936" y="490728"/>
                    <a:pt x="4096512" y="265176"/>
                  </a:cubicBezTo>
                  <a:cubicBezTo>
                    <a:pt x="4133088" y="39624"/>
                    <a:pt x="4299204" y="99060"/>
                    <a:pt x="4370832" y="54864"/>
                  </a:cubicBezTo>
                  <a:cubicBezTo>
                    <a:pt x="4442460" y="10668"/>
                    <a:pt x="4484370" y="5334"/>
                    <a:pt x="4526280"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solidFill>
                  <a:prstClr val="black"/>
                </a:solidFill>
              </a:endParaRPr>
            </a:p>
          </p:txBody>
        </p:sp>
      </p:grpSp>
      <p:sp>
        <p:nvSpPr>
          <p:cNvPr id="81" name="TextBox 80"/>
          <p:cNvSpPr txBox="1"/>
          <p:nvPr/>
        </p:nvSpPr>
        <p:spPr>
          <a:xfrm>
            <a:off x="8534400" y="152400"/>
            <a:ext cx="355424" cy="369332"/>
          </a:xfrm>
          <a:prstGeom prst="rect">
            <a:avLst/>
          </a:prstGeom>
          <a:noFill/>
        </p:spPr>
        <p:txBody>
          <a:bodyPr wrap="none" rtlCol="0">
            <a:spAutoFit/>
          </a:bodyPr>
          <a:lstStyle/>
          <a:p>
            <a:r>
              <a:rPr lang="en-US" dirty="0">
                <a:solidFill>
                  <a:prstClr val="black"/>
                </a:solidFill>
              </a:rPr>
              <a:t>N</a:t>
            </a:r>
          </a:p>
        </p:txBody>
      </p:sp>
      <p:grpSp>
        <p:nvGrpSpPr>
          <p:cNvPr id="18" name="Group 117"/>
          <p:cNvGrpSpPr/>
          <p:nvPr/>
        </p:nvGrpSpPr>
        <p:grpSpPr>
          <a:xfrm>
            <a:off x="3225147" y="704462"/>
            <a:ext cx="4345637" cy="1454020"/>
            <a:chOff x="3225147" y="704462"/>
            <a:chExt cx="4345637" cy="1454020"/>
          </a:xfrm>
        </p:grpSpPr>
        <p:sp>
          <p:nvSpPr>
            <p:cNvPr id="84" name="Freeform 83"/>
            <p:cNvSpPr/>
            <p:nvPr/>
          </p:nvSpPr>
          <p:spPr>
            <a:xfrm>
              <a:off x="3225147" y="704462"/>
              <a:ext cx="4183338" cy="996820"/>
            </a:xfrm>
            <a:custGeom>
              <a:avLst/>
              <a:gdLst>
                <a:gd name="connsiteX0" fmla="*/ 0 w 3928188"/>
                <a:gd name="connsiteY0" fmla="*/ 578498 h 996820"/>
                <a:gd name="connsiteX1" fmla="*/ 373225 w 3928188"/>
                <a:gd name="connsiteY1" fmla="*/ 942392 h 996820"/>
                <a:gd name="connsiteX2" fmla="*/ 774441 w 3928188"/>
                <a:gd name="connsiteY2" fmla="*/ 709127 h 996820"/>
                <a:gd name="connsiteX3" fmla="*/ 1222310 w 3928188"/>
                <a:gd name="connsiteY3" fmla="*/ 811763 h 996820"/>
                <a:gd name="connsiteX4" fmla="*/ 1959429 w 3928188"/>
                <a:gd name="connsiteY4" fmla="*/ 961053 h 996820"/>
                <a:gd name="connsiteX5" fmla="*/ 2528596 w 3928188"/>
                <a:gd name="connsiteY5" fmla="*/ 597159 h 996820"/>
                <a:gd name="connsiteX6" fmla="*/ 2901821 w 3928188"/>
                <a:gd name="connsiteY6" fmla="*/ 279919 h 996820"/>
                <a:gd name="connsiteX7" fmla="*/ 3704253 w 3928188"/>
                <a:gd name="connsiteY7" fmla="*/ 111968 h 996820"/>
                <a:gd name="connsiteX8" fmla="*/ 3928188 w 3928188"/>
                <a:gd name="connsiteY8" fmla="*/ 0 h 996820"/>
                <a:gd name="connsiteX9" fmla="*/ 3928188 w 3928188"/>
                <a:gd name="connsiteY9" fmla="*/ 0 h 99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8188" h="996820">
                  <a:moveTo>
                    <a:pt x="0" y="578498"/>
                  </a:moveTo>
                  <a:cubicBezTo>
                    <a:pt x="122076" y="749559"/>
                    <a:pt x="244152" y="920621"/>
                    <a:pt x="373225" y="942392"/>
                  </a:cubicBezTo>
                  <a:cubicBezTo>
                    <a:pt x="502298" y="964163"/>
                    <a:pt x="632927" y="730898"/>
                    <a:pt x="774441" y="709127"/>
                  </a:cubicBezTo>
                  <a:cubicBezTo>
                    <a:pt x="915955" y="687356"/>
                    <a:pt x="1024812" y="769775"/>
                    <a:pt x="1222310" y="811763"/>
                  </a:cubicBezTo>
                  <a:cubicBezTo>
                    <a:pt x="1419808" y="853751"/>
                    <a:pt x="1741715" y="996820"/>
                    <a:pt x="1959429" y="961053"/>
                  </a:cubicBezTo>
                  <a:cubicBezTo>
                    <a:pt x="2177143" y="925286"/>
                    <a:pt x="2371531" y="710681"/>
                    <a:pt x="2528596" y="597159"/>
                  </a:cubicBezTo>
                  <a:cubicBezTo>
                    <a:pt x="2685661" y="483637"/>
                    <a:pt x="2705878" y="360784"/>
                    <a:pt x="2901821" y="279919"/>
                  </a:cubicBezTo>
                  <a:cubicBezTo>
                    <a:pt x="3097764" y="199054"/>
                    <a:pt x="3533192" y="158621"/>
                    <a:pt x="3704253" y="111968"/>
                  </a:cubicBezTo>
                  <a:cubicBezTo>
                    <a:pt x="3875314" y="65315"/>
                    <a:pt x="3928188" y="0"/>
                    <a:pt x="3928188" y="0"/>
                  </a:cubicBezTo>
                  <a:lnTo>
                    <a:pt x="3928188"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solidFill>
                  <a:prstClr val="black"/>
                </a:solidFill>
              </a:endParaRPr>
            </a:p>
          </p:txBody>
        </p:sp>
        <p:sp>
          <p:nvSpPr>
            <p:cNvPr id="85" name="Freeform 84"/>
            <p:cNvSpPr/>
            <p:nvPr/>
          </p:nvSpPr>
          <p:spPr>
            <a:xfrm>
              <a:off x="3306297" y="933062"/>
              <a:ext cx="4183338" cy="996820"/>
            </a:xfrm>
            <a:custGeom>
              <a:avLst/>
              <a:gdLst>
                <a:gd name="connsiteX0" fmla="*/ 0 w 3928188"/>
                <a:gd name="connsiteY0" fmla="*/ 578498 h 996820"/>
                <a:gd name="connsiteX1" fmla="*/ 373225 w 3928188"/>
                <a:gd name="connsiteY1" fmla="*/ 942392 h 996820"/>
                <a:gd name="connsiteX2" fmla="*/ 774441 w 3928188"/>
                <a:gd name="connsiteY2" fmla="*/ 709127 h 996820"/>
                <a:gd name="connsiteX3" fmla="*/ 1222310 w 3928188"/>
                <a:gd name="connsiteY3" fmla="*/ 811763 h 996820"/>
                <a:gd name="connsiteX4" fmla="*/ 1959429 w 3928188"/>
                <a:gd name="connsiteY4" fmla="*/ 961053 h 996820"/>
                <a:gd name="connsiteX5" fmla="*/ 2528596 w 3928188"/>
                <a:gd name="connsiteY5" fmla="*/ 597159 h 996820"/>
                <a:gd name="connsiteX6" fmla="*/ 2901821 w 3928188"/>
                <a:gd name="connsiteY6" fmla="*/ 279919 h 996820"/>
                <a:gd name="connsiteX7" fmla="*/ 3704253 w 3928188"/>
                <a:gd name="connsiteY7" fmla="*/ 111968 h 996820"/>
                <a:gd name="connsiteX8" fmla="*/ 3928188 w 3928188"/>
                <a:gd name="connsiteY8" fmla="*/ 0 h 996820"/>
                <a:gd name="connsiteX9" fmla="*/ 3928188 w 3928188"/>
                <a:gd name="connsiteY9" fmla="*/ 0 h 99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8188" h="996820">
                  <a:moveTo>
                    <a:pt x="0" y="578498"/>
                  </a:moveTo>
                  <a:cubicBezTo>
                    <a:pt x="122076" y="749559"/>
                    <a:pt x="244152" y="920621"/>
                    <a:pt x="373225" y="942392"/>
                  </a:cubicBezTo>
                  <a:cubicBezTo>
                    <a:pt x="502298" y="964163"/>
                    <a:pt x="632927" y="730898"/>
                    <a:pt x="774441" y="709127"/>
                  </a:cubicBezTo>
                  <a:cubicBezTo>
                    <a:pt x="915955" y="687356"/>
                    <a:pt x="1024812" y="769775"/>
                    <a:pt x="1222310" y="811763"/>
                  </a:cubicBezTo>
                  <a:cubicBezTo>
                    <a:pt x="1419808" y="853751"/>
                    <a:pt x="1741715" y="996820"/>
                    <a:pt x="1959429" y="961053"/>
                  </a:cubicBezTo>
                  <a:cubicBezTo>
                    <a:pt x="2177143" y="925286"/>
                    <a:pt x="2371531" y="710681"/>
                    <a:pt x="2528596" y="597159"/>
                  </a:cubicBezTo>
                  <a:cubicBezTo>
                    <a:pt x="2685661" y="483637"/>
                    <a:pt x="2705878" y="360784"/>
                    <a:pt x="2901821" y="279919"/>
                  </a:cubicBezTo>
                  <a:cubicBezTo>
                    <a:pt x="3097764" y="199054"/>
                    <a:pt x="3533192" y="158621"/>
                    <a:pt x="3704253" y="111968"/>
                  </a:cubicBezTo>
                  <a:cubicBezTo>
                    <a:pt x="3875314" y="65315"/>
                    <a:pt x="3928188" y="0"/>
                    <a:pt x="3928188" y="0"/>
                  </a:cubicBezTo>
                  <a:lnTo>
                    <a:pt x="3928188"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solidFill>
                  <a:prstClr val="black"/>
                </a:solidFill>
              </a:endParaRPr>
            </a:p>
          </p:txBody>
        </p:sp>
        <p:sp>
          <p:nvSpPr>
            <p:cNvPr id="86" name="Freeform 85"/>
            <p:cNvSpPr/>
            <p:nvPr/>
          </p:nvSpPr>
          <p:spPr>
            <a:xfrm>
              <a:off x="3387446" y="1161662"/>
              <a:ext cx="4183338" cy="996820"/>
            </a:xfrm>
            <a:custGeom>
              <a:avLst/>
              <a:gdLst>
                <a:gd name="connsiteX0" fmla="*/ 0 w 3928188"/>
                <a:gd name="connsiteY0" fmla="*/ 578498 h 996820"/>
                <a:gd name="connsiteX1" fmla="*/ 373225 w 3928188"/>
                <a:gd name="connsiteY1" fmla="*/ 942392 h 996820"/>
                <a:gd name="connsiteX2" fmla="*/ 774441 w 3928188"/>
                <a:gd name="connsiteY2" fmla="*/ 709127 h 996820"/>
                <a:gd name="connsiteX3" fmla="*/ 1222310 w 3928188"/>
                <a:gd name="connsiteY3" fmla="*/ 811763 h 996820"/>
                <a:gd name="connsiteX4" fmla="*/ 1959429 w 3928188"/>
                <a:gd name="connsiteY4" fmla="*/ 961053 h 996820"/>
                <a:gd name="connsiteX5" fmla="*/ 2528596 w 3928188"/>
                <a:gd name="connsiteY5" fmla="*/ 597159 h 996820"/>
                <a:gd name="connsiteX6" fmla="*/ 2901821 w 3928188"/>
                <a:gd name="connsiteY6" fmla="*/ 279919 h 996820"/>
                <a:gd name="connsiteX7" fmla="*/ 3704253 w 3928188"/>
                <a:gd name="connsiteY7" fmla="*/ 111968 h 996820"/>
                <a:gd name="connsiteX8" fmla="*/ 3928188 w 3928188"/>
                <a:gd name="connsiteY8" fmla="*/ 0 h 996820"/>
                <a:gd name="connsiteX9" fmla="*/ 3928188 w 3928188"/>
                <a:gd name="connsiteY9" fmla="*/ 0 h 99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8188" h="996820">
                  <a:moveTo>
                    <a:pt x="0" y="578498"/>
                  </a:moveTo>
                  <a:cubicBezTo>
                    <a:pt x="122076" y="749559"/>
                    <a:pt x="244152" y="920621"/>
                    <a:pt x="373225" y="942392"/>
                  </a:cubicBezTo>
                  <a:cubicBezTo>
                    <a:pt x="502298" y="964163"/>
                    <a:pt x="632927" y="730898"/>
                    <a:pt x="774441" y="709127"/>
                  </a:cubicBezTo>
                  <a:cubicBezTo>
                    <a:pt x="915955" y="687356"/>
                    <a:pt x="1024812" y="769775"/>
                    <a:pt x="1222310" y="811763"/>
                  </a:cubicBezTo>
                  <a:cubicBezTo>
                    <a:pt x="1419808" y="853751"/>
                    <a:pt x="1741715" y="996820"/>
                    <a:pt x="1959429" y="961053"/>
                  </a:cubicBezTo>
                  <a:cubicBezTo>
                    <a:pt x="2177143" y="925286"/>
                    <a:pt x="2371531" y="710681"/>
                    <a:pt x="2528596" y="597159"/>
                  </a:cubicBezTo>
                  <a:cubicBezTo>
                    <a:pt x="2685661" y="483637"/>
                    <a:pt x="2705878" y="360784"/>
                    <a:pt x="2901821" y="279919"/>
                  </a:cubicBezTo>
                  <a:cubicBezTo>
                    <a:pt x="3097764" y="199054"/>
                    <a:pt x="3533192" y="158621"/>
                    <a:pt x="3704253" y="111968"/>
                  </a:cubicBezTo>
                  <a:cubicBezTo>
                    <a:pt x="3875314" y="65315"/>
                    <a:pt x="3928188" y="0"/>
                    <a:pt x="3928188" y="0"/>
                  </a:cubicBezTo>
                  <a:lnTo>
                    <a:pt x="3928188"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solidFill>
                  <a:prstClr val="black"/>
                </a:solidFill>
              </a:endParaRPr>
            </a:p>
          </p:txBody>
        </p:sp>
      </p:grpSp>
      <p:grpSp>
        <p:nvGrpSpPr>
          <p:cNvPr id="19" name="Group 108"/>
          <p:cNvGrpSpPr/>
          <p:nvPr/>
        </p:nvGrpSpPr>
        <p:grpSpPr>
          <a:xfrm>
            <a:off x="3387446" y="3600062"/>
            <a:ext cx="407438" cy="457200"/>
            <a:chOff x="4572000" y="3886200"/>
            <a:chExt cx="382588" cy="457200"/>
          </a:xfrm>
        </p:grpSpPr>
        <p:grpSp>
          <p:nvGrpSpPr>
            <p:cNvPr id="20" name="Group 86"/>
            <p:cNvGrpSpPr/>
            <p:nvPr/>
          </p:nvGrpSpPr>
          <p:grpSpPr>
            <a:xfrm rot="16200000">
              <a:off x="4724400" y="4114800"/>
              <a:ext cx="76200" cy="381000"/>
              <a:chOff x="4532376" y="0"/>
              <a:chExt cx="76200" cy="381000"/>
            </a:xfrm>
          </p:grpSpPr>
          <p:cxnSp>
            <p:nvCxnSpPr>
              <p:cNvPr id="88" name="Straight Arrow Connector 87"/>
              <p:cNvCxnSpPr/>
              <p:nvPr/>
            </p:nvCxnSpPr>
            <p:spPr>
              <a:xfrm rot="5400000" flipH="1" flipV="1">
                <a:off x="4382294" y="189706"/>
                <a:ext cx="381000"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4532376" y="152400"/>
                <a:ext cx="76200" cy="76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prstClr val="white"/>
                  </a:solidFill>
                </a:endParaRPr>
              </a:p>
            </p:txBody>
          </p:sp>
        </p:grpSp>
        <p:cxnSp>
          <p:nvCxnSpPr>
            <p:cNvPr id="90" name="Straight Arrow Connector 89"/>
            <p:cNvCxnSpPr/>
            <p:nvPr/>
          </p:nvCxnSpPr>
          <p:spPr>
            <a:xfrm rot="5400000" flipH="1" flipV="1">
              <a:off x="4763294" y="4075906"/>
              <a:ext cx="381000"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90"/>
          <p:cNvGrpSpPr/>
          <p:nvPr/>
        </p:nvGrpSpPr>
        <p:grpSpPr>
          <a:xfrm rot="5400000">
            <a:off x="6879348" y="3054288"/>
            <a:ext cx="76200" cy="405747"/>
            <a:chOff x="4532376" y="0"/>
            <a:chExt cx="76200" cy="381000"/>
          </a:xfrm>
        </p:grpSpPr>
        <p:cxnSp>
          <p:nvCxnSpPr>
            <p:cNvPr id="92" name="Straight Arrow Connector 91"/>
            <p:cNvCxnSpPr/>
            <p:nvPr/>
          </p:nvCxnSpPr>
          <p:spPr>
            <a:xfrm rot="5400000" flipH="1" flipV="1">
              <a:off x="4382294" y="189706"/>
              <a:ext cx="381000" cy="1588"/>
            </a:xfrm>
            <a:prstGeom prst="straightConnector1">
              <a:avLst/>
            </a:prstGeom>
            <a:ln w="25400">
              <a:solidFill>
                <a:srgbClr val="4A7EBB"/>
              </a:solidFill>
              <a:tailEnd type="arrow"/>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4532376" y="152400"/>
              <a:ext cx="76200" cy="76200"/>
            </a:xfrm>
            <a:prstGeom prst="ellipse">
              <a:avLst/>
            </a:prstGeom>
            <a:no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2" name="Group 131"/>
          <p:cNvGrpSpPr/>
          <p:nvPr/>
        </p:nvGrpSpPr>
        <p:grpSpPr>
          <a:xfrm>
            <a:off x="4495800" y="3886200"/>
            <a:ext cx="973793" cy="381000"/>
            <a:chOff x="4523539" y="3600062"/>
            <a:chExt cx="973793" cy="381000"/>
          </a:xfrm>
        </p:grpSpPr>
        <p:grpSp>
          <p:nvGrpSpPr>
            <p:cNvPr id="23" name="Group 64"/>
            <p:cNvGrpSpPr/>
            <p:nvPr/>
          </p:nvGrpSpPr>
          <p:grpSpPr>
            <a:xfrm>
              <a:off x="5335033" y="3600062"/>
              <a:ext cx="162299" cy="381000"/>
              <a:chOff x="4038600" y="0"/>
              <a:chExt cx="152400" cy="381000"/>
            </a:xfrm>
          </p:grpSpPr>
          <p:cxnSp>
            <p:nvCxnSpPr>
              <p:cNvPr id="56" name="Straight Arrow Connector 55"/>
              <p:cNvCxnSpPr/>
              <p:nvPr/>
            </p:nvCxnSpPr>
            <p:spPr>
              <a:xfrm rot="5400000" flipH="1" flipV="1">
                <a:off x="3925094" y="189706"/>
                <a:ext cx="381000" cy="158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038600" y="192024"/>
                <a:ext cx="1524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94" name="Straight Arrow Connector 93"/>
            <p:cNvCxnSpPr/>
            <p:nvPr/>
          </p:nvCxnSpPr>
          <p:spPr>
            <a:xfrm rot="5400000" flipH="1" flipV="1">
              <a:off x="4577333" y="3789716"/>
              <a:ext cx="381000" cy="16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flipH="1" flipV="1">
              <a:off x="4739632" y="3789716"/>
              <a:ext cx="381000" cy="16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flipH="1" flipV="1">
              <a:off x="4901931" y="3789716"/>
              <a:ext cx="381000" cy="1691"/>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flipH="1" flipV="1">
              <a:off x="5064229" y="3789716"/>
              <a:ext cx="381000" cy="1691"/>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24" name="Group 102"/>
            <p:cNvGrpSpPr/>
            <p:nvPr/>
          </p:nvGrpSpPr>
          <p:grpSpPr>
            <a:xfrm>
              <a:off x="4523539" y="3600062"/>
              <a:ext cx="162299" cy="381000"/>
              <a:chOff x="4038600" y="0"/>
              <a:chExt cx="152400" cy="381000"/>
            </a:xfrm>
          </p:grpSpPr>
          <p:cxnSp>
            <p:nvCxnSpPr>
              <p:cNvPr id="104" name="Straight Arrow Connector 103"/>
              <p:cNvCxnSpPr/>
              <p:nvPr/>
            </p:nvCxnSpPr>
            <p:spPr>
              <a:xfrm rot="5400000" flipH="1" flipV="1">
                <a:off x="3925094" y="189706"/>
                <a:ext cx="3810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038600" y="192024"/>
                <a:ext cx="1524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110" name="Oval 109"/>
          <p:cNvSpPr/>
          <p:nvPr/>
        </p:nvSpPr>
        <p:spPr>
          <a:xfrm>
            <a:off x="4848137" y="4895462"/>
            <a:ext cx="324598" cy="381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prstClr val="black"/>
                </a:solidFill>
              </a:rPr>
              <a:t>RP</a:t>
            </a:r>
          </a:p>
        </p:txBody>
      </p:sp>
      <p:sp>
        <p:nvSpPr>
          <p:cNvPr id="111" name="Oval 110"/>
          <p:cNvSpPr/>
          <p:nvPr/>
        </p:nvSpPr>
        <p:spPr>
          <a:xfrm>
            <a:off x="4361240" y="5505062"/>
            <a:ext cx="405747" cy="457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a:solidFill>
                  <a:prstClr val="black"/>
                </a:solidFill>
              </a:rPr>
              <a:t>ORP</a:t>
            </a:r>
          </a:p>
        </p:txBody>
      </p:sp>
      <p:grpSp>
        <p:nvGrpSpPr>
          <p:cNvPr id="25" name="Group 129"/>
          <p:cNvGrpSpPr/>
          <p:nvPr/>
        </p:nvGrpSpPr>
        <p:grpSpPr>
          <a:xfrm>
            <a:off x="4442389" y="2562807"/>
            <a:ext cx="1136092" cy="369332"/>
            <a:chOff x="4442389" y="2562807"/>
            <a:chExt cx="1136092" cy="369332"/>
          </a:xfrm>
        </p:grpSpPr>
        <p:cxnSp>
          <p:nvCxnSpPr>
            <p:cNvPr id="115" name="Straight Connector 114"/>
            <p:cNvCxnSpPr/>
            <p:nvPr/>
          </p:nvCxnSpPr>
          <p:spPr>
            <a:xfrm>
              <a:off x="4442389" y="2838062"/>
              <a:ext cx="1136092" cy="0"/>
            </a:xfrm>
            <a:prstGeom prst="line">
              <a:avLst/>
            </a:prstGeom>
          </p:spPr>
          <p:style>
            <a:lnRef idx="2">
              <a:schemeClr val="dk1"/>
            </a:lnRef>
            <a:fillRef idx="0">
              <a:schemeClr val="dk1"/>
            </a:fillRef>
            <a:effectRef idx="1">
              <a:schemeClr val="dk1"/>
            </a:effectRef>
            <a:fontRef idx="minor">
              <a:schemeClr val="tx1"/>
            </a:fontRef>
          </p:style>
        </p:cxnSp>
        <p:sp>
          <p:nvSpPr>
            <p:cNvPr id="119" name="TextBox 118"/>
            <p:cNvSpPr txBox="1"/>
            <p:nvPr/>
          </p:nvSpPr>
          <p:spPr>
            <a:xfrm>
              <a:off x="4685838" y="2562807"/>
              <a:ext cx="596537" cy="369332"/>
            </a:xfrm>
            <a:prstGeom prst="rect">
              <a:avLst/>
            </a:prstGeom>
            <a:noFill/>
          </p:spPr>
          <p:txBody>
            <a:bodyPr wrap="none" rtlCol="0">
              <a:spAutoFit/>
            </a:bodyPr>
            <a:lstStyle/>
            <a:p>
              <a:r>
                <a:rPr lang="en-US" dirty="0">
                  <a:solidFill>
                    <a:prstClr val="black"/>
                  </a:solidFill>
                </a:rPr>
                <a:t>LOA</a:t>
              </a:r>
            </a:p>
          </p:txBody>
        </p:sp>
      </p:grpSp>
      <p:sp>
        <p:nvSpPr>
          <p:cNvPr id="9" name="Text Box 9"/>
          <p:cNvSpPr txBox="1">
            <a:spLocks noChangeArrowheads="1"/>
          </p:cNvSpPr>
          <p:nvPr/>
        </p:nvSpPr>
        <p:spPr bwMode="auto">
          <a:xfrm>
            <a:off x="0" y="1219200"/>
            <a:ext cx="2362200" cy="249237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spcBef>
                <a:spcPct val="50000"/>
              </a:spcBef>
            </a:pPr>
            <a:r>
              <a:rPr lang="en-US" sz="1200" dirty="0">
                <a:solidFill>
                  <a:prstClr val="black"/>
                </a:solidFill>
              </a:rPr>
              <a:t>Recon Plan 		</a:t>
            </a:r>
          </a:p>
          <a:p>
            <a:pPr>
              <a:spcBef>
                <a:spcPct val="50000"/>
              </a:spcBef>
            </a:pPr>
            <a:r>
              <a:rPr lang="en-US" sz="1200" dirty="0">
                <a:solidFill>
                  <a:prstClr val="black"/>
                </a:solidFill>
              </a:rPr>
              <a:t>Occupation Plan	</a:t>
            </a:r>
          </a:p>
          <a:p>
            <a:pPr>
              <a:spcBef>
                <a:spcPct val="50000"/>
              </a:spcBef>
            </a:pPr>
            <a:r>
              <a:rPr lang="en-US" sz="1200" dirty="0">
                <a:solidFill>
                  <a:prstClr val="black"/>
                </a:solidFill>
              </a:rPr>
              <a:t>Initiation Plan	</a:t>
            </a:r>
          </a:p>
          <a:p>
            <a:pPr>
              <a:spcBef>
                <a:spcPct val="50000"/>
              </a:spcBef>
            </a:pPr>
            <a:r>
              <a:rPr lang="en-US" sz="1200" dirty="0">
                <a:solidFill>
                  <a:prstClr val="black"/>
                </a:solidFill>
              </a:rPr>
              <a:t>Engagement Criteria 	</a:t>
            </a:r>
          </a:p>
          <a:p>
            <a:pPr>
              <a:spcBef>
                <a:spcPct val="50000"/>
              </a:spcBef>
            </a:pPr>
            <a:r>
              <a:rPr lang="en-US" sz="1200" dirty="0">
                <a:solidFill>
                  <a:prstClr val="black"/>
                </a:solidFill>
              </a:rPr>
              <a:t>Controls Measures</a:t>
            </a:r>
          </a:p>
          <a:p>
            <a:pPr>
              <a:spcBef>
                <a:spcPct val="50000"/>
              </a:spcBef>
            </a:pPr>
            <a:r>
              <a:rPr lang="en-US" sz="1200" dirty="0">
                <a:solidFill>
                  <a:prstClr val="black"/>
                </a:solidFill>
              </a:rPr>
              <a:t>Actions on OBJ</a:t>
            </a:r>
          </a:p>
          <a:p>
            <a:pPr>
              <a:spcBef>
                <a:spcPct val="50000"/>
              </a:spcBef>
            </a:pPr>
            <a:r>
              <a:rPr lang="en-US" sz="1200" dirty="0">
                <a:solidFill>
                  <a:prstClr val="black"/>
                </a:solidFill>
              </a:rPr>
              <a:t>C &amp; R</a:t>
            </a:r>
          </a:p>
          <a:p>
            <a:pPr>
              <a:spcBef>
                <a:spcPct val="50000"/>
              </a:spcBef>
            </a:pPr>
            <a:r>
              <a:rPr lang="en-US" sz="1200" dirty="0">
                <a:solidFill>
                  <a:prstClr val="black"/>
                </a:solidFill>
              </a:rPr>
              <a:t>Withdrawal Plan</a:t>
            </a:r>
          </a:p>
          <a:p>
            <a:pPr>
              <a:spcBef>
                <a:spcPct val="50000"/>
              </a:spcBef>
            </a:pPr>
            <a:r>
              <a:rPr lang="en-US" sz="1200" dirty="0">
                <a:solidFill>
                  <a:prstClr val="black"/>
                </a:solidFill>
              </a:rPr>
              <a:t>Compromise Plans	</a:t>
            </a:r>
          </a:p>
        </p:txBody>
      </p:sp>
      <p:cxnSp>
        <p:nvCxnSpPr>
          <p:cNvPr id="82" name="Straight Arrow Connector 81"/>
          <p:cNvCxnSpPr/>
          <p:nvPr/>
        </p:nvCxnSpPr>
        <p:spPr>
          <a:xfrm rot="16200000" flipV="1">
            <a:off x="8420100" y="723106"/>
            <a:ext cx="534194"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3" name="Text Box 233"/>
          <p:cNvSpPr txBox="1">
            <a:spLocks noChangeArrowheads="1"/>
          </p:cNvSpPr>
          <p:nvPr/>
        </p:nvSpPr>
        <p:spPr bwMode="auto">
          <a:xfrm>
            <a:off x="4876800" y="6149975"/>
            <a:ext cx="2133600" cy="76944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1100" b="1" dirty="0">
                <a:solidFill>
                  <a:srgbClr val="00B050"/>
                </a:solidFill>
              </a:rPr>
              <a:t>A TM  SO2</a:t>
            </a:r>
          </a:p>
          <a:p>
            <a:pPr>
              <a:defRPr/>
            </a:pPr>
            <a:r>
              <a:rPr lang="en-US" sz="1100" b="1" dirty="0">
                <a:solidFill>
                  <a:srgbClr val="00B050"/>
                </a:solidFill>
              </a:rPr>
              <a:t>T – Isolate</a:t>
            </a:r>
          </a:p>
          <a:p>
            <a:pPr>
              <a:defRPr/>
            </a:pPr>
            <a:r>
              <a:rPr lang="en-US" sz="1100" b="1" dirty="0">
                <a:solidFill>
                  <a:srgbClr val="00B050"/>
                </a:solidFill>
              </a:rPr>
              <a:t>P – Prevent the enemy from reinforcing on the OBJ</a:t>
            </a:r>
          </a:p>
        </p:txBody>
      </p:sp>
      <p:sp>
        <p:nvSpPr>
          <p:cNvPr id="124" name="Text Box 233"/>
          <p:cNvSpPr txBox="1">
            <a:spLocks noChangeArrowheads="1"/>
          </p:cNvSpPr>
          <p:nvPr/>
        </p:nvSpPr>
        <p:spPr bwMode="auto">
          <a:xfrm>
            <a:off x="2743200" y="6149975"/>
            <a:ext cx="2133600" cy="76944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1100" b="1" dirty="0">
                <a:solidFill>
                  <a:prstClr val="white"/>
                </a:solidFill>
              </a:rPr>
              <a:t>B TM- DO</a:t>
            </a:r>
          </a:p>
          <a:p>
            <a:pPr>
              <a:defRPr/>
            </a:pPr>
            <a:r>
              <a:rPr lang="en-US" sz="1100" b="1" dirty="0">
                <a:solidFill>
                  <a:prstClr val="white"/>
                </a:solidFill>
              </a:rPr>
              <a:t>T - Destroy</a:t>
            </a:r>
          </a:p>
          <a:p>
            <a:pPr>
              <a:defRPr/>
            </a:pPr>
            <a:r>
              <a:rPr lang="en-US" sz="1100" b="1" dirty="0">
                <a:solidFill>
                  <a:prstClr val="white"/>
                </a:solidFill>
              </a:rPr>
              <a:t>P – Prevent ALF from maintaining control of OBJ Black</a:t>
            </a:r>
          </a:p>
        </p:txBody>
      </p:sp>
      <p:sp>
        <p:nvSpPr>
          <p:cNvPr id="125" name="Text Box 233"/>
          <p:cNvSpPr txBox="1">
            <a:spLocks noChangeArrowheads="1"/>
          </p:cNvSpPr>
          <p:nvPr/>
        </p:nvSpPr>
        <p:spPr bwMode="auto">
          <a:xfrm>
            <a:off x="7010400" y="6149975"/>
            <a:ext cx="2133600" cy="76944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1100" b="1" dirty="0">
                <a:solidFill>
                  <a:srgbClr val="FFC000"/>
                </a:solidFill>
              </a:rPr>
              <a:t>HQ  SO1</a:t>
            </a:r>
          </a:p>
          <a:p>
            <a:pPr>
              <a:defRPr/>
            </a:pPr>
            <a:r>
              <a:rPr lang="en-US" sz="1100" b="1" dirty="0">
                <a:solidFill>
                  <a:srgbClr val="FFC000"/>
                </a:solidFill>
              </a:rPr>
              <a:t>T - Fix</a:t>
            </a:r>
          </a:p>
          <a:p>
            <a:pPr>
              <a:defRPr/>
            </a:pPr>
            <a:r>
              <a:rPr lang="en-US" sz="1100" b="1" dirty="0">
                <a:solidFill>
                  <a:srgbClr val="FFC000"/>
                </a:solidFill>
              </a:rPr>
              <a:t>P – Prevent the enemy from repositioning on the DO</a:t>
            </a:r>
          </a:p>
        </p:txBody>
      </p:sp>
      <p:sp>
        <p:nvSpPr>
          <p:cNvPr id="126" name="Oval 125"/>
          <p:cNvSpPr/>
          <p:nvPr/>
        </p:nvSpPr>
        <p:spPr>
          <a:xfrm>
            <a:off x="4419600" y="2971800"/>
            <a:ext cx="13716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prstClr val="black"/>
                </a:solidFill>
              </a:rPr>
              <a:t>KILL ZONE</a:t>
            </a:r>
          </a:p>
        </p:txBody>
      </p:sp>
      <p:grpSp>
        <p:nvGrpSpPr>
          <p:cNvPr id="26" name="Group 130"/>
          <p:cNvGrpSpPr/>
          <p:nvPr/>
        </p:nvGrpSpPr>
        <p:grpSpPr>
          <a:xfrm>
            <a:off x="7239000" y="2057400"/>
            <a:ext cx="1138238" cy="651238"/>
            <a:chOff x="7239000" y="2057400"/>
            <a:chExt cx="1138238" cy="651238"/>
          </a:xfrm>
        </p:grpSpPr>
        <p:grpSp>
          <p:nvGrpSpPr>
            <p:cNvPr id="27" name="Group 77"/>
            <p:cNvGrpSpPr/>
            <p:nvPr/>
          </p:nvGrpSpPr>
          <p:grpSpPr>
            <a:xfrm>
              <a:off x="8077200" y="2057400"/>
              <a:ext cx="300038" cy="461963"/>
              <a:chOff x="10668000" y="2357437"/>
              <a:chExt cx="300038" cy="461963"/>
            </a:xfrm>
          </p:grpSpPr>
          <p:grpSp>
            <p:nvGrpSpPr>
              <p:cNvPr id="28" name="Group 36"/>
              <p:cNvGrpSpPr>
                <a:grpSpLocks/>
              </p:cNvGrpSpPr>
              <p:nvPr/>
            </p:nvGrpSpPr>
            <p:grpSpPr bwMode="auto">
              <a:xfrm>
                <a:off x="10668000" y="2513340"/>
                <a:ext cx="300038" cy="306060"/>
                <a:chOff x="4893" y="955"/>
                <a:chExt cx="243" cy="247"/>
              </a:xfrm>
            </p:grpSpPr>
            <p:sp>
              <p:nvSpPr>
                <p:cNvPr id="87" name="Rectangle 37"/>
                <p:cNvSpPr>
                  <a:spLocks noChangeArrowheads="1"/>
                </p:cNvSpPr>
                <p:nvPr/>
              </p:nvSpPr>
              <p:spPr bwMode="auto">
                <a:xfrm rot="2700000">
                  <a:off x="4896" y="960"/>
                  <a:ext cx="240" cy="240"/>
                </a:xfrm>
                <a:prstGeom prst="rect">
                  <a:avLst/>
                </a:prstGeom>
                <a:solidFill>
                  <a:srgbClr val="FF0000"/>
                </a:solidFill>
                <a:ln w="15875">
                  <a:solidFill>
                    <a:schemeClr val="tx1"/>
                  </a:solidFill>
                  <a:miter lim="800000"/>
                  <a:headEnd/>
                  <a:tailEnd/>
                </a:ln>
              </p:spPr>
              <p:txBody>
                <a:bodyPr rot="10800000" vert="eaVert" wrap="none" anchor="ctr"/>
                <a:lstStyle/>
                <a:p>
                  <a:pPr eaLnBrk="0" fontAlgn="base" hangingPunct="0">
                    <a:spcBef>
                      <a:spcPct val="0"/>
                    </a:spcBef>
                    <a:spcAft>
                      <a:spcPct val="0"/>
                    </a:spcAft>
                  </a:pPr>
                  <a:endParaRPr lang="en-US" sz="3000" b="1" dirty="0">
                    <a:solidFill>
                      <a:prstClr val="black"/>
                    </a:solidFill>
                    <a:latin typeface="Arial" charset="0"/>
                  </a:endParaRPr>
                </a:p>
              </p:txBody>
            </p:sp>
            <p:sp>
              <p:nvSpPr>
                <p:cNvPr id="91" name="Line 38"/>
                <p:cNvSpPr>
                  <a:spLocks noChangeShapeType="1"/>
                </p:cNvSpPr>
                <p:nvPr/>
              </p:nvSpPr>
              <p:spPr bwMode="auto">
                <a:xfrm rot="-2700000" flipH="1" flipV="1">
                  <a:off x="4893" y="1086"/>
                  <a:ext cx="239" cy="2"/>
                </a:xfrm>
                <a:prstGeom prst="line">
                  <a:avLst/>
                </a:prstGeom>
                <a:noFill/>
                <a:ln w="25400">
                  <a:solidFill>
                    <a:schemeClr val="tx1"/>
                  </a:solidFill>
                  <a:round/>
                  <a:headEnd/>
                  <a:tailEnd/>
                </a:ln>
              </p:spPr>
              <p:txBody>
                <a:bodyPr wrap="none" anchor="ctr"/>
                <a:lstStyle/>
                <a:p>
                  <a:pPr eaLnBrk="0" fontAlgn="base" hangingPunct="0">
                    <a:spcBef>
                      <a:spcPct val="0"/>
                    </a:spcBef>
                    <a:spcAft>
                      <a:spcPct val="0"/>
                    </a:spcAft>
                  </a:pPr>
                  <a:endParaRPr lang="en-US" sz="3000" b="1" dirty="0">
                    <a:solidFill>
                      <a:prstClr val="black"/>
                    </a:solidFill>
                    <a:latin typeface="Arial" charset="0"/>
                  </a:endParaRPr>
                </a:p>
              </p:txBody>
            </p:sp>
            <p:sp>
              <p:nvSpPr>
                <p:cNvPr id="95" name="Line 39"/>
                <p:cNvSpPr>
                  <a:spLocks noChangeShapeType="1"/>
                </p:cNvSpPr>
                <p:nvPr/>
              </p:nvSpPr>
              <p:spPr bwMode="auto">
                <a:xfrm rot="2700000" flipV="1">
                  <a:off x="4892" y="1078"/>
                  <a:ext cx="247" cy="1"/>
                </a:xfrm>
                <a:prstGeom prst="line">
                  <a:avLst/>
                </a:prstGeom>
                <a:noFill/>
                <a:ln w="25400">
                  <a:solidFill>
                    <a:schemeClr val="tx1"/>
                  </a:solidFill>
                  <a:round/>
                  <a:headEnd/>
                  <a:tailEnd/>
                </a:ln>
              </p:spPr>
              <p:txBody>
                <a:bodyPr wrap="none" anchor="ctr"/>
                <a:lstStyle/>
                <a:p>
                  <a:pPr eaLnBrk="0" fontAlgn="base" hangingPunct="0">
                    <a:spcBef>
                      <a:spcPct val="0"/>
                    </a:spcBef>
                    <a:spcAft>
                      <a:spcPct val="0"/>
                    </a:spcAft>
                  </a:pPr>
                  <a:endParaRPr lang="en-US" sz="3000" b="1" dirty="0">
                    <a:solidFill>
                      <a:prstClr val="black"/>
                    </a:solidFill>
                    <a:latin typeface="Arial" charset="0"/>
                  </a:endParaRPr>
                </a:p>
              </p:txBody>
            </p:sp>
          </p:grpSp>
          <p:sp>
            <p:nvSpPr>
              <p:cNvPr id="80" name="Oval 40"/>
              <p:cNvSpPr>
                <a:spLocks noChangeArrowheads="1"/>
              </p:cNvSpPr>
              <p:nvPr/>
            </p:nvSpPr>
            <p:spPr bwMode="auto">
              <a:xfrm>
                <a:off x="10782296" y="2362200"/>
                <a:ext cx="76200" cy="77729"/>
              </a:xfrm>
              <a:prstGeom prst="ellipse">
                <a:avLst/>
              </a:prstGeom>
              <a:noFill/>
              <a:ln w="19050" algn="ctr">
                <a:solidFill>
                  <a:schemeClr val="tx1"/>
                </a:solidFill>
                <a:round/>
                <a:headEnd/>
                <a:tailEnd/>
              </a:ln>
            </p:spPr>
            <p:txBody>
              <a:bodyPr wrap="none" anchor="ctr"/>
              <a:lstStyle/>
              <a:p>
                <a:pPr eaLnBrk="0" fontAlgn="base" hangingPunct="0">
                  <a:spcBef>
                    <a:spcPct val="0"/>
                  </a:spcBef>
                  <a:spcAft>
                    <a:spcPct val="0"/>
                  </a:spcAft>
                </a:pPr>
                <a:endParaRPr lang="en-US" sz="3000" b="1" dirty="0">
                  <a:solidFill>
                    <a:prstClr val="black"/>
                  </a:solidFill>
                  <a:latin typeface="Arial" charset="0"/>
                </a:endParaRPr>
              </a:p>
            </p:txBody>
          </p:sp>
          <p:cxnSp>
            <p:nvCxnSpPr>
              <p:cNvPr id="83" name="Straight Connector 82"/>
              <p:cNvCxnSpPr/>
              <p:nvPr/>
            </p:nvCxnSpPr>
            <p:spPr bwMode="auto">
              <a:xfrm rot="10800000" flipV="1">
                <a:off x="10744200" y="2357437"/>
                <a:ext cx="1524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03" name="Straight Arrow Connector 102"/>
            <p:cNvCxnSpPr/>
            <p:nvPr/>
          </p:nvCxnSpPr>
          <p:spPr>
            <a:xfrm rot="10800000" flipV="1">
              <a:off x="7239000" y="2438400"/>
              <a:ext cx="809101" cy="27023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grpSp>
      <p:grpSp>
        <p:nvGrpSpPr>
          <p:cNvPr id="29" name="Group 70"/>
          <p:cNvGrpSpPr>
            <a:grpSpLocks/>
          </p:cNvGrpSpPr>
          <p:nvPr/>
        </p:nvGrpSpPr>
        <p:grpSpPr bwMode="auto">
          <a:xfrm>
            <a:off x="4648200" y="3048000"/>
            <a:ext cx="457200" cy="457200"/>
            <a:chOff x="3600" y="-624"/>
            <a:chExt cx="288" cy="288"/>
          </a:xfrm>
        </p:grpSpPr>
        <p:sp>
          <p:nvSpPr>
            <p:cNvPr id="108"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cs typeface="Arial" charset="0"/>
                </a:rPr>
                <a:t>D</a:t>
              </a:r>
            </a:p>
          </p:txBody>
        </p:sp>
        <p:sp>
          <p:nvSpPr>
            <p:cNvPr id="109"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12"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13"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sp>
          <p:nvSpPr>
            <p:cNvPr id="116"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latin typeface="Arial" charset="0"/>
                <a:cs typeface="Arial" charset="0"/>
              </a:endParaRPr>
            </a:p>
          </p:txBody>
        </p:sp>
      </p:grpSp>
      <p:sp>
        <p:nvSpPr>
          <p:cNvPr id="117" name="TextBox 116"/>
          <p:cNvSpPr txBox="1"/>
          <p:nvPr/>
        </p:nvSpPr>
        <p:spPr>
          <a:xfrm>
            <a:off x="7543800" y="838200"/>
            <a:ext cx="1492653" cy="523220"/>
          </a:xfrm>
          <a:prstGeom prst="rect">
            <a:avLst/>
          </a:prstGeom>
          <a:noFill/>
        </p:spPr>
        <p:txBody>
          <a:bodyPr wrap="none" rtlCol="0">
            <a:spAutoFit/>
          </a:bodyPr>
          <a:lstStyle/>
          <a:p>
            <a:pPr eaLnBrk="0" fontAlgn="base" hangingPunct="0">
              <a:spcBef>
                <a:spcPct val="0"/>
              </a:spcBef>
              <a:spcAft>
                <a:spcPct val="0"/>
              </a:spcAft>
            </a:pPr>
            <a:r>
              <a:rPr lang="en-US" sz="1400" dirty="0">
                <a:solidFill>
                  <a:prstClr val="black"/>
                </a:solidFill>
                <a:latin typeface="Arial" charset="0"/>
              </a:rPr>
              <a:t>Grid:________</a:t>
            </a:r>
          </a:p>
          <a:p>
            <a:pPr eaLnBrk="0" fontAlgn="base" hangingPunct="0">
              <a:spcBef>
                <a:spcPct val="0"/>
              </a:spcBef>
              <a:spcAft>
                <a:spcPct val="0"/>
              </a:spcAft>
            </a:pPr>
            <a:r>
              <a:rPr lang="en-US" sz="1400" dirty="0">
                <a:solidFill>
                  <a:prstClr val="black"/>
                </a:solidFill>
                <a:latin typeface="Arial" charset="0"/>
              </a:rPr>
              <a:t>  TF:_________</a:t>
            </a:r>
          </a:p>
        </p:txBody>
      </p:sp>
      <p:pic>
        <p:nvPicPr>
          <p:cNvPr id="114" name="Picture 2" descr="C:\Users\Matthew.jordan.reed\Desktop\New TLPs\darby_50k_8x11_STUD_MAP.jpg"/>
          <p:cNvPicPr>
            <a:picLocks noChangeAspect="1" noChangeArrowheads="1"/>
          </p:cNvPicPr>
          <p:nvPr/>
        </p:nvPicPr>
        <p:blipFill>
          <a:blip r:embed="rId3" cstate="print"/>
          <a:srcRect l="31818" t="31765" r="47726" b="14583"/>
          <a:stretch>
            <a:fillRect/>
          </a:stretch>
        </p:blipFill>
        <p:spPr bwMode="auto">
          <a:xfrm>
            <a:off x="0" y="3729872"/>
            <a:ext cx="2743200" cy="3128128"/>
          </a:xfrm>
          <a:prstGeom prst="rect">
            <a:avLst/>
          </a:prstGeom>
          <a:noFill/>
          <a:ln w="15875">
            <a:solidFill>
              <a:schemeClr val="tx1"/>
            </a:solidFill>
            <a:miter lim="800000"/>
            <a:headEnd/>
            <a:tailEnd/>
          </a:ln>
        </p:spPr>
      </p:pic>
      <p:sp>
        <p:nvSpPr>
          <p:cNvPr id="32" name="Freeform 82"/>
          <p:cNvSpPr>
            <a:spLocks/>
          </p:cNvSpPr>
          <p:nvPr/>
        </p:nvSpPr>
        <p:spPr bwMode="auto">
          <a:xfrm rot="14629528" flipH="1">
            <a:off x="1469764" y="4284770"/>
            <a:ext cx="616932" cy="2161230"/>
          </a:xfrm>
          <a:custGeom>
            <a:avLst/>
            <a:gdLst>
              <a:gd name="T0" fmla="*/ 355784 w 460408"/>
              <a:gd name="T1" fmla="*/ 1351040 h 1347537"/>
              <a:gd name="T2" fmla="*/ 423091 w 460408"/>
              <a:gd name="T3" fmla="*/ 1071185 h 1347537"/>
              <a:gd name="T4" fmla="*/ 451939 w 460408"/>
              <a:gd name="T5" fmla="*/ 829928 h 1347537"/>
              <a:gd name="T6" fmla="*/ 375007 w 460408"/>
              <a:gd name="T7" fmla="*/ 656223 h 1347537"/>
              <a:gd name="T8" fmla="*/ 298089 w 460408"/>
              <a:gd name="T9" fmla="*/ 482509 h 1347537"/>
              <a:gd name="T10" fmla="*/ 230768 w 460408"/>
              <a:gd name="T11" fmla="*/ 299154 h 1347537"/>
              <a:gd name="T12" fmla="*/ 211545 w 460408"/>
              <a:gd name="T13" fmla="*/ 202660 h 1347537"/>
              <a:gd name="T14" fmla="*/ 326937 w 460408"/>
              <a:gd name="T15" fmla="*/ 193009 h 1347537"/>
              <a:gd name="T16" fmla="*/ 144239 w 460408"/>
              <a:gd name="T17" fmla="*/ 0 h 1347537"/>
              <a:gd name="T18" fmla="*/ 0 w 460408"/>
              <a:gd name="T19" fmla="*/ 193009 h 1347537"/>
              <a:gd name="T20" fmla="*/ 96154 w 460408"/>
              <a:gd name="T21" fmla="*/ 202660 h 1347537"/>
              <a:gd name="T22" fmla="*/ 192309 w 460408"/>
              <a:gd name="T23" fmla="*/ 472866 h 1347537"/>
              <a:gd name="T24" fmla="*/ 298089 w 460408"/>
              <a:gd name="T25" fmla="*/ 762370 h 1347537"/>
              <a:gd name="T26" fmla="*/ 288463 w 460408"/>
              <a:gd name="T27" fmla="*/ 907127 h 1347537"/>
              <a:gd name="T28" fmla="*/ 201934 w 460408"/>
              <a:gd name="T29" fmla="*/ 1244890 h 1347537"/>
              <a:gd name="T30" fmla="*/ 298089 w 460408"/>
              <a:gd name="T31" fmla="*/ 1177334 h 1347537"/>
              <a:gd name="T32" fmla="*/ 355784 w 460408"/>
              <a:gd name="T33" fmla="*/ 1351040 h 13475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408"/>
              <a:gd name="T52" fmla="*/ 0 h 1347537"/>
              <a:gd name="T53" fmla="*/ 460408 w 460408"/>
              <a:gd name="T54" fmla="*/ 1347537 h 13475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408" h="1347537">
                <a:moveTo>
                  <a:pt x="356134" y="1347537"/>
                </a:moveTo>
                <a:lnTo>
                  <a:pt x="423511" y="1068404"/>
                </a:lnTo>
                <a:cubicBezTo>
                  <a:pt x="439553" y="981777"/>
                  <a:pt x="460408" y="896753"/>
                  <a:pt x="452387" y="827772"/>
                </a:cubicBezTo>
                <a:cubicBezTo>
                  <a:pt x="444366" y="758791"/>
                  <a:pt x="401052" y="712269"/>
                  <a:pt x="375385" y="654518"/>
                </a:cubicBezTo>
                <a:lnTo>
                  <a:pt x="298383" y="481263"/>
                </a:lnTo>
                <a:lnTo>
                  <a:pt x="231006" y="298383"/>
                </a:lnTo>
                <a:lnTo>
                  <a:pt x="211755" y="202130"/>
                </a:lnTo>
                <a:lnTo>
                  <a:pt x="327259" y="192505"/>
                </a:lnTo>
                <a:lnTo>
                  <a:pt x="144379" y="0"/>
                </a:lnTo>
                <a:lnTo>
                  <a:pt x="0" y="192505"/>
                </a:lnTo>
                <a:lnTo>
                  <a:pt x="96252" y="202130"/>
                </a:lnTo>
                <a:lnTo>
                  <a:pt x="192505" y="471638"/>
                </a:lnTo>
                <a:cubicBezTo>
                  <a:pt x="226194" y="564682"/>
                  <a:pt x="282341" y="688206"/>
                  <a:pt x="298383" y="760396"/>
                </a:cubicBezTo>
                <a:cubicBezTo>
                  <a:pt x="314425" y="832586"/>
                  <a:pt x="304799" y="824565"/>
                  <a:pt x="288757" y="904775"/>
                </a:cubicBezTo>
                <a:lnTo>
                  <a:pt x="202130" y="1241659"/>
                </a:lnTo>
                <a:lnTo>
                  <a:pt x="298383" y="1174282"/>
                </a:lnTo>
                <a:lnTo>
                  <a:pt x="356134" y="1347537"/>
                </a:lnTo>
                <a:close/>
              </a:path>
            </a:pathLst>
          </a:custGeom>
          <a:noFill/>
          <a:ln w="34925" cap="flat" cmpd="sng" algn="ctr">
            <a:solidFill>
              <a:schemeClr val="tx2">
                <a:lumMod val="50000"/>
              </a:schemeClr>
            </a:solidFill>
            <a:prstDash val="solid"/>
            <a:round/>
            <a:headEnd type="none" w="med" len="med"/>
            <a:tailEnd type="none" w="med" len="med"/>
          </a:ln>
          <a:scene3d>
            <a:camera prst="orthographicFront">
              <a:rot lat="0" lon="599977" rev="0"/>
            </a:camera>
            <a:lightRig rig="threePt" dir="t"/>
          </a:scene3d>
          <a:sp3d/>
        </p:spPr>
        <p:txBody>
          <a:bodyPr/>
          <a:lstStyle/>
          <a:p>
            <a:endParaRPr lang="en-US" dirty="0">
              <a:solidFill>
                <a:prstClr val="black"/>
              </a:solidFill>
            </a:endParaRPr>
          </a:p>
        </p:txBody>
      </p:sp>
      <p:sp>
        <p:nvSpPr>
          <p:cNvPr id="37" name="Oval 36"/>
          <p:cNvSpPr/>
          <p:nvPr/>
        </p:nvSpPr>
        <p:spPr>
          <a:xfrm>
            <a:off x="152400" y="5791200"/>
            <a:ext cx="283464" cy="2002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Oval 33"/>
          <p:cNvSpPr/>
          <p:nvPr/>
        </p:nvSpPr>
        <p:spPr>
          <a:xfrm>
            <a:off x="457200" y="5715000"/>
            <a:ext cx="94488" cy="801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p:cNvSpPr/>
          <p:nvPr/>
        </p:nvSpPr>
        <p:spPr>
          <a:xfrm>
            <a:off x="609600" y="5715000"/>
            <a:ext cx="94488" cy="801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linds(horizontal)">
                                      <p:cBhvr>
                                        <p:cTn id="13" dur="500"/>
                                        <p:tgtEl>
                                          <p:spTgt spid="6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linds(horizontal)">
                                      <p:cBhvr>
                                        <p:cTn id="16" dur="500"/>
                                        <p:tgtEl>
                                          <p:spTgt spid="7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500" fill="hold"/>
                                        <p:tgtEl>
                                          <p:spTgt spid="72"/>
                                        </p:tgtEl>
                                        <p:attrNameLst>
                                          <p:attrName>ppt_x</p:attrName>
                                        </p:attrNameLst>
                                      </p:cBhvr>
                                      <p:tavLst>
                                        <p:tav tm="0">
                                          <p:val>
                                            <p:strVal val="#ppt_x"/>
                                          </p:val>
                                        </p:tav>
                                        <p:tav tm="100000">
                                          <p:val>
                                            <p:strVal val="#ppt_x"/>
                                          </p:val>
                                        </p:tav>
                                      </p:tavLst>
                                    </p:anim>
                                    <p:anim calcmode="lin" valueType="num">
                                      <p:cBhvr additive="base">
                                        <p:cTn id="2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blinds(horizontal)">
                                      <p:cBhvr>
                                        <p:cTn id="27" dur="500"/>
                                        <p:tgtEl>
                                          <p:spTgt spid="1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blinds(horizontal)">
                                      <p:cBhvr>
                                        <p:cTn id="30" dur="500"/>
                                        <p:tgtEl>
                                          <p:spTgt spid="11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blinds(horizontal)">
                                      <p:cBhvr>
                                        <p:cTn id="33" dur="500"/>
                                        <p:tgtEl>
                                          <p:spTgt spid="126"/>
                                        </p:tgtEl>
                                      </p:cBhvr>
                                    </p:animEffect>
                                  </p:childTnLst>
                                </p:cTn>
                              </p:par>
                              <p:par>
                                <p:cTn id="34" presetID="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additive="base">
                                        <p:cTn id="50" dur="500" fill="hold"/>
                                        <p:tgtEl>
                                          <p:spTgt spid="55"/>
                                        </p:tgtEl>
                                        <p:attrNameLst>
                                          <p:attrName>ppt_x</p:attrName>
                                        </p:attrNameLst>
                                      </p:cBhvr>
                                      <p:tavLst>
                                        <p:tav tm="0">
                                          <p:val>
                                            <p:strVal val="#ppt_x"/>
                                          </p:val>
                                        </p:tav>
                                        <p:tav tm="100000">
                                          <p:val>
                                            <p:strVal val="#ppt_x"/>
                                          </p:val>
                                        </p:tav>
                                      </p:tavLst>
                                    </p:anim>
                                    <p:anim calcmode="lin" valueType="num">
                                      <p:cBhvr additive="base">
                                        <p:cTn id="51" dur="500" fill="hold"/>
                                        <p:tgtEl>
                                          <p:spTgt spid="55"/>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3"/>
                                        </p:tgtEl>
                                        <p:attrNameLst>
                                          <p:attrName>style.visibility</p:attrName>
                                        </p:attrNameLst>
                                      </p:cBhvr>
                                      <p:to>
                                        <p:strVal val="visible"/>
                                      </p:to>
                                    </p:set>
                                    <p:anim calcmode="lin" valueType="num">
                                      <p:cBhvr additive="base">
                                        <p:cTn id="64" dur="500" fill="hold"/>
                                        <p:tgtEl>
                                          <p:spTgt spid="123"/>
                                        </p:tgtEl>
                                        <p:attrNameLst>
                                          <p:attrName>ppt_x</p:attrName>
                                        </p:attrNameLst>
                                      </p:cBhvr>
                                      <p:tavLst>
                                        <p:tav tm="0">
                                          <p:val>
                                            <p:strVal val="#ppt_x"/>
                                          </p:val>
                                        </p:tav>
                                        <p:tav tm="100000">
                                          <p:val>
                                            <p:strVal val="#ppt_x"/>
                                          </p:val>
                                        </p:tav>
                                      </p:tavLst>
                                    </p:anim>
                                    <p:anim calcmode="lin" valueType="num">
                                      <p:cBhvr additive="base">
                                        <p:cTn id="65"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additive="base">
                                        <p:cTn id="76" dur="500" fill="hold"/>
                                        <p:tgtEl>
                                          <p:spTgt spid="125"/>
                                        </p:tgtEl>
                                        <p:attrNameLst>
                                          <p:attrName>ppt_x</p:attrName>
                                        </p:attrNameLst>
                                      </p:cBhvr>
                                      <p:tavLst>
                                        <p:tav tm="0">
                                          <p:val>
                                            <p:strVal val="#ppt_x"/>
                                          </p:val>
                                        </p:tav>
                                        <p:tav tm="100000">
                                          <p:val>
                                            <p:strVal val="#ppt_x"/>
                                          </p:val>
                                        </p:tav>
                                      </p:tavLst>
                                    </p:anim>
                                    <p:anim calcmode="lin" valueType="num">
                                      <p:cBhvr additive="base">
                                        <p:cTn id="77"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500" fill="hold"/>
                                        <p:tgtEl>
                                          <p:spTgt spid="22"/>
                                        </p:tgtEl>
                                        <p:attrNameLst>
                                          <p:attrName>ppt_x</p:attrName>
                                        </p:attrNameLst>
                                      </p:cBhvr>
                                      <p:tavLst>
                                        <p:tav tm="0">
                                          <p:val>
                                            <p:strVal val="#ppt_x"/>
                                          </p:val>
                                        </p:tav>
                                        <p:tav tm="100000">
                                          <p:val>
                                            <p:strVal val="#ppt_x"/>
                                          </p:val>
                                        </p:tav>
                                      </p:tavLst>
                                    </p:anim>
                                    <p:anim calcmode="lin" valueType="num">
                                      <p:cBhvr additive="base">
                                        <p:cTn id="8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4"/>
                                        </p:tgtEl>
                                        <p:attrNameLst>
                                          <p:attrName>style.visibility</p:attrName>
                                        </p:attrNameLst>
                                      </p:cBhvr>
                                      <p:to>
                                        <p:strVal val="visible"/>
                                      </p:to>
                                    </p:set>
                                    <p:anim calcmode="lin" valueType="num">
                                      <p:cBhvr additive="base">
                                        <p:cTn id="88" dur="500" fill="hold"/>
                                        <p:tgtEl>
                                          <p:spTgt spid="124"/>
                                        </p:tgtEl>
                                        <p:attrNameLst>
                                          <p:attrName>ppt_x</p:attrName>
                                        </p:attrNameLst>
                                      </p:cBhvr>
                                      <p:tavLst>
                                        <p:tav tm="0">
                                          <p:val>
                                            <p:strVal val="#ppt_x"/>
                                          </p:val>
                                        </p:tav>
                                        <p:tav tm="100000">
                                          <p:val>
                                            <p:strVal val="#ppt_x"/>
                                          </p:val>
                                        </p:tav>
                                      </p:tavLst>
                                    </p:anim>
                                    <p:anim calcmode="lin" valueType="num">
                                      <p:cBhvr additive="base">
                                        <p:cTn id="89"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 presetClass="entr" presetSubtype="16"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ox(in)">
                                      <p:cBhvr>
                                        <p:cTn id="94" dur="500"/>
                                        <p:tgtEl>
                                          <p:spTgt spid="26"/>
                                        </p:tgtEl>
                                      </p:cBhvr>
                                    </p:animEffect>
                                  </p:childTnLst>
                                </p:cTn>
                              </p:par>
                              <p:par>
                                <p:cTn id="95" presetID="1" presetClass="entr" presetSubtype="0"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69" grpId="0" animBg="1"/>
      <p:bldP spid="73" grpId="0" animBg="1"/>
      <p:bldP spid="110" grpId="0" animBg="1"/>
      <p:bldP spid="111" grpId="0" animBg="1"/>
      <p:bldP spid="123" grpId="0" animBg="1"/>
      <p:bldP spid="124" grpId="0" animBg="1"/>
      <p:bldP spid="125" grpId="0" animBg="1"/>
      <p:bldP spid="12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4455066"/>
          </a:xfrm>
          <a:prstGeom prst="rect">
            <a:avLst/>
          </a:prstGeom>
          <a:noFill/>
          <a:ln w="9525">
            <a:noFill/>
            <a:miter lim="800000"/>
            <a:headEnd/>
            <a:tailEnd/>
          </a:ln>
        </p:spPr>
        <p:txBody>
          <a:bodyPr>
            <a:spAutoFit/>
          </a:bodyPr>
          <a:lstStyle/>
          <a:p>
            <a:pPr marL="342900" indent="-342900" eaLnBrk="0" fontAlgn="base" hangingPunct="0">
              <a:spcBef>
                <a:spcPct val="0"/>
              </a:spcBef>
              <a:spcAft>
                <a:spcPts val="300"/>
              </a:spcAft>
              <a:buFont typeface="+mj-lt"/>
              <a:buAutoNum type="arabicPeriod" startAt="3"/>
            </a:pPr>
            <a:r>
              <a:rPr lang="en-US" b="1" u="sng" dirty="0">
                <a:solidFill>
                  <a:srgbClr val="FF3300"/>
                </a:solidFill>
              </a:rPr>
              <a:t>EXECUTION:</a:t>
            </a:r>
            <a:r>
              <a:rPr lang="en-US" dirty="0">
                <a:solidFill>
                  <a:srgbClr val="3333FF"/>
                </a:solidFill>
              </a:rPr>
              <a:t> cont.</a:t>
            </a:r>
          </a:p>
          <a:p>
            <a:pPr marL="800100" lvl="1" indent="-342900" eaLnBrk="0" fontAlgn="base" hangingPunct="0">
              <a:spcBef>
                <a:spcPct val="0"/>
              </a:spcBef>
              <a:spcAft>
                <a:spcPct val="0"/>
              </a:spcAft>
              <a:buFont typeface="+mj-lt"/>
              <a:buAutoNum type="alphaLcPeriod" startAt="3"/>
            </a:pPr>
            <a:r>
              <a:rPr lang="en-US" dirty="0">
                <a:solidFill>
                  <a:srgbClr val="3333FF"/>
                </a:solidFill>
              </a:rPr>
              <a:t>Scheme of Fires: Describe how you intend to use fires to support the concept of operations.  *PLOTCR*</a:t>
            </a:r>
          </a:p>
          <a:p>
            <a:pPr lvl="6">
              <a:lnSpc>
                <a:spcPct val="125000"/>
              </a:lnSpc>
            </a:pPr>
            <a:endParaRPr lang="en-US" sz="1600" dirty="0">
              <a:solidFill>
                <a:srgbClr val="3333FF"/>
              </a:solidFill>
            </a:endParaRPr>
          </a:p>
          <a:p>
            <a:pPr lvl="6">
              <a:lnSpc>
                <a:spcPct val="125000"/>
              </a:lnSpc>
            </a:pPr>
            <a:endParaRPr lang="en-US" sz="1600" dirty="0">
              <a:solidFill>
                <a:srgbClr val="3333FF"/>
              </a:solidFill>
            </a:endParaRPr>
          </a:p>
          <a:p>
            <a:pPr lvl="6">
              <a:lnSpc>
                <a:spcPct val="125000"/>
              </a:lnSpc>
            </a:pPr>
            <a:r>
              <a:rPr lang="en-US" sz="1600" dirty="0">
                <a:solidFill>
                  <a:srgbClr val="3333FF"/>
                </a:solidFill>
              </a:rPr>
              <a:t>Each Individual Target is briefed utilizing:</a:t>
            </a:r>
          </a:p>
          <a:p>
            <a:pPr lvl="6">
              <a:lnSpc>
                <a:spcPct val="125000"/>
              </a:lnSpc>
            </a:pPr>
            <a:r>
              <a:rPr lang="en-US" sz="1600" b="1" dirty="0">
                <a:solidFill>
                  <a:srgbClr val="FF0000"/>
                </a:solidFill>
              </a:rPr>
              <a:t>P</a:t>
            </a:r>
            <a:r>
              <a:rPr lang="en-US" sz="1600" dirty="0">
                <a:solidFill>
                  <a:srgbClr val="FF0000"/>
                </a:solidFill>
              </a:rPr>
              <a:t>urpose – Why?</a:t>
            </a:r>
          </a:p>
          <a:p>
            <a:pPr lvl="6">
              <a:lnSpc>
                <a:spcPct val="125000"/>
              </a:lnSpc>
            </a:pPr>
            <a:r>
              <a:rPr lang="en-US" sz="1600" b="1" dirty="0">
                <a:solidFill>
                  <a:srgbClr val="FF0000"/>
                </a:solidFill>
              </a:rPr>
              <a:t>L</a:t>
            </a:r>
            <a:r>
              <a:rPr lang="en-US" sz="1600" dirty="0">
                <a:solidFill>
                  <a:srgbClr val="FF0000"/>
                </a:solidFill>
              </a:rPr>
              <a:t>ocation – Grid Location</a:t>
            </a:r>
          </a:p>
          <a:p>
            <a:pPr lvl="6">
              <a:lnSpc>
                <a:spcPct val="125000"/>
              </a:lnSpc>
            </a:pPr>
            <a:r>
              <a:rPr lang="en-US" sz="1600" b="1" dirty="0">
                <a:solidFill>
                  <a:srgbClr val="FF0000"/>
                </a:solidFill>
              </a:rPr>
              <a:t>O</a:t>
            </a:r>
            <a:r>
              <a:rPr lang="en-US" sz="1600" dirty="0">
                <a:solidFill>
                  <a:srgbClr val="FF0000"/>
                </a:solidFill>
              </a:rPr>
              <a:t>bserver – Primary &amp; Alternate</a:t>
            </a:r>
          </a:p>
          <a:p>
            <a:pPr lvl="6">
              <a:lnSpc>
                <a:spcPct val="125000"/>
              </a:lnSpc>
            </a:pPr>
            <a:r>
              <a:rPr lang="en-US" sz="1600" b="1" dirty="0">
                <a:solidFill>
                  <a:srgbClr val="FF0000"/>
                </a:solidFill>
              </a:rPr>
              <a:t>T</a:t>
            </a:r>
            <a:r>
              <a:rPr lang="en-US" sz="1600" dirty="0">
                <a:solidFill>
                  <a:srgbClr val="FF0000"/>
                </a:solidFill>
              </a:rPr>
              <a:t>rigger – Event which triggers calling the target</a:t>
            </a:r>
          </a:p>
          <a:p>
            <a:pPr lvl="6">
              <a:lnSpc>
                <a:spcPct val="125000"/>
              </a:lnSpc>
            </a:pPr>
            <a:r>
              <a:rPr lang="en-US" sz="1600" b="1" dirty="0">
                <a:solidFill>
                  <a:srgbClr val="FF0000"/>
                </a:solidFill>
              </a:rPr>
              <a:t>C</a:t>
            </a:r>
            <a:r>
              <a:rPr lang="en-US" sz="1600" dirty="0">
                <a:solidFill>
                  <a:srgbClr val="FF0000"/>
                </a:solidFill>
              </a:rPr>
              <a:t>ommunication – Frequency </a:t>
            </a:r>
          </a:p>
          <a:p>
            <a:pPr lvl="6">
              <a:lnSpc>
                <a:spcPct val="125000"/>
              </a:lnSpc>
            </a:pPr>
            <a:r>
              <a:rPr lang="en-US" sz="1600" b="1" dirty="0">
                <a:solidFill>
                  <a:srgbClr val="FF0000"/>
                </a:solidFill>
              </a:rPr>
              <a:t>R</a:t>
            </a:r>
            <a:r>
              <a:rPr lang="en-US" sz="1600" dirty="0">
                <a:solidFill>
                  <a:srgbClr val="FF0000"/>
                </a:solidFill>
              </a:rPr>
              <a:t>esources/Restrictions – Round by # &amp; type, Fuse, Method of engagement/Limitations</a:t>
            </a:r>
          </a:p>
          <a:p>
            <a:pPr lvl="6">
              <a:spcBef>
                <a:spcPct val="50000"/>
              </a:spcBef>
            </a:pPr>
            <a:endParaRPr lang="en-US" dirty="0">
              <a:solidFill>
                <a:srgbClr val="3333FF"/>
              </a:solidFill>
            </a:endParaRP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295400"/>
            <a:ext cx="9144000" cy="4839786"/>
          </a:xfrm>
          <a:prstGeom prst="rect">
            <a:avLst/>
          </a:prstGeom>
          <a:noFill/>
          <a:ln w="9525">
            <a:noFill/>
            <a:miter lim="800000"/>
            <a:headEnd/>
            <a:tailEnd/>
          </a:ln>
        </p:spPr>
        <p:txBody>
          <a:bodyPr>
            <a:spAutoFit/>
          </a:bodyPr>
          <a:lstStyle/>
          <a:p>
            <a:pPr marL="342900" indent="-342900" eaLnBrk="0" fontAlgn="base" hangingPunct="0">
              <a:spcBef>
                <a:spcPct val="0"/>
              </a:spcBef>
              <a:spcAft>
                <a:spcPts val="300"/>
              </a:spcAft>
              <a:buFont typeface="+mj-lt"/>
              <a:buAutoNum type="arabicPeriod" startAt="3"/>
            </a:pPr>
            <a:r>
              <a:rPr lang="en-US" b="1" u="sng" dirty="0">
                <a:solidFill>
                  <a:srgbClr val="FF3300"/>
                </a:solidFill>
              </a:rPr>
              <a:t>EXECUTION:</a:t>
            </a:r>
            <a:r>
              <a:rPr lang="en-US" dirty="0">
                <a:solidFill>
                  <a:srgbClr val="3333FF"/>
                </a:solidFill>
              </a:rPr>
              <a:t> cont.</a:t>
            </a:r>
          </a:p>
          <a:p>
            <a:pPr marL="800100" lvl="1" indent="-342900" eaLnBrk="0" fontAlgn="base" hangingPunct="0">
              <a:spcBef>
                <a:spcPct val="0"/>
              </a:spcBef>
              <a:spcAft>
                <a:spcPct val="0"/>
              </a:spcAft>
              <a:buFont typeface="+mj-lt"/>
              <a:buAutoNum type="alphaLcPeriod" startAt="3"/>
            </a:pPr>
            <a:r>
              <a:rPr lang="en-US" dirty="0">
                <a:solidFill>
                  <a:srgbClr val="3333FF"/>
                </a:solidFill>
              </a:rPr>
              <a:t>Scheme of Fires: </a:t>
            </a:r>
          </a:p>
          <a:p>
            <a:pPr marL="800100" lvl="1" indent="-342900" eaLnBrk="0" fontAlgn="base" hangingPunct="0">
              <a:spcBef>
                <a:spcPct val="0"/>
              </a:spcBef>
              <a:spcAft>
                <a:spcPct val="0"/>
              </a:spcAft>
            </a:pPr>
            <a:endParaRPr lang="en-US" dirty="0">
              <a:solidFill>
                <a:srgbClr val="3333FF"/>
              </a:solidFill>
            </a:endParaRPr>
          </a:p>
          <a:p>
            <a:pPr marL="800100" lvl="1" indent="-342900" eaLnBrk="0" fontAlgn="base" hangingPunct="0">
              <a:spcBef>
                <a:spcPct val="0"/>
              </a:spcBef>
              <a:spcAft>
                <a:spcPct val="0"/>
              </a:spcAft>
            </a:pPr>
            <a:r>
              <a:rPr lang="en-US" dirty="0">
                <a:solidFill>
                  <a:srgbClr val="FF0000"/>
                </a:solidFill>
              </a:rPr>
              <a:t>Here is an example of how you would brief a fires target during your Operations Order:</a:t>
            </a:r>
          </a:p>
          <a:p>
            <a:pPr marL="800100" lvl="1" indent="-342900" eaLnBrk="0" fontAlgn="base" hangingPunct="0">
              <a:spcBef>
                <a:spcPct val="0"/>
              </a:spcBef>
              <a:spcAft>
                <a:spcPct val="0"/>
              </a:spcAft>
              <a:buFont typeface="+mj-lt"/>
              <a:buAutoNum type="alphaLcPeriod" startAt="3"/>
            </a:pPr>
            <a:endParaRPr lang="en-US" dirty="0">
              <a:solidFill>
                <a:srgbClr val="3333FF"/>
              </a:solidFill>
            </a:endParaRPr>
          </a:p>
          <a:p>
            <a:pPr marL="800100" lvl="1" indent="-342900" eaLnBrk="0" fontAlgn="base" hangingPunct="0">
              <a:spcBef>
                <a:spcPct val="0"/>
              </a:spcBef>
              <a:spcAft>
                <a:spcPct val="0"/>
              </a:spcAft>
            </a:pPr>
            <a:r>
              <a:rPr lang="en-US" dirty="0">
                <a:solidFill>
                  <a:srgbClr val="3333FF"/>
                </a:solidFill>
              </a:rPr>
              <a:t>	Our second target, located on the objective, is AB1022 its </a:t>
            </a:r>
            <a:r>
              <a:rPr lang="en-US" b="1" dirty="0">
                <a:solidFill>
                  <a:srgbClr val="3333FF"/>
                </a:solidFill>
              </a:rPr>
              <a:t>PURPOSE</a:t>
            </a:r>
            <a:r>
              <a:rPr lang="en-US" dirty="0">
                <a:solidFill>
                  <a:srgbClr val="3333FF"/>
                </a:solidFill>
              </a:rPr>
              <a:t> is to </a:t>
            </a:r>
            <a:r>
              <a:rPr lang="en-US" u="sng" dirty="0">
                <a:solidFill>
                  <a:srgbClr val="3333FF"/>
                </a:solidFill>
              </a:rPr>
              <a:t>Destroy</a:t>
            </a:r>
            <a:r>
              <a:rPr lang="en-US" dirty="0">
                <a:solidFill>
                  <a:srgbClr val="3333FF"/>
                </a:solidFill>
              </a:rPr>
              <a:t>.  The </a:t>
            </a:r>
            <a:r>
              <a:rPr lang="en-US" b="1" dirty="0">
                <a:solidFill>
                  <a:srgbClr val="3333FF"/>
                </a:solidFill>
              </a:rPr>
              <a:t>LOCATION</a:t>
            </a:r>
            <a:r>
              <a:rPr lang="en-US" dirty="0">
                <a:solidFill>
                  <a:srgbClr val="3333FF"/>
                </a:solidFill>
              </a:rPr>
              <a:t> is at </a:t>
            </a:r>
            <a:r>
              <a:rPr lang="en-US" u="sng" dirty="0">
                <a:solidFill>
                  <a:srgbClr val="3333FF"/>
                </a:solidFill>
              </a:rPr>
              <a:t>GA 1512 7948</a:t>
            </a:r>
            <a:r>
              <a:rPr lang="en-US" dirty="0">
                <a:solidFill>
                  <a:srgbClr val="3333FF"/>
                </a:solidFill>
              </a:rPr>
              <a:t>.  The </a:t>
            </a:r>
            <a:r>
              <a:rPr lang="en-US" b="1" dirty="0">
                <a:solidFill>
                  <a:srgbClr val="3333FF"/>
                </a:solidFill>
              </a:rPr>
              <a:t>OBSERVER</a:t>
            </a:r>
            <a:r>
              <a:rPr lang="en-US" dirty="0">
                <a:solidFill>
                  <a:srgbClr val="3333FF"/>
                </a:solidFill>
              </a:rPr>
              <a:t> will by myself, </a:t>
            </a:r>
            <a:r>
              <a:rPr lang="en-US" u="sng" dirty="0">
                <a:solidFill>
                  <a:srgbClr val="3333FF"/>
                </a:solidFill>
              </a:rPr>
              <a:t>Ranger Frank </a:t>
            </a:r>
            <a:r>
              <a:rPr lang="en-US" dirty="0">
                <a:solidFill>
                  <a:srgbClr val="3333FF"/>
                </a:solidFill>
              </a:rPr>
              <a:t>as </a:t>
            </a:r>
            <a:r>
              <a:rPr lang="en-US" i="1" dirty="0">
                <a:solidFill>
                  <a:srgbClr val="3333FF"/>
                </a:solidFill>
              </a:rPr>
              <a:t>primary</a:t>
            </a:r>
            <a:r>
              <a:rPr lang="en-US" dirty="0">
                <a:solidFill>
                  <a:srgbClr val="3333FF"/>
                </a:solidFill>
              </a:rPr>
              <a:t>, the </a:t>
            </a:r>
            <a:r>
              <a:rPr lang="en-US" i="1" dirty="0">
                <a:solidFill>
                  <a:srgbClr val="3333FF"/>
                </a:solidFill>
              </a:rPr>
              <a:t>alternate</a:t>
            </a:r>
            <a:r>
              <a:rPr lang="en-US" dirty="0">
                <a:solidFill>
                  <a:srgbClr val="3333FF"/>
                </a:solidFill>
              </a:rPr>
              <a:t> will be </a:t>
            </a:r>
            <a:r>
              <a:rPr lang="en-US" u="sng" dirty="0">
                <a:solidFill>
                  <a:srgbClr val="3333FF"/>
                </a:solidFill>
              </a:rPr>
              <a:t>Ranger Davis</a:t>
            </a:r>
            <a:r>
              <a:rPr lang="en-US" dirty="0">
                <a:solidFill>
                  <a:srgbClr val="3333FF"/>
                </a:solidFill>
              </a:rPr>
              <a:t>, the RTO.  The </a:t>
            </a:r>
            <a:r>
              <a:rPr lang="en-US" b="1" dirty="0">
                <a:solidFill>
                  <a:srgbClr val="3333FF"/>
                </a:solidFill>
              </a:rPr>
              <a:t>TRIGGER</a:t>
            </a:r>
            <a:r>
              <a:rPr lang="en-US" dirty="0">
                <a:solidFill>
                  <a:srgbClr val="3333FF"/>
                </a:solidFill>
              </a:rPr>
              <a:t> will be the </a:t>
            </a:r>
            <a:r>
              <a:rPr lang="en-US" u="sng" dirty="0">
                <a:solidFill>
                  <a:srgbClr val="3333FF"/>
                </a:solidFill>
              </a:rPr>
              <a:t>enemy reinforcing on the objective during our withdraw</a:t>
            </a:r>
            <a:r>
              <a:rPr lang="en-US" dirty="0">
                <a:solidFill>
                  <a:srgbClr val="3333FF"/>
                </a:solidFill>
              </a:rPr>
              <a:t>.  The </a:t>
            </a:r>
            <a:r>
              <a:rPr lang="en-US" b="1" dirty="0">
                <a:solidFill>
                  <a:srgbClr val="3333FF"/>
                </a:solidFill>
              </a:rPr>
              <a:t>COMMUNICATIONS</a:t>
            </a:r>
            <a:r>
              <a:rPr lang="en-US" dirty="0">
                <a:solidFill>
                  <a:srgbClr val="3333FF"/>
                </a:solidFill>
              </a:rPr>
              <a:t> will be through Darby 74, on </a:t>
            </a:r>
            <a:r>
              <a:rPr lang="en-US" u="sng" dirty="0">
                <a:solidFill>
                  <a:srgbClr val="3333FF"/>
                </a:solidFill>
              </a:rPr>
              <a:t>37.950</a:t>
            </a:r>
            <a:r>
              <a:rPr lang="en-US" dirty="0">
                <a:solidFill>
                  <a:srgbClr val="3333FF"/>
                </a:solidFill>
              </a:rPr>
              <a:t>, single channel, plain text.  The </a:t>
            </a:r>
            <a:r>
              <a:rPr lang="en-US" b="1" dirty="0">
                <a:solidFill>
                  <a:srgbClr val="3333FF"/>
                </a:solidFill>
              </a:rPr>
              <a:t>RESOURCES</a:t>
            </a:r>
            <a:r>
              <a:rPr lang="en-US" dirty="0">
                <a:solidFill>
                  <a:srgbClr val="3333FF"/>
                </a:solidFill>
              </a:rPr>
              <a:t> we have allocated are </a:t>
            </a:r>
            <a:r>
              <a:rPr lang="en-US" u="sng" dirty="0">
                <a:solidFill>
                  <a:srgbClr val="3333FF"/>
                </a:solidFill>
              </a:rPr>
              <a:t>8 rounds of HE and 3 rounds of SMOKE</a:t>
            </a:r>
            <a:r>
              <a:rPr lang="en-US" dirty="0">
                <a:solidFill>
                  <a:srgbClr val="3333FF"/>
                </a:solidFill>
              </a:rPr>
              <a:t>.  </a:t>
            </a:r>
          </a:p>
          <a:p>
            <a:pPr marL="800100" lvl="1" indent="-342900" eaLnBrk="0" fontAlgn="base" hangingPunct="0">
              <a:spcBef>
                <a:spcPct val="0"/>
              </a:spcBef>
              <a:spcAft>
                <a:spcPct val="0"/>
              </a:spcAft>
            </a:pPr>
            <a:endParaRPr lang="en-US" dirty="0">
              <a:solidFill>
                <a:srgbClr val="3333FF"/>
              </a:solidFill>
            </a:endParaRPr>
          </a:p>
          <a:p>
            <a:pPr marL="800100" lvl="1" indent="-342900" eaLnBrk="0" fontAlgn="base" hangingPunct="0">
              <a:spcBef>
                <a:spcPct val="0"/>
              </a:spcBef>
              <a:spcAft>
                <a:spcPct val="0"/>
              </a:spcAft>
            </a:pPr>
            <a:endParaRPr lang="en-US" dirty="0">
              <a:solidFill>
                <a:srgbClr val="3333FF"/>
              </a:solidFill>
            </a:endParaRPr>
          </a:p>
          <a:p>
            <a:pPr marL="800100" lvl="1" indent="-342900" algn="ctr" eaLnBrk="0" fontAlgn="base" hangingPunct="0">
              <a:spcBef>
                <a:spcPct val="0"/>
              </a:spcBef>
              <a:spcAft>
                <a:spcPct val="0"/>
              </a:spcAft>
            </a:pPr>
            <a:r>
              <a:rPr lang="en-US" dirty="0">
                <a:solidFill>
                  <a:srgbClr val="FF0000"/>
                </a:solidFill>
              </a:rPr>
              <a:t>REMEMBER, TARGET NUMBERS ARE ASSIGNED DURING COORDINATIONS. </a:t>
            </a:r>
          </a:p>
          <a:p>
            <a:pPr marL="800100" lvl="1" indent="-342900" algn="ctr" eaLnBrk="0" fontAlgn="base" hangingPunct="0">
              <a:spcBef>
                <a:spcPct val="0"/>
              </a:spcBef>
              <a:spcAft>
                <a:spcPct val="0"/>
              </a:spcAft>
            </a:pPr>
            <a:r>
              <a:rPr lang="en-US" dirty="0">
                <a:solidFill>
                  <a:srgbClr val="FF0000"/>
                </a:solidFill>
              </a:rPr>
              <a:t>A SQUAD LEADER DOES NOT MAKE UP HIS OWN TARGET NUMBERS.</a:t>
            </a: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3885679"/>
          </a:xfrm>
          <a:prstGeom prst="rect">
            <a:avLst/>
          </a:prstGeom>
          <a:noFill/>
          <a:ln w="9525">
            <a:noFill/>
            <a:miter lim="800000"/>
            <a:headEnd/>
            <a:tailEnd/>
          </a:ln>
        </p:spPr>
        <p:txBody>
          <a:bodyPr>
            <a:spAutoFit/>
          </a:bodyPr>
          <a:lstStyle/>
          <a:p>
            <a:pPr marL="342900" indent="-342900" eaLnBrk="0" fontAlgn="base" hangingPunct="0">
              <a:spcBef>
                <a:spcPct val="0"/>
              </a:spcBef>
              <a:spcAft>
                <a:spcPts val="300"/>
              </a:spcAft>
              <a:buFont typeface="+mj-lt"/>
              <a:buAutoNum type="arabicPeriod" startAt="3"/>
            </a:pPr>
            <a:r>
              <a:rPr lang="en-US" b="1" u="sng" dirty="0">
                <a:solidFill>
                  <a:srgbClr val="FF3300"/>
                </a:solidFill>
              </a:rPr>
              <a:t>EXECUTION:</a:t>
            </a:r>
            <a:r>
              <a:rPr lang="en-US" dirty="0">
                <a:solidFill>
                  <a:srgbClr val="3333FF"/>
                </a:solidFill>
              </a:rPr>
              <a:t> cont.</a:t>
            </a:r>
          </a:p>
          <a:p>
            <a:pPr marL="800100" lvl="1" indent="-342900" eaLnBrk="0" fontAlgn="base" hangingPunct="0">
              <a:spcBef>
                <a:spcPct val="0"/>
              </a:spcBef>
              <a:spcAft>
                <a:spcPct val="0"/>
              </a:spcAft>
              <a:buFont typeface="+mj-lt"/>
              <a:buAutoNum type="alphaLcPeriod" startAt="3"/>
            </a:pPr>
            <a:r>
              <a:rPr lang="en-US" dirty="0">
                <a:solidFill>
                  <a:srgbClr val="3333FF"/>
                </a:solidFill>
              </a:rPr>
              <a:t>Scheme of Movement and Maneuver: </a:t>
            </a:r>
          </a:p>
          <a:p>
            <a:pPr marL="800100" lvl="1" indent="-342900" eaLnBrk="0" fontAlgn="base" hangingPunct="0">
              <a:spcBef>
                <a:spcPct val="0"/>
              </a:spcBef>
              <a:spcAft>
                <a:spcPct val="0"/>
              </a:spcAft>
            </a:pPr>
            <a:endParaRPr lang="en-US" dirty="0">
              <a:solidFill>
                <a:srgbClr val="3333FF"/>
              </a:solidFill>
            </a:endParaRPr>
          </a:p>
          <a:p>
            <a:pPr marL="800100" lvl="1" indent="-342900" eaLnBrk="0" fontAlgn="base" hangingPunct="0">
              <a:spcBef>
                <a:spcPct val="0"/>
              </a:spcBef>
              <a:spcAft>
                <a:spcPct val="0"/>
              </a:spcAft>
            </a:pPr>
            <a:r>
              <a:rPr lang="en-US" dirty="0">
                <a:solidFill>
                  <a:srgbClr val="FF0000"/>
                </a:solidFill>
              </a:rPr>
              <a:t>The following slide is an example of how you would brief movement and maneuver, from start to finish, during your operations order:</a:t>
            </a:r>
          </a:p>
          <a:p>
            <a:pPr marL="800100" lvl="1" indent="-342900" eaLnBrk="0" fontAlgn="base" hangingPunct="0">
              <a:spcBef>
                <a:spcPct val="0"/>
              </a:spcBef>
              <a:spcAft>
                <a:spcPct val="0"/>
              </a:spcAft>
              <a:buFont typeface="+mj-lt"/>
              <a:buAutoNum type="alphaLcPeriod" startAt="3"/>
            </a:pPr>
            <a:endParaRPr lang="en-US" dirty="0">
              <a:solidFill>
                <a:srgbClr val="3333FF"/>
              </a:solidFill>
            </a:endParaRPr>
          </a:p>
          <a:p>
            <a:pPr marL="1257300" lvl="2" indent="-342900" eaLnBrk="0" fontAlgn="base" hangingPunct="0">
              <a:spcBef>
                <a:spcPct val="0"/>
              </a:spcBef>
              <a:spcAft>
                <a:spcPct val="0"/>
              </a:spcAft>
              <a:buFont typeface="Arial" pitchFamily="34" charset="0"/>
              <a:buChar char="•"/>
            </a:pPr>
            <a:r>
              <a:rPr lang="en-US" dirty="0">
                <a:solidFill>
                  <a:srgbClr val="3333FF"/>
                </a:solidFill>
              </a:rPr>
              <a:t>Remember, you will brief your plan, not a class</a:t>
            </a:r>
          </a:p>
          <a:p>
            <a:pPr marL="1257300" lvl="2" indent="-342900" eaLnBrk="0" fontAlgn="base" hangingPunct="0">
              <a:spcBef>
                <a:spcPct val="0"/>
              </a:spcBef>
              <a:spcAft>
                <a:spcPts val="300"/>
              </a:spcAft>
              <a:buFont typeface="Arial" pitchFamily="34" charset="0"/>
              <a:buChar char="•"/>
            </a:pPr>
            <a:r>
              <a:rPr lang="en-US" dirty="0">
                <a:solidFill>
                  <a:srgbClr val="3333FF"/>
                </a:solidFill>
              </a:rPr>
              <a:t>Understand the following slide is depicted on a map  </a:t>
            </a:r>
          </a:p>
          <a:p>
            <a:pPr marL="1257300" lvl="2" indent="-342900" eaLnBrk="0" fontAlgn="base" hangingPunct="0">
              <a:spcBef>
                <a:spcPct val="0"/>
              </a:spcBef>
              <a:spcAft>
                <a:spcPts val="300"/>
              </a:spcAft>
              <a:buFont typeface="Arial" pitchFamily="34" charset="0"/>
              <a:buChar char="•"/>
            </a:pPr>
            <a:r>
              <a:rPr lang="en-US" dirty="0">
                <a:solidFill>
                  <a:srgbClr val="3333FF"/>
                </a:solidFill>
              </a:rPr>
              <a:t>You will brief your version on your terrain model</a:t>
            </a:r>
          </a:p>
          <a:p>
            <a:pPr marL="1257300" lvl="2" indent="-342900" eaLnBrk="0" fontAlgn="base" hangingPunct="0">
              <a:spcBef>
                <a:spcPct val="0"/>
              </a:spcBef>
              <a:spcAft>
                <a:spcPts val="300"/>
              </a:spcAft>
              <a:buFont typeface="Arial" pitchFamily="34" charset="0"/>
              <a:buChar char="•"/>
            </a:pPr>
            <a:r>
              <a:rPr lang="en-US" dirty="0">
                <a:solidFill>
                  <a:srgbClr val="3333FF"/>
                </a:solidFill>
              </a:rPr>
              <a:t>The brief is meant to be sequential, taking your subordinates from start to finish, covering all aspects of the patrol along your routes.</a:t>
            </a:r>
          </a:p>
          <a:p>
            <a:pPr marL="1257300" lvl="2" indent="-342900" eaLnBrk="0" fontAlgn="base" hangingPunct="0">
              <a:spcBef>
                <a:spcPct val="0"/>
              </a:spcBef>
              <a:spcAft>
                <a:spcPts val="300"/>
              </a:spcAft>
              <a:buFont typeface="Arial" pitchFamily="34" charset="0"/>
              <a:buChar char="•"/>
            </a:pPr>
            <a:endParaRPr lang="en-US" dirty="0">
              <a:solidFill>
                <a:srgbClr val="FF0000"/>
              </a:solidFill>
            </a:endParaRPr>
          </a:p>
          <a:p>
            <a:pPr marL="800100" lvl="1" indent="-342900" algn="ctr" eaLnBrk="0" fontAlgn="base" hangingPunct="0">
              <a:spcBef>
                <a:spcPct val="0"/>
              </a:spcBef>
              <a:spcAft>
                <a:spcPts val="300"/>
              </a:spcAft>
            </a:pPr>
            <a:r>
              <a:rPr lang="en-US" dirty="0">
                <a:solidFill>
                  <a:srgbClr val="FF0000"/>
                </a:solidFill>
              </a:rPr>
              <a:t>HERE WE GO….</a:t>
            </a: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99"/>
          <p:cNvGrpSpPr/>
          <p:nvPr/>
        </p:nvGrpSpPr>
        <p:grpSpPr>
          <a:xfrm>
            <a:off x="0" y="76200"/>
            <a:ext cx="9144000" cy="6767016"/>
            <a:chOff x="0" y="152400"/>
            <a:chExt cx="9144000" cy="6767016"/>
          </a:xfrm>
        </p:grpSpPr>
        <p:sp>
          <p:nvSpPr>
            <p:cNvPr id="701" name="Text Box 233"/>
            <p:cNvSpPr txBox="1">
              <a:spLocks noChangeArrowheads="1"/>
            </p:cNvSpPr>
            <p:nvPr/>
          </p:nvSpPr>
          <p:spPr bwMode="auto">
            <a:xfrm>
              <a:off x="4876800" y="6149975"/>
              <a:ext cx="2133600" cy="769441"/>
            </a:xfrm>
            <a:prstGeom prst="rect">
              <a:avLst/>
            </a:prstGeom>
            <a:solidFill>
              <a:sysClr val="windowText" lastClr="000000"/>
            </a:solidFill>
            <a:ln w="25400" cap="flat" cmpd="sng" algn="ctr">
              <a:solidFill>
                <a:sysClr val="windowText" lastClr="000000">
                  <a:shade val="50000"/>
                </a:sysClr>
              </a:solidFill>
              <a:prstDash val="solid"/>
              <a:headEnd/>
              <a:tailEnd/>
            </a:ln>
            <a:effectLst/>
          </p:spPr>
          <p:txBody>
            <a:bodyPr wrap="square">
              <a:spAutoFit/>
            </a:bodyPr>
            <a:lstStyle/>
            <a:p>
              <a:pPr>
                <a:defRPr/>
              </a:pPr>
              <a:r>
                <a:rPr lang="en-US" sz="1100" b="1" dirty="0">
                  <a:solidFill>
                    <a:srgbClr val="00B050"/>
                  </a:solidFill>
                  <a:latin typeface="Calibri"/>
                </a:rPr>
                <a:t>A TM  SO2</a:t>
              </a:r>
            </a:p>
            <a:p>
              <a:pPr>
                <a:defRPr/>
              </a:pPr>
              <a:r>
                <a:rPr lang="en-US" sz="1100" b="1" dirty="0">
                  <a:solidFill>
                    <a:srgbClr val="00B050"/>
                  </a:solidFill>
                  <a:latin typeface="Calibri"/>
                </a:rPr>
                <a:t>T – Isolate</a:t>
              </a:r>
            </a:p>
            <a:p>
              <a:pPr>
                <a:defRPr/>
              </a:pPr>
              <a:r>
                <a:rPr lang="en-US" sz="1100" b="1" dirty="0">
                  <a:solidFill>
                    <a:srgbClr val="00B050"/>
                  </a:solidFill>
                  <a:latin typeface="Calibri"/>
                </a:rPr>
                <a:t>P – Prevent the enemy from reinforcing on the OBJ</a:t>
              </a:r>
            </a:p>
          </p:txBody>
        </p:sp>
        <p:sp>
          <p:nvSpPr>
            <p:cNvPr id="702" name="Text Box 233"/>
            <p:cNvSpPr txBox="1">
              <a:spLocks noChangeArrowheads="1"/>
            </p:cNvSpPr>
            <p:nvPr/>
          </p:nvSpPr>
          <p:spPr bwMode="auto">
            <a:xfrm>
              <a:off x="2743200" y="6149975"/>
              <a:ext cx="2133600" cy="769441"/>
            </a:xfrm>
            <a:prstGeom prst="rect">
              <a:avLst/>
            </a:prstGeom>
            <a:solidFill>
              <a:sysClr val="windowText" lastClr="000000"/>
            </a:solidFill>
            <a:ln w="25400" cap="flat" cmpd="sng" algn="ctr">
              <a:solidFill>
                <a:sysClr val="windowText" lastClr="000000">
                  <a:shade val="50000"/>
                </a:sysClr>
              </a:solidFill>
              <a:prstDash val="solid"/>
              <a:headEnd/>
              <a:tailEnd/>
            </a:ln>
            <a:effectLst/>
          </p:spPr>
          <p:txBody>
            <a:bodyPr>
              <a:spAutoFit/>
            </a:bodyPr>
            <a:lstStyle/>
            <a:p>
              <a:pPr>
                <a:defRPr/>
              </a:pPr>
              <a:r>
                <a:rPr lang="en-US" sz="1100" b="1" dirty="0">
                  <a:solidFill>
                    <a:prstClr val="white"/>
                  </a:solidFill>
                  <a:latin typeface="Calibri"/>
                </a:rPr>
                <a:t>B TM- DO</a:t>
              </a:r>
            </a:p>
            <a:p>
              <a:pPr>
                <a:defRPr/>
              </a:pPr>
              <a:r>
                <a:rPr lang="en-US" sz="1100" b="1" dirty="0">
                  <a:solidFill>
                    <a:prstClr val="white"/>
                  </a:solidFill>
                  <a:latin typeface="Calibri"/>
                </a:rPr>
                <a:t>T - Destroy</a:t>
              </a:r>
            </a:p>
            <a:p>
              <a:pPr>
                <a:defRPr/>
              </a:pPr>
              <a:r>
                <a:rPr lang="en-US" sz="1100" b="1" dirty="0">
                  <a:solidFill>
                    <a:prstClr val="white"/>
                  </a:solidFill>
                  <a:latin typeface="Calibri"/>
                </a:rPr>
                <a:t>P – Prevent ALF from maintaining control of OBJ Black</a:t>
              </a:r>
            </a:p>
          </p:txBody>
        </p:sp>
        <p:sp>
          <p:nvSpPr>
            <p:cNvPr id="703" name="Text Box 233"/>
            <p:cNvSpPr txBox="1">
              <a:spLocks noChangeArrowheads="1"/>
            </p:cNvSpPr>
            <p:nvPr/>
          </p:nvSpPr>
          <p:spPr bwMode="auto">
            <a:xfrm>
              <a:off x="7010400" y="6149975"/>
              <a:ext cx="2133600" cy="769441"/>
            </a:xfrm>
            <a:prstGeom prst="rect">
              <a:avLst/>
            </a:prstGeom>
            <a:solidFill>
              <a:sysClr val="windowText" lastClr="000000"/>
            </a:solidFill>
            <a:ln w="25400" cap="flat" cmpd="sng" algn="ctr">
              <a:solidFill>
                <a:sysClr val="windowText" lastClr="000000">
                  <a:shade val="50000"/>
                </a:sysClr>
              </a:solidFill>
              <a:prstDash val="solid"/>
              <a:headEnd/>
              <a:tailEnd/>
            </a:ln>
            <a:effectLst/>
          </p:spPr>
          <p:txBody>
            <a:bodyPr>
              <a:spAutoFit/>
            </a:bodyPr>
            <a:lstStyle/>
            <a:p>
              <a:pPr>
                <a:defRPr/>
              </a:pPr>
              <a:r>
                <a:rPr lang="en-US" sz="1100" b="1" dirty="0">
                  <a:solidFill>
                    <a:srgbClr val="FFC000"/>
                  </a:solidFill>
                  <a:latin typeface="Calibri"/>
                </a:rPr>
                <a:t>HQ  SO1</a:t>
              </a:r>
            </a:p>
            <a:p>
              <a:pPr>
                <a:defRPr/>
              </a:pPr>
              <a:r>
                <a:rPr lang="en-US" sz="1100" b="1" dirty="0">
                  <a:solidFill>
                    <a:srgbClr val="FFC000"/>
                  </a:solidFill>
                  <a:latin typeface="Calibri"/>
                </a:rPr>
                <a:t>T - Fix</a:t>
              </a:r>
            </a:p>
            <a:p>
              <a:pPr>
                <a:defRPr/>
              </a:pPr>
              <a:r>
                <a:rPr lang="en-US" sz="1100" b="1" dirty="0">
                  <a:solidFill>
                    <a:srgbClr val="FFC000"/>
                  </a:solidFill>
                  <a:latin typeface="Calibri"/>
                </a:rPr>
                <a:t>P – Prevent the enemy from repositioning on the DO</a:t>
              </a:r>
            </a:p>
          </p:txBody>
        </p:sp>
        <p:grpSp>
          <p:nvGrpSpPr>
            <p:cNvPr id="3" name="Group 157"/>
            <p:cNvGrpSpPr/>
            <p:nvPr/>
          </p:nvGrpSpPr>
          <p:grpSpPr>
            <a:xfrm>
              <a:off x="0" y="152400"/>
              <a:ext cx="9036453" cy="6705600"/>
              <a:chOff x="0" y="152400"/>
              <a:chExt cx="9036453" cy="6705600"/>
            </a:xfrm>
          </p:grpSpPr>
          <p:sp>
            <p:nvSpPr>
              <p:cNvPr id="705" name="TextBox 704"/>
              <p:cNvSpPr txBox="1"/>
              <p:nvPr/>
            </p:nvSpPr>
            <p:spPr>
              <a:xfrm>
                <a:off x="8534400" y="152400"/>
                <a:ext cx="355424" cy="369332"/>
              </a:xfrm>
              <a:prstGeom prst="rect">
                <a:avLst/>
              </a:prstGeom>
              <a:noFill/>
            </p:spPr>
            <p:txBody>
              <a:bodyPr wrap="none" rtlCol="0">
                <a:spAutoFit/>
              </a:bodyPr>
              <a:lstStyle/>
              <a:p>
                <a:pPr>
                  <a:defRPr/>
                </a:pPr>
                <a:r>
                  <a:rPr lang="en-US" kern="0" dirty="0">
                    <a:solidFill>
                      <a:prstClr val="black"/>
                    </a:solidFill>
                  </a:rPr>
                  <a:t>N</a:t>
                </a:r>
              </a:p>
            </p:txBody>
          </p:sp>
          <p:cxnSp>
            <p:nvCxnSpPr>
              <p:cNvPr id="706" name="Straight Arrow Connector 705"/>
              <p:cNvCxnSpPr/>
              <p:nvPr/>
            </p:nvCxnSpPr>
            <p:spPr>
              <a:xfrm rot="16200000" flipV="1">
                <a:off x="8420100" y="723106"/>
                <a:ext cx="534194" cy="794"/>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grpSp>
            <p:nvGrpSpPr>
              <p:cNvPr id="4" name="Group 156"/>
              <p:cNvGrpSpPr/>
              <p:nvPr/>
            </p:nvGrpSpPr>
            <p:grpSpPr>
              <a:xfrm>
                <a:off x="0" y="704462"/>
                <a:ext cx="8377238" cy="6153538"/>
                <a:chOff x="0" y="704462"/>
                <a:chExt cx="8377238" cy="6153538"/>
              </a:xfrm>
            </p:grpSpPr>
            <p:sp>
              <p:nvSpPr>
                <p:cNvPr id="709" name="Text Box 9"/>
                <p:cNvSpPr txBox="1">
                  <a:spLocks noChangeArrowheads="1"/>
                </p:cNvSpPr>
                <p:nvPr/>
              </p:nvSpPr>
              <p:spPr bwMode="auto">
                <a:xfrm>
                  <a:off x="0" y="1219200"/>
                  <a:ext cx="2362200" cy="2492375"/>
                </a:xfrm>
                <a:prstGeom prst="rect">
                  <a:avLst/>
                </a:prstGeom>
                <a:solidFill>
                  <a:sysClr val="window" lastClr="FFFFFF"/>
                </a:solidFill>
                <a:ln w="25400" cap="flat" cmpd="sng" algn="ctr">
                  <a:solidFill>
                    <a:sysClr val="windowText" lastClr="000000"/>
                  </a:solidFill>
                  <a:prstDash val="solid"/>
                  <a:headEnd/>
                  <a:tailEnd/>
                </a:ln>
                <a:effectLst/>
              </p:spPr>
              <p:txBody>
                <a:bodyPr wrap="square">
                  <a:spAutoFit/>
                </a:bodyPr>
                <a:lstStyle/>
                <a:p>
                  <a:pPr>
                    <a:spcBef>
                      <a:spcPct val="50000"/>
                    </a:spcBef>
                    <a:defRPr/>
                  </a:pPr>
                  <a:r>
                    <a:rPr lang="en-US" sz="1200" kern="0" dirty="0">
                      <a:solidFill>
                        <a:prstClr val="black"/>
                      </a:solidFill>
                      <a:latin typeface="Calibri"/>
                    </a:rPr>
                    <a:t>Recon Plan 		</a:t>
                  </a:r>
                </a:p>
                <a:p>
                  <a:pPr>
                    <a:spcBef>
                      <a:spcPct val="50000"/>
                    </a:spcBef>
                    <a:defRPr/>
                  </a:pPr>
                  <a:r>
                    <a:rPr lang="en-US" sz="1200" kern="0" dirty="0">
                      <a:solidFill>
                        <a:prstClr val="black"/>
                      </a:solidFill>
                      <a:latin typeface="Calibri"/>
                    </a:rPr>
                    <a:t>Occupation Plan	</a:t>
                  </a:r>
                </a:p>
                <a:p>
                  <a:pPr>
                    <a:spcBef>
                      <a:spcPct val="50000"/>
                    </a:spcBef>
                    <a:defRPr/>
                  </a:pPr>
                  <a:r>
                    <a:rPr lang="en-US" sz="1200" kern="0" dirty="0">
                      <a:solidFill>
                        <a:prstClr val="black"/>
                      </a:solidFill>
                      <a:latin typeface="Calibri"/>
                    </a:rPr>
                    <a:t>Initiation Plan	</a:t>
                  </a:r>
                </a:p>
                <a:p>
                  <a:pPr>
                    <a:spcBef>
                      <a:spcPct val="50000"/>
                    </a:spcBef>
                    <a:defRPr/>
                  </a:pPr>
                  <a:r>
                    <a:rPr lang="en-US" sz="1200" kern="0" dirty="0">
                      <a:solidFill>
                        <a:prstClr val="black"/>
                      </a:solidFill>
                      <a:latin typeface="Calibri"/>
                    </a:rPr>
                    <a:t>Engagement Criteria 	</a:t>
                  </a:r>
                </a:p>
                <a:p>
                  <a:pPr>
                    <a:spcBef>
                      <a:spcPct val="50000"/>
                    </a:spcBef>
                    <a:defRPr/>
                  </a:pPr>
                  <a:r>
                    <a:rPr lang="en-US" sz="1200" kern="0" dirty="0">
                      <a:solidFill>
                        <a:prstClr val="black"/>
                      </a:solidFill>
                      <a:latin typeface="Calibri"/>
                    </a:rPr>
                    <a:t>Controls Measures</a:t>
                  </a:r>
                </a:p>
                <a:p>
                  <a:pPr>
                    <a:spcBef>
                      <a:spcPct val="50000"/>
                    </a:spcBef>
                    <a:defRPr/>
                  </a:pPr>
                  <a:r>
                    <a:rPr lang="en-US" sz="1200" kern="0" dirty="0">
                      <a:solidFill>
                        <a:prstClr val="black"/>
                      </a:solidFill>
                      <a:latin typeface="Calibri"/>
                    </a:rPr>
                    <a:t>Actions on OBJ</a:t>
                  </a:r>
                </a:p>
                <a:p>
                  <a:pPr>
                    <a:spcBef>
                      <a:spcPct val="50000"/>
                    </a:spcBef>
                    <a:defRPr/>
                  </a:pPr>
                  <a:r>
                    <a:rPr lang="en-US" sz="1200" kern="0" dirty="0">
                      <a:solidFill>
                        <a:prstClr val="black"/>
                      </a:solidFill>
                      <a:latin typeface="Calibri"/>
                    </a:rPr>
                    <a:t>C &amp; R</a:t>
                  </a:r>
                </a:p>
                <a:p>
                  <a:pPr>
                    <a:spcBef>
                      <a:spcPct val="50000"/>
                    </a:spcBef>
                    <a:defRPr/>
                  </a:pPr>
                  <a:r>
                    <a:rPr lang="en-US" sz="1200" kern="0" dirty="0">
                      <a:solidFill>
                        <a:prstClr val="black"/>
                      </a:solidFill>
                      <a:latin typeface="Calibri"/>
                    </a:rPr>
                    <a:t>Withdrawal Plan</a:t>
                  </a:r>
                </a:p>
                <a:p>
                  <a:pPr>
                    <a:spcBef>
                      <a:spcPct val="50000"/>
                    </a:spcBef>
                    <a:defRPr/>
                  </a:pPr>
                  <a:r>
                    <a:rPr lang="en-US" sz="1200" kern="0" dirty="0">
                      <a:solidFill>
                        <a:prstClr val="black"/>
                      </a:solidFill>
                      <a:latin typeface="Calibri"/>
                    </a:rPr>
                    <a:t>Compromise Plans	</a:t>
                  </a:r>
                </a:p>
              </p:txBody>
            </p:sp>
            <p:grpSp>
              <p:nvGrpSpPr>
                <p:cNvPr id="5" name="Group 155"/>
                <p:cNvGrpSpPr/>
                <p:nvPr/>
              </p:nvGrpSpPr>
              <p:grpSpPr>
                <a:xfrm>
                  <a:off x="0" y="704462"/>
                  <a:ext cx="8377238" cy="6153538"/>
                  <a:chOff x="0" y="704462"/>
                  <a:chExt cx="8377238" cy="6153538"/>
                </a:xfrm>
              </p:grpSpPr>
              <p:sp>
                <p:nvSpPr>
                  <p:cNvPr id="711" name="Freeform 710"/>
                  <p:cNvSpPr/>
                  <p:nvPr/>
                </p:nvSpPr>
                <p:spPr>
                  <a:xfrm>
                    <a:off x="4117791" y="2457062"/>
                    <a:ext cx="196937" cy="429768"/>
                  </a:xfrm>
                  <a:custGeom>
                    <a:avLst/>
                    <a:gdLst>
                      <a:gd name="connsiteX0" fmla="*/ 120917 w 184925"/>
                      <a:gd name="connsiteY0" fmla="*/ 91440 h 429768"/>
                      <a:gd name="connsiteX1" fmla="*/ 111773 w 184925"/>
                      <a:gd name="connsiteY1" fmla="*/ 64008 h 429768"/>
                      <a:gd name="connsiteX2" fmla="*/ 102629 w 184925"/>
                      <a:gd name="connsiteY2" fmla="*/ 18288 h 429768"/>
                      <a:gd name="connsiteX3" fmla="*/ 47765 w 184925"/>
                      <a:gd name="connsiteY3" fmla="*/ 0 h 429768"/>
                      <a:gd name="connsiteX4" fmla="*/ 2045 w 184925"/>
                      <a:gd name="connsiteY4" fmla="*/ 82296 h 429768"/>
                      <a:gd name="connsiteX5" fmla="*/ 20333 w 184925"/>
                      <a:gd name="connsiteY5" fmla="*/ 274320 h 429768"/>
                      <a:gd name="connsiteX6" fmla="*/ 38621 w 184925"/>
                      <a:gd name="connsiteY6" fmla="*/ 329184 h 429768"/>
                      <a:gd name="connsiteX7" fmla="*/ 75197 w 184925"/>
                      <a:gd name="connsiteY7" fmla="*/ 338328 h 429768"/>
                      <a:gd name="connsiteX8" fmla="*/ 93485 w 184925"/>
                      <a:gd name="connsiteY8" fmla="*/ 402336 h 429768"/>
                      <a:gd name="connsiteX9" fmla="*/ 111773 w 184925"/>
                      <a:gd name="connsiteY9" fmla="*/ 429768 h 429768"/>
                      <a:gd name="connsiteX10" fmla="*/ 139205 w 184925"/>
                      <a:gd name="connsiteY10" fmla="*/ 420624 h 429768"/>
                      <a:gd name="connsiteX11" fmla="*/ 166637 w 184925"/>
                      <a:gd name="connsiteY11" fmla="*/ 338328 h 429768"/>
                      <a:gd name="connsiteX12" fmla="*/ 184925 w 184925"/>
                      <a:gd name="connsiteY12" fmla="*/ 310896 h 429768"/>
                      <a:gd name="connsiteX13" fmla="*/ 175781 w 184925"/>
                      <a:gd name="connsiteY13" fmla="*/ 283464 h 429768"/>
                      <a:gd name="connsiteX14" fmla="*/ 166637 w 184925"/>
                      <a:gd name="connsiteY14" fmla="*/ 201168 h 429768"/>
                      <a:gd name="connsiteX15" fmla="*/ 148349 w 184925"/>
                      <a:gd name="connsiteY15" fmla="*/ 173736 h 429768"/>
                      <a:gd name="connsiteX16" fmla="*/ 120917 w 184925"/>
                      <a:gd name="connsiteY16" fmla="*/ 91440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925" h="429768">
                        <a:moveTo>
                          <a:pt x="120917" y="91440"/>
                        </a:moveTo>
                        <a:cubicBezTo>
                          <a:pt x="114821" y="73152"/>
                          <a:pt x="114111" y="73359"/>
                          <a:pt x="111773" y="64008"/>
                        </a:cubicBezTo>
                        <a:cubicBezTo>
                          <a:pt x="108004" y="48930"/>
                          <a:pt x="113619" y="29278"/>
                          <a:pt x="102629" y="18288"/>
                        </a:cubicBezTo>
                        <a:cubicBezTo>
                          <a:pt x="88998" y="4657"/>
                          <a:pt x="47765" y="0"/>
                          <a:pt x="47765" y="0"/>
                        </a:cubicBezTo>
                        <a:cubicBezTo>
                          <a:pt x="5842" y="62884"/>
                          <a:pt x="18140" y="34012"/>
                          <a:pt x="2045" y="82296"/>
                        </a:cubicBezTo>
                        <a:cubicBezTo>
                          <a:pt x="8141" y="146304"/>
                          <a:pt x="0" y="213322"/>
                          <a:pt x="20333" y="274320"/>
                        </a:cubicBezTo>
                        <a:cubicBezTo>
                          <a:pt x="26429" y="292608"/>
                          <a:pt x="19919" y="324509"/>
                          <a:pt x="38621" y="329184"/>
                        </a:cubicBezTo>
                        <a:lnTo>
                          <a:pt x="75197" y="338328"/>
                        </a:lnTo>
                        <a:cubicBezTo>
                          <a:pt x="78127" y="350047"/>
                          <a:pt x="86926" y="389218"/>
                          <a:pt x="93485" y="402336"/>
                        </a:cubicBezTo>
                        <a:cubicBezTo>
                          <a:pt x="98400" y="412166"/>
                          <a:pt x="105677" y="420624"/>
                          <a:pt x="111773" y="429768"/>
                        </a:cubicBezTo>
                        <a:cubicBezTo>
                          <a:pt x="120917" y="426720"/>
                          <a:pt x="131679" y="426645"/>
                          <a:pt x="139205" y="420624"/>
                        </a:cubicBezTo>
                        <a:cubicBezTo>
                          <a:pt x="167537" y="397958"/>
                          <a:pt x="156091" y="369966"/>
                          <a:pt x="166637" y="338328"/>
                        </a:cubicBezTo>
                        <a:cubicBezTo>
                          <a:pt x="170112" y="327902"/>
                          <a:pt x="178829" y="320040"/>
                          <a:pt x="184925" y="310896"/>
                        </a:cubicBezTo>
                        <a:cubicBezTo>
                          <a:pt x="181877" y="301752"/>
                          <a:pt x="177366" y="292971"/>
                          <a:pt x="175781" y="283464"/>
                        </a:cubicBezTo>
                        <a:cubicBezTo>
                          <a:pt x="171243" y="256239"/>
                          <a:pt x="173331" y="227945"/>
                          <a:pt x="166637" y="201168"/>
                        </a:cubicBezTo>
                        <a:cubicBezTo>
                          <a:pt x="163972" y="190506"/>
                          <a:pt x="152812" y="183779"/>
                          <a:pt x="148349" y="173736"/>
                        </a:cubicBezTo>
                        <a:cubicBezTo>
                          <a:pt x="129097" y="130419"/>
                          <a:pt x="127013" y="109728"/>
                          <a:pt x="120917" y="91440"/>
                        </a:cubicBezTo>
                        <a:close/>
                      </a:path>
                    </a:pathLst>
                  </a:custGeom>
                  <a:solidFill>
                    <a:sysClr val="window" lastClr="FFFFFF"/>
                  </a:solidFill>
                  <a:ln w="25400" cap="flat" cmpd="sng" algn="ctr">
                    <a:solidFill>
                      <a:sysClr val="windowText" lastClr="000000"/>
                    </a:solidFill>
                    <a:prstDash val="solid"/>
                  </a:ln>
                  <a:effectLst/>
                </p:spPr>
                <p:txBody>
                  <a:bodyPr rtlCol="0" anchor="ctr"/>
                  <a:lstStyle/>
                  <a:p>
                    <a:pPr algn="ctr">
                      <a:defRPr/>
                    </a:pPr>
                    <a:endParaRPr lang="en-US" kern="0" dirty="0">
                      <a:solidFill>
                        <a:prstClr val="black"/>
                      </a:solidFill>
                      <a:latin typeface="Calibri"/>
                    </a:endParaRPr>
                  </a:p>
                </p:txBody>
              </p:sp>
              <p:sp>
                <p:nvSpPr>
                  <p:cNvPr id="712" name="Freeform 711"/>
                  <p:cNvSpPr/>
                  <p:nvPr/>
                </p:nvSpPr>
                <p:spPr>
                  <a:xfrm>
                    <a:off x="6858000" y="1981200"/>
                    <a:ext cx="196937" cy="429768"/>
                  </a:xfrm>
                  <a:custGeom>
                    <a:avLst/>
                    <a:gdLst>
                      <a:gd name="connsiteX0" fmla="*/ 120917 w 184925"/>
                      <a:gd name="connsiteY0" fmla="*/ 91440 h 429768"/>
                      <a:gd name="connsiteX1" fmla="*/ 111773 w 184925"/>
                      <a:gd name="connsiteY1" fmla="*/ 64008 h 429768"/>
                      <a:gd name="connsiteX2" fmla="*/ 102629 w 184925"/>
                      <a:gd name="connsiteY2" fmla="*/ 18288 h 429768"/>
                      <a:gd name="connsiteX3" fmla="*/ 47765 w 184925"/>
                      <a:gd name="connsiteY3" fmla="*/ 0 h 429768"/>
                      <a:gd name="connsiteX4" fmla="*/ 2045 w 184925"/>
                      <a:gd name="connsiteY4" fmla="*/ 82296 h 429768"/>
                      <a:gd name="connsiteX5" fmla="*/ 20333 w 184925"/>
                      <a:gd name="connsiteY5" fmla="*/ 274320 h 429768"/>
                      <a:gd name="connsiteX6" fmla="*/ 38621 w 184925"/>
                      <a:gd name="connsiteY6" fmla="*/ 329184 h 429768"/>
                      <a:gd name="connsiteX7" fmla="*/ 75197 w 184925"/>
                      <a:gd name="connsiteY7" fmla="*/ 338328 h 429768"/>
                      <a:gd name="connsiteX8" fmla="*/ 93485 w 184925"/>
                      <a:gd name="connsiteY8" fmla="*/ 402336 h 429768"/>
                      <a:gd name="connsiteX9" fmla="*/ 111773 w 184925"/>
                      <a:gd name="connsiteY9" fmla="*/ 429768 h 429768"/>
                      <a:gd name="connsiteX10" fmla="*/ 139205 w 184925"/>
                      <a:gd name="connsiteY10" fmla="*/ 420624 h 429768"/>
                      <a:gd name="connsiteX11" fmla="*/ 166637 w 184925"/>
                      <a:gd name="connsiteY11" fmla="*/ 338328 h 429768"/>
                      <a:gd name="connsiteX12" fmla="*/ 184925 w 184925"/>
                      <a:gd name="connsiteY12" fmla="*/ 310896 h 429768"/>
                      <a:gd name="connsiteX13" fmla="*/ 175781 w 184925"/>
                      <a:gd name="connsiteY13" fmla="*/ 283464 h 429768"/>
                      <a:gd name="connsiteX14" fmla="*/ 166637 w 184925"/>
                      <a:gd name="connsiteY14" fmla="*/ 201168 h 429768"/>
                      <a:gd name="connsiteX15" fmla="*/ 148349 w 184925"/>
                      <a:gd name="connsiteY15" fmla="*/ 173736 h 429768"/>
                      <a:gd name="connsiteX16" fmla="*/ 120917 w 184925"/>
                      <a:gd name="connsiteY16" fmla="*/ 91440 h 42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925" h="429768">
                        <a:moveTo>
                          <a:pt x="120917" y="91440"/>
                        </a:moveTo>
                        <a:cubicBezTo>
                          <a:pt x="114821" y="73152"/>
                          <a:pt x="114111" y="73359"/>
                          <a:pt x="111773" y="64008"/>
                        </a:cubicBezTo>
                        <a:cubicBezTo>
                          <a:pt x="108004" y="48930"/>
                          <a:pt x="113619" y="29278"/>
                          <a:pt x="102629" y="18288"/>
                        </a:cubicBezTo>
                        <a:cubicBezTo>
                          <a:pt x="88998" y="4657"/>
                          <a:pt x="47765" y="0"/>
                          <a:pt x="47765" y="0"/>
                        </a:cubicBezTo>
                        <a:cubicBezTo>
                          <a:pt x="5842" y="62884"/>
                          <a:pt x="18140" y="34012"/>
                          <a:pt x="2045" y="82296"/>
                        </a:cubicBezTo>
                        <a:cubicBezTo>
                          <a:pt x="8141" y="146304"/>
                          <a:pt x="0" y="213322"/>
                          <a:pt x="20333" y="274320"/>
                        </a:cubicBezTo>
                        <a:cubicBezTo>
                          <a:pt x="26429" y="292608"/>
                          <a:pt x="19919" y="324509"/>
                          <a:pt x="38621" y="329184"/>
                        </a:cubicBezTo>
                        <a:lnTo>
                          <a:pt x="75197" y="338328"/>
                        </a:lnTo>
                        <a:cubicBezTo>
                          <a:pt x="78127" y="350047"/>
                          <a:pt x="86926" y="389218"/>
                          <a:pt x="93485" y="402336"/>
                        </a:cubicBezTo>
                        <a:cubicBezTo>
                          <a:pt x="98400" y="412166"/>
                          <a:pt x="105677" y="420624"/>
                          <a:pt x="111773" y="429768"/>
                        </a:cubicBezTo>
                        <a:cubicBezTo>
                          <a:pt x="120917" y="426720"/>
                          <a:pt x="131679" y="426645"/>
                          <a:pt x="139205" y="420624"/>
                        </a:cubicBezTo>
                        <a:cubicBezTo>
                          <a:pt x="167537" y="397958"/>
                          <a:pt x="156091" y="369966"/>
                          <a:pt x="166637" y="338328"/>
                        </a:cubicBezTo>
                        <a:cubicBezTo>
                          <a:pt x="170112" y="327902"/>
                          <a:pt x="178829" y="320040"/>
                          <a:pt x="184925" y="310896"/>
                        </a:cubicBezTo>
                        <a:cubicBezTo>
                          <a:pt x="181877" y="301752"/>
                          <a:pt x="177366" y="292971"/>
                          <a:pt x="175781" y="283464"/>
                        </a:cubicBezTo>
                        <a:cubicBezTo>
                          <a:pt x="171243" y="256239"/>
                          <a:pt x="173331" y="227945"/>
                          <a:pt x="166637" y="201168"/>
                        </a:cubicBezTo>
                        <a:cubicBezTo>
                          <a:pt x="163972" y="190506"/>
                          <a:pt x="152812" y="183779"/>
                          <a:pt x="148349" y="173736"/>
                        </a:cubicBezTo>
                        <a:cubicBezTo>
                          <a:pt x="129097" y="130419"/>
                          <a:pt x="127013" y="109728"/>
                          <a:pt x="120917" y="91440"/>
                        </a:cubicBezTo>
                        <a:close/>
                      </a:path>
                    </a:pathLst>
                  </a:custGeom>
                  <a:solidFill>
                    <a:sysClr val="window" lastClr="FFFFFF"/>
                  </a:solidFill>
                  <a:ln w="25400" cap="flat" cmpd="sng" algn="ctr">
                    <a:solidFill>
                      <a:sysClr val="windowText" lastClr="000000"/>
                    </a:solidFill>
                    <a:prstDash val="solid"/>
                  </a:ln>
                  <a:effectLst/>
                </p:spPr>
                <p:txBody>
                  <a:bodyPr rtlCol="0" anchor="ctr"/>
                  <a:lstStyle/>
                  <a:p>
                    <a:pPr algn="ctr">
                      <a:defRPr/>
                    </a:pPr>
                    <a:endParaRPr lang="en-US" kern="0" dirty="0">
                      <a:solidFill>
                        <a:prstClr val="black"/>
                      </a:solidFill>
                      <a:latin typeface="Calibri"/>
                    </a:endParaRPr>
                  </a:p>
                </p:txBody>
              </p:sp>
              <p:sp>
                <p:nvSpPr>
                  <p:cNvPr id="713" name="Oval 712"/>
                  <p:cNvSpPr/>
                  <p:nvPr/>
                </p:nvSpPr>
                <p:spPr>
                  <a:xfrm>
                    <a:off x="4848137" y="4895462"/>
                    <a:ext cx="324598" cy="3810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a:defRPr/>
                    </a:pPr>
                    <a:r>
                      <a:rPr lang="en-US" sz="1100" kern="0" dirty="0">
                        <a:solidFill>
                          <a:prstClr val="black"/>
                        </a:solidFill>
                        <a:latin typeface="Calibri"/>
                      </a:rPr>
                      <a:t>RP</a:t>
                    </a:r>
                  </a:p>
                </p:txBody>
              </p:sp>
              <p:sp>
                <p:nvSpPr>
                  <p:cNvPr id="714" name="Oval 713"/>
                  <p:cNvSpPr/>
                  <p:nvPr/>
                </p:nvSpPr>
                <p:spPr>
                  <a:xfrm>
                    <a:off x="4361240" y="5505062"/>
                    <a:ext cx="405747" cy="4572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a:defRPr/>
                    </a:pPr>
                    <a:r>
                      <a:rPr lang="en-US" sz="1000" kern="0" dirty="0">
                        <a:solidFill>
                          <a:prstClr val="black"/>
                        </a:solidFill>
                        <a:latin typeface="Calibri"/>
                      </a:rPr>
                      <a:t>ORP</a:t>
                    </a:r>
                  </a:p>
                </p:txBody>
              </p:sp>
              <p:grpSp>
                <p:nvGrpSpPr>
                  <p:cNvPr id="6" name="Group 154"/>
                  <p:cNvGrpSpPr/>
                  <p:nvPr/>
                </p:nvGrpSpPr>
                <p:grpSpPr>
                  <a:xfrm>
                    <a:off x="0" y="704462"/>
                    <a:ext cx="8377238" cy="6153538"/>
                    <a:chOff x="0" y="704462"/>
                    <a:chExt cx="8377238" cy="6153538"/>
                  </a:xfrm>
                </p:grpSpPr>
                <p:sp>
                  <p:nvSpPr>
                    <p:cNvPr id="716" name="Rectangle 715"/>
                    <p:cNvSpPr/>
                    <p:nvPr/>
                  </p:nvSpPr>
                  <p:spPr>
                    <a:xfrm rot="20783306">
                      <a:off x="2938300" y="3169876"/>
                      <a:ext cx="4300922" cy="2286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a:defRPr/>
                      </a:pPr>
                      <a:endParaRPr lang="en-US" kern="0" dirty="0">
                        <a:solidFill>
                          <a:prstClr val="black"/>
                        </a:solidFill>
                        <a:latin typeface="Calibri"/>
                      </a:endParaRPr>
                    </a:p>
                  </p:txBody>
                </p:sp>
                <p:sp>
                  <p:nvSpPr>
                    <p:cNvPr id="717" name="Oval 716"/>
                    <p:cNvSpPr/>
                    <p:nvPr/>
                  </p:nvSpPr>
                  <p:spPr>
                    <a:xfrm>
                      <a:off x="4419600" y="2971800"/>
                      <a:ext cx="1371600" cy="6096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a:defRPr/>
                      </a:pPr>
                      <a:r>
                        <a:rPr lang="en-US" kern="0" dirty="0">
                          <a:solidFill>
                            <a:prstClr val="black"/>
                          </a:solidFill>
                          <a:latin typeface="Calibri"/>
                        </a:rPr>
                        <a:t>KILL ZONE</a:t>
                      </a:r>
                    </a:p>
                  </p:txBody>
                </p:sp>
                <p:grpSp>
                  <p:nvGrpSpPr>
                    <p:cNvPr id="7" name="Group 153"/>
                    <p:cNvGrpSpPr/>
                    <p:nvPr/>
                  </p:nvGrpSpPr>
                  <p:grpSpPr>
                    <a:xfrm>
                      <a:off x="0" y="704462"/>
                      <a:ext cx="8377238" cy="6153538"/>
                      <a:chOff x="0" y="704462"/>
                      <a:chExt cx="8377238" cy="6153538"/>
                    </a:xfrm>
                  </p:grpSpPr>
                  <p:grpSp>
                    <p:nvGrpSpPr>
                      <p:cNvPr id="8" name="Group 135"/>
                      <p:cNvGrpSpPr/>
                      <p:nvPr/>
                    </p:nvGrpSpPr>
                    <p:grpSpPr>
                      <a:xfrm>
                        <a:off x="3060462" y="3289260"/>
                        <a:ext cx="459071" cy="655187"/>
                        <a:chOff x="3060462" y="3289260"/>
                        <a:chExt cx="459071" cy="655187"/>
                      </a:xfrm>
                    </p:grpSpPr>
                    <p:sp>
                      <p:nvSpPr>
                        <p:cNvPr id="790" name="Moon 214"/>
                        <p:cNvSpPr>
                          <a:spLocks noChangeArrowheads="1"/>
                        </p:cNvSpPr>
                        <p:nvPr/>
                      </p:nvSpPr>
                      <p:spPr bwMode="auto">
                        <a:xfrm rot="20678026">
                          <a:off x="3060462" y="3334847"/>
                          <a:ext cx="405747" cy="609600"/>
                        </a:xfrm>
                        <a:prstGeom prst="moon">
                          <a:avLst>
                            <a:gd name="adj" fmla="val 0"/>
                          </a:avLst>
                        </a:prstGeom>
                        <a:solidFill>
                          <a:srgbClr val="4F81BD"/>
                        </a:solidFill>
                        <a:ln w="38100" algn="ctr">
                          <a:solidFill>
                            <a:srgbClr val="4F81BD"/>
                          </a:solidFill>
                          <a:round/>
                          <a:headEnd/>
                          <a:tailEnd/>
                        </a:ln>
                      </p:spPr>
                      <p:txBody>
                        <a:bodyPr/>
                        <a:lstStyle/>
                        <a:p>
                          <a:pPr>
                            <a:defRPr/>
                          </a:pPr>
                          <a:endParaRPr lang="en-US" kern="0" dirty="0">
                            <a:solidFill>
                              <a:prstClr val="black"/>
                            </a:solidFill>
                          </a:endParaRPr>
                        </a:p>
                      </p:txBody>
                    </p:sp>
                    <p:cxnSp>
                      <p:nvCxnSpPr>
                        <p:cNvPr id="791" name="Straight Connector 215"/>
                        <p:cNvCxnSpPr>
                          <a:cxnSpLocks noChangeShapeType="1"/>
                        </p:cNvCxnSpPr>
                        <p:nvPr/>
                      </p:nvCxnSpPr>
                      <p:spPr bwMode="auto">
                        <a:xfrm rot="4478026">
                          <a:off x="3322180" y="3365460"/>
                          <a:ext cx="152400" cy="0"/>
                        </a:xfrm>
                        <a:prstGeom prst="line">
                          <a:avLst/>
                        </a:prstGeom>
                        <a:noFill/>
                        <a:ln w="38100" algn="ctr">
                          <a:solidFill>
                            <a:srgbClr val="4F81BD"/>
                          </a:solidFill>
                          <a:round/>
                          <a:headEnd/>
                          <a:tailEnd/>
                        </a:ln>
                      </p:spPr>
                    </p:cxnSp>
                    <p:cxnSp>
                      <p:nvCxnSpPr>
                        <p:cNvPr id="792" name="Straight Connector 216"/>
                        <p:cNvCxnSpPr>
                          <a:cxnSpLocks noChangeShapeType="1"/>
                        </p:cNvCxnSpPr>
                        <p:nvPr/>
                      </p:nvCxnSpPr>
                      <p:spPr bwMode="auto">
                        <a:xfrm rot="4478026">
                          <a:off x="3443333" y="3806316"/>
                          <a:ext cx="152400" cy="0"/>
                        </a:xfrm>
                        <a:prstGeom prst="line">
                          <a:avLst/>
                        </a:prstGeom>
                        <a:noFill/>
                        <a:ln w="38100" algn="ctr">
                          <a:solidFill>
                            <a:srgbClr val="4F81BD"/>
                          </a:solidFill>
                          <a:round/>
                          <a:headEnd/>
                          <a:tailEnd/>
                        </a:ln>
                      </p:spPr>
                    </p:cxnSp>
                    <p:cxnSp>
                      <p:nvCxnSpPr>
                        <p:cNvPr id="793" name="Straight Connector 217"/>
                        <p:cNvCxnSpPr>
                          <a:cxnSpLocks noChangeShapeType="1"/>
                          <a:stCxn id="790" idx="1"/>
                        </p:cNvCxnSpPr>
                        <p:nvPr/>
                      </p:nvCxnSpPr>
                      <p:spPr bwMode="auto">
                        <a:xfrm rot="9878026" flipH="1">
                          <a:off x="3064813" y="3671902"/>
                          <a:ext cx="162299" cy="0"/>
                        </a:xfrm>
                        <a:prstGeom prst="line">
                          <a:avLst/>
                        </a:prstGeom>
                        <a:noFill/>
                        <a:ln w="38100" algn="ctr">
                          <a:solidFill>
                            <a:srgbClr val="4F81BD"/>
                          </a:solidFill>
                          <a:round/>
                          <a:headEnd/>
                          <a:tailEnd/>
                        </a:ln>
                      </p:spPr>
                    </p:cxnSp>
                    <p:cxnSp>
                      <p:nvCxnSpPr>
                        <p:cNvPr id="794" name="Straight Connector 218"/>
                        <p:cNvCxnSpPr>
                          <a:cxnSpLocks noChangeShapeType="1"/>
                        </p:cNvCxnSpPr>
                        <p:nvPr/>
                      </p:nvCxnSpPr>
                      <p:spPr bwMode="auto">
                        <a:xfrm rot="15278026" flipH="1">
                          <a:off x="3146751" y="3452120"/>
                          <a:ext cx="152400" cy="81149"/>
                        </a:xfrm>
                        <a:prstGeom prst="line">
                          <a:avLst/>
                        </a:prstGeom>
                        <a:noFill/>
                        <a:ln w="38100" algn="ctr">
                          <a:solidFill>
                            <a:srgbClr val="4F81BD"/>
                          </a:solidFill>
                          <a:round/>
                          <a:headEnd/>
                          <a:tailEnd/>
                        </a:ln>
                      </p:spPr>
                    </p:cxnSp>
                    <p:cxnSp>
                      <p:nvCxnSpPr>
                        <p:cNvPr id="795" name="Straight Connector 219"/>
                        <p:cNvCxnSpPr>
                          <a:cxnSpLocks noChangeShapeType="1"/>
                        </p:cNvCxnSpPr>
                        <p:nvPr/>
                      </p:nvCxnSpPr>
                      <p:spPr bwMode="auto">
                        <a:xfrm rot="4478026" flipH="1" flipV="1">
                          <a:off x="3227520" y="3746024"/>
                          <a:ext cx="152400" cy="81149"/>
                        </a:xfrm>
                        <a:prstGeom prst="line">
                          <a:avLst/>
                        </a:prstGeom>
                        <a:noFill/>
                        <a:ln w="38100" algn="ctr">
                          <a:solidFill>
                            <a:srgbClr val="4F81BD"/>
                          </a:solidFill>
                          <a:round/>
                          <a:headEnd/>
                          <a:tailEnd/>
                        </a:ln>
                      </p:spPr>
                    </p:cxnSp>
                  </p:grpSp>
                  <p:grpSp>
                    <p:nvGrpSpPr>
                      <p:cNvPr id="9" name="Group 137"/>
                      <p:cNvGrpSpPr/>
                      <p:nvPr/>
                    </p:nvGrpSpPr>
                    <p:grpSpPr>
                      <a:xfrm>
                        <a:off x="6160268" y="3592043"/>
                        <a:ext cx="525706" cy="217996"/>
                        <a:chOff x="6160268" y="3592043"/>
                        <a:chExt cx="525706" cy="217996"/>
                      </a:xfrm>
                    </p:grpSpPr>
                    <p:cxnSp>
                      <p:nvCxnSpPr>
                        <p:cNvPr id="786" name="Straight Arrow Connector 95"/>
                        <p:cNvCxnSpPr/>
                        <p:nvPr/>
                      </p:nvCxnSpPr>
                      <p:spPr>
                        <a:xfrm rot="2220000" flipH="1" flipV="1">
                          <a:off x="6235832" y="3690972"/>
                          <a:ext cx="389517" cy="1524"/>
                        </a:xfrm>
                        <a:prstGeom prst="straightConnector1">
                          <a:avLst/>
                        </a:prstGeom>
                        <a:noFill/>
                        <a:ln w="25400" cap="flat" cmpd="sng" algn="ctr">
                          <a:solidFill>
                            <a:srgbClr val="FFC000"/>
                          </a:solidFill>
                          <a:prstDash val="solid"/>
                          <a:tailEnd type="arrow"/>
                        </a:ln>
                        <a:effectLst/>
                      </p:spPr>
                    </p:cxnSp>
                    <p:grpSp>
                      <p:nvGrpSpPr>
                        <p:cNvPr id="10" name="Group 136"/>
                        <p:cNvGrpSpPr/>
                        <p:nvPr/>
                      </p:nvGrpSpPr>
                      <p:grpSpPr>
                        <a:xfrm>
                          <a:off x="6160268" y="3592043"/>
                          <a:ext cx="525706" cy="217996"/>
                          <a:chOff x="6160268" y="3592043"/>
                          <a:chExt cx="525706" cy="217996"/>
                        </a:xfrm>
                      </p:grpSpPr>
                      <p:cxnSp>
                        <p:nvCxnSpPr>
                          <p:cNvPr id="788" name="Straight Arrow Connector 787"/>
                          <p:cNvCxnSpPr/>
                          <p:nvPr/>
                        </p:nvCxnSpPr>
                        <p:spPr>
                          <a:xfrm rot="2280000" flipH="1" flipV="1">
                            <a:off x="6280227" y="3592043"/>
                            <a:ext cx="405747" cy="1588"/>
                          </a:xfrm>
                          <a:prstGeom prst="straightConnector1">
                            <a:avLst/>
                          </a:prstGeom>
                          <a:noFill/>
                          <a:ln w="25400" cap="flat" cmpd="sng" algn="ctr">
                            <a:solidFill>
                              <a:srgbClr val="FFC000"/>
                            </a:solidFill>
                            <a:prstDash val="solid"/>
                            <a:tailEnd type="arrow"/>
                          </a:ln>
                          <a:effectLst/>
                        </p:spPr>
                      </p:cxnSp>
                      <p:cxnSp>
                        <p:nvCxnSpPr>
                          <p:cNvPr id="789" name="Straight Arrow Connector 788"/>
                          <p:cNvCxnSpPr/>
                          <p:nvPr/>
                        </p:nvCxnSpPr>
                        <p:spPr>
                          <a:xfrm rot="2280000" flipH="1" flipV="1">
                            <a:off x="6160268" y="3808451"/>
                            <a:ext cx="405747" cy="1588"/>
                          </a:xfrm>
                          <a:prstGeom prst="straightConnector1">
                            <a:avLst/>
                          </a:prstGeom>
                          <a:noFill/>
                          <a:ln w="25400" cap="flat" cmpd="sng" algn="ctr">
                            <a:solidFill>
                              <a:srgbClr val="FFC000"/>
                            </a:solidFill>
                            <a:prstDash val="solid"/>
                            <a:tailEnd type="arrow"/>
                          </a:ln>
                          <a:effectLst/>
                        </p:spPr>
                      </p:cxnSp>
                    </p:grpSp>
                  </p:grpSp>
                  <p:cxnSp>
                    <p:nvCxnSpPr>
                      <p:cNvPr id="721" name="Straight Connector 720"/>
                      <p:cNvCxnSpPr/>
                      <p:nvPr/>
                    </p:nvCxnSpPr>
                    <p:spPr>
                      <a:xfrm rot="18420000">
                        <a:off x="6355705" y="3690318"/>
                        <a:ext cx="146304" cy="0"/>
                      </a:xfrm>
                      <a:prstGeom prst="line">
                        <a:avLst/>
                      </a:prstGeom>
                      <a:noFill/>
                      <a:ln w="19050" cap="flat" cmpd="sng" algn="ctr">
                        <a:solidFill>
                          <a:srgbClr val="FFC000"/>
                        </a:solidFill>
                        <a:prstDash val="solid"/>
                      </a:ln>
                      <a:effectLst/>
                    </p:spPr>
                  </p:cxnSp>
                  <p:grpSp>
                    <p:nvGrpSpPr>
                      <p:cNvPr id="11" name="Group 139"/>
                      <p:cNvGrpSpPr/>
                      <p:nvPr/>
                    </p:nvGrpSpPr>
                    <p:grpSpPr>
                      <a:xfrm>
                        <a:off x="5932556" y="3258692"/>
                        <a:ext cx="546075" cy="542285"/>
                        <a:chOff x="5932556" y="3258692"/>
                        <a:chExt cx="546075" cy="542285"/>
                      </a:xfrm>
                    </p:grpSpPr>
                    <p:cxnSp>
                      <p:nvCxnSpPr>
                        <p:cNvPr id="779" name="Straight Connector 778"/>
                        <p:cNvCxnSpPr/>
                        <p:nvPr/>
                      </p:nvCxnSpPr>
                      <p:spPr>
                        <a:xfrm rot="18420000">
                          <a:off x="6405479" y="3727825"/>
                          <a:ext cx="146304" cy="0"/>
                        </a:xfrm>
                        <a:prstGeom prst="line">
                          <a:avLst/>
                        </a:prstGeom>
                        <a:noFill/>
                        <a:ln w="19050" cap="flat" cmpd="sng" algn="ctr">
                          <a:solidFill>
                            <a:srgbClr val="FFC000"/>
                          </a:solidFill>
                          <a:prstDash val="solid"/>
                        </a:ln>
                        <a:effectLst/>
                      </p:spPr>
                    </p:cxnSp>
                    <p:grpSp>
                      <p:nvGrpSpPr>
                        <p:cNvPr id="12" name="Group 138"/>
                        <p:cNvGrpSpPr/>
                        <p:nvPr/>
                      </p:nvGrpSpPr>
                      <p:grpSpPr>
                        <a:xfrm>
                          <a:off x="5932556" y="3258692"/>
                          <a:ext cx="411477" cy="380236"/>
                          <a:chOff x="5932556" y="3258692"/>
                          <a:chExt cx="411477" cy="380236"/>
                        </a:xfrm>
                      </p:grpSpPr>
                      <p:sp>
                        <p:nvSpPr>
                          <p:cNvPr id="781" name="Line 89"/>
                          <p:cNvSpPr>
                            <a:spLocks noChangeShapeType="1"/>
                          </p:cNvSpPr>
                          <p:nvPr/>
                        </p:nvSpPr>
                        <p:spPr bwMode="auto">
                          <a:xfrm rot="7619525" flipH="1">
                            <a:off x="6142092" y="3209500"/>
                            <a:ext cx="89156" cy="187539"/>
                          </a:xfrm>
                          <a:prstGeom prst="line">
                            <a:avLst/>
                          </a:prstGeom>
                          <a:noFill/>
                          <a:ln w="38100">
                            <a:solidFill>
                              <a:srgbClr val="3333FF"/>
                            </a:solidFill>
                            <a:round/>
                            <a:headEnd/>
                            <a:tailEnd type="triangle" w="med" len="med"/>
                          </a:ln>
                        </p:spPr>
                        <p:txBody>
                          <a:bodyPr/>
                          <a:lstStyle/>
                          <a:p>
                            <a:pPr>
                              <a:defRPr/>
                            </a:pPr>
                            <a:endParaRPr lang="en-US" kern="0" dirty="0">
                              <a:solidFill>
                                <a:prstClr val="black"/>
                              </a:solidFill>
                            </a:endParaRPr>
                          </a:p>
                        </p:txBody>
                      </p:sp>
                      <p:sp>
                        <p:nvSpPr>
                          <p:cNvPr id="782" name="Line 90"/>
                          <p:cNvSpPr>
                            <a:spLocks noChangeShapeType="1"/>
                          </p:cNvSpPr>
                          <p:nvPr/>
                        </p:nvSpPr>
                        <p:spPr bwMode="auto">
                          <a:xfrm rot="7619525">
                            <a:off x="5970780" y="3483066"/>
                            <a:ext cx="87491" cy="163939"/>
                          </a:xfrm>
                          <a:prstGeom prst="line">
                            <a:avLst/>
                          </a:prstGeom>
                          <a:noFill/>
                          <a:ln w="38100">
                            <a:solidFill>
                              <a:srgbClr val="3333FF"/>
                            </a:solidFill>
                            <a:round/>
                            <a:headEnd/>
                            <a:tailEnd type="triangle" w="med" len="med"/>
                          </a:ln>
                        </p:spPr>
                        <p:txBody>
                          <a:bodyPr/>
                          <a:lstStyle/>
                          <a:p>
                            <a:pPr>
                              <a:defRPr/>
                            </a:pPr>
                            <a:endParaRPr lang="en-US" kern="0" dirty="0">
                              <a:solidFill>
                                <a:prstClr val="black"/>
                              </a:solidFill>
                            </a:endParaRPr>
                          </a:p>
                        </p:txBody>
                      </p:sp>
                      <p:sp>
                        <p:nvSpPr>
                          <p:cNvPr id="783" name="Line 91"/>
                          <p:cNvSpPr>
                            <a:spLocks noChangeShapeType="1"/>
                          </p:cNvSpPr>
                          <p:nvPr/>
                        </p:nvSpPr>
                        <p:spPr bwMode="auto">
                          <a:xfrm rot="7619525">
                            <a:off x="6056670" y="3478465"/>
                            <a:ext cx="219498" cy="6596"/>
                          </a:xfrm>
                          <a:prstGeom prst="line">
                            <a:avLst/>
                          </a:prstGeom>
                          <a:noFill/>
                          <a:ln w="38100">
                            <a:solidFill>
                              <a:srgbClr val="3333FF"/>
                            </a:solidFill>
                            <a:round/>
                            <a:headEnd/>
                            <a:tailEnd/>
                          </a:ln>
                        </p:spPr>
                        <p:txBody>
                          <a:bodyPr/>
                          <a:lstStyle/>
                          <a:p>
                            <a:pPr>
                              <a:defRPr/>
                            </a:pPr>
                            <a:endParaRPr lang="en-US" kern="0" dirty="0">
                              <a:solidFill>
                                <a:prstClr val="black"/>
                              </a:solidFill>
                            </a:endParaRPr>
                          </a:p>
                        </p:txBody>
                      </p:sp>
                      <p:sp>
                        <p:nvSpPr>
                          <p:cNvPr id="784" name="Line 92"/>
                          <p:cNvSpPr>
                            <a:spLocks noChangeShapeType="1"/>
                          </p:cNvSpPr>
                          <p:nvPr/>
                        </p:nvSpPr>
                        <p:spPr bwMode="auto">
                          <a:xfrm rot="7619525" flipH="1" flipV="1">
                            <a:off x="6267727" y="3356348"/>
                            <a:ext cx="46159" cy="106452"/>
                          </a:xfrm>
                          <a:prstGeom prst="line">
                            <a:avLst/>
                          </a:prstGeom>
                          <a:noFill/>
                          <a:ln w="38100">
                            <a:solidFill>
                              <a:srgbClr val="3333FF"/>
                            </a:solidFill>
                            <a:round/>
                            <a:headEnd/>
                            <a:tailEnd/>
                          </a:ln>
                        </p:spPr>
                        <p:txBody>
                          <a:bodyPr/>
                          <a:lstStyle/>
                          <a:p>
                            <a:pPr>
                              <a:defRPr/>
                            </a:pPr>
                            <a:endParaRPr lang="en-US" kern="0" dirty="0">
                              <a:solidFill>
                                <a:prstClr val="black"/>
                              </a:solidFill>
                            </a:endParaRPr>
                          </a:p>
                        </p:txBody>
                      </p:sp>
                      <p:sp>
                        <p:nvSpPr>
                          <p:cNvPr id="785" name="Line 93"/>
                          <p:cNvSpPr>
                            <a:spLocks noChangeShapeType="1"/>
                          </p:cNvSpPr>
                          <p:nvPr/>
                        </p:nvSpPr>
                        <p:spPr bwMode="auto">
                          <a:xfrm rot="7619525" flipV="1">
                            <a:off x="6111427" y="3570712"/>
                            <a:ext cx="32107" cy="104325"/>
                          </a:xfrm>
                          <a:prstGeom prst="line">
                            <a:avLst/>
                          </a:prstGeom>
                          <a:noFill/>
                          <a:ln w="38100">
                            <a:solidFill>
                              <a:srgbClr val="3333FF"/>
                            </a:solidFill>
                            <a:round/>
                            <a:headEnd/>
                            <a:tailEnd/>
                          </a:ln>
                        </p:spPr>
                        <p:txBody>
                          <a:bodyPr/>
                          <a:lstStyle/>
                          <a:p>
                            <a:pPr>
                              <a:defRPr/>
                            </a:pPr>
                            <a:endParaRPr lang="en-US" kern="0" dirty="0">
                              <a:solidFill>
                                <a:prstClr val="black"/>
                              </a:solidFill>
                            </a:endParaRPr>
                          </a:p>
                        </p:txBody>
                      </p:sp>
                    </p:grpSp>
                  </p:grpSp>
                  <p:grpSp>
                    <p:nvGrpSpPr>
                      <p:cNvPr id="13" name="Group 140"/>
                      <p:cNvGrpSpPr/>
                      <p:nvPr/>
                    </p:nvGrpSpPr>
                    <p:grpSpPr>
                      <a:xfrm>
                        <a:off x="6748193" y="2504473"/>
                        <a:ext cx="472955" cy="666170"/>
                        <a:chOff x="6748193" y="2504473"/>
                        <a:chExt cx="472955" cy="666170"/>
                      </a:xfrm>
                    </p:grpSpPr>
                    <p:sp>
                      <p:nvSpPr>
                        <p:cNvPr id="773" name="Moon 214"/>
                        <p:cNvSpPr>
                          <a:spLocks noChangeArrowheads="1"/>
                        </p:cNvSpPr>
                        <p:nvPr/>
                      </p:nvSpPr>
                      <p:spPr bwMode="auto">
                        <a:xfrm rot="9570044">
                          <a:off x="6815401" y="2504473"/>
                          <a:ext cx="405747" cy="609600"/>
                        </a:xfrm>
                        <a:prstGeom prst="moon">
                          <a:avLst>
                            <a:gd name="adj" fmla="val 0"/>
                          </a:avLst>
                        </a:prstGeom>
                        <a:solidFill>
                          <a:srgbClr val="4F81BD"/>
                        </a:solidFill>
                        <a:ln w="38100" algn="ctr">
                          <a:solidFill>
                            <a:srgbClr val="4F81BD"/>
                          </a:solidFill>
                          <a:round/>
                          <a:headEnd/>
                          <a:tailEnd/>
                        </a:ln>
                      </p:spPr>
                      <p:txBody>
                        <a:bodyPr/>
                        <a:lstStyle/>
                        <a:p>
                          <a:pPr>
                            <a:defRPr/>
                          </a:pPr>
                          <a:endParaRPr lang="en-US" kern="0" dirty="0">
                            <a:solidFill>
                              <a:prstClr val="black"/>
                            </a:solidFill>
                          </a:endParaRPr>
                        </a:p>
                      </p:txBody>
                    </p:sp>
                    <p:cxnSp>
                      <p:nvCxnSpPr>
                        <p:cNvPr id="774" name="Straight Connector 215"/>
                        <p:cNvCxnSpPr>
                          <a:cxnSpLocks noChangeShapeType="1"/>
                        </p:cNvCxnSpPr>
                        <p:nvPr/>
                      </p:nvCxnSpPr>
                      <p:spPr bwMode="auto">
                        <a:xfrm rot="14970044">
                          <a:off x="6832102" y="3094443"/>
                          <a:ext cx="152400" cy="0"/>
                        </a:xfrm>
                        <a:prstGeom prst="line">
                          <a:avLst/>
                        </a:prstGeom>
                        <a:noFill/>
                        <a:ln w="38100" algn="ctr">
                          <a:solidFill>
                            <a:srgbClr val="4F81BD"/>
                          </a:solidFill>
                          <a:round/>
                          <a:headEnd/>
                          <a:tailEnd/>
                        </a:ln>
                      </p:spPr>
                    </p:cxnSp>
                    <p:cxnSp>
                      <p:nvCxnSpPr>
                        <p:cNvPr id="775" name="Straight Connector 216"/>
                        <p:cNvCxnSpPr>
                          <a:cxnSpLocks noChangeShapeType="1"/>
                        </p:cNvCxnSpPr>
                        <p:nvPr/>
                      </p:nvCxnSpPr>
                      <p:spPr bwMode="auto">
                        <a:xfrm rot="14970044">
                          <a:off x="6671993" y="2666194"/>
                          <a:ext cx="152400" cy="0"/>
                        </a:xfrm>
                        <a:prstGeom prst="line">
                          <a:avLst/>
                        </a:prstGeom>
                        <a:noFill/>
                        <a:ln w="38100" algn="ctr">
                          <a:solidFill>
                            <a:srgbClr val="4F81BD"/>
                          </a:solidFill>
                          <a:round/>
                          <a:headEnd/>
                          <a:tailEnd/>
                        </a:ln>
                      </p:spPr>
                    </p:cxnSp>
                    <p:cxnSp>
                      <p:nvCxnSpPr>
                        <p:cNvPr id="776" name="Straight Connector 217"/>
                        <p:cNvCxnSpPr>
                          <a:cxnSpLocks noChangeShapeType="1"/>
                          <a:stCxn id="773" idx="1"/>
                        </p:cNvCxnSpPr>
                        <p:nvPr/>
                      </p:nvCxnSpPr>
                      <p:spPr bwMode="auto">
                        <a:xfrm rot="20370044" flipH="1">
                          <a:off x="7051141" y="2766646"/>
                          <a:ext cx="162299" cy="0"/>
                        </a:xfrm>
                        <a:prstGeom prst="line">
                          <a:avLst/>
                        </a:prstGeom>
                        <a:noFill/>
                        <a:ln w="38100" algn="ctr">
                          <a:solidFill>
                            <a:srgbClr val="4F81BD"/>
                          </a:solidFill>
                          <a:round/>
                          <a:headEnd/>
                          <a:tailEnd/>
                        </a:ln>
                      </p:spPr>
                    </p:cxnSp>
                    <p:cxnSp>
                      <p:nvCxnSpPr>
                        <p:cNvPr id="777" name="Straight Connector 218"/>
                        <p:cNvCxnSpPr>
                          <a:cxnSpLocks noChangeShapeType="1"/>
                        </p:cNvCxnSpPr>
                        <p:nvPr/>
                      </p:nvCxnSpPr>
                      <p:spPr bwMode="auto">
                        <a:xfrm rot="4170044" flipH="1">
                          <a:off x="6995444" y="2911448"/>
                          <a:ext cx="152400" cy="81149"/>
                        </a:xfrm>
                        <a:prstGeom prst="line">
                          <a:avLst/>
                        </a:prstGeom>
                        <a:noFill/>
                        <a:ln w="38100" algn="ctr">
                          <a:solidFill>
                            <a:srgbClr val="4F81BD"/>
                          </a:solidFill>
                          <a:round/>
                          <a:headEnd/>
                          <a:tailEnd/>
                        </a:ln>
                      </p:spPr>
                    </p:cxnSp>
                    <p:cxnSp>
                      <p:nvCxnSpPr>
                        <p:cNvPr id="778" name="Straight Connector 219"/>
                        <p:cNvCxnSpPr>
                          <a:cxnSpLocks noChangeShapeType="1"/>
                        </p:cNvCxnSpPr>
                        <p:nvPr/>
                      </p:nvCxnSpPr>
                      <p:spPr bwMode="auto">
                        <a:xfrm rot="14970044" flipH="1" flipV="1">
                          <a:off x="6888705" y="2625949"/>
                          <a:ext cx="152400" cy="81149"/>
                        </a:xfrm>
                        <a:prstGeom prst="line">
                          <a:avLst/>
                        </a:prstGeom>
                        <a:noFill/>
                        <a:ln w="38100" algn="ctr">
                          <a:solidFill>
                            <a:srgbClr val="4F81BD"/>
                          </a:solidFill>
                          <a:round/>
                          <a:headEnd/>
                          <a:tailEnd/>
                        </a:ln>
                      </p:spPr>
                    </p:cxnSp>
                  </p:grpSp>
                  <p:grpSp>
                    <p:nvGrpSpPr>
                      <p:cNvPr id="14" name="Group 141"/>
                      <p:cNvGrpSpPr/>
                      <p:nvPr/>
                    </p:nvGrpSpPr>
                    <p:grpSpPr>
                      <a:xfrm>
                        <a:off x="3309543" y="3188582"/>
                        <a:ext cx="5060480" cy="2286000"/>
                        <a:chOff x="3309543" y="3188582"/>
                        <a:chExt cx="5060480" cy="2286000"/>
                      </a:xfrm>
                    </p:grpSpPr>
                    <p:sp>
                      <p:nvSpPr>
                        <p:cNvPr id="770" name="Freeform 769"/>
                        <p:cNvSpPr/>
                        <p:nvPr/>
                      </p:nvSpPr>
                      <p:spPr>
                        <a:xfrm>
                          <a:off x="3309543" y="3188582"/>
                          <a:ext cx="4820278" cy="1874520"/>
                        </a:xfrm>
                        <a:custGeom>
                          <a:avLst/>
                          <a:gdLst>
                            <a:gd name="connsiteX0" fmla="*/ 0 w 4526280"/>
                            <a:gd name="connsiteY0" fmla="*/ 1874520 h 1874520"/>
                            <a:gd name="connsiteX1" fmla="*/ 694944 w 4526280"/>
                            <a:gd name="connsiteY1" fmla="*/ 1554480 h 1874520"/>
                            <a:gd name="connsiteX2" fmla="*/ 1764792 w 4526280"/>
                            <a:gd name="connsiteY2" fmla="*/ 1426464 h 1874520"/>
                            <a:gd name="connsiteX3" fmla="*/ 2331720 w 4526280"/>
                            <a:gd name="connsiteY3" fmla="*/ 1234440 h 1874520"/>
                            <a:gd name="connsiteX4" fmla="*/ 3182112 w 4526280"/>
                            <a:gd name="connsiteY4" fmla="*/ 1124712 h 1874520"/>
                            <a:gd name="connsiteX5" fmla="*/ 4151376 w 4526280"/>
                            <a:gd name="connsiteY5" fmla="*/ 1408176 h 1874520"/>
                            <a:gd name="connsiteX6" fmla="*/ 4096512 w 4526280"/>
                            <a:gd name="connsiteY6" fmla="*/ 265176 h 1874520"/>
                            <a:gd name="connsiteX7" fmla="*/ 4370832 w 4526280"/>
                            <a:gd name="connsiteY7" fmla="*/ 54864 h 1874520"/>
                            <a:gd name="connsiteX8" fmla="*/ 4526280 w 4526280"/>
                            <a:gd name="connsiteY8"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80" h="1874520">
                              <a:moveTo>
                                <a:pt x="0" y="1874520"/>
                              </a:moveTo>
                              <a:cubicBezTo>
                                <a:pt x="200406" y="1751838"/>
                                <a:pt x="400812" y="1629156"/>
                                <a:pt x="694944" y="1554480"/>
                              </a:cubicBezTo>
                              <a:cubicBezTo>
                                <a:pt x="989076" y="1479804"/>
                                <a:pt x="1491996" y="1479804"/>
                                <a:pt x="1764792" y="1426464"/>
                              </a:cubicBezTo>
                              <a:cubicBezTo>
                                <a:pt x="2037588" y="1373124"/>
                                <a:pt x="2095500" y="1284732"/>
                                <a:pt x="2331720" y="1234440"/>
                              </a:cubicBezTo>
                              <a:cubicBezTo>
                                <a:pt x="2567940" y="1184148"/>
                                <a:pt x="2878836" y="1095756"/>
                                <a:pt x="3182112" y="1124712"/>
                              </a:cubicBezTo>
                              <a:cubicBezTo>
                                <a:pt x="3485388" y="1153668"/>
                                <a:pt x="3998976" y="1551432"/>
                                <a:pt x="4151376" y="1408176"/>
                              </a:cubicBezTo>
                              <a:cubicBezTo>
                                <a:pt x="4303776" y="1264920"/>
                                <a:pt x="4059936" y="490728"/>
                                <a:pt x="4096512" y="265176"/>
                              </a:cubicBezTo>
                              <a:cubicBezTo>
                                <a:pt x="4133088" y="39624"/>
                                <a:pt x="4299204" y="99060"/>
                                <a:pt x="4370832" y="54864"/>
                              </a:cubicBezTo>
                              <a:cubicBezTo>
                                <a:pt x="4442460" y="10668"/>
                                <a:pt x="4484370" y="5334"/>
                                <a:pt x="4526280" y="0"/>
                              </a:cubicBezTo>
                            </a:path>
                          </a:pathLst>
                        </a:custGeom>
                        <a:noFill/>
                        <a:ln w="25400"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ctr">
                            <a:defRPr/>
                          </a:pPr>
                          <a:endParaRPr lang="en-US" kern="0" dirty="0">
                            <a:solidFill>
                              <a:prstClr val="black"/>
                            </a:solidFill>
                            <a:latin typeface="Calibri"/>
                          </a:endParaRPr>
                        </a:p>
                      </p:txBody>
                    </p:sp>
                    <p:sp>
                      <p:nvSpPr>
                        <p:cNvPr id="771" name="Freeform 770"/>
                        <p:cNvSpPr/>
                        <p:nvPr/>
                      </p:nvSpPr>
                      <p:spPr>
                        <a:xfrm>
                          <a:off x="3436136" y="3371462"/>
                          <a:ext cx="4820278" cy="1874520"/>
                        </a:xfrm>
                        <a:custGeom>
                          <a:avLst/>
                          <a:gdLst>
                            <a:gd name="connsiteX0" fmla="*/ 0 w 4526280"/>
                            <a:gd name="connsiteY0" fmla="*/ 1874520 h 1874520"/>
                            <a:gd name="connsiteX1" fmla="*/ 694944 w 4526280"/>
                            <a:gd name="connsiteY1" fmla="*/ 1554480 h 1874520"/>
                            <a:gd name="connsiteX2" fmla="*/ 1764792 w 4526280"/>
                            <a:gd name="connsiteY2" fmla="*/ 1426464 h 1874520"/>
                            <a:gd name="connsiteX3" fmla="*/ 2331720 w 4526280"/>
                            <a:gd name="connsiteY3" fmla="*/ 1234440 h 1874520"/>
                            <a:gd name="connsiteX4" fmla="*/ 3182112 w 4526280"/>
                            <a:gd name="connsiteY4" fmla="*/ 1124712 h 1874520"/>
                            <a:gd name="connsiteX5" fmla="*/ 4151376 w 4526280"/>
                            <a:gd name="connsiteY5" fmla="*/ 1408176 h 1874520"/>
                            <a:gd name="connsiteX6" fmla="*/ 4096512 w 4526280"/>
                            <a:gd name="connsiteY6" fmla="*/ 265176 h 1874520"/>
                            <a:gd name="connsiteX7" fmla="*/ 4370832 w 4526280"/>
                            <a:gd name="connsiteY7" fmla="*/ 54864 h 1874520"/>
                            <a:gd name="connsiteX8" fmla="*/ 4526280 w 4526280"/>
                            <a:gd name="connsiteY8"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80" h="1874520">
                              <a:moveTo>
                                <a:pt x="0" y="1874520"/>
                              </a:moveTo>
                              <a:cubicBezTo>
                                <a:pt x="200406" y="1751838"/>
                                <a:pt x="400812" y="1629156"/>
                                <a:pt x="694944" y="1554480"/>
                              </a:cubicBezTo>
                              <a:cubicBezTo>
                                <a:pt x="989076" y="1479804"/>
                                <a:pt x="1491996" y="1479804"/>
                                <a:pt x="1764792" y="1426464"/>
                              </a:cubicBezTo>
                              <a:cubicBezTo>
                                <a:pt x="2037588" y="1373124"/>
                                <a:pt x="2095500" y="1284732"/>
                                <a:pt x="2331720" y="1234440"/>
                              </a:cubicBezTo>
                              <a:cubicBezTo>
                                <a:pt x="2567940" y="1184148"/>
                                <a:pt x="2878836" y="1095756"/>
                                <a:pt x="3182112" y="1124712"/>
                              </a:cubicBezTo>
                              <a:cubicBezTo>
                                <a:pt x="3485388" y="1153668"/>
                                <a:pt x="3998976" y="1551432"/>
                                <a:pt x="4151376" y="1408176"/>
                              </a:cubicBezTo>
                              <a:cubicBezTo>
                                <a:pt x="4303776" y="1264920"/>
                                <a:pt x="4059936" y="490728"/>
                                <a:pt x="4096512" y="265176"/>
                              </a:cubicBezTo>
                              <a:cubicBezTo>
                                <a:pt x="4133088" y="39624"/>
                                <a:pt x="4299204" y="99060"/>
                                <a:pt x="4370832" y="54864"/>
                              </a:cubicBezTo>
                              <a:cubicBezTo>
                                <a:pt x="4442460" y="10668"/>
                                <a:pt x="4484370" y="5334"/>
                                <a:pt x="4526280" y="0"/>
                              </a:cubicBezTo>
                            </a:path>
                          </a:pathLst>
                        </a:custGeom>
                        <a:noFill/>
                        <a:ln w="25400"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ctr">
                            <a:defRPr/>
                          </a:pPr>
                          <a:endParaRPr lang="en-US" kern="0" dirty="0">
                            <a:solidFill>
                              <a:prstClr val="black"/>
                            </a:solidFill>
                            <a:latin typeface="Calibri"/>
                          </a:endParaRPr>
                        </a:p>
                      </p:txBody>
                    </p:sp>
                    <p:sp>
                      <p:nvSpPr>
                        <p:cNvPr id="772" name="Freeform 771"/>
                        <p:cNvSpPr/>
                        <p:nvPr/>
                      </p:nvSpPr>
                      <p:spPr>
                        <a:xfrm>
                          <a:off x="3549745" y="3600062"/>
                          <a:ext cx="4820278" cy="1874520"/>
                        </a:xfrm>
                        <a:custGeom>
                          <a:avLst/>
                          <a:gdLst>
                            <a:gd name="connsiteX0" fmla="*/ 0 w 4526280"/>
                            <a:gd name="connsiteY0" fmla="*/ 1874520 h 1874520"/>
                            <a:gd name="connsiteX1" fmla="*/ 694944 w 4526280"/>
                            <a:gd name="connsiteY1" fmla="*/ 1554480 h 1874520"/>
                            <a:gd name="connsiteX2" fmla="*/ 1764792 w 4526280"/>
                            <a:gd name="connsiteY2" fmla="*/ 1426464 h 1874520"/>
                            <a:gd name="connsiteX3" fmla="*/ 2331720 w 4526280"/>
                            <a:gd name="connsiteY3" fmla="*/ 1234440 h 1874520"/>
                            <a:gd name="connsiteX4" fmla="*/ 3182112 w 4526280"/>
                            <a:gd name="connsiteY4" fmla="*/ 1124712 h 1874520"/>
                            <a:gd name="connsiteX5" fmla="*/ 4151376 w 4526280"/>
                            <a:gd name="connsiteY5" fmla="*/ 1408176 h 1874520"/>
                            <a:gd name="connsiteX6" fmla="*/ 4096512 w 4526280"/>
                            <a:gd name="connsiteY6" fmla="*/ 265176 h 1874520"/>
                            <a:gd name="connsiteX7" fmla="*/ 4370832 w 4526280"/>
                            <a:gd name="connsiteY7" fmla="*/ 54864 h 1874520"/>
                            <a:gd name="connsiteX8" fmla="*/ 4526280 w 4526280"/>
                            <a:gd name="connsiteY8"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6280" h="1874520">
                              <a:moveTo>
                                <a:pt x="0" y="1874520"/>
                              </a:moveTo>
                              <a:cubicBezTo>
                                <a:pt x="200406" y="1751838"/>
                                <a:pt x="400812" y="1629156"/>
                                <a:pt x="694944" y="1554480"/>
                              </a:cubicBezTo>
                              <a:cubicBezTo>
                                <a:pt x="989076" y="1479804"/>
                                <a:pt x="1491996" y="1479804"/>
                                <a:pt x="1764792" y="1426464"/>
                              </a:cubicBezTo>
                              <a:cubicBezTo>
                                <a:pt x="2037588" y="1373124"/>
                                <a:pt x="2095500" y="1284732"/>
                                <a:pt x="2331720" y="1234440"/>
                              </a:cubicBezTo>
                              <a:cubicBezTo>
                                <a:pt x="2567940" y="1184148"/>
                                <a:pt x="2878836" y="1095756"/>
                                <a:pt x="3182112" y="1124712"/>
                              </a:cubicBezTo>
                              <a:cubicBezTo>
                                <a:pt x="3485388" y="1153668"/>
                                <a:pt x="3998976" y="1551432"/>
                                <a:pt x="4151376" y="1408176"/>
                              </a:cubicBezTo>
                              <a:cubicBezTo>
                                <a:pt x="4303776" y="1264920"/>
                                <a:pt x="4059936" y="490728"/>
                                <a:pt x="4096512" y="265176"/>
                              </a:cubicBezTo>
                              <a:cubicBezTo>
                                <a:pt x="4133088" y="39624"/>
                                <a:pt x="4299204" y="99060"/>
                                <a:pt x="4370832" y="54864"/>
                              </a:cubicBezTo>
                              <a:cubicBezTo>
                                <a:pt x="4442460" y="10668"/>
                                <a:pt x="4484370" y="5334"/>
                                <a:pt x="4526280" y="0"/>
                              </a:cubicBezTo>
                            </a:path>
                          </a:pathLst>
                        </a:custGeom>
                        <a:noFill/>
                        <a:ln w="25400" cap="flat" cmpd="sng" algn="ctr">
                          <a:solidFill>
                            <a:sysClr val="windowText" lastClr="000000"/>
                          </a:solidFill>
                          <a:prstDash val="solid"/>
                        </a:ln>
                        <a:effectLst>
                          <a:outerShdw blurRad="40000" dist="20000" dir="5400000" rotWithShape="0">
                            <a:srgbClr val="000000">
                              <a:alpha val="38000"/>
                            </a:srgbClr>
                          </a:outerShdw>
                        </a:effectLst>
                      </p:spPr>
                      <p:txBody>
                        <a:bodyPr rtlCol="0" anchor="ctr"/>
                        <a:lstStyle/>
                        <a:p>
                          <a:pPr algn="ctr">
                            <a:defRPr/>
                          </a:pPr>
                          <a:endParaRPr lang="en-US" kern="0" dirty="0">
                            <a:solidFill>
                              <a:prstClr val="black"/>
                            </a:solidFill>
                            <a:latin typeface="Calibri"/>
                          </a:endParaRPr>
                        </a:p>
                      </p:txBody>
                    </p:sp>
                  </p:grpSp>
                  <p:grpSp>
                    <p:nvGrpSpPr>
                      <p:cNvPr id="15" name="Group 142"/>
                      <p:cNvGrpSpPr/>
                      <p:nvPr/>
                    </p:nvGrpSpPr>
                    <p:grpSpPr>
                      <a:xfrm>
                        <a:off x="3225147" y="704462"/>
                        <a:ext cx="4345637" cy="1454020"/>
                        <a:chOff x="3225147" y="704462"/>
                        <a:chExt cx="4345637" cy="1454020"/>
                      </a:xfrm>
                    </p:grpSpPr>
                    <p:sp>
                      <p:nvSpPr>
                        <p:cNvPr id="767" name="Freeform 766"/>
                        <p:cNvSpPr/>
                        <p:nvPr/>
                      </p:nvSpPr>
                      <p:spPr>
                        <a:xfrm>
                          <a:off x="3225147" y="704462"/>
                          <a:ext cx="4183338" cy="996820"/>
                        </a:xfrm>
                        <a:custGeom>
                          <a:avLst/>
                          <a:gdLst>
                            <a:gd name="connsiteX0" fmla="*/ 0 w 3928188"/>
                            <a:gd name="connsiteY0" fmla="*/ 578498 h 996820"/>
                            <a:gd name="connsiteX1" fmla="*/ 373225 w 3928188"/>
                            <a:gd name="connsiteY1" fmla="*/ 942392 h 996820"/>
                            <a:gd name="connsiteX2" fmla="*/ 774441 w 3928188"/>
                            <a:gd name="connsiteY2" fmla="*/ 709127 h 996820"/>
                            <a:gd name="connsiteX3" fmla="*/ 1222310 w 3928188"/>
                            <a:gd name="connsiteY3" fmla="*/ 811763 h 996820"/>
                            <a:gd name="connsiteX4" fmla="*/ 1959429 w 3928188"/>
                            <a:gd name="connsiteY4" fmla="*/ 961053 h 996820"/>
                            <a:gd name="connsiteX5" fmla="*/ 2528596 w 3928188"/>
                            <a:gd name="connsiteY5" fmla="*/ 597159 h 996820"/>
                            <a:gd name="connsiteX6" fmla="*/ 2901821 w 3928188"/>
                            <a:gd name="connsiteY6" fmla="*/ 279919 h 996820"/>
                            <a:gd name="connsiteX7" fmla="*/ 3704253 w 3928188"/>
                            <a:gd name="connsiteY7" fmla="*/ 111968 h 996820"/>
                            <a:gd name="connsiteX8" fmla="*/ 3928188 w 3928188"/>
                            <a:gd name="connsiteY8" fmla="*/ 0 h 996820"/>
                            <a:gd name="connsiteX9" fmla="*/ 3928188 w 3928188"/>
                            <a:gd name="connsiteY9" fmla="*/ 0 h 99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8188" h="996820">
                              <a:moveTo>
                                <a:pt x="0" y="578498"/>
                              </a:moveTo>
                              <a:cubicBezTo>
                                <a:pt x="122076" y="749559"/>
                                <a:pt x="244152" y="920621"/>
                                <a:pt x="373225" y="942392"/>
                              </a:cubicBezTo>
                              <a:cubicBezTo>
                                <a:pt x="502298" y="964163"/>
                                <a:pt x="632927" y="730898"/>
                                <a:pt x="774441" y="709127"/>
                              </a:cubicBezTo>
                              <a:cubicBezTo>
                                <a:pt x="915955" y="687356"/>
                                <a:pt x="1024812" y="769775"/>
                                <a:pt x="1222310" y="811763"/>
                              </a:cubicBezTo>
                              <a:cubicBezTo>
                                <a:pt x="1419808" y="853751"/>
                                <a:pt x="1741715" y="996820"/>
                                <a:pt x="1959429" y="961053"/>
                              </a:cubicBezTo>
                              <a:cubicBezTo>
                                <a:pt x="2177143" y="925286"/>
                                <a:pt x="2371531" y="710681"/>
                                <a:pt x="2528596" y="597159"/>
                              </a:cubicBezTo>
                              <a:cubicBezTo>
                                <a:pt x="2685661" y="483637"/>
                                <a:pt x="2705878" y="360784"/>
                                <a:pt x="2901821" y="279919"/>
                              </a:cubicBezTo>
                              <a:cubicBezTo>
                                <a:pt x="3097764" y="199054"/>
                                <a:pt x="3533192" y="158621"/>
                                <a:pt x="3704253" y="111968"/>
                              </a:cubicBezTo>
                              <a:cubicBezTo>
                                <a:pt x="3875314" y="65315"/>
                                <a:pt x="3928188" y="0"/>
                                <a:pt x="3928188" y="0"/>
                              </a:cubicBezTo>
                              <a:lnTo>
                                <a:pt x="3928188" y="0"/>
                              </a:lnTo>
                            </a:path>
                          </a:pathLst>
                        </a:custGeom>
                        <a:noFill/>
                        <a:ln w="381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kern="0" dirty="0">
                            <a:solidFill>
                              <a:prstClr val="black"/>
                            </a:solidFill>
                            <a:latin typeface="Calibri"/>
                          </a:endParaRPr>
                        </a:p>
                      </p:txBody>
                    </p:sp>
                    <p:sp>
                      <p:nvSpPr>
                        <p:cNvPr id="768" name="Freeform 767"/>
                        <p:cNvSpPr/>
                        <p:nvPr/>
                      </p:nvSpPr>
                      <p:spPr>
                        <a:xfrm>
                          <a:off x="3306297" y="933062"/>
                          <a:ext cx="4183338" cy="996820"/>
                        </a:xfrm>
                        <a:custGeom>
                          <a:avLst/>
                          <a:gdLst>
                            <a:gd name="connsiteX0" fmla="*/ 0 w 3928188"/>
                            <a:gd name="connsiteY0" fmla="*/ 578498 h 996820"/>
                            <a:gd name="connsiteX1" fmla="*/ 373225 w 3928188"/>
                            <a:gd name="connsiteY1" fmla="*/ 942392 h 996820"/>
                            <a:gd name="connsiteX2" fmla="*/ 774441 w 3928188"/>
                            <a:gd name="connsiteY2" fmla="*/ 709127 h 996820"/>
                            <a:gd name="connsiteX3" fmla="*/ 1222310 w 3928188"/>
                            <a:gd name="connsiteY3" fmla="*/ 811763 h 996820"/>
                            <a:gd name="connsiteX4" fmla="*/ 1959429 w 3928188"/>
                            <a:gd name="connsiteY4" fmla="*/ 961053 h 996820"/>
                            <a:gd name="connsiteX5" fmla="*/ 2528596 w 3928188"/>
                            <a:gd name="connsiteY5" fmla="*/ 597159 h 996820"/>
                            <a:gd name="connsiteX6" fmla="*/ 2901821 w 3928188"/>
                            <a:gd name="connsiteY6" fmla="*/ 279919 h 996820"/>
                            <a:gd name="connsiteX7" fmla="*/ 3704253 w 3928188"/>
                            <a:gd name="connsiteY7" fmla="*/ 111968 h 996820"/>
                            <a:gd name="connsiteX8" fmla="*/ 3928188 w 3928188"/>
                            <a:gd name="connsiteY8" fmla="*/ 0 h 996820"/>
                            <a:gd name="connsiteX9" fmla="*/ 3928188 w 3928188"/>
                            <a:gd name="connsiteY9" fmla="*/ 0 h 99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8188" h="996820">
                              <a:moveTo>
                                <a:pt x="0" y="578498"/>
                              </a:moveTo>
                              <a:cubicBezTo>
                                <a:pt x="122076" y="749559"/>
                                <a:pt x="244152" y="920621"/>
                                <a:pt x="373225" y="942392"/>
                              </a:cubicBezTo>
                              <a:cubicBezTo>
                                <a:pt x="502298" y="964163"/>
                                <a:pt x="632927" y="730898"/>
                                <a:pt x="774441" y="709127"/>
                              </a:cubicBezTo>
                              <a:cubicBezTo>
                                <a:pt x="915955" y="687356"/>
                                <a:pt x="1024812" y="769775"/>
                                <a:pt x="1222310" y="811763"/>
                              </a:cubicBezTo>
                              <a:cubicBezTo>
                                <a:pt x="1419808" y="853751"/>
                                <a:pt x="1741715" y="996820"/>
                                <a:pt x="1959429" y="961053"/>
                              </a:cubicBezTo>
                              <a:cubicBezTo>
                                <a:pt x="2177143" y="925286"/>
                                <a:pt x="2371531" y="710681"/>
                                <a:pt x="2528596" y="597159"/>
                              </a:cubicBezTo>
                              <a:cubicBezTo>
                                <a:pt x="2685661" y="483637"/>
                                <a:pt x="2705878" y="360784"/>
                                <a:pt x="2901821" y="279919"/>
                              </a:cubicBezTo>
                              <a:cubicBezTo>
                                <a:pt x="3097764" y="199054"/>
                                <a:pt x="3533192" y="158621"/>
                                <a:pt x="3704253" y="111968"/>
                              </a:cubicBezTo>
                              <a:cubicBezTo>
                                <a:pt x="3875314" y="65315"/>
                                <a:pt x="3928188" y="0"/>
                                <a:pt x="3928188" y="0"/>
                              </a:cubicBezTo>
                              <a:lnTo>
                                <a:pt x="3928188" y="0"/>
                              </a:lnTo>
                            </a:path>
                          </a:pathLst>
                        </a:custGeom>
                        <a:noFill/>
                        <a:ln w="381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kern="0" dirty="0">
                            <a:solidFill>
                              <a:prstClr val="black"/>
                            </a:solidFill>
                            <a:latin typeface="Calibri"/>
                          </a:endParaRPr>
                        </a:p>
                      </p:txBody>
                    </p:sp>
                    <p:sp>
                      <p:nvSpPr>
                        <p:cNvPr id="769" name="Freeform 768"/>
                        <p:cNvSpPr/>
                        <p:nvPr/>
                      </p:nvSpPr>
                      <p:spPr>
                        <a:xfrm>
                          <a:off x="3387446" y="1161662"/>
                          <a:ext cx="4183338" cy="996820"/>
                        </a:xfrm>
                        <a:custGeom>
                          <a:avLst/>
                          <a:gdLst>
                            <a:gd name="connsiteX0" fmla="*/ 0 w 3928188"/>
                            <a:gd name="connsiteY0" fmla="*/ 578498 h 996820"/>
                            <a:gd name="connsiteX1" fmla="*/ 373225 w 3928188"/>
                            <a:gd name="connsiteY1" fmla="*/ 942392 h 996820"/>
                            <a:gd name="connsiteX2" fmla="*/ 774441 w 3928188"/>
                            <a:gd name="connsiteY2" fmla="*/ 709127 h 996820"/>
                            <a:gd name="connsiteX3" fmla="*/ 1222310 w 3928188"/>
                            <a:gd name="connsiteY3" fmla="*/ 811763 h 996820"/>
                            <a:gd name="connsiteX4" fmla="*/ 1959429 w 3928188"/>
                            <a:gd name="connsiteY4" fmla="*/ 961053 h 996820"/>
                            <a:gd name="connsiteX5" fmla="*/ 2528596 w 3928188"/>
                            <a:gd name="connsiteY5" fmla="*/ 597159 h 996820"/>
                            <a:gd name="connsiteX6" fmla="*/ 2901821 w 3928188"/>
                            <a:gd name="connsiteY6" fmla="*/ 279919 h 996820"/>
                            <a:gd name="connsiteX7" fmla="*/ 3704253 w 3928188"/>
                            <a:gd name="connsiteY7" fmla="*/ 111968 h 996820"/>
                            <a:gd name="connsiteX8" fmla="*/ 3928188 w 3928188"/>
                            <a:gd name="connsiteY8" fmla="*/ 0 h 996820"/>
                            <a:gd name="connsiteX9" fmla="*/ 3928188 w 3928188"/>
                            <a:gd name="connsiteY9" fmla="*/ 0 h 99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8188" h="996820">
                              <a:moveTo>
                                <a:pt x="0" y="578498"/>
                              </a:moveTo>
                              <a:cubicBezTo>
                                <a:pt x="122076" y="749559"/>
                                <a:pt x="244152" y="920621"/>
                                <a:pt x="373225" y="942392"/>
                              </a:cubicBezTo>
                              <a:cubicBezTo>
                                <a:pt x="502298" y="964163"/>
                                <a:pt x="632927" y="730898"/>
                                <a:pt x="774441" y="709127"/>
                              </a:cubicBezTo>
                              <a:cubicBezTo>
                                <a:pt x="915955" y="687356"/>
                                <a:pt x="1024812" y="769775"/>
                                <a:pt x="1222310" y="811763"/>
                              </a:cubicBezTo>
                              <a:cubicBezTo>
                                <a:pt x="1419808" y="853751"/>
                                <a:pt x="1741715" y="996820"/>
                                <a:pt x="1959429" y="961053"/>
                              </a:cubicBezTo>
                              <a:cubicBezTo>
                                <a:pt x="2177143" y="925286"/>
                                <a:pt x="2371531" y="710681"/>
                                <a:pt x="2528596" y="597159"/>
                              </a:cubicBezTo>
                              <a:cubicBezTo>
                                <a:pt x="2685661" y="483637"/>
                                <a:pt x="2705878" y="360784"/>
                                <a:pt x="2901821" y="279919"/>
                              </a:cubicBezTo>
                              <a:cubicBezTo>
                                <a:pt x="3097764" y="199054"/>
                                <a:pt x="3533192" y="158621"/>
                                <a:pt x="3704253" y="111968"/>
                              </a:cubicBezTo>
                              <a:cubicBezTo>
                                <a:pt x="3875314" y="65315"/>
                                <a:pt x="3928188" y="0"/>
                                <a:pt x="3928188" y="0"/>
                              </a:cubicBezTo>
                              <a:lnTo>
                                <a:pt x="3928188" y="0"/>
                              </a:lnTo>
                            </a:path>
                          </a:pathLst>
                        </a:custGeom>
                        <a:noFill/>
                        <a:ln w="381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algn="ctr">
                            <a:defRPr/>
                          </a:pPr>
                          <a:endParaRPr lang="en-US" kern="0" dirty="0">
                            <a:solidFill>
                              <a:prstClr val="black"/>
                            </a:solidFill>
                            <a:latin typeface="Calibri"/>
                          </a:endParaRPr>
                        </a:p>
                      </p:txBody>
                    </p:sp>
                  </p:grpSp>
                  <p:grpSp>
                    <p:nvGrpSpPr>
                      <p:cNvPr id="16" name="Group 143"/>
                      <p:cNvGrpSpPr/>
                      <p:nvPr/>
                    </p:nvGrpSpPr>
                    <p:grpSpPr>
                      <a:xfrm>
                        <a:off x="3387446" y="3981063"/>
                        <a:ext cx="405747" cy="76200"/>
                        <a:chOff x="3387446" y="3981063"/>
                        <a:chExt cx="405747" cy="76200"/>
                      </a:xfrm>
                    </p:grpSpPr>
                    <p:cxnSp>
                      <p:nvCxnSpPr>
                        <p:cNvPr id="765" name="Straight Arrow Connector 764"/>
                        <p:cNvCxnSpPr/>
                        <p:nvPr/>
                      </p:nvCxnSpPr>
                      <p:spPr>
                        <a:xfrm flipH="1" flipV="1">
                          <a:off x="3387446" y="4016051"/>
                          <a:ext cx="405747" cy="1588"/>
                        </a:xfrm>
                        <a:prstGeom prst="straightConnector1">
                          <a:avLst/>
                        </a:prstGeom>
                        <a:noFill/>
                        <a:ln w="25400" cap="flat" cmpd="sng" algn="ctr">
                          <a:solidFill>
                            <a:srgbClr val="00B050"/>
                          </a:solidFill>
                          <a:prstDash val="solid"/>
                          <a:tailEnd type="arrow"/>
                        </a:ln>
                        <a:effectLst/>
                      </p:spPr>
                    </p:cxnSp>
                    <p:sp>
                      <p:nvSpPr>
                        <p:cNvPr id="766" name="Oval 765"/>
                        <p:cNvSpPr/>
                        <p:nvPr/>
                      </p:nvSpPr>
                      <p:spPr>
                        <a:xfrm rot="16200000">
                          <a:off x="3552219" y="3978588"/>
                          <a:ext cx="76200" cy="81149"/>
                        </a:xfrm>
                        <a:prstGeom prst="ellipse">
                          <a:avLst/>
                        </a:prstGeom>
                        <a:noFill/>
                        <a:ln w="25400" cap="flat" cmpd="sng" algn="ctr">
                          <a:solidFill>
                            <a:srgbClr val="00B050"/>
                          </a:solidFill>
                          <a:prstDash val="solid"/>
                        </a:ln>
                        <a:effectLst/>
                      </p:spPr>
                      <p:txBody>
                        <a:bodyPr vert="vert" rtlCol="0" anchor="ctr"/>
                        <a:lstStyle/>
                        <a:p>
                          <a:pPr algn="ctr">
                            <a:defRPr/>
                          </a:pPr>
                          <a:endParaRPr lang="en-US" kern="0" dirty="0">
                            <a:solidFill>
                              <a:prstClr val="white"/>
                            </a:solidFill>
                            <a:latin typeface="Calibri"/>
                          </a:endParaRPr>
                        </a:p>
                      </p:txBody>
                    </p:sp>
                  </p:grpSp>
                  <p:cxnSp>
                    <p:nvCxnSpPr>
                      <p:cNvPr id="727" name="Straight Arrow Connector 726"/>
                      <p:cNvCxnSpPr/>
                      <p:nvPr/>
                    </p:nvCxnSpPr>
                    <p:spPr>
                      <a:xfrm rot="5400000" flipH="1" flipV="1">
                        <a:off x="3603538" y="3789716"/>
                        <a:ext cx="381000" cy="1691"/>
                      </a:xfrm>
                      <a:prstGeom prst="straightConnector1">
                        <a:avLst/>
                      </a:prstGeom>
                      <a:noFill/>
                      <a:ln w="25400" cap="flat" cmpd="sng" algn="ctr">
                        <a:solidFill>
                          <a:srgbClr val="00B050"/>
                        </a:solidFill>
                        <a:prstDash val="solid"/>
                        <a:tailEnd type="arrow"/>
                      </a:ln>
                      <a:effectLst/>
                    </p:spPr>
                  </p:cxnSp>
                  <p:grpSp>
                    <p:nvGrpSpPr>
                      <p:cNvPr id="17" name="Group 144"/>
                      <p:cNvGrpSpPr/>
                      <p:nvPr/>
                    </p:nvGrpSpPr>
                    <p:grpSpPr>
                      <a:xfrm>
                        <a:off x="6714575" y="3219062"/>
                        <a:ext cx="405747" cy="76200"/>
                        <a:chOff x="6714575" y="3219062"/>
                        <a:chExt cx="405747" cy="76200"/>
                      </a:xfrm>
                    </p:grpSpPr>
                    <p:cxnSp>
                      <p:nvCxnSpPr>
                        <p:cNvPr id="763" name="Straight Arrow Connector 762"/>
                        <p:cNvCxnSpPr/>
                        <p:nvPr/>
                      </p:nvCxnSpPr>
                      <p:spPr>
                        <a:xfrm rot="10800000" flipH="1" flipV="1">
                          <a:off x="6714575" y="3258686"/>
                          <a:ext cx="405747" cy="1588"/>
                        </a:xfrm>
                        <a:prstGeom prst="straightConnector1">
                          <a:avLst/>
                        </a:prstGeom>
                        <a:noFill/>
                        <a:ln w="25400" cap="flat" cmpd="sng" algn="ctr">
                          <a:solidFill>
                            <a:srgbClr val="4A7EBB"/>
                          </a:solidFill>
                          <a:prstDash val="solid"/>
                          <a:tailEnd type="arrow"/>
                        </a:ln>
                        <a:effectLst/>
                      </p:spPr>
                    </p:cxnSp>
                    <p:sp>
                      <p:nvSpPr>
                        <p:cNvPr id="764" name="Oval 763"/>
                        <p:cNvSpPr/>
                        <p:nvPr/>
                      </p:nvSpPr>
                      <p:spPr>
                        <a:xfrm rot="5400000">
                          <a:off x="6879348" y="3216587"/>
                          <a:ext cx="76200" cy="81149"/>
                        </a:xfrm>
                        <a:prstGeom prst="ellipse">
                          <a:avLst/>
                        </a:prstGeom>
                        <a:noFill/>
                        <a:ln w="25400" cap="flat" cmpd="sng" algn="ctr">
                          <a:solidFill>
                            <a:srgbClr val="4A7EBB"/>
                          </a:solidFill>
                          <a:prstDash val="solid"/>
                        </a:ln>
                        <a:effectLst/>
                      </p:spPr>
                      <p:txBody>
                        <a:bodyPr rtlCol="0" anchor="ctr"/>
                        <a:lstStyle/>
                        <a:p>
                          <a:pPr algn="ctr">
                            <a:defRPr/>
                          </a:pPr>
                          <a:endParaRPr lang="en-US" kern="0" dirty="0">
                            <a:solidFill>
                              <a:prstClr val="white"/>
                            </a:solidFill>
                            <a:latin typeface="Calibri"/>
                          </a:endParaRPr>
                        </a:p>
                      </p:txBody>
                    </p:sp>
                  </p:grpSp>
                  <p:grpSp>
                    <p:nvGrpSpPr>
                      <p:cNvPr id="18" name="Group 145"/>
                      <p:cNvGrpSpPr/>
                      <p:nvPr/>
                    </p:nvGrpSpPr>
                    <p:grpSpPr>
                      <a:xfrm>
                        <a:off x="5307294" y="3886200"/>
                        <a:ext cx="162299" cy="381000"/>
                        <a:chOff x="5307294" y="3886200"/>
                        <a:chExt cx="162299" cy="381000"/>
                      </a:xfrm>
                    </p:grpSpPr>
                    <p:cxnSp>
                      <p:nvCxnSpPr>
                        <p:cNvPr id="761" name="Straight Arrow Connector 760"/>
                        <p:cNvCxnSpPr/>
                        <p:nvPr/>
                      </p:nvCxnSpPr>
                      <p:spPr>
                        <a:xfrm rot="5400000" flipH="1" flipV="1">
                          <a:off x="5198789" y="4075854"/>
                          <a:ext cx="381000" cy="1691"/>
                        </a:xfrm>
                        <a:prstGeom prst="straightConnector1">
                          <a:avLst/>
                        </a:prstGeom>
                        <a:noFill/>
                        <a:ln w="25400" cap="flat" cmpd="sng" algn="ctr">
                          <a:solidFill>
                            <a:srgbClr val="00B050"/>
                          </a:solidFill>
                          <a:prstDash val="solid"/>
                          <a:tailEnd type="arrow"/>
                        </a:ln>
                        <a:effectLst/>
                      </p:spPr>
                    </p:cxnSp>
                    <p:cxnSp>
                      <p:nvCxnSpPr>
                        <p:cNvPr id="762" name="Straight Connector 761"/>
                        <p:cNvCxnSpPr/>
                        <p:nvPr/>
                      </p:nvCxnSpPr>
                      <p:spPr>
                        <a:xfrm>
                          <a:off x="5307294" y="4078224"/>
                          <a:ext cx="162299" cy="0"/>
                        </a:xfrm>
                        <a:prstGeom prst="line">
                          <a:avLst/>
                        </a:prstGeom>
                        <a:noFill/>
                        <a:ln w="19050" cap="flat" cmpd="sng" algn="ctr">
                          <a:solidFill>
                            <a:srgbClr val="00B050"/>
                          </a:solidFill>
                          <a:prstDash val="solid"/>
                        </a:ln>
                        <a:effectLst/>
                      </p:spPr>
                    </p:cxnSp>
                  </p:grpSp>
                  <p:grpSp>
                    <p:nvGrpSpPr>
                      <p:cNvPr id="19" name="Group 147"/>
                      <p:cNvGrpSpPr/>
                      <p:nvPr/>
                    </p:nvGrpSpPr>
                    <p:grpSpPr>
                      <a:xfrm>
                        <a:off x="4495800" y="3886200"/>
                        <a:ext cx="732035" cy="381000"/>
                        <a:chOff x="4495800" y="3886200"/>
                        <a:chExt cx="732035" cy="381000"/>
                      </a:xfrm>
                    </p:grpSpPr>
                    <p:cxnSp>
                      <p:nvCxnSpPr>
                        <p:cNvPr id="754" name="Straight Arrow Connector 753"/>
                        <p:cNvCxnSpPr/>
                        <p:nvPr/>
                      </p:nvCxnSpPr>
                      <p:spPr>
                        <a:xfrm rot="5400000" flipH="1" flipV="1">
                          <a:off x="4549594" y="4075854"/>
                          <a:ext cx="381000" cy="1691"/>
                        </a:xfrm>
                        <a:prstGeom prst="straightConnector1">
                          <a:avLst/>
                        </a:prstGeom>
                        <a:noFill/>
                        <a:ln w="25400" cap="flat" cmpd="sng" algn="ctr">
                          <a:solidFill>
                            <a:srgbClr val="4F81BD">
                              <a:shade val="95000"/>
                              <a:satMod val="105000"/>
                            </a:srgbClr>
                          </a:solidFill>
                          <a:prstDash val="solid"/>
                          <a:tailEnd type="arrow"/>
                        </a:ln>
                        <a:effectLst/>
                      </p:spPr>
                    </p:cxnSp>
                    <p:cxnSp>
                      <p:nvCxnSpPr>
                        <p:cNvPr id="755" name="Straight Arrow Connector 754"/>
                        <p:cNvCxnSpPr/>
                        <p:nvPr/>
                      </p:nvCxnSpPr>
                      <p:spPr>
                        <a:xfrm rot="5400000" flipH="1" flipV="1">
                          <a:off x="4711893" y="4075854"/>
                          <a:ext cx="381000" cy="1691"/>
                        </a:xfrm>
                        <a:prstGeom prst="straightConnector1">
                          <a:avLst/>
                        </a:prstGeom>
                        <a:noFill/>
                        <a:ln w="25400" cap="flat" cmpd="sng" algn="ctr">
                          <a:solidFill>
                            <a:srgbClr val="4F81BD">
                              <a:shade val="95000"/>
                              <a:satMod val="105000"/>
                            </a:srgbClr>
                          </a:solidFill>
                          <a:prstDash val="solid"/>
                          <a:tailEnd type="arrow"/>
                        </a:ln>
                        <a:effectLst/>
                      </p:spPr>
                    </p:cxnSp>
                    <p:cxnSp>
                      <p:nvCxnSpPr>
                        <p:cNvPr id="756" name="Straight Arrow Connector 755"/>
                        <p:cNvCxnSpPr/>
                        <p:nvPr/>
                      </p:nvCxnSpPr>
                      <p:spPr>
                        <a:xfrm rot="5400000" flipH="1" flipV="1">
                          <a:off x="4874192" y="4075854"/>
                          <a:ext cx="381000" cy="1691"/>
                        </a:xfrm>
                        <a:prstGeom prst="straightConnector1">
                          <a:avLst/>
                        </a:prstGeom>
                        <a:noFill/>
                        <a:ln w="25400" cap="flat" cmpd="sng" algn="ctr">
                          <a:solidFill>
                            <a:srgbClr val="FFC000"/>
                          </a:solidFill>
                          <a:prstDash val="solid"/>
                          <a:tailEnd type="arrow"/>
                        </a:ln>
                        <a:effectLst/>
                      </p:spPr>
                    </p:cxnSp>
                    <p:cxnSp>
                      <p:nvCxnSpPr>
                        <p:cNvPr id="757" name="Straight Arrow Connector 756"/>
                        <p:cNvCxnSpPr/>
                        <p:nvPr/>
                      </p:nvCxnSpPr>
                      <p:spPr>
                        <a:xfrm rot="5400000" flipH="1" flipV="1">
                          <a:off x="5036490" y="4075854"/>
                          <a:ext cx="381000" cy="1691"/>
                        </a:xfrm>
                        <a:prstGeom prst="straightConnector1">
                          <a:avLst/>
                        </a:prstGeom>
                        <a:noFill/>
                        <a:ln w="25400" cap="flat" cmpd="sng" algn="ctr">
                          <a:solidFill>
                            <a:srgbClr val="FFC000"/>
                          </a:solidFill>
                          <a:prstDash val="solid"/>
                          <a:tailEnd type="arrow"/>
                        </a:ln>
                        <a:effectLst/>
                      </p:spPr>
                    </p:cxnSp>
                    <p:grpSp>
                      <p:nvGrpSpPr>
                        <p:cNvPr id="20" name="Group 146"/>
                        <p:cNvGrpSpPr/>
                        <p:nvPr/>
                      </p:nvGrpSpPr>
                      <p:grpSpPr>
                        <a:xfrm>
                          <a:off x="4495800" y="3886200"/>
                          <a:ext cx="162299" cy="381000"/>
                          <a:chOff x="4495800" y="3886200"/>
                          <a:chExt cx="162299" cy="381000"/>
                        </a:xfrm>
                      </p:grpSpPr>
                      <p:cxnSp>
                        <p:nvCxnSpPr>
                          <p:cNvPr id="759" name="Straight Arrow Connector 758"/>
                          <p:cNvCxnSpPr/>
                          <p:nvPr/>
                        </p:nvCxnSpPr>
                        <p:spPr>
                          <a:xfrm rot="5400000" flipH="1" flipV="1">
                            <a:off x="4387295" y="4075854"/>
                            <a:ext cx="381000" cy="1691"/>
                          </a:xfrm>
                          <a:prstGeom prst="straightConnector1">
                            <a:avLst/>
                          </a:prstGeom>
                          <a:noFill/>
                          <a:ln w="25400" cap="flat" cmpd="sng" algn="ctr">
                            <a:solidFill>
                              <a:srgbClr val="4F81BD">
                                <a:shade val="95000"/>
                                <a:satMod val="105000"/>
                              </a:srgbClr>
                            </a:solidFill>
                            <a:prstDash val="solid"/>
                            <a:tailEnd type="arrow"/>
                          </a:ln>
                          <a:effectLst/>
                        </p:spPr>
                      </p:cxnSp>
                      <p:cxnSp>
                        <p:nvCxnSpPr>
                          <p:cNvPr id="760" name="Straight Connector 759"/>
                          <p:cNvCxnSpPr/>
                          <p:nvPr/>
                        </p:nvCxnSpPr>
                        <p:spPr>
                          <a:xfrm>
                            <a:off x="4495800" y="4078224"/>
                            <a:ext cx="162299" cy="0"/>
                          </a:xfrm>
                          <a:prstGeom prst="line">
                            <a:avLst/>
                          </a:prstGeom>
                          <a:noFill/>
                          <a:ln w="19050" cap="flat" cmpd="sng" algn="ctr">
                            <a:solidFill>
                              <a:srgbClr val="4F81BD">
                                <a:shade val="95000"/>
                                <a:satMod val="105000"/>
                              </a:srgbClr>
                            </a:solidFill>
                            <a:prstDash val="solid"/>
                          </a:ln>
                          <a:effectLst/>
                        </p:spPr>
                      </p:cxnSp>
                    </p:grpSp>
                  </p:grpSp>
                  <p:grpSp>
                    <p:nvGrpSpPr>
                      <p:cNvPr id="21" name="Group 148"/>
                      <p:cNvGrpSpPr/>
                      <p:nvPr/>
                    </p:nvGrpSpPr>
                    <p:grpSpPr>
                      <a:xfrm>
                        <a:off x="4442389" y="2562807"/>
                        <a:ext cx="1136092" cy="369332"/>
                        <a:chOff x="4442389" y="2562807"/>
                        <a:chExt cx="1136092" cy="369332"/>
                      </a:xfrm>
                    </p:grpSpPr>
                    <p:cxnSp>
                      <p:nvCxnSpPr>
                        <p:cNvPr id="752" name="Straight Connector 751"/>
                        <p:cNvCxnSpPr/>
                        <p:nvPr/>
                      </p:nvCxnSpPr>
                      <p:spPr>
                        <a:xfrm>
                          <a:off x="4442389" y="2838062"/>
                          <a:ext cx="1136092"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753" name="TextBox 752"/>
                        <p:cNvSpPr txBox="1"/>
                        <p:nvPr/>
                      </p:nvSpPr>
                      <p:spPr>
                        <a:xfrm>
                          <a:off x="4685838" y="2562807"/>
                          <a:ext cx="596537" cy="369332"/>
                        </a:xfrm>
                        <a:prstGeom prst="rect">
                          <a:avLst/>
                        </a:prstGeom>
                        <a:noFill/>
                      </p:spPr>
                      <p:txBody>
                        <a:bodyPr wrap="none" rtlCol="0">
                          <a:spAutoFit/>
                        </a:bodyPr>
                        <a:lstStyle/>
                        <a:p>
                          <a:pPr>
                            <a:defRPr/>
                          </a:pPr>
                          <a:r>
                            <a:rPr lang="en-US" kern="0" dirty="0">
                              <a:solidFill>
                                <a:prstClr val="black"/>
                              </a:solidFill>
                            </a:rPr>
                            <a:t>LOA</a:t>
                          </a:r>
                        </a:p>
                      </p:txBody>
                    </p:sp>
                  </p:grpSp>
                  <p:grpSp>
                    <p:nvGrpSpPr>
                      <p:cNvPr id="22" name="Group 149"/>
                      <p:cNvGrpSpPr/>
                      <p:nvPr/>
                    </p:nvGrpSpPr>
                    <p:grpSpPr>
                      <a:xfrm>
                        <a:off x="0" y="3733800"/>
                        <a:ext cx="2362200" cy="3124200"/>
                        <a:chOff x="0" y="3733800"/>
                        <a:chExt cx="2362200" cy="3124200"/>
                      </a:xfrm>
                    </p:grpSpPr>
                    <p:pic>
                      <p:nvPicPr>
                        <p:cNvPr id="747" name="Picture 746" descr="C:\Users\Matthew.jordan.reed\Desktop\New TLPs\darby_50k_8x11_STUD_MAP.jpg"/>
                        <p:cNvPicPr>
                          <a:picLocks noChangeAspect="1" noChangeArrowheads="1"/>
                        </p:cNvPicPr>
                        <p:nvPr/>
                      </p:nvPicPr>
                      <p:blipFill>
                        <a:blip r:embed="rId3" cstate="print"/>
                        <a:srcRect l="52713" t="59260" r="25000" b="16835"/>
                        <a:stretch>
                          <a:fillRect/>
                        </a:stretch>
                      </p:blipFill>
                      <p:spPr bwMode="auto">
                        <a:xfrm>
                          <a:off x="0" y="3733800"/>
                          <a:ext cx="2362200" cy="3124200"/>
                        </a:xfrm>
                        <a:prstGeom prst="rect">
                          <a:avLst/>
                        </a:prstGeom>
                        <a:noFill/>
                        <a:ln w="28575">
                          <a:solidFill>
                            <a:sysClr val="windowText" lastClr="000000"/>
                          </a:solidFill>
                        </a:ln>
                      </p:spPr>
                    </p:pic>
                    <p:sp>
                      <p:nvSpPr>
                        <p:cNvPr id="748" name="Freeform 82"/>
                        <p:cNvSpPr>
                          <a:spLocks/>
                        </p:cNvSpPr>
                        <p:nvPr/>
                      </p:nvSpPr>
                      <p:spPr bwMode="auto">
                        <a:xfrm flipH="1">
                          <a:off x="708660" y="4815254"/>
                          <a:ext cx="472440" cy="1349314"/>
                        </a:xfrm>
                        <a:custGeom>
                          <a:avLst/>
                          <a:gdLst>
                            <a:gd name="T0" fmla="*/ 355784 w 460408"/>
                            <a:gd name="T1" fmla="*/ 1351040 h 1347537"/>
                            <a:gd name="T2" fmla="*/ 423091 w 460408"/>
                            <a:gd name="T3" fmla="*/ 1071185 h 1347537"/>
                            <a:gd name="T4" fmla="*/ 451939 w 460408"/>
                            <a:gd name="T5" fmla="*/ 829928 h 1347537"/>
                            <a:gd name="T6" fmla="*/ 375007 w 460408"/>
                            <a:gd name="T7" fmla="*/ 656223 h 1347537"/>
                            <a:gd name="T8" fmla="*/ 298089 w 460408"/>
                            <a:gd name="T9" fmla="*/ 482509 h 1347537"/>
                            <a:gd name="T10" fmla="*/ 230768 w 460408"/>
                            <a:gd name="T11" fmla="*/ 299154 h 1347537"/>
                            <a:gd name="T12" fmla="*/ 211545 w 460408"/>
                            <a:gd name="T13" fmla="*/ 202660 h 1347537"/>
                            <a:gd name="T14" fmla="*/ 326937 w 460408"/>
                            <a:gd name="T15" fmla="*/ 193009 h 1347537"/>
                            <a:gd name="T16" fmla="*/ 144239 w 460408"/>
                            <a:gd name="T17" fmla="*/ 0 h 1347537"/>
                            <a:gd name="T18" fmla="*/ 0 w 460408"/>
                            <a:gd name="T19" fmla="*/ 193009 h 1347537"/>
                            <a:gd name="T20" fmla="*/ 96154 w 460408"/>
                            <a:gd name="T21" fmla="*/ 202660 h 1347537"/>
                            <a:gd name="T22" fmla="*/ 192309 w 460408"/>
                            <a:gd name="T23" fmla="*/ 472866 h 1347537"/>
                            <a:gd name="T24" fmla="*/ 298089 w 460408"/>
                            <a:gd name="T25" fmla="*/ 762370 h 1347537"/>
                            <a:gd name="T26" fmla="*/ 288463 w 460408"/>
                            <a:gd name="T27" fmla="*/ 907127 h 1347537"/>
                            <a:gd name="T28" fmla="*/ 201934 w 460408"/>
                            <a:gd name="T29" fmla="*/ 1244890 h 1347537"/>
                            <a:gd name="T30" fmla="*/ 298089 w 460408"/>
                            <a:gd name="T31" fmla="*/ 1177334 h 1347537"/>
                            <a:gd name="T32" fmla="*/ 355784 w 460408"/>
                            <a:gd name="T33" fmla="*/ 1351040 h 13475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408"/>
                            <a:gd name="T52" fmla="*/ 0 h 1347537"/>
                            <a:gd name="T53" fmla="*/ 460408 w 460408"/>
                            <a:gd name="T54" fmla="*/ 1347537 h 13475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408" h="1347537">
                              <a:moveTo>
                                <a:pt x="356134" y="1347537"/>
                              </a:moveTo>
                              <a:lnTo>
                                <a:pt x="423511" y="1068404"/>
                              </a:lnTo>
                              <a:cubicBezTo>
                                <a:pt x="439553" y="981777"/>
                                <a:pt x="460408" y="896753"/>
                                <a:pt x="452387" y="827772"/>
                              </a:cubicBezTo>
                              <a:cubicBezTo>
                                <a:pt x="444366" y="758791"/>
                                <a:pt x="401052" y="712269"/>
                                <a:pt x="375385" y="654518"/>
                              </a:cubicBezTo>
                              <a:lnTo>
                                <a:pt x="298383" y="481263"/>
                              </a:lnTo>
                              <a:lnTo>
                                <a:pt x="231006" y="298383"/>
                              </a:lnTo>
                              <a:lnTo>
                                <a:pt x="211755" y="202130"/>
                              </a:lnTo>
                              <a:lnTo>
                                <a:pt x="327259" y="192505"/>
                              </a:lnTo>
                              <a:lnTo>
                                <a:pt x="144379" y="0"/>
                              </a:lnTo>
                              <a:lnTo>
                                <a:pt x="0" y="192505"/>
                              </a:lnTo>
                              <a:lnTo>
                                <a:pt x="96252" y="202130"/>
                              </a:lnTo>
                              <a:lnTo>
                                <a:pt x="192505" y="471638"/>
                              </a:lnTo>
                              <a:cubicBezTo>
                                <a:pt x="226194" y="564682"/>
                                <a:pt x="282341" y="688206"/>
                                <a:pt x="298383" y="760396"/>
                              </a:cubicBezTo>
                              <a:cubicBezTo>
                                <a:pt x="314425" y="832586"/>
                                <a:pt x="304799" y="824565"/>
                                <a:pt x="288757" y="904775"/>
                              </a:cubicBezTo>
                              <a:lnTo>
                                <a:pt x="202130" y="1241659"/>
                              </a:lnTo>
                              <a:lnTo>
                                <a:pt x="298383" y="1174282"/>
                              </a:lnTo>
                              <a:lnTo>
                                <a:pt x="356134" y="1347537"/>
                              </a:lnTo>
                              <a:close/>
                            </a:path>
                          </a:pathLst>
                        </a:custGeom>
                        <a:noFill/>
                        <a:ln w="25400" cap="flat" cmpd="sng" algn="ctr">
                          <a:solidFill>
                            <a:srgbClr val="1F497D">
                              <a:lumMod val="50000"/>
                            </a:srgbClr>
                          </a:solidFill>
                          <a:prstDash val="solid"/>
                          <a:round/>
                          <a:headEnd type="none" w="med" len="med"/>
                          <a:tailEnd type="none" w="med" len="med"/>
                        </a:ln>
                      </p:spPr>
                      <p:txBody>
                        <a:bodyPr/>
                        <a:lstStyle/>
                        <a:p>
                          <a:pPr>
                            <a:defRPr/>
                          </a:pPr>
                          <a:endParaRPr lang="en-US" kern="0" dirty="0">
                            <a:solidFill>
                              <a:prstClr val="black"/>
                            </a:solidFill>
                          </a:endParaRPr>
                        </a:p>
                      </p:txBody>
                    </p:sp>
                    <p:sp>
                      <p:nvSpPr>
                        <p:cNvPr id="749" name="Oval 33"/>
                        <p:cNvSpPr/>
                        <p:nvPr/>
                      </p:nvSpPr>
                      <p:spPr>
                        <a:xfrm>
                          <a:off x="1133856" y="4454769"/>
                          <a:ext cx="94488" cy="80108"/>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kern="0" dirty="0">
                            <a:solidFill>
                              <a:prstClr val="white"/>
                            </a:solidFill>
                            <a:latin typeface="Calibri"/>
                          </a:endParaRPr>
                        </a:p>
                      </p:txBody>
                    </p:sp>
                    <p:sp>
                      <p:nvSpPr>
                        <p:cNvPr id="750" name="Oval 35"/>
                        <p:cNvSpPr/>
                        <p:nvPr/>
                      </p:nvSpPr>
                      <p:spPr>
                        <a:xfrm>
                          <a:off x="1039368" y="4695092"/>
                          <a:ext cx="94488" cy="80108"/>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kern="0" dirty="0">
                            <a:solidFill>
                              <a:prstClr val="white"/>
                            </a:solidFill>
                            <a:latin typeface="Calibri"/>
                          </a:endParaRPr>
                        </a:p>
                      </p:txBody>
                    </p:sp>
                    <p:sp>
                      <p:nvSpPr>
                        <p:cNvPr id="751" name="Oval 750"/>
                        <p:cNvSpPr/>
                        <p:nvPr/>
                      </p:nvSpPr>
                      <p:spPr>
                        <a:xfrm>
                          <a:off x="1086612" y="4134338"/>
                          <a:ext cx="283464" cy="200269"/>
                        </a:xfrm>
                        <a:prstGeom prst="ellipse">
                          <a:avLst/>
                        </a:prstGeom>
                        <a:noFill/>
                        <a:ln w="25400" cap="flat" cmpd="sng" algn="ctr">
                          <a:solidFill>
                            <a:sysClr val="windowText" lastClr="000000"/>
                          </a:solidFill>
                          <a:prstDash val="solid"/>
                        </a:ln>
                        <a:effectLst/>
                      </p:spPr>
                      <p:txBody>
                        <a:bodyPr rtlCol="0" anchor="ctr"/>
                        <a:lstStyle/>
                        <a:p>
                          <a:pPr algn="ctr">
                            <a:defRPr/>
                          </a:pPr>
                          <a:endParaRPr lang="en-US" kern="0" dirty="0">
                            <a:solidFill>
                              <a:prstClr val="white"/>
                            </a:solidFill>
                            <a:latin typeface="Calibri"/>
                          </a:endParaRPr>
                        </a:p>
                      </p:txBody>
                    </p:sp>
                  </p:grpSp>
                  <p:grpSp>
                    <p:nvGrpSpPr>
                      <p:cNvPr id="23" name="Group 150"/>
                      <p:cNvGrpSpPr/>
                      <p:nvPr/>
                    </p:nvGrpSpPr>
                    <p:grpSpPr>
                      <a:xfrm>
                        <a:off x="8077200" y="2213844"/>
                        <a:ext cx="300038" cy="304977"/>
                        <a:chOff x="8077200" y="2213844"/>
                        <a:chExt cx="300038" cy="304977"/>
                      </a:xfrm>
                    </p:grpSpPr>
                    <p:sp>
                      <p:nvSpPr>
                        <p:cNvPr id="744" name="Rectangle 37"/>
                        <p:cNvSpPr>
                          <a:spLocks noChangeArrowheads="1"/>
                        </p:cNvSpPr>
                        <p:nvPr/>
                      </p:nvSpPr>
                      <p:spPr bwMode="auto">
                        <a:xfrm rot="2700000">
                          <a:off x="8080378" y="2220025"/>
                          <a:ext cx="297386" cy="296334"/>
                        </a:xfrm>
                        <a:prstGeom prst="rect">
                          <a:avLst/>
                        </a:prstGeom>
                        <a:solidFill>
                          <a:srgbClr val="FF0000"/>
                        </a:solidFill>
                        <a:ln w="15875">
                          <a:solidFill>
                            <a:sysClr val="windowText" lastClr="000000"/>
                          </a:solidFill>
                          <a:miter lim="800000"/>
                          <a:headEnd/>
                          <a:tailEnd/>
                        </a:ln>
                      </p:spPr>
                      <p:txBody>
                        <a:bodyPr rot="10800000" vert="eaVert" wrap="none" anchor="ctr"/>
                        <a:lstStyle/>
                        <a:p>
                          <a:pPr eaLnBrk="0" fontAlgn="base" hangingPunct="0">
                            <a:spcBef>
                              <a:spcPct val="0"/>
                            </a:spcBef>
                            <a:spcAft>
                              <a:spcPct val="0"/>
                            </a:spcAft>
                            <a:defRPr/>
                          </a:pPr>
                          <a:endParaRPr lang="en-US" sz="3000" b="1" kern="0" dirty="0">
                            <a:solidFill>
                              <a:prstClr val="black"/>
                            </a:solidFill>
                          </a:endParaRPr>
                        </a:p>
                      </p:txBody>
                    </p:sp>
                    <p:sp>
                      <p:nvSpPr>
                        <p:cNvPr id="745" name="Line 38"/>
                        <p:cNvSpPr>
                          <a:spLocks noChangeShapeType="1"/>
                        </p:cNvSpPr>
                        <p:nvPr/>
                      </p:nvSpPr>
                      <p:spPr bwMode="auto">
                        <a:xfrm rot="18900000" flipH="1" flipV="1">
                          <a:off x="8077200" y="2375626"/>
                          <a:ext cx="295099" cy="2478"/>
                        </a:xfrm>
                        <a:prstGeom prst="line">
                          <a:avLst/>
                        </a:prstGeom>
                        <a:noFill/>
                        <a:ln w="25400">
                          <a:solidFill>
                            <a:sysClr val="windowText" lastClr="000000"/>
                          </a:solidFill>
                          <a:round/>
                          <a:headEnd/>
                          <a:tailEnd/>
                        </a:ln>
                      </p:spPr>
                      <p:txBody>
                        <a:bodyPr wrap="none" anchor="ctr"/>
                        <a:lstStyle/>
                        <a:p>
                          <a:pPr eaLnBrk="0" fontAlgn="base" hangingPunct="0">
                            <a:spcBef>
                              <a:spcPct val="0"/>
                            </a:spcBef>
                            <a:spcAft>
                              <a:spcPct val="0"/>
                            </a:spcAft>
                            <a:defRPr/>
                          </a:pPr>
                          <a:endParaRPr lang="en-US" sz="3000" b="1" kern="0" dirty="0">
                            <a:solidFill>
                              <a:prstClr val="black"/>
                            </a:solidFill>
                          </a:endParaRPr>
                        </a:p>
                      </p:txBody>
                    </p:sp>
                    <p:sp>
                      <p:nvSpPr>
                        <p:cNvPr id="746" name="Line 39"/>
                        <p:cNvSpPr>
                          <a:spLocks noChangeShapeType="1"/>
                        </p:cNvSpPr>
                        <p:nvPr/>
                      </p:nvSpPr>
                      <p:spPr bwMode="auto">
                        <a:xfrm rot="2700000" flipV="1">
                          <a:off x="8075965" y="2365713"/>
                          <a:ext cx="304977" cy="1239"/>
                        </a:xfrm>
                        <a:prstGeom prst="line">
                          <a:avLst/>
                        </a:prstGeom>
                        <a:noFill/>
                        <a:ln w="25400">
                          <a:solidFill>
                            <a:sysClr val="windowText" lastClr="000000"/>
                          </a:solidFill>
                          <a:round/>
                          <a:headEnd/>
                          <a:tailEnd/>
                        </a:ln>
                      </p:spPr>
                      <p:txBody>
                        <a:bodyPr wrap="none" anchor="ctr"/>
                        <a:lstStyle/>
                        <a:p>
                          <a:pPr eaLnBrk="0" fontAlgn="base" hangingPunct="0">
                            <a:spcBef>
                              <a:spcPct val="0"/>
                            </a:spcBef>
                            <a:spcAft>
                              <a:spcPct val="0"/>
                            </a:spcAft>
                            <a:defRPr/>
                          </a:pPr>
                          <a:endParaRPr lang="en-US" sz="3000" b="1" kern="0" dirty="0">
                            <a:solidFill>
                              <a:prstClr val="black"/>
                            </a:solidFill>
                          </a:endParaRPr>
                        </a:p>
                      </p:txBody>
                    </p:sp>
                  </p:grpSp>
                  <p:grpSp>
                    <p:nvGrpSpPr>
                      <p:cNvPr id="24" name="Group 151"/>
                      <p:cNvGrpSpPr/>
                      <p:nvPr/>
                    </p:nvGrpSpPr>
                    <p:grpSpPr>
                      <a:xfrm>
                        <a:off x="8153400" y="2057400"/>
                        <a:ext cx="152400" cy="82492"/>
                        <a:chOff x="8153400" y="2057400"/>
                        <a:chExt cx="152400" cy="82492"/>
                      </a:xfrm>
                    </p:grpSpPr>
                    <p:sp>
                      <p:nvSpPr>
                        <p:cNvPr id="742" name="Oval 40"/>
                        <p:cNvSpPr>
                          <a:spLocks noChangeArrowheads="1"/>
                        </p:cNvSpPr>
                        <p:nvPr/>
                      </p:nvSpPr>
                      <p:spPr bwMode="auto">
                        <a:xfrm>
                          <a:off x="8191496" y="2062163"/>
                          <a:ext cx="76200" cy="77729"/>
                        </a:xfrm>
                        <a:prstGeom prst="ellipse">
                          <a:avLst/>
                        </a:prstGeom>
                        <a:noFill/>
                        <a:ln w="19050" algn="ctr">
                          <a:solidFill>
                            <a:sysClr val="windowText" lastClr="000000"/>
                          </a:solidFill>
                          <a:round/>
                          <a:headEnd/>
                          <a:tailEnd/>
                        </a:ln>
                      </p:spPr>
                      <p:txBody>
                        <a:bodyPr wrap="none" anchor="ctr"/>
                        <a:lstStyle/>
                        <a:p>
                          <a:pPr eaLnBrk="0" fontAlgn="base" hangingPunct="0">
                            <a:spcBef>
                              <a:spcPct val="0"/>
                            </a:spcBef>
                            <a:spcAft>
                              <a:spcPct val="0"/>
                            </a:spcAft>
                            <a:defRPr/>
                          </a:pPr>
                          <a:endParaRPr lang="en-US" sz="3000" b="1" kern="0" dirty="0">
                            <a:solidFill>
                              <a:prstClr val="black"/>
                            </a:solidFill>
                          </a:endParaRPr>
                        </a:p>
                      </p:txBody>
                    </p:sp>
                    <p:cxnSp>
                      <p:nvCxnSpPr>
                        <p:cNvPr id="743" name="Straight Connector 742"/>
                        <p:cNvCxnSpPr/>
                        <p:nvPr/>
                      </p:nvCxnSpPr>
                      <p:spPr bwMode="auto">
                        <a:xfrm rot="10800000" flipV="1">
                          <a:off x="8153400" y="2057400"/>
                          <a:ext cx="152400" cy="76200"/>
                        </a:xfrm>
                        <a:prstGeom prst="line">
                          <a:avLst/>
                        </a:prstGeom>
                        <a:solidFill>
                          <a:srgbClr val="4F81BD"/>
                        </a:solidFill>
                        <a:ln w="9525" cap="flat" cmpd="sng" algn="ctr">
                          <a:solidFill>
                            <a:sysClr val="windowText" lastClr="000000"/>
                          </a:solidFill>
                          <a:prstDash val="solid"/>
                          <a:round/>
                          <a:headEnd type="none" w="med" len="med"/>
                          <a:tailEnd type="none" w="med" len="med"/>
                        </a:ln>
                        <a:effectLst/>
                      </p:spPr>
                    </p:cxnSp>
                  </p:grpSp>
                  <p:cxnSp>
                    <p:nvCxnSpPr>
                      <p:cNvPr id="735" name="Straight Arrow Connector 734"/>
                      <p:cNvCxnSpPr/>
                      <p:nvPr/>
                    </p:nvCxnSpPr>
                    <p:spPr>
                      <a:xfrm rot="10800000" flipV="1">
                        <a:off x="7239000" y="2438400"/>
                        <a:ext cx="809101" cy="270238"/>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grpSp>
                    <p:nvGrpSpPr>
                      <p:cNvPr id="25" name="Group 152"/>
                      <p:cNvGrpSpPr/>
                      <p:nvPr/>
                    </p:nvGrpSpPr>
                    <p:grpSpPr>
                      <a:xfrm>
                        <a:off x="4648200" y="3048000"/>
                        <a:ext cx="457200" cy="457200"/>
                        <a:chOff x="4648200" y="3048000"/>
                        <a:chExt cx="457200" cy="457200"/>
                      </a:xfrm>
                    </p:grpSpPr>
                    <p:sp>
                      <p:nvSpPr>
                        <p:cNvPr id="737" name="Text Box 71"/>
                        <p:cNvSpPr txBox="1">
                          <a:spLocks noChangeArrowheads="1"/>
                        </p:cNvSpPr>
                        <p:nvPr/>
                      </p:nvSpPr>
                      <p:spPr bwMode="auto">
                        <a:xfrm>
                          <a:off x="4714875" y="3124200"/>
                          <a:ext cx="295275" cy="307975"/>
                        </a:xfrm>
                        <a:prstGeom prst="rect">
                          <a:avLst/>
                        </a:prstGeom>
                        <a:noFill/>
                        <a:ln w="9525" algn="ctr">
                          <a:noFill/>
                          <a:miter lim="800000"/>
                          <a:headEnd/>
                          <a:tailEnd/>
                        </a:ln>
                      </p:spPr>
                      <p:txBody>
                        <a:bodyPr wrap="none">
                          <a:spAutoFit/>
                        </a:bodyPr>
                        <a:lstStyle/>
                        <a:p>
                          <a:pPr fontAlgn="base">
                            <a:spcBef>
                              <a:spcPct val="0"/>
                            </a:spcBef>
                            <a:spcAft>
                              <a:spcPct val="0"/>
                            </a:spcAft>
                            <a:defRPr/>
                          </a:pPr>
                          <a:r>
                            <a:rPr lang="en-US" sz="1400" kern="0" dirty="0">
                              <a:solidFill>
                                <a:srgbClr val="0000FF"/>
                              </a:solidFill>
                              <a:cs typeface="Arial" charset="0"/>
                            </a:rPr>
                            <a:t>D</a:t>
                          </a:r>
                        </a:p>
                      </p:txBody>
                    </p:sp>
                    <p:sp>
                      <p:nvSpPr>
                        <p:cNvPr id="738" name="Line 72"/>
                        <p:cNvSpPr>
                          <a:spLocks noChangeShapeType="1"/>
                        </p:cNvSpPr>
                        <p:nvPr/>
                      </p:nvSpPr>
                      <p:spPr bwMode="auto">
                        <a:xfrm flipV="1">
                          <a:off x="4648200" y="3352800"/>
                          <a:ext cx="152400" cy="152400"/>
                        </a:xfrm>
                        <a:prstGeom prst="line">
                          <a:avLst/>
                        </a:prstGeom>
                        <a:noFill/>
                        <a:ln w="25400">
                          <a:solidFill>
                            <a:srgbClr val="0000FF"/>
                          </a:solidFill>
                          <a:round/>
                          <a:headEnd/>
                          <a:tailEnd/>
                        </a:ln>
                      </p:spPr>
                      <p:txBody>
                        <a:bodyPr/>
                        <a:lstStyle/>
                        <a:p>
                          <a:pPr fontAlgn="base">
                            <a:spcBef>
                              <a:spcPct val="0"/>
                            </a:spcBef>
                            <a:spcAft>
                              <a:spcPct val="0"/>
                            </a:spcAft>
                            <a:defRPr/>
                          </a:pPr>
                          <a:endParaRPr lang="en-US" kern="0" dirty="0">
                            <a:solidFill>
                              <a:prstClr val="black"/>
                            </a:solidFill>
                            <a:cs typeface="Arial" charset="0"/>
                          </a:endParaRPr>
                        </a:p>
                      </p:txBody>
                    </p:sp>
                    <p:sp>
                      <p:nvSpPr>
                        <p:cNvPr id="739" name="Line 73"/>
                        <p:cNvSpPr>
                          <a:spLocks noChangeShapeType="1"/>
                        </p:cNvSpPr>
                        <p:nvPr/>
                      </p:nvSpPr>
                      <p:spPr bwMode="auto">
                        <a:xfrm flipV="1">
                          <a:off x="4953000" y="3048000"/>
                          <a:ext cx="152400" cy="152400"/>
                        </a:xfrm>
                        <a:prstGeom prst="line">
                          <a:avLst/>
                        </a:prstGeom>
                        <a:noFill/>
                        <a:ln w="25400">
                          <a:solidFill>
                            <a:srgbClr val="0000FF"/>
                          </a:solidFill>
                          <a:round/>
                          <a:headEnd/>
                          <a:tailEnd/>
                        </a:ln>
                      </p:spPr>
                      <p:txBody>
                        <a:bodyPr/>
                        <a:lstStyle/>
                        <a:p>
                          <a:pPr fontAlgn="base">
                            <a:spcBef>
                              <a:spcPct val="0"/>
                            </a:spcBef>
                            <a:spcAft>
                              <a:spcPct val="0"/>
                            </a:spcAft>
                            <a:defRPr/>
                          </a:pPr>
                          <a:endParaRPr lang="en-US" kern="0" dirty="0">
                            <a:solidFill>
                              <a:prstClr val="black"/>
                            </a:solidFill>
                            <a:cs typeface="Arial" charset="0"/>
                          </a:endParaRPr>
                        </a:p>
                      </p:txBody>
                    </p:sp>
                    <p:sp>
                      <p:nvSpPr>
                        <p:cNvPr id="740" name="Line 74"/>
                        <p:cNvSpPr>
                          <a:spLocks noChangeShapeType="1"/>
                        </p:cNvSpPr>
                        <p:nvPr/>
                      </p:nvSpPr>
                      <p:spPr bwMode="auto">
                        <a:xfrm>
                          <a:off x="4953000" y="3352800"/>
                          <a:ext cx="152400" cy="152400"/>
                        </a:xfrm>
                        <a:prstGeom prst="line">
                          <a:avLst/>
                        </a:prstGeom>
                        <a:noFill/>
                        <a:ln w="25400">
                          <a:solidFill>
                            <a:srgbClr val="0000FF"/>
                          </a:solidFill>
                          <a:round/>
                          <a:headEnd/>
                          <a:tailEnd/>
                        </a:ln>
                      </p:spPr>
                      <p:txBody>
                        <a:bodyPr/>
                        <a:lstStyle/>
                        <a:p>
                          <a:pPr fontAlgn="base">
                            <a:spcBef>
                              <a:spcPct val="0"/>
                            </a:spcBef>
                            <a:spcAft>
                              <a:spcPct val="0"/>
                            </a:spcAft>
                            <a:defRPr/>
                          </a:pPr>
                          <a:endParaRPr lang="en-US" kern="0" dirty="0">
                            <a:solidFill>
                              <a:prstClr val="black"/>
                            </a:solidFill>
                            <a:cs typeface="Arial" charset="0"/>
                          </a:endParaRPr>
                        </a:p>
                      </p:txBody>
                    </p:sp>
                    <p:sp>
                      <p:nvSpPr>
                        <p:cNvPr id="741" name="Line 75"/>
                        <p:cNvSpPr>
                          <a:spLocks noChangeShapeType="1"/>
                        </p:cNvSpPr>
                        <p:nvPr/>
                      </p:nvSpPr>
                      <p:spPr bwMode="auto">
                        <a:xfrm>
                          <a:off x="4648200" y="3048000"/>
                          <a:ext cx="152400" cy="152400"/>
                        </a:xfrm>
                        <a:prstGeom prst="line">
                          <a:avLst/>
                        </a:prstGeom>
                        <a:noFill/>
                        <a:ln w="25400">
                          <a:solidFill>
                            <a:srgbClr val="0000FF"/>
                          </a:solidFill>
                          <a:round/>
                          <a:headEnd/>
                          <a:tailEnd/>
                        </a:ln>
                      </p:spPr>
                      <p:txBody>
                        <a:bodyPr/>
                        <a:lstStyle/>
                        <a:p>
                          <a:pPr fontAlgn="base">
                            <a:spcBef>
                              <a:spcPct val="0"/>
                            </a:spcBef>
                            <a:spcAft>
                              <a:spcPct val="0"/>
                            </a:spcAft>
                            <a:defRPr/>
                          </a:pPr>
                          <a:endParaRPr lang="en-US" kern="0" dirty="0">
                            <a:solidFill>
                              <a:prstClr val="black"/>
                            </a:solidFill>
                            <a:cs typeface="Arial" charset="0"/>
                          </a:endParaRPr>
                        </a:p>
                      </p:txBody>
                    </p:sp>
                  </p:grpSp>
                </p:grpSp>
              </p:grpSp>
            </p:grpSp>
          </p:grpSp>
          <p:sp>
            <p:nvSpPr>
              <p:cNvPr id="708" name="TextBox 707"/>
              <p:cNvSpPr txBox="1"/>
              <p:nvPr/>
            </p:nvSpPr>
            <p:spPr>
              <a:xfrm>
                <a:off x="7543800" y="838200"/>
                <a:ext cx="1492653" cy="523220"/>
              </a:xfrm>
              <a:prstGeom prst="rect">
                <a:avLst/>
              </a:prstGeom>
              <a:noFill/>
            </p:spPr>
            <p:txBody>
              <a:bodyPr wrap="none" rtlCol="0">
                <a:spAutoFit/>
              </a:bodyPr>
              <a:lstStyle/>
              <a:p>
                <a:pPr eaLnBrk="0" fontAlgn="base" hangingPunct="0">
                  <a:spcBef>
                    <a:spcPct val="0"/>
                  </a:spcBef>
                  <a:spcAft>
                    <a:spcPct val="0"/>
                  </a:spcAft>
                  <a:defRPr/>
                </a:pPr>
                <a:r>
                  <a:rPr lang="en-US" sz="1400" kern="0" dirty="0">
                    <a:solidFill>
                      <a:prstClr val="black"/>
                    </a:solidFill>
                  </a:rPr>
                  <a:t>Grid:________</a:t>
                </a:r>
              </a:p>
              <a:p>
                <a:pPr eaLnBrk="0" fontAlgn="base" hangingPunct="0">
                  <a:spcBef>
                    <a:spcPct val="0"/>
                  </a:spcBef>
                  <a:spcAft>
                    <a:spcPct val="0"/>
                  </a:spcAft>
                  <a:defRPr/>
                </a:pPr>
                <a:r>
                  <a:rPr lang="en-US" sz="1400" kern="0" dirty="0">
                    <a:solidFill>
                      <a:prstClr val="black"/>
                    </a:solidFill>
                  </a:rPr>
                  <a:t>  TF:_________</a:t>
                </a:r>
              </a:p>
            </p:txBody>
          </p:sp>
        </p:grpSp>
      </p:grpSp>
      <p:grpSp>
        <p:nvGrpSpPr>
          <p:cNvPr id="26" name="Group 54"/>
          <p:cNvGrpSpPr>
            <a:grpSpLocks/>
          </p:cNvGrpSpPr>
          <p:nvPr/>
        </p:nvGrpSpPr>
        <p:grpSpPr bwMode="auto">
          <a:xfrm rot="-1510072">
            <a:off x="-1449738" y="5046445"/>
            <a:ext cx="460375" cy="93662"/>
            <a:chOff x="-1219200" y="3962400"/>
            <a:chExt cx="1066800" cy="228600"/>
          </a:xfrm>
        </p:grpSpPr>
        <p:cxnSp>
          <p:nvCxnSpPr>
            <p:cNvPr id="19500" name="Straight Connector 40"/>
            <p:cNvCxnSpPr>
              <a:cxnSpLocks noChangeShapeType="1"/>
            </p:cNvCxnSpPr>
            <p:nvPr/>
          </p:nvCxnSpPr>
          <p:spPr bwMode="auto">
            <a:xfrm>
              <a:off x="-1219200" y="4191000"/>
              <a:ext cx="1066800" cy="0"/>
            </a:xfrm>
            <a:prstGeom prst="line">
              <a:avLst/>
            </a:prstGeom>
            <a:noFill/>
            <a:ln w="25400" algn="ctr">
              <a:solidFill>
                <a:srgbClr val="00CC00"/>
              </a:solidFill>
              <a:round/>
              <a:headEnd/>
              <a:tailEnd/>
            </a:ln>
          </p:spPr>
        </p:cxnSp>
        <p:cxnSp>
          <p:nvCxnSpPr>
            <p:cNvPr id="19501" name="Straight Connector 44"/>
            <p:cNvCxnSpPr>
              <a:cxnSpLocks noChangeShapeType="1"/>
            </p:cNvCxnSpPr>
            <p:nvPr/>
          </p:nvCxnSpPr>
          <p:spPr bwMode="auto">
            <a:xfrm>
              <a:off x="-1219200" y="3962400"/>
              <a:ext cx="1066800" cy="0"/>
            </a:xfrm>
            <a:prstGeom prst="line">
              <a:avLst/>
            </a:prstGeom>
            <a:noFill/>
            <a:ln w="25400" algn="ctr">
              <a:solidFill>
                <a:srgbClr val="00CC00"/>
              </a:solidFill>
              <a:round/>
              <a:headEnd/>
              <a:tailEnd/>
            </a:ln>
          </p:spPr>
        </p:cxnSp>
        <p:sp>
          <p:nvSpPr>
            <p:cNvPr id="19502" name="Oval 45"/>
            <p:cNvSpPr>
              <a:spLocks noChangeArrowheads="1"/>
            </p:cNvSpPr>
            <p:nvPr/>
          </p:nvSpPr>
          <p:spPr bwMode="auto">
            <a:xfrm>
              <a:off x="-11430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sp>
          <p:nvSpPr>
            <p:cNvPr id="19503" name="Oval 49"/>
            <p:cNvSpPr>
              <a:spLocks noChangeArrowheads="1"/>
            </p:cNvSpPr>
            <p:nvPr/>
          </p:nvSpPr>
          <p:spPr bwMode="auto">
            <a:xfrm>
              <a:off x="-8382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sp>
          <p:nvSpPr>
            <p:cNvPr id="19504" name="Oval 50"/>
            <p:cNvSpPr>
              <a:spLocks noChangeArrowheads="1"/>
            </p:cNvSpPr>
            <p:nvPr/>
          </p:nvSpPr>
          <p:spPr bwMode="auto">
            <a:xfrm>
              <a:off x="-5334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sp>
          <p:nvSpPr>
            <p:cNvPr id="19505" name="Oval 52"/>
            <p:cNvSpPr>
              <a:spLocks noChangeArrowheads="1"/>
            </p:cNvSpPr>
            <p:nvPr/>
          </p:nvSpPr>
          <p:spPr bwMode="auto">
            <a:xfrm>
              <a:off x="-9906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sp>
          <p:nvSpPr>
            <p:cNvPr id="19506" name="Oval 53"/>
            <p:cNvSpPr>
              <a:spLocks noChangeArrowheads="1"/>
            </p:cNvSpPr>
            <p:nvPr/>
          </p:nvSpPr>
          <p:spPr bwMode="auto">
            <a:xfrm>
              <a:off x="-685800" y="3962400"/>
              <a:ext cx="304800" cy="228600"/>
            </a:xfrm>
            <a:prstGeom prst="ellipse">
              <a:avLst/>
            </a:prstGeom>
            <a:noFill/>
            <a:ln w="25400" algn="ctr">
              <a:solidFill>
                <a:srgbClr val="00CC00"/>
              </a:solidFill>
              <a:round/>
              <a:headEnd/>
              <a:tailEnd/>
            </a:ln>
          </p:spPr>
          <p:txBody>
            <a:bodyPr/>
            <a:lstStyle/>
            <a:p>
              <a:pPr eaLnBrk="0" fontAlgn="base" hangingPunct="0">
                <a:spcBef>
                  <a:spcPct val="0"/>
                </a:spcBef>
                <a:spcAft>
                  <a:spcPct val="0"/>
                </a:spcAft>
              </a:pPr>
              <a:endParaRPr lang="en-US" sz="3000" b="1" dirty="0">
                <a:solidFill>
                  <a:srgbClr val="FFFF00"/>
                </a:solidFill>
              </a:endParaRPr>
            </a:p>
          </p:txBody>
        </p:sp>
      </p:grpSp>
      <p:pic>
        <p:nvPicPr>
          <p:cNvPr id="66" name="Picture 2" descr="C:\Users\Matthew.jordan.reed\Desktop\New TLPs\darby_50k_8x11_STUD_MAP.jpg"/>
          <p:cNvPicPr>
            <a:picLocks noChangeAspect="1" noChangeArrowheads="1"/>
          </p:cNvPicPr>
          <p:nvPr/>
        </p:nvPicPr>
        <p:blipFill>
          <a:blip r:embed="rId3" cstate="print"/>
          <a:srcRect l="21970" t="37788" r="47726" b="14583"/>
          <a:stretch>
            <a:fillRect/>
          </a:stretch>
        </p:blipFill>
        <p:spPr bwMode="auto">
          <a:xfrm>
            <a:off x="0" y="609600"/>
            <a:ext cx="9144000" cy="6248400"/>
          </a:xfrm>
          <a:prstGeom prst="rect">
            <a:avLst/>
          </a:prstGeom>
          <a:noFill/>
          <a:ln w="15875">
            <a:solidFill>
              <a:schemeClr val="tx1"/>
            </a:solidFill>
            <a:miter lim="800000"/>
            <a:headEnd/>
            <a:tailEnd/>
          </a:ln>
        </p:spPr>
      </p:pic>
      <p:sp>
        <p:nvSpPr>
          <p:cNvPr id="82" name="Oval 81"/>
          <p:cNvSpPr/>
          <p:nvPr/>
        </p:nvSpPr>
        <p:spPr>
          <a:xfrm>
            <a:off x="3124200" y="4114800"/>
            <a:ext cx="1066800" cy="990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grpSp>
        <p:nvGrpSpPr>
          <p:cNvPr id="27" name="Group 24"/>
          <p:cNvGrpSpPr>
            <a:grpSpLocks/>
          </p:cNvGrpSpPr>
          <p:nvPr/>
        </p:nvGrpSpPr>
        <p:grpSpPr bwMode="auto">
          <a:xfrm rot="12773685">
            <a:off x="3542842" y="4431357"/>
            <a:ext cx="304800" cy="228600"/>
            <a:chOff x="1824" y="2592"/>
            <a:chExt cx="338" cy="384"/>
          </a:xfrm>
        </p:grpSpPr>
        <p:sp>
          <p:nvSpPr>
            <p:cNvPr id="92" name="Freeform 25"/>
            <p:cNvSpPr>
              <a:spLocks/>
            </p:cNvSpPr>
            <p:nvPr/>
          </p:nvSpPr>
          <p:spPr bwMode="auto">
            <a:xfrm rot="-5364635">
              <a:off x="1896" y="2710"/>
              <a:ext cx="193" cy="338"/>
            </a:xfrm>
            <a:custGeom>
              <a:avLst/>
              <a:gdLst>
                <a:gd name="T0" fmla="*/ 0 w 190"/>
                <a:gd name="T1" fmla="*/ 0 h 306"/>
                <a:gd name="T2" fmla="*/ 226 w 190"/>
                <a:gd name="T3" fmla="*/ 480 h 306"/>
                <a:gd name="T4" fmla="*/ 255 w 190"/>
                <a:gd name="T5" fmla="*/ 926 h 306"/>
                <a:gd name="T6" fmla="*/ 244 w 190"/>
                <a:gd name="T7" fmla="*/ 1352 h 306"/>
                <a:gd name="T8" fmla="*/ 0 w 190"/>
                <a:gd name="T9" fmla="*/ 2021 h 306"/>
                <a:gd name="T10" fmla="*/ 0 60000 65536"/>
                <a:gd name="T11" fmla="*/ 0 60000 65536"/>
                <a:gd name="T12" fmla="*/ 0 60000 65536"/>
                <a:gd name="T13" fmla="*/ 0 60000 65536"/>
                <a:gd name="T14" fmla="*/ 0 60000 65536"/>
                <a:gd name="T15" fmla="*/ 0 w 190"/>
                <a:gd name="T16" fmla="*/ 0 h 306"/>
                <a:gd name="T17" fmla="*/ 190 w 190"/>
                <a:gd name="T18" fmla="*/ 306 h 306"/>
              </a:gdLst>
              <a:ahLst/>
              <a:cxnLst>
                <a:cxn ang="T10">
                  <a:pos x="T0" y="T1"/>
                </a:cxn>
                <a:cxn ang="T11">
                  <a:pos x="T2" y="T3"/>
                </a:cxn>
                <a:cxn ang="T12">
                  <a:pos x="T4" y="T5"/>
                </a:cxn>
                <a:cxn ang="T13">
                  <a:pos x="T6" y="T7"/>
                </a:cxn>
                <a:cxn ang="T14">
                  <a:pos x="T8" y="T9"/>
                </a:cxn>
              </a:cxnLst>
              <a:rect l="T15" t="T16" r="T17" b="T18"/>
              <a:pathLst>
                <a:path w="190" h="306">
                  <a:moveTo>
                    <a:pt x="0" y="0"/>
                  </a:moveTo>
                  <a:cubicBezTo>
                    <a:pt x="80" y="7"/>
                    <a:pt x="122" y="6"/>
                    <a:pt x="168" y="73"/>
                  </a:cubicBezTo>
                  <a:cubicBezTo>
                    <a:pt x="184" y="124"/>
                    <a:pt x="177" y="103"/>
                    <a:pt x="190" y="139"/>
                  </a:cubicBezTo>
                  <a:cubicBezTo>
                    <a:pt x="187" y="161"/>
                    <a:pt x="189" y="183"/>
                    <a:pt x="182" y="204"/>
                  </a:cubicBezTo>
                  <a:cubicBezTo>
                    <a:pt x="153" y="289"/>
                    <a:pt x="77" y="306"/>
                    <a:pt x="0" y="306"/>
                  </a:cubicBezTo>
                </a:path>
              </a:pathLst>
            </a:cu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98" name="Line 26"/>
            <p:cNvSpPr>
              <a:spLocks noChangeShapeType="1"/>
            </p:cNvSpPr>
            <p:nvPr/>
          </p:nvSpPr>
          <p:spPr bwMode="auto">
            <a:xfrm flipV="1">
              <a:off x="1991" y="2592"/>
              <a:ext cx="0" cy="384"/>
            </a:xfrm>
            <a:prstGeom prst="line">
              <a:avLst/>
            </a:prstGeom>
            <a:noFill/>
            <a:ln w="25400">
              <a:solidFill>
                <a:srgbClr val="0000FF"/>
              </a:solidFill>
              <a:round/>
              <a:headEnd/>
              <a:tailEnd type="triangle" w="med" len="med"/>
            </a:ln>
          </p:spPr>
          <p:txBody>
            <a:bodyPr/>
            <a:lstStyle/>
            <a:p>
              <a:pPr fontAlgn="base">
                <a:spcBef>
                  <a:spcPct val="0"/>
                </a:spcBef>
                <a:spcAft>
                  <a:spcPct val="0"/>
                </a:spcAft>
              </a:pPr>
              <a:endParaRPr lang="en-US" dirty="0">
                <a:solidFill>
                  <a:prstClr val="black"/>
                </a:solidFill>
                <a:cs typeface="Arial" charset="0"/>
              </a:endParaRPr>
            </a:p>
          </p:txBody>
        </p:sp>
        <p:sp>
          <p:nvSpPr>
            <p:cNvPr id="99" name="Line 27"/>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0" name="Line 28"/>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1" name="Line 29"/>
            <p:cNvSpPr>
              <a:spLocks noChangeShapeType="1"/>
            </p:cNvSpPr>
            <p:nvPr/>
          </p:nvSpPr>
          <p:spPr bwMode="auto">
            <a:xfrm>
              <a:off x="2107" y="2823"/>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2" name="Line 30"/>
            <p:cNvSpPr>
              <a:spLocks noChangeShapeType="1"/>
            </p:cNvSpPr>
            <p:nvPr/>
          </p:nvSpPr>
          <p:spPr bwMode="auto">
            <a:xfrm>
              <a:off x="2052" y="2797"/>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3" name="Line 31"/>
            <p:cNvSpPr>
              <a:spLocks noChangeShapeType="1"/>
            </p:cNvSpPr>
            <p:nvPr/>
          </p:nvSpPr>
          <p:spPr bwMode="auto">
            <a:xfrm>
              <a:off x="1888" y="2817"/>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4" name="Line 32"/>
            <p:cNvSpPr>
              <a:spLocks noChangeShapeType="1"/>
            </p:cNvSpPr>
            <p:nvPr/>
          </p:nvSpPr>
          <p:spPr bwMode="auto">
            <a:xfrm>
              <a:off x="1943" y="2791"/>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grpSp>
        <p:nvGrpSpPr>
          <p:cNvPr id="28" name="Group 95"/>
          <p:cNvGrpSpPr>
            <a:grpSpLocks/>
          </p:cNvGrpSpPr>
          <p:nvPr/>
        </p:nvGrpSpPr>
        <p:grpSpPr bwMode="auto">
          <a:xfrm>
            <a:off x="3886200" y="4624502"/>
            <a:ext cx="969864" cy="633298"/>
            <a:chOff x="1278" y="2337"/>
            <a:chExt cx="786" cy="546"/>
          </a:xfrm>
        </p:grpSpPr>
        <p:sp>
          <p:nvSpPr>
            <p:cNvPr id="106"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latin typeface="Calibri" pitchFamily="34" charset="0"/>
                <a:cs typeface="Arial" charset="0"/>
              </a:endParaRPr>
            </a:p>
          </p:txBody>
        </p:sp>
        <p:sp>
          <p:nvSpPr>
            <p:cNvPr id="107"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8"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9" name="Text Box 99"/>
            <p:cNvSpPr txBox="1">
              <a:spLocks noChangeArrowheads="1"/>
            </p:cNvSpPr>
            <p:nvPr/>
          </p:nvSpPr>
          <p:spPr bwMode="auto">
            <a:xfrm>
              <a:off x="1576" y="2337"/>
              <a:ext cx="302" cy="318"/>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latin typeface="Calibri" pitchFamily="34" charset="0"/>
                  <a:cs typeface="Arial" charset="0"/>
                </a:rPr>
                <a:t>●  </a:t>
              </a:r>
              <a:r>
                <a:rPr lang="en-US" b="1" dirty="0">
                  <a:solidFill>
                    <a:srgbClr val="0000FF"/>
                  </a:solidFill>
                  <a:latin typeface="Calibri" pitchFamily="34" charset="0"/>
                  <a:cs typeface="Arial" charset="0"/>
                </a:rPr>
                <a:t> </a:t>
              </a:r>
            </a:p>
          </p:txBody>
        </p:sp>
        <p:sp>
          <p:nvSpPr>
            <p:cNvPr id="110" name="Text Box 100"/>
            <p:cNvSpPr txBox="1">
              <a:spLocks noChangeArrowheads="1"/>
            </p:cNvSpPr>
            <p:nvPr/>
          </p:nvSpPr>
          <p:spPr bwMode="auto">
            <a:xfrm>
              <a:off x="1278" y="2697"/>
              <a:ext cx="786" cy="186"/>
            </a:xfrm>
            <a:prstGeom prst="rect">
              <a:avLst/>
            </a:prstGeom>
            <a:noFill/>
            <a:ln w="9525">
              <a:noFill/>
              <a:miter lim="800000"/>
              <a:headEnd/>
              <a:tailEnd/>
            </a:ln>
          </p:spPr>
          <p:txBody>
            <a:bodyPr wrap="none">
              <a:spAutoFit/>
            </a:bodyPr>
            <a:lstStyle/>
            <a:p>
              <a:pPr fontAlgn="base">
                <a:spcBef>
                  <a:spcPct val="0"/>
                </a:spcBef>
                <a:spcAft>
                  <a:spcPct val="0"/>
                </a:spcAft>
              </a:pPr>
              <a:r>
                <a:rPr lang="en-US" sz="800" b="1" dirty="0">
                  <a:solidFill>
                    <a:srgbClr val="0000FF"/>
                  </a:solidFill>
                  <a:latin typeface="Calibri" pitchFamily="34" charset="0"/>
                  <a:cs typeface="Arial" charset="0"/>
                </a:rPr>
                <a:t>      1                    1/A</a:t>
              </a:r>
            </a:p>
          </p:txBody>
        </p:sp>
      </p:grpSp>
      <p:cxnSp>
        <p:nvCxnSpPr>
          <p:cNvPr id="116" name="Straight Connector 115"/>
          <p:cNvCxnSpPr/>
          <p:nvPr/>
        </p:nvCxnSpPr>
        <p:spPr bwMode="auto">
          <a:xfrm rot="10800000" flipV="1">
            <a:off x="7162800" y="2590800"/>
            <a:ext cx="1828800" cy="771525"/>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7" name="Straight Connector 116"/>
          <p:cNvCxnSpPr/>
          <p:nvPr/>
        </p:nvCxnSpPr>
        <p:spPr bwMode="auto">
          <a:xfrm>
            <a:off x="9220200" y="1219200"/>
            <a:ext cx="228600"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5" name="Straight Connector 124"/>
          <p:cNvCxnSpPr>
            <a:stCxn id="156" idx="2"/>
          </p:cNvCxnSpPr>
          <p:nvPr/>
        </p:nvCxnSpPr>
        <p:spPr bwMode="auto">
          <a:xfrm rot="10800000" flipV="1">
            <a:off x="5581650" y="3362324"/>
            <a:ext cx="1352550" cy="1057275"/>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7" name="Straight Connector 126"/>
          <p:cNvCxnSpPr/>
          <p:nvPr/>
        </p:nvCxnSpPr>
        <p:spPr bwMode="auto">
          <a:xfrm rot="10800000">
            <a:off x="4648202" y="4419600"/>
            <a:ext cx="685799"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29" name="Group 172"/>
          <p:cNvGrpSpPr/>
          <p:nvPr/>
        </p:nvGrpSpPr>
        <p:grpSpPr>
          <a:xfrm>
            <a:off x="5334000" y="4314825"/>
            <a:ext cx="228600" cy="409575"/>
            <a:chOff x="5334000" y="4314825"/>
            <a:chExt cx="228600" cy="409575"/>
          </a:xfrm>
        </p:grpSpPr>
        <p:sp>
          <p:nvSpPr>
            <p:cNvPr id="133" name="TextBox 132"/>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30" name="Group 152"/>
            <p:cNvGrpSpPr/>
            <p:nvPr/>
          </p:nvGrpSpPr>
          <p:grpSpPr>
            <a:xfrm>
              <a:off x="5334000" y="4343400"/>
              <a:ext cx="228600" cy="381000"/>
              <a:chOff x="2667000" y="2514600"/>
              <a:chExt cx="1143000" cy="1295400"/>
            </a:xfrm>
          </p:grpSpPr>
          <p:sp>
            <p:nvSpPr>
              <p:cNvPr id="134" name="Pentagon 13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36" name="Straight Connector 13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31" name="Group 164"/>
          <p:cNvGrpSpPr/>
          <p:nvPr/>
        </p:nvGrpSpPr>
        <p:grpSpPr>
          <a:xfrm>
            <a:off x="6934200" y="3200400"/>
            <a:ext cx="228600" cy="409575"/>
            <a:chOff x="6400800" y="3352800"/>
            <a:chExt cx="228600" cy="409575"/>
          </a:xfrm>
        </p:grpSpPr>
        <p:sp>
          <p:nvSpPr>
            <p:cNvPr id="154" name="TextBox 153"/>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736" name="Group 154"/>
            <p:cNvGrpSpPr/>
            <p:nvPr/>
          </p:nvGrpSpPr>
          <p:grpSpPr>
            <a:xfrm>
              <a:off x="6400800" y="3381375"/>
              <a:ext cx="228600" cy="381000"/>
              <a:chOff x="2667000" y="2514600"/>
              <a:chExt cx="1143000" cy="1295400"/>
            </a:xfrm>
          </p:grpSpPr>
          <p:sp>
            <p:nvSpPr>
              <p:cNvPr id="156" name="Pentagon 155"/>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57" name="Straight Connector 156"/>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sp>
        <p:nvSpPr>
          <p:cNvPr id="158" name="TextBox 157"/>
          <p:cNvSpPr txBox="1"/>
          <p:nvPr/>
        </p:nvSpPr>
        <p:spPr>
          <a:xfrm>
            <a:off x="1143000" y="0"/>
            <a:ext cx="6830716" cy="553998"/>
          </a:xfrm>
          <a:prstGeom prst="rect">
            <a:avLst/>
          </a:prstGeom>
          <a:noFill/>
          <a:ln w="28575">
            <a:noFill/>
          </a:ln>
        </p:spPr>
        <p:txBody>
          <a:bodyPr wrap="none" rtlCol="0">
            <a:spAutoFit/>
          </a:bodyPr>
          <a:lstStyle/>
          <a:p>
            <a:pPr eaLnBrk="0" fontAlgn="base" hangingPunct="0">
              <a:spcBef>
                <a:spcPct val="0"/>
              </a:spcBef>
              <a:spcAft>
                <a:spcPct val="0"/>
              </a:spcAft>
            </a:pPr>
            <a:r>
              <a:rPr lang="en-US" sz="3000" b="1" dirty="0">
                <a:solidFill>
                  <a:srgbClr val="000000"/>
                </a:solidFill>
              </a:rPr>
              <a:t>Scheme of Movement and Maneuver</a:t>
            </a:r>
          </a:p>
        </p:txBody>
      </p:sp>
      <p:cxnSp>
        <p:nvCxnSpPr>
          <p:cNvPr id="159" name="Straight Connector 158"/>
          <p:cNvCxnSpPr/>
          <p:nvPr/>
        </p:nvCxnSpPr>
        <p:spPr bwMode="auto">
          <a:xfrm rot="10800000" flipV="1">
            <a:off x="6553200" y="2590800"/>
            <a:ext cx="2438400" cy="3810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758" name="Group 165"/>
          <p:cNvGrpSpPr/>
          <p:nvPr/>
        </p:nvGrpSpPr>
        <p:grpSpPr>
          <a:xfrm>
            <a:off x="6324600" y="2781300"/>
            <a:ext cx="228600" cy="409575"/>
            <a:chOff x="6400800" y="3352800"/>
            <a:chExt cx="228600" cy="409575"/>
          </a:xfrm>
        </p:grpSpPr>
        <p:sp>
          <p:nvSpPr>
            <p:cNvPr id="167" name="TextBox 166"/>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780" name="Group 154"/>
            <p:cNvGrpSpPr/>
            <p:nvPr/>
          </p:nvGrpSpPr>
          <p:grpSpPr>
            <a:xfrm>
              <a:off x="6400800" y="3381375"/>
              <a:ext cx="228600" cy="381000"/>
              <a:chOff x="2667000" y="2514600"/>
              <a:chExt cx="1143000" cy="1295400"/>
            </a:xfrm>
          </p:grpSpPr>
          <p:sp>
            <p:nvSpPr>
              <p:cNvPr id="169" name="Pentagon 168"/>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0" name="Straight Connector 169"/>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71" name="Straight Connector 170"/>
          <p:cNvCxnSpPr>
            <a:endCxn id="177" idx="0"/>
          </p:cNvCxnSpPr>
          <p:nvPr/>
        </p:nvCxnSpPr>
        <p:spPr bwMode="auto">
          <a:xfrm rot="10800000" flipV="1">
            <a:off x="4572000" y="2971799"/>
            <a:ext cx="1752600" cy="314325"/>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787" name="Group 173"/>
          <p:cNvGrpSpPr/>
          <p:nvPr/>
        </p:nvGrpSpPr>
        <p:grpSpPr>
          <a:xfrm>
            <a:off x="4343400" y="3124200"/>
            <a:ext cx="228600" cy="409575"/>
            <a:chOff x="5334000" y="4314825"/>
            <a:chExt cx="228600" cy="409575"/>
          </a:xfrm>
        </p:grpSpPr>
        <p:sp>
          <p:nvSpPr>
            <p:cNvPr id="175" name="TextBox 174"/>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796" name="Group 152"/>
            <p:cNvGrpSpPr/>
            <p:nvPr/>
          </p:nvGrpSpPr>
          <p:grpSpPr>
            <a:xfrm>
              <a:off x="5334000" y="4343400"/>
              <a:ext cx="228600" cy="381000"/>
              <a:chOff x="2667000" y="2514600"/>
              <a:chExt cx="1143000" cy="1295400"/>
            </a:xfrm>
          </p:grpSpPr>
          <p:sp>
            <p:nvSpPr>
              <p:cNvPr id="177" name="Pentagon 176"/>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8" name="Straight Connector 177"/>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80" name="Straight Connector 179"/>
          <p:cNvCxnSpPr/>
          <p:nvPr/>
        </p:nvCxnSpPr>
        <p:spPr bwMode="auto">
          <a:xfrm rot="5400000">
            <a:off x="4057650" y="3524250"/>
            <a:ext cx="381000" cy="1905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84" name="Straight Connector 183"/>
          <p:cNvCxnSpPr/>
          <p:nvPr/>
        </p:nvCxnSpPr>
        <p:spPr bwMode="auto">
          <a:xfrm rot="5400000">
            <a:off x="9296400" y="1524000"/>
            <a:ext cx="152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797" name="Group 260"/>
          <p:cNvGrpSpPr/>
          <p:nvPr/>
        </p:nvGrpSpPr>
        <p:grpSpPr>
          <a:xfrm>
            <a:off x="4343400" y="4267200"/>
            <a:ext cx="457200" cy="257175"/>
            <a:chOff x="4343400" y="4848225"/>
            <a:chExt cx="457200" cy="257175"/>
          </a:xfrm>
        </p:grpSpPr>
        <p:sp>
          <p:nvSpPr>
            <p:cNvPr id="119" name="Oval 118"/>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7" name="TextBox 196"/>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pSp>
        <p:nvGrpSpPr>
          <p:cNvPr id="798" name="Group 200"/>
          <p:cNvGrpSpPr/>
          <p:nvPr/>
        </p:nvGrpSpPr>
        <p:grpSpPr>
          <a:xfrm>
            <a:off x="4010025" y="4114800"/>
            <a:ext cx="714375" cy="304800"/>
            <a:chOff x="3933825" y="4114800"/>
            <a:chExt cx="714375" cy="304800"/>
          </a:xfrm>
        </p:grpSpPr>
        <p:sp>
          <p:nvSpPr>
            <p:cNvPr id="120" name="Oval 119"/>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0" name="TextBox 199"/>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08" name="Straight Connector 207"/>
          <p:cNvCxnSpPr/>
          <p:nvPr/>
        </p:nvCxnSpPr>
        <p:spPr bwMode="auto">
          <a:xfrm rot="16200000" flipH="1">
            <a:off x="3714750" y="3952875"/>
            <a:ext cx="4572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cxnSp>
        <p:nvCxnSpPr>
          <p:cNvPr id="209" name="Straight Connector 208"/>
          <p:cNvCxnSpPr/>
          <p:nvPr/>
        </p:nvCxnSpPr>
        <p:spPr bwMode="auto">
          <a:xfrm rot="10800000" flipV="1">
            <a:off x="4314826" y="3581399"/>
            <a:ext cx="1171575" cy="638175"/>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799" name="Group 211"/>
          <p:cNvGrpSpPr/>
          <p:nvPr/>
        </p:nvGrpSpPr>
        <p:grpSpPr>
          <a:xfrm>
            <a:off x="3657600" y="3429000"/>
            <a:ext cx="228600" cy="409575"/>
            <a:chOff x="6400800" y="3352800"/>
            <a:chExt cx="228600" cy="409575"/>
          </a:xfrm>
        </p:grpSpPr>
        <p:sp>
          <p:nvSpPr>
            <p:cNvPr id="213" name="TextBox 212"/>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64" name="Group 154"/>
            <p:cNvGrpSpPr/>
            <p:nvPr/>
          </p:nvGrpSpPr>
          <p:grpSpPr>
            <a:xfrm>
              <a:off x="6400800" y="3381375"/>
              <a:ext cx="228600" cy="381000"/>
              <a:chOff x="2667000" y="2514600"/>
              <a:chExt cx="1143000" cy="1295400"/>
            </a:xfrm>
          </p:grpSpPr>
          <p:sp>
            <p:nvSpPr>
              <p:cNvPr id="215" name="Pentagon 214"/>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16" name="Straight Connector 21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17" name="Straight Connector 216"/>
          <p:cNvCxnSpPr/>
          <p:nvPr/>
        </p:nvCxnSpPr>
        <p:spPr bwMode="auto">
          <a:xfrm rot="5400000">
            <a:off x="3886200" y="3276600"/>
            <a:ext cx="3048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65" name="Group 218"/>
          <p:cNvGrpSpPr/>
          <p:nvPr/>
        </p:nvGrpSpPr>
        <p:grpSpPr>
          <a:xfrm>
            <a:off x="4048125" y="2819400"/>
            <a:ext cx="228600" cy="409575"/>
            <a:chOff x="5334000" y="4314825"/>
            <a:chExt cx="228600" cy="409575"/>
          </a:xfrm>
        </p:grpSpPr>
        <p:sp>
          <p:nvSpPr>
            <p:cNvPr id="220" name="TextBox 21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67" name="Group 152"/>
            <p:cNvGrpSpPr/>
            <p:nvPr/>
          </p:nvGrpSpPr>
          <p:grpSpPr>
            <a:xfrm>
              <a:off x="5334000" y="4343400"/>
              <a:ext cx="228600" cy="381000"/>
              <a:chOff x="2667000" y="2514600"/>
              <a:chExt cx="1143000" cy="1295400"/>
            </a:xfrm>
          </p:grpSpPr>
          <p:sp>
            <p:nvSpPr>
              <p:cNvPr id="222" name="Pentagon 22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23" name="Straight Connector 22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24" name="Straight Connector 223"/>
          <p:cNvCxnSpPr/>
          <p:nvPr/>
        </p:nvCxnSpPr>
        <p:spPr bwMode="auto">
          <a:xfrm rot="16200000" flipV="1">
            <a:off x="3862389" y="2757488"/>
            <a:ext cx="219074" cy="95249"/>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68" name="Group 226"/>
          <p:cNvGrpSpPr/>
          <p:nvPr/>
        </p:nvGrpSpPr>
        <p:grpSpPr>
          <a:xfrm>
            <a:off x="3810000" y="2362200"/>
            <a:ext cx="228600" cy="409575"/>
            <a:chOff x="5334000" y="4314825"/>
            <a:chExt cx="228600" cy="409575"/>
          </a:xfrm>
        </p:grpSpPr>
        <p:sp>
          <p:nvSpPr>
            <p:cNvPr id="228" name="TextBox 227"/>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3</a:t>
              </a:r>
            </a:p>
          </p:txBody>
        </p:sp>
        <p:grpSp>
          <p:nvGrpSpPr>
            <p:cNvPr id="69" name="Group 152"/>
            <p:cNvGrpSpPr/>
            <p:nvPr/>
          </p:nvGrpSpPr>
          <p:grpSpPr>
            <a:xfrm>
              <a:off x="5334000" y="4343400"/>
              <a:ext cx="228600" cy="381000"/>
              <a:chOff x="2667000" y="2514600"/>
              <a:chExt cx="1143000" cy="1295400"/>
            </a:xfrm>
          </p:grpSpPr>
          <p:sp>
            <p:nvSpPr>
              <p:cNvPr id="230" name="Pentagon 229"/>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31" name="Straight Connector 230"/>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33" name="Straight Connector 232"/>
          <p:cNvCxnSpPr/>
          <p:nvPr/>
        </p:nvCxnSpPr>
        <p:spPr bwMode="auto">
          <a:xfrm rot="5400000" flipH="1" flipV="1">
            <a:off x="3662362" y="1985963"/>
            <a:ext cx="685800" cy="66675"/>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70" name="Group 240"/>
          <p:cNvGrpSpPr/>
          <p:nvPr/>
        </p:nvGrpSpPr>
        <p:grpSpPr>
          <a:xfrm>
            <a:off x="5562600" y="3276600"/>
            <a:ext cx="228600" cy="409575"/>
            <a:chOff x="6400800" y="3352800"/>
            <a:chExt cx="228600" cy="409575"/>
          </a:xfrm>
        </p:grpSpPr>
        <p:sp>
          <p:nvSpPr>
            <p:cNvPr id="242" name="TextBox 241"/>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71" name="Group 154"/>
            <p:cNvGrpSpPr/>
            <p:nvPr/>
          </p:nvGrpSpPr>
          <p:grpSpPr>
            <a:xfrm>
              <a:off x="6400800" y="3381375"/>
              <a:ext cx="228600" cy="381000"/>
              <a:chOff x="2667000" y="2514600"/>
              <a:chExt cx="1143000" cy="1295400"/>
            </a:xfrm>
          </p:grpSpPr>
          <p:sp>
            <p:nvSpPr>
              <p:cNvPr id="244" name="Pentagon 24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45" name="Straight Connector 24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47" name="Straight Connector 246"/>
          <p:cNvCxnSpPr/>
          <p:nvPr/>
        </p:nvCxnSpPr>
        <p:spPr bwMode="auto">
          <a:xfrm rot="16200000" flipV="1">
            <a:off x="5157788" y="2995612"/>
            <a:ext cx="609600" cy="104776"/>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72" name="Group 248"/>
          <p:cNvGrpSpPr/>
          <p:nvPr/>
        </p:nvGrpSpPr>
        <p:grpSpPr>
          <a:xfrm>
            <a:off x="5181600" y="2438400"/>
            <a:ext cx="228600" cy="409575"/>
            <a:chOff x="5334000" y="4314825"/>
            <a:chExt cx="228600" cy="409575"/>
          </a:xfrm>
        </p:grpSpPr>
        <p:sp>
          <p:nvSpPr>
            <p:cNvPr id="250" name="TextBox 24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73" name="Group 152"/>
            <p:cNvGrpSpPr/>
            <p:nvPr/>
          </p:nvGrpSpPr>
          <p:grpSpPr>
            <a:xfrm>
              <a:off x="5334000" y="4343400"/>
              <a:ext cx="228600" cy="381000"/>
              <a:chOff x="2667000" y="2514600"/>
              <a:chExt cx="1143000" cy="1295400"/>
            </a:xfrm>
          </p:grpSpPr>
          <p:sp>
            <p:nvSpPr>
              <p:cNvPr id="252" name="Pentagon 25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53" name="Straight Connector 25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54" name="Straight Connector 253"/>
          <p:cNvCxnSpPr/>
          <p:nvPr/>
        </p:nvCxnSpPr>
        <p:spPr bwMode="auto">
          <a:xfrm rot="10800000">
            <a:off x="4572000" y="2057400"/>
            <a:ext cx="561976" cy="45720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74" name="Group 261"/>
          <p:cNvGrpSpPr/>
          <p:nvPr/>
        </p:nvGrpSpPr>
        <p:grpSpPr>
          <a:xfrm>
            <a:off x="3962400" y="3810000"/>
            <a:ext cx="457200" cy="257175"/>
            <a:chOff x="4343400" y="4848225"/>
            <a:chExt cx="457200" cy="257175"/>
          </a:xfrm>
        </p:grpSpPr>
        <p:sp>
          <p:nvSpPr>
            <p:cNvPr id="263" name="Oval 262"/>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64" name="TextBox 263"/>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pSp>
        <p:nvGrpSpPr>
          <p:cNvPr id="75" name="Group 125"/>
          <p:cNvGrpSpPr/>
          <p:nvPr/>
        </p:nvGrpSpPr>
        <p:grpSpPr>
          <a:xfrm>
            <a:off x="6781800" y="3124201"/>
            <a:ext cx="885825" cy="476250"/>
            <a:chOff x="9296400" y="3352800"/>
            <a:chExt cx="885825" cy="476250"/>
          </a:xfrm>
        </p:grpSpPr>
        <p:sp>
          <p:nvSpPr>
            <p:cNvPr id="122" name="Line 190"/>
            <p:cNvSpPr>
              <a:spLocks noChangeShapeType="1"/>
            </p:cNvSpPr>
            <p:nvPr/>
          </p:nvSpPr>
          <p:spPr bwMode="auto">
            <a:xfrm>
              <a:off x="9601200" y="3371850"/>
              <a:ext cx="0" cy="457200"/>
            </a:xfrm>
            <a:prstGeom prst="line">
              <a:avLst/>
            </a:prstGeom>
            <a:noFill/>
            <a:ln w="25400">
              <a:solidFill>
                <a:schemeClr val="bg1"/>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23" name="Line 191"/>
            <p:cNvSpPr>
              <a:spLocks noChangeShapeType="1"/>
            </p:cNvSpPr>
            <p:nvPr/>
          </p:nvSpPr>
          <p:spPr bwMode="auto">
            <a:xfrm flipH="1">
              <a:off x="9372600" y="3600450"/>
              <a:ext cx="457200" cy="0"/>
            </a:xfrm>
            <a:prstGeom prst="line">
              <a:avLst/>
            </a:prstGeom>
            <a:noFill/>
            <a:ln w="25400">
              <a:solidFill>
                <a:schemeClr val="bg1"/>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24" name="Text Box 192"/>
            <p:cNvSpPr txBox="1">
              <a:spLocks noChangeArrowheads="1"/>
            </p:cNvSpPr>
            <p:nvPr/>
          </p:nvSpPr>
          <p:spPr bwMode="auto">
            <a:xfrm>
              <a:off x="9296400" y="3352800"/>
              <a:ext cx="885825" cy="246063"/>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b="1" dirty="0">
                  <a:solidFill>
                    <a:prstClr val="black"/>
                  </a:solidFill>
                  <a:latin typeface="Calibri" pitchFamily="34" charset="0"/>
                  <a:cs typeface="Arial" charset="0"/>
                </a:rPr>
                <a:t>          AB1020</a:t>
              </a:r>
            </a:p>
          </p:txBody>
        </p:sp>
      </p:grpSp>
      <p:grpSp>
        <p:nvGrpSpPr>
          <p:cNvPr id="76" name="Group 131"/>
          <p:cNvGrpSpPr/>
          <p:nvPr/>
        </p:nvGrpSpPr>
        <p:grpSpPr>
          <a:xfrm>
            <a:off x="3402403" y="4495356"/>
            <a:ext cx="885179" cy="476250"/>
            <a:chOff x="9325621" y="3352800"/>
            <a:chExt cx="885179" cy="476250"/>
          </a:xfrm>
        </p:grpSpPr>
        <p:sp>
          <p:nvSpPr>
            <p:cNvPr id="135" name="Line 190"/>
            <p:cNvSpPr>
              <a:spLocks noChangeShapeType="1"/>
            </p:cNvSpPr>
            <p:nvPr/>
          </p:nvSpPr>
          <p:spPr bwMode="auto">
            <a:xfrm>
              <a:off x="9601200" y="3371850"/>
              <a:ext cx="0" cy="457200"/>
            </a:xfrm>
            <a:prstGeom prst="line">
              <a:avLst/>
            </a:prstGeom>
            <a:noFill/>
            <a:ln w="25400">
              <a:solidFill>
                <a:schemeClr val="bg1"/>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37" name="Line 191"/>
            <p:cNvSpPr>
              <a:spLocks noChangeShapeType="1"/>
            </p:cNvSpPr>
            <p:nvPr/>
          </p:nvSpPr>
          <p:spPr bwMode="auto">
            <a:xfrm flipH="1">
              <a:off x="9372600" y="3600450"/>
              <a:ext cx="457200" cy="0"/>
            </a:xfrm>
            <a:prstGeom prst="line">
              <a:avLst/>
            </a:prstGeom>
            <a:noFill/>
            <a:ln w="25400">
              <a:solidFill>
                <a:schemeClr val="bg1"/>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38" name="Text Box 192"/>
            <p:cNvSpPr txBox="1">
              <a:spLocks noChangeArrowheads="1"/>
            </p:cNvSpPr>
            <p:nvPr/>
          </p:nvSpPr>
          <p:spPr bwMode="auto">
            <a:xfrm>
              <a:off x="9325621" y="3352800"/>
              <a:ext cx="885179" cy="246221"/>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000" b="1" dirty="0">
                  <a:solidFill>
                    <a:prstClr val="black"/>
                  </a:solidFill>
                  <a:latin typeface="Calibri" pitchFamily="34" charset="0"/>
                  <a:cs typeface="Arial" charset="0"/>
                </a:rPr>
                <a:t>          AB1022</a:t>
              </a:r>
            </a:p>
          </p:txBody>
        </p:sp>
      </p:grpSp>
      <p:grpSp>
        <p:nvGrpSpPr>
          <p:cNvPr id="77" name="Group 226"/>
          <p:cNvGrpSpPr/>
          <p:nvPr/>
        </p:nvGrpSpPr>
        <p:grpSpPr>
          <a:xfrm>
            <a:off x="4343400" y="1828800"/>
            <a:ext cx="228600" cy="409575"/>
            <a:chOff x="5334000" y="4314825"/>
            <a:chExt cx="228600" cy="409575"/>
          </a:xfrm>
        </p:grpSpPr>
        <p:sp>
          <p:nvSpPr>
            <p:cNvPr id="141" name="TextBox 140"/>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3</a:t>
              </a:r>
            </a:p>
          </p:txBody>
        </p:sp>
        <p:grpSp>
          <p:nvGrpSpPr>
            <p:cNvPr id="78" name="Group 152"/>
            <p:cNvGrpSpPr/>
            <p:nvPr/>
          </p:nvGrpSpPr>
          <p:grpSpPr>
            <a:xfrm>
              <a:off x="5334000" y="4343400"/>
              <a:ext cx="228600" cy="381000"/>
              <a:chOff x="2667000" y="2514600"/>
              <a:chExt cx="1143000" cy="1295400"/>
            </a:xfrm>
          </p:grpSpPr>
          <p:sp>
            <p:nvSpPr>
              <p:cNvPr id="143" name="Pentagon 142"/>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44" name="Straight Connector 143"/>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79" name="Group 242"/>
          <p:cNvGrpSpPr/>
          <p:nvPr/>
        </p:nvGrpSpPr>
        <p:grpSpPr>
          <a:xfrm>
            <a:off x="0" y="609600"/>
            <a:ext cx="3048000" cy="3139321"/>
            <a:chOff x="0" y="609600"/>
            <a:chExt cx="3048000" cy="3139321"/>
          </a:xfrm>
        </p:grpSpPr>
        <p:sp>
          <p:nvSpPr>
            <p:cNvPr id="139" name="TextBox 138"/>
            <p:cNvSpPr txBox="1"/>
            <p:nvPr/>
          </p:nvSpPr>
          <p:spPr>
            <a:xfrm>
              <a:off x="0" y="609600"/>
              <a:ext cx="3048000" cy="3139321"/>
            </a:xfrm>
            <a:prstGeom prst="rect">
              <a:avLst/>
            </a:prstGeom>
            <a:solidFill>
              <a:schemeClr val="accent5">
                <a:lumMod val="20000"/>
                <a:lumOff val="80000"/>
              </a:schemeClr>
            </a:solidFill>
          </p:spPr>
          <p:txBody>
            <a:bodyPr wrap="square" rtlCol="0">
              <a:spAutoFit/>
            </a:bodyPr>
            <a:lstStyle/>
            <a:p>
              <a:pPr algn="ctr" eaLnBrk="0" fontAlgn="base" hangingPunct="0">
                <a:spcBef>
                  <a:spcPct val="0"/>
                </a:spcBef>
                <a:spcAft>
                  <a:spcPct val="0"/>
                </a:spcAft>
              </a:pPr>
              <a:r>
                <a:rPr lang="en-US" sz="3000" b="1" u="sng" dirty="0">
                  <a:solidFill>
                    <a:srgbClr val="000000"/>
                  </a:solidFill>
                </a:rPr>
                <a:t>LEGEND</a:t>
              </a:r>
            </a:p>
            <a:p>
              <a:pPr marL="800100" lvl="1" indent="-342900" eaLnBrk="0" fontAlgn="base" hangingPunct="0">
                <a:lnSpc>
                  <a:spcPct val="150000"/>
                </a:lnSpc>
                <a:spcBef>
                  <a:spcPct val="0"/>
                </a:spcBef>
                <a:spcAft>
                  <a:spcPct val="0"/>
                </a:spcAft>
              </a:pPr>
              <a:r>
                <a:rPr lang="en-US" sz="1600" b="1" dirty="0">
                  <a:solidFill>
                    <a:srgbClr val="000000"/>
                  </a:solidFill>
                </a:rPr>
                <a:t>	Primary Infil Route</a:t>
              </a:r>
            </a:p>
            <a:p>
              <a:pPr marL="800100" lvl="1" indent="-342900" eaLnBrk="0" fontAlgn="base" hangingPunct="0">
                <a:lnSpc>
                  <a:spcPct val="150000"/>
                </a:lnSpc>
                <a:spcBef>
                  <a:spcPct val="0"/>
                </a:spcBef>
                <a:spcAft>
                  <a:spcPct val="0"/>
                </a:spcAft>
              </a:pPr>
              <a:r>
                <a:rPr lang="en-US" sz="1600" b="1" dirty="0">
                  <a:solidFill>
                    <a:srgbClr val="000000"/>
                  </a:solidFill>
                </a:rPr>
                <a:t>	Alternate Infil Route</a:t>
              </a:r>
            </a:p>
            <a:p>
              <a:pPr marL="800100" lvl="1" indent="-342900" eaLnBrk="0" fontAlgn="base" hangingPunct="0">
                <a:lnSpc>
                  <a:spcPct val="150000"/>
                </a:lnSpc>
                <a:spcBef>
                  <a:spcPct val="0"/>
                </a:spcBef>
                <a:spcAft>
                  <a:spcPct val="0"/>
                </a:spcAft>
              </a:pPr>
              <a:r>
                <a:rPr lang="en-US" sz="1600" b="1" dirty="0">
                  <a:solidFill>
                    <a:srgbClr val="000000"/>
                  </a:solidFill>
                </a:rPr>
                <a:t>	Primary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Alternate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Checkpoint</a:t>
              </a:r>
            </a:p>
            <a:p>
              <a:pPr marL="800100" lvl="1" indent="-342900" eaLnBrk="0" fontAlgn="base" hangingPunct="0">
                <a:lnSpc>
                  <a:spcPct val="150000"/>
                </a:lnSpc>
                <a:spcBef>
                  <a:spcPct val="0"/>
                </a:spcBef>
                <a:spcAft>
                  <a:spcPct val="0"/>
                </a:spcAft>
              </a:pPr>
              <a:r>
                <a:rPr lang="en-US" sz="1600" b="1" dirty="0">
                  <a:solidFill>
                    <a:srgbClr val="000000"/>
                  </a:solidFill>
                </a:rPr>
                <a:t>	Security Halt</a:t>
              </a:r>
            </a:p>
            <a:p>
              <a:pPr marL="800100" lvl="1" indent="-342900" eaLnBrk="0" fontAlgn="base" hangingPunct="0">
                <a:lnSpc>
                  <a:spcPct val="150000"/>
                </a:lnSpc>
                <a:spcBef>
                  <a:spcPct val="0"/>
                </a:spcBef>
                <a:spcAft>
                  <a:spcPct val="0"/>
                </a:spcAft>
              </a:pPr>
              <a:r>
                <a:rPr lang="en-US" sz="1600" b="1" dirty="0">
                  <a:solidFill>
                    <a:srgbClr val="000000"/>
                  </a:solidFill>
                </a:rPr>
                <a:t>	ORP</a:t>
              </a:r>
              <a:endParaRPr lang="en-US" sz="3000" b="1" dirty="0">
                <a:solidFill>
                  <a:srgbClr val="000000"/>
                </a:solidFill>
              </a:endParaRPr>
            </a:p>
          </p:txBody>
        </p:sp>
        <p:cxnSp>
          <p:nvCxnSpPr>
            <p:cNvPr id="140" name="Straight Connector 139"/>
            <p:cNvCxnSpPr/>
            <p:nvPr/>
          </p:nvCxnSpPr>
          <p:spPr bwMode="auto">
            <a:xfrm rot="10800000">
              <a:off x="76200" y="1657349"/>
              <a:ext cx="533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42" name="Straight Connector 141"/>
            <p:cNvCxnSpPr/>
            <p:nvPr/>
          </p:nvCxnSpPr>
          <p:spPr bwMode="auto">
            <a:xfrm rot="10800000">
              <a:off x="76199" y="1295399"/>
              <a:ext cx="53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80" name="Group 205"/>
            <p:cNvGrpSpPr/>
            <p:nvPr/>
          </p:nvGrpSpPr>
          <p:grpSpPr>
            <a:xfrm>
              <a:off x="247650" y="2497765"/>
              <a:ext cx="228600" cy="302585"/>
              <a:chOff x="609600" y="1619250"/>
              <a:chExt cx="228600" cy="302585"/>
            </a:xfrm>
          </p:grpSpPr>
          <p:sp>
            <p:nvSpPr>
              <p:cNvPr id="155" name="TextBox 154"/>
              <p:cNvSpPr txBox="1"/>
              <p:nvPr/>
            </p:nvSpPr>
            <p:spPr>
              <a:xfrm>
                <a:off x="657225" y="1619250"/>
                <a:ext cx="76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000000"/>
                    </a:solidFill>
                  </a:rPr>
                  <a:t>1</a:t>
                </a:r>
              </a:p>
            </p:txBody>
          </p:sp>
          <p:grpSp>
            <p:nvGrpSpPr>
              <p:cNvPr id="81" name="Group 154"/>
              <p:cNvGrpSpPr/>
              <p:nvPr/>
            </p:nvGrpSpPr>
            <p:grpSpPr>
              <a:xfrm>
                <a:off x="609600" y="1638300"/>
                <a:ext cx="228600" cy="283535"/>
                <a:chOff x="2667000" y="2514600"/>
                <a:chExt cx="1143000" cy="1295400"/>
              </a:xfrm>
            </p:grpSpPr>
            <p:sp>
              <p:nvSpPr>
                <p:cNvPr id="161" name="Pentagon 160"/>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62" name="Straight Connector 161"/>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83" name="Group 204"/>
            <p:cNvGrpSpPr/>
            <p:nvPr/>
          </p:nvGrpSpPr>
          <p:grpSpPr>
            <a:xfrm>
              <a:off x="228600" y="2895600"/>
              <a:ext cx="457200" cy="246221"/>
              <a:chOff x="533400" y="2362200"/>
              <a:chExt cx="457200" cy="246221"/>
            </a:xfrm>
          </p:grpSpPr>
          <p:sp>
            <p:nvSpPr>
              <p:cNvPr id="152" name="Oval 151"/>
              <p:cNvSpPr/>
              <p:nvPr/>
            </p:nvSpPr>
            <p:spPr>
              <a:xfrm>
                <a:off x="552450" y="2362200"/>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53" name="TextBox 152"/>
              <p:cNvSpPr txBox="1"/>
              <p:nvPr/>
            </p:nvSpPr>
            <p:spPr>
              <a:xfrm>
                <a:off x="533400" y="2362200"/>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a:t>
                </a:r>
              </a:p>
            </p:txBody>
          </p:sp>
        </p:grpSp>
        <p:grpSp>
          <p:nvGrpSpPr>
            <p:cNvPr id="84" name="Group 201"/>
            <p:cNvGrpSpPr/>
            <p:nvPr/>
          </p:nvGrpSpPr>
          <p:grpSpPr>
            <a:xfrm>
              <a:off x="152400" y="3200400"/>
              <a:ext cx="714375" cy="304800"/>
              <a:chOff x="3933825" y="4114800"/>
              <a:chExt cx="714375" cy="304800"/>
            </a:xfrm>
          </p:grpSpPr>
          <p:sp>
            <p:nvSpPr>
              <p:cNvPr id="150" name="Oval 149"/>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51" name="TextBox 150"/>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148" name="Straight Connector 147"/>
            <p:cNvCxnSpPr/>
            <p:nvPr/>
          </p:nvCxnSpPr>
          <p:spPr bwMode="auto">
            <a:xfrm rot="10800000">
              <a:off x="76201" y="2362200"/>
              <a:ext cx="533400" cy="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cxnSp>
          <p:nvCxnSpPr>
            <p:cNvPr id="149" name="Straight Connector 148"/>
            <p:cNvCxnSpPr/>
            <p:nvPr/>
          </p:nvCxnSpPr>
          <p:spPr bwMode="auto">
            <a:xfrm rot="10800000">
              <a:off x="76200" y="2000250"/>
              <a:ext cx="533400" cy="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grpSp>
        <p:nvGrpSpPr>
          <p:cNvPr id="85" name="Group 180"/>
          <p:cNvGrpSpPr/>
          <p:nvPr/>
        </p:nvGrpSpPr>
        <p:grpSpPr>
          <a:xfrm>
            <a:off x="8467344" y="2273808"/>
            <a:ext cx="762000" cy="762000"/>
            <a:chOff x="6705600" y="4495800"/>
            <a:chExt cx="762000" cy="762000"/>
          </a:xfrm>
        </p:grpSpPr>
        <p:grpSp>
          <p:nvGrpSpPr>
            <p:cNvPr id="86" name="Group 175"/>
            <p:cNvGrpSpPr/>
            <p:nvPr/>
          </p:nvGrpSpPr>
          <p:grpSpPr>
            <a:xfrm>
              <a:off x="6705600" y="4495800"/>
              <a:ext cx="762000" cy="762000"/>
              <a:chOff x="6705600" y="4495800"/>
              <a:chExt cx="762000" cy="762000"/>
            </a:xfrm>
          </p:grpSpPr>
          <p:sp>
            <p:nvSpPr>
              <p:cNvPr id="173" name="Plus 172"/>
              <p:cNvSpPr/>
              <p:nvPr/>
            </p:nvSpPr>
            <p:spPr bwMode="auto">
              <a:xfrm>
                <a:off x="6705600" y="4495800"/>
                <a:ext cx="762000" cy="7620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sp>
            <p:nvSpPr>
              <p:cNvPr id="174" name="TextBox 173"/>
              <p:cNvSpPr txBox="1"/>
              <p:nvPr/>
            </p:nvSpPr>
            <p:spPr>
              <a:xfrm>
                <a:off x="6878394" y="4770648"/>
                <a:ext cx="457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FFFF00"/>
                    </a:solidFill>
                  </a:rPr>
                  <a:t>CCP1</a:t>
                </a:r>
              </a:p>
            </p:txBody>
          </p:sp>
        </p:grpSp>
        <p:sp>
          <p:nvSpPr>
            <p:cNvPr id="179" name="TextBox 178"/>
            <p:cNvSpPr txBox="1"/>
            <p:nvPr/>
          </p:nvSpPr>
          <p:spPr>
            <a:xfrm>
              <a:off x="6979356" y="4601376"/>
              <a:ext cx="1524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FFFF00"/>
                  </a:solidFill>
                </a:rPr>
                <a:t>P</a:t>
              </a:r>
            </a:p>
          </p:txBody>
        </p:sp>
      </p:grpSp>
      <p:grpSp>
        <p:nvGrpSpPr>
          <p:cNvPr id="87" name="Group 181"/>
          <p:cNvGrpSpPr/>
          <p:nvPr/>
        </p:nvGrpSpPr>
        <p:grpSpPr>
          <a:xfrm>
            <a:off x="6248400" y="3962400"/>
            <a:ext cx="762000" cy="762000"/>
            <a:chOff x="6705600" y="4495800"/>
            <a:chExt cx="762000" cy="762000"/>
          </a:xfrm>
        </p:grpSpPr>
        <p:grpSp>
          <p:nvGrpSpPr>
            <p:cNvPr id="88" name="Group 175"/>
            <p:cNvGrpSpPr/>
            <p:nvPr/>
          </p:nvGrpSpPr>
          <p:grpSpPr>
            <a:xfrm>
              <a:off x="6705600" y="4495800"/>
              <a:ext cx="762000" cy="762000"/>
              <a:chOff x="6705600" y="4495800"/>
              <a:chExt cx="762000" cy="762000"/>
            </a:xfrm>
          </p:grpSpPr>
          <p:sp>
            <p:nvSpPr>
              <p:cNvPr id="186" name="Plus 185"/>
              <p:cNvSpPr/>
              <p:nvPr/>
            </p:nvSpPr>
            <p:spPr bwMode="auto">
              <a:xfrm>
                <a:off x="6705600" y="4495800"/>
                <a:ext cx="762000" cy="7620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sp>
            <p:nvSpPr>
              <p:cNvPr id="189" name="TextBox 188"/>
              <p:cNvSpPr txBox="1"/>
              <p:nvPr/>
            </p:nvSpPr>
            <p:spPr>
              <a:xfrm>
                <a:off x="6878394" y="4770648"/>
                <a:ext cx="457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FFFF00"/>
                    </a:solidFill>
                  </a:rPr>
                  <a:t>CCP2</a:t>
                </a:r>
              </a:p>
            </p:txBody>
          </p:sp>
        </p:grpSp>
        <p:sp>
          <p:nvSpPr>
            <p:cNvPr id="185" name="TextBox 184"/>
            <p:cNvSpPr txBox="1"/>
            <p:nvPr/>
          </p:nvSpPr>
          <p:spPr>
            <a:xfrm>
              <a:off x="6979356" y="4601376"/>
              <a:ext cx="1524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FFFF00"/>
                  </a:solidFill>
                </a:rPr>
                <a:t>P</a:t>
              </a:r>
            </a:p>
          </p:txBody>
        </p:sp>
      </p:grpSp>
      <p:grpSp>
        <p:nvGrpSpPr>
          <p:cNvPr id="89" name="Group 190"/>
          <p:cNvGrpSpPr/>
          <p:nvPr/>
        </p:nvGrpSpPr>
        <p:grpSpPr>
          <a:xfrm>
            <a:off x="4724400" y="2590800"/>
            <a:ext cx="762000" cy="762000"/>
            <a:chOff x="6705600" y="4495800"/>
            <a:chExt cx="762000" cy="762000"/>
          </a:xfrm>
        </p:grpSpPr>
        <p:grpSp>
          <p:nvGrpSpPr>
            <p:cNvPr id="90" name="Group 175"/>
            <p:cNvGrpSpPr/>
            <p:nvPr/>
          </p:nvGrpSpPr>
          <p:grpSpPr>
            <a:xfrm>
              <a:off x="6705600" y="4495800"/>
              <a:ext cx="762000" cy="762000"/>
              <a:chOff x="6705600" y="4495800"/>
              <a:chExt cx="762000" cy="762000"/>
            </a:xfrm>
          </p:grpSpPr>
          <p:sp>
            <p:nvSpPr>
              <p:cNvPr id="201" name="Plus 200"/>
              <p:cNvSpPr/>
              <p:nvPr/>
            </p:nvSpPr>
            <p:spPr bwMode="auto">
              <a:xfrm>
                <a:off x="6705600" y="4495800"/>
                <a:ext cx="762000" cy="7620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sp>
            <p:nvSpPr>
              <p:cNvPr id="202" name="TextBox 201"/>
              <p:cNvSpPr txBox="1"/>
              <p:nvPr/>
            </p:nvSpPr>
            <p:spPr>
              <a:xfrm>
                <a:off x="6878394" y="4770648"/>
                <a:ext cx="457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FFFF00"/>
                    </a:solidFill>
                  </a:rPr>
                  <a:t>CCP2</a:t>
                </a:r>
              </a:p>
            </p:txBody>
          </p:sp>
        </p:grpSp>
        <p:sp>
          <p:nvSpPr>
            <p:cNvPr id="198" name="TextBox 197"/>
            <p:cNvSpPr txBox="1"/>
            <p:nvPr/>
          </p:nvSpPr>
          <p:spPr>
            <a:xfrm>
              <a:off x="6979356" y="4601376"/>
              <a:ext cx="1524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FFFF00"/>
                  </a:solidFill>
                </a:rPr>
                <a:t>A</a:t>
              </a:r>
            </a:p>
          </p:txBody>
        </p:sp>
      </p:grpSp>
      <p:grpSp>
        <p:nvGrpSpPr>
          <p:cNvPr id="91" name="Group 204"/>
          <p:cNvGrpSpPr/>
          <p:nvPr/>
        </p:nvGrpSpPr>
        <p:grpSpPr>
          <a:xfrm>
            <a:off x="3276600" y="2590800"/>
            <a:ext cx="762000" cy="762000"/>
            <a:chOff x="6705600" y="4495800"/>
            <a:chExt cx="762000" cy="762000"/>
          </a:xfrm>
        </p:grpSpPr>
        <p:grpSp>
          <p:nvGrpSpPr>
            <p:cNvPr id="93" name="Group 175"/>
            <p:cNvGrpSpPr/>
            <p:nvPr/>
          </p:nvGrpSpPr>
          <p:grpSpPr>
            <a:xfrm>
              <a:off x="6705600" y="4495800"/>
              <a:ext cx="762000" cy="762000"/>
              <a:chOff x="6705600" y="4495800"/>
              <a:chExt cx="762000" cy="762000"/>
            </a:xfrm>
          </p:grpSpPr>
          <p:sp>
            <p:nvSpPr>
              <p:cNvPr id="210" name="Plus 209"/>
              <p:cNvSpPr/>
              <p:nvPr/>
            </p:nvSpPr>
            <p:spPr bwMode="auto">
              <a:xfrm>
                <a:off x="6705600" y="4495800"/>
                <a:ext cx="762000" cy="7620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sp>
            <p:nvSpPr>
              <p:cNvPr id="211" name="TextBox 210"/>
              <p:cNvSpPr txBox="1"/>
              <p:nvPr/>
            </p:nvSpPr>
            <p:spPr>
              <a:xfrm>
                <a:off x="6878394" y="4770648"/>
                <a:ext cx="457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FFFF00"/>
                    </a:solidFill>
                  </a:rPr>
                  <a:t>CCP3</a:t>
                </a:r>
              </a:p>
            </p:txBody>
          </p:sp>
        </p:grpSp>
        <p:sp>
          <p:nvSpPr>
            <p:cNvPr id="207" name="TextBox 206"/>
            <p:cNvSpPr txBox="1"/>
            <p:nvPr/>
          </p:nvSpPr>
          <p:spPr>
            <a:xfrm>
              <a:off x="6979356" y="4601376"/>
              <a:ext cx="1524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FFFF00"/>
                  </a:solidFill>
                </a:rPr>
                <a:t>P</a:t>
              </a:r>
            </a:p>
          </p:txBody>
        </p:sp>
      </p:grpSp>
      <p:grpSp>
        <p:nvGrpSpPr>
          <p:cNvPr id="94" name="Group 250"/>
          <p:cNvGrpSpPr/>
          <p:nvPr/>
        </p:nvGrpSpPr>
        <p:grpSpPr>
          <a:xfrm>
            <a:off x="3668268" y="1367028"/>
            <a:ext cx="1068324" cy="609600"/>
            <a:chOff x="3668268" y="1367028"/>
            <a:chExt cx="1068324" cy="609600"/>
          </a:xfrm>
        </p:grpSpPr>
        <p:sp>
          <p:nvSpPr>
            <p:cNvPr id="246" name="Oval 245"/>
            <p:cNvSpPr/>
            <p:nvPr/>
          </p:nvSpPr>
          <p:spPr bwMode="auto">
            <a:xfrm>
              <a:off x="3728312" y="1367028"/>
              <a:ext cx="619110" cy="609600"/>
            </a:xfrm>
            <a:prstGeom prst="ellipse">
              <a:avLst/>
            </a:prstGeom>
            <a:solidFill>
              <a:srgbClr val="3333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fontScale="85000" lnSpcReduction="20000"/>
            </a:bodyPr>
            <a:lstStyle/>
            <a:p>
              <a:pPr eaLnBrk="0" fontAlgn="base" hangingPunct="0">
                <a:spcBef>
                  <a:spcPct val="0"/>
                </a:spcBef>
                <a:spcAft>
                  <a:spcPct val="0"/>
                </a:spcAft>
              </a:pPr>
              <a:endParaRPr lang="en-US" sz="3000" b="1" dirty="0">
                <a:solidFill>
                  <a:srgbClr val="FFFF00"/>
                </a:solidFill>
              </a:endParaRPr>
            </a:p>
          </p:txBody>
        </p:sp>
        <p:sp>
          <p:nvSpPr>
            <p:cNvPr id="248" name="TextBox 247"/>
            <p:cNvSpPr txBox="1"/>
            <p:nvPr/>
          </p:nvSpPr>
          <p:spPr>
            <a:xfrm>
              <a:off x="3668268" y="1523281"/>
              <a:ext cx="1068324" cy="316570"/>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FFC000"/>
                  </a:solidFill>
                </a:rPr>
                <a:t>Link-Up</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ox(in)">
                                      <p:cBhvr>
                                        <p:cTn id="11" dur="500"/>
                                        <p:tgtEl>
                                          <p:spTgt spid="31"/>
                                        </p:tgtEl>
                                      </p:cBhvr>
                                    </p:animEffect>
                                  </p:childTnLst>
                                </p:cTn>
                              </p:par>
                              <p:par>
                                <p:cTn id="12" presetID="2" presetClass="entr" presetSubtype="4" fill="hold" nodeType="withEffect">
                                  <p:stCondLst>
                                    <p:cond delay="0"/>
                                  </p:stCondLst>
                                  <p:childTnLst>
                                    <p:set>
                                      <p:cBhvr>
                                        <p:cTn id="13" dur="1" fill="hold">
                                          <p:stCondLst>
                                            <p:cond delay="0"/>
                                          </p:stCondLst>
                                        </p:cTn>
                                        <p:tgtEl>
                                          <p:spTgt spid="75"/>
                                        </p:tgtEl>
                                        <p:attrNameLst>
                                          <p:attrName>style.visibility</p:attrName>
                                        </p:attrNameLst>
                                      </p:cBhvr>
                                      <p:to>
                                        <p:strVal val="visible"/>
                                      </p:to>
                                    </p:set>
                                    <p:anim calcmode="lin" valueType="num">
                                      <p:cBhvr additive="base">
                                        <p:cTn id="14" dur="500" fill="hold"/>
                                        <p:tgtEl>
                                          <p:spTgt spid="75"/>
                                        </p:tgtEl>
                                        <p:attrNameLst>
                                          <p:attrName>ppt_x</p:attrName>
                                        </p:attrNameLst>
                                      </p:cBhvr>
                                      <p:tavLst>
                                        <p:tav tm="0">
                                          <p:val>
                                            <p:strVal val="#ppt_x"/>
                                          </p:val>
                                        </p:tav>
                                        <p:tav tm="100000">
                                          <p:val>
                                            <p:strVal val="#ppt_x"/>
                                          </p:val>
                                        </p:tav>
                                      </p:tavLst>
                                    </p:anim>
                                    <p:anim calcmode="lin" valueType="num">
                                      <p:cBhvr additive="base">
                                        <p:cTn id="15" dur="500" fill="hold"/>
                                        <p:tgtEl>
                                          <p:spTgt spid="7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 calcmode="lin" valueType="num">
                                      <p:cBhvr additive="base">
                                        <p:cTn id="22" dur="500" fill="hold"/>
                                        <p:tgtEl>
                                          <p:spTgt spid="85"/>
                                        </p:tgtEl>
                                        <p:attrNameLst>
                                          <p:attrName>ppt_x</p:attrName>
                                        </p:attrNameLst>
                                      </p:cBhvr>
                                      <p:tavLst>
                                        <p:tav tm="0">
                                          <p:val>
                                            <p:strVal val="#ppt_x"/>
                                          </p:val>
                                        </p:tav>
                                        <p:tav tm="100000">
                                          <p:val>
                                            <p:strVal val="#ppt_x"/>
                                          </p:val>
                                        </p:tav>
                                      </p:tavLst>
                                    </p:anim>
                                    <p:anim calcmode="lin" valueType="num">
                                      <p:cBhvr additive="base">
                                        <p:cTn id="23" dur="500" fill="hold"/>
                                        <p:tgtEl>
                                          <p:spTgt spid="85"/>
                                        </p:tgtEl>
                                        <p:attrNameLst>
                                          <p:attrName>ppt_y</p:attrName>
                                        </p:attrNameLst>
                                      </p:cBhvr>
                                      <p:tavLst>
                                        <p:tav tm="0">
                                          <p:val>
                                            <p:strVal val="1+#ppt_h/2"/>
                                          </p:val>
                                        </p:tav>
                                        <p:tav tm="100000">
                                          <p:val>
                                            <p:strVal val="#ppt_y"/>
                                          </p:val>
                                        </p:tav>
                                      </p:tavLst>
                                    </p:anim>
                                  </p:childTnLst>
                                </p:cTn>
                              </p:par>
                              <p:par>
                                <p:cTn id="24" presetID="4" presetClass="entr" presetSubtype="16"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box(in)">
                                      <p:cBhvr>
                                        <p:cTn id="26" dur="500"/>
                                        <p:tgtEl>
                                          <p:spTgt spid="125"/>
                                        </p:tgtEl>
                                      </p:cBhvr>
                                    </p:animEffect>
                                  </p:childTnLst>
                                </p:cTn>
                              </p:par>
                              <p:par>
                                <p:cTn id="27" presetID="4" presetClass="entr" presetSubtype="16"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ox(in)">
                                      <p:cBhvr>
                                        <p:cTn id="29" dur="500"/>
                                        <p:tgtEl>
                                          <p:spTgt spid="29"/>
                                        </p:tgtEl>
                                      </p:cBhvr>
                                    </p:animEffect>
                                  </p:childTnLst>
                                </p:cTn>
                              </p:par>
                              <p:par>
                                <p:cTn id="30" presetID="2" presetClass="entr" presetSubtype="4" fill="hold" nodeType="with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additive="base">
                                        <p:cTn id="32" dur="500" fill="hold"/>
                                        <p:tgtEl>
                                          <p:spTgt spid="87"/>
                                        </p:tgtEl>
                                        <p:attrNameLst>
                                          <p:attrName>ppt_x</p:attrName>
                                        </p:attrNameLst>
                                      </p:cBhvr>
                                      <p:tavLst>
                                        <p:tav tm="0">
                                          <p:val>
                                            <p:strVal val="#ppt_x"/>
                                          </p:val>
                                        </p:tav>
                                        <p:tav tm="100000">
                                          <p:val>
                                            <p:strVal val="#ppt_x"/>
                                          </p:val>
                                        </p:tav>
                                      </p:tavLst>
                                    </p:anim>
                                    <p:anim calcmode="lin" valueType="num">
                                      <p:cBhvr additive="base">
                                        <p:cTn id="33" dur="500" fill="hold"/>
                                        <p:tgtEl>
                                          <p:spTgt spid="87"/>
                                        </p:tgtEl>
                                        <p:attrNameLst>
                                          <p:attrName>ppt_y</p:attrName>
                                        </p:attrNameLst>
                                      </p:cBhvr>
                                      <p:tavLst>
                                        <p:tav tm="0">
                                          <p:val>
                                            <p:strVal val="1+#ppt_h/2"/>
                                          </p:val>
                                        </p:tav>
                                        <p:tav tm="100000">
                                          <p:val>
                                            <p:strVal val="#ppt_y"/>
                                          </p:val>
                                        </p:tav>
                                      </p:tavLst>
                                    </p:anim>
                                  </p:childTnLst>
                                </p:cTn>
                              </p:par>
                              <p:par>
                                <p:cTn id="34" presetID="4" presetClass="entr" presetSubtype="16" fill="hold" nodeType="withEffect">
                                  <p:stCondLst>
                                    <p:cond delay="0"/>
                                  </p:stCondLst>
                                  <p:childTnLst>
                                    <p:set>
                                      <p:cBhvr>
                                        <p:cTn id="35" dur="1" fill="hold">
                                          <p:stCondLst>
                                            <p:cond delay="0"/>
                                          </p:stCondLst>
                                        </p:cTn>
                                        <p:tgtEl>
                                          <p:spTgt spid="127"/>
                                        </p:tgtEl>
                                        <p:attrNameLst>
                                          <p:attrName>style.visibility</p:attrName>
                                        </p:attrNameLst>
                                      </p:cBhvr>
                                      <p:to>
                                        <p:strVal val="visible"/>
                                      </p:to>
                                    </p:set>
                                    <p:animEffect transition="in" filter="box(in)">
                                      <p:cBhvr>
                                        <p:cTn id="36" dur="500"/>
                                        <p:tgtEl>
                                          <p:spTgt spid="127"/>
                                        </p:tgtEl>
                                      </p:cBhvr>
                                    </p:animEffect>
                                  </p:childTnLst>
                                </p:cTn>
                              </p:par>
                              <p:par>
                                <p:cTn id="37" presetID="4" presetClass="entr" presetSubtype="16" fill="hold" nodeType="withEffect">
                                  <p:stCondLst>
                                    <p:cond delay="0"/>
                                  </p:stCondLst>
                                  <p:childTnLst>
                                    <p:set>
                                      <p:cBhvr>
                                        <p:cTn id="38" dur="1" fill="hold">
                                          <p:stCondLst>
                                            <p:cond delay="0"/>
                                          </p:stCondLst>
                                        </p:cTn>
                                        <p:tgtEl>
                                          <p:spTgt spid="797"/>
                                        </p:tgtEl>
                                        <p:attrNameLst>
                                          <p:attrName>style.visibility</p:attrName>
                                        </p:attrNameLst>
                                      </p:cBhvr>
                                      <p:to>
                                        <p:strVal val="visible"/>
                                      </p:to>
                                    </p:set>
                                    <p:animEffect transition="in" filter="box(in)">
                                      <p:cBhvr>
                                        <p:cTn id="39" dur="500"/>
                                        <p:tgtEl>
                                          <p:spTgt spid="797"/>
                                        </p:tgtEl>
                                      </p:cBhvr>
                                    </p:animEffect>
                                  </p:childTnLst>
                                </p:cTn>
                              </p:par>
                              <p:par>
                                <p:cTn id="40" presetID="4" presetClass="entr" presetSubtype="16" fill="hold" nodeType="withEffect">
                                  <p:stCondLst>
                                    <p:cond delay="0"/>
                                  </p:stCondLst>
                                  <p:childTnLst>
                                    <p:set>
                                      <p:cBhvr>
                                        <p:cTn id="41" dur="1" fill="hold">
                                          <p:stCondLst>
                                            <p:cond delay="0"/>
                                          </p:stCondLst>
                                        </p:cTn>
                                        <p:tgtEl>
                                          <p:spTgt spid="798"/>
                                        </p:tgtEl>
                                        <p:attrNameLst>
                                          <p:attrName>style.visibility</p:attrName>
                                        </p:attrNameLst>
                                      </p:cBhvr>
                                      <p:to>
                                        <p:strVal val="visible"/>
                                      </p:to>
                                    </p:set>
                                    <p:animEffect transition="in" filter="box(in)">
                                      <p:cBhvr>
                                        <p:cTn id="42" dur="500"/>
                                        <p:tgtEl>
                                          <p:spTgt spid="798"/>
                                        </p:tgtEl>
                                      </p:cBhvr>
                                    </p:animEffect>
                                  </p:childTnLst>
                                </p:cTn>
                              </p:par>
                              <p:par>
                                <p:cTn id="43" presetID="4" presetClass="entr" presetSubtype="16" fill="hold" nodeType="withEffect">
                                  <p:stCondLst>
                                    <p:cond delay="0"/>
                                  </p:stCondLst>
                                  <p:childTnLst>
                                    <p:set>
                                      <p:cBhvr>
                                        <p:cTn id="44" dur="1" fill="hold">
                                          <p:stCondLst>
                                            <p:cond delay="0"/>
                                          </p:stCondLst>
                                        </p:cTn>
                                        <p:tgtEl>
                                          <p:spTgt spid="159"/>
                                        </p:tgtEl>
                                        <p:attrNameLst>
                                          <p:attrName>style.visibility</p:attrName>
                                        </p:attrNameLst>
                                      </p:cBhvr>
                                      <p:to>
                                        <p:strVal val="visible"/>
                                      </p:to>
                                    </p:set>
                                    <p:animEffect transition="in" filter="box(in)">
                                      <p:cBhvr>
                                        <p:cTn id="45" dur="500"/>
                                        <p:tgtEl>
                                          <p:spTgt spid="159"/>
                                        </p:tgtEl>
                                      </p:cBhvr>
                                    </p:animEffect>
                                  </p:childTnLst>
                                </p:cTn>
                              </p:par>
                              <p:par>
                                <p:cTn id="46" presetID="4" presetClass="entr" presetSubtype="16" fill="hold" nodeType="withEffect">
                                  <p:stCondLst>
                                    <p:cond delay="0"/>
                                  </p:stCondLst>
                                  <p:childTnLst>
                                    <p:set>
                                      <p:cBhvr>
                                        <p:cTn id="47" dur="1" fill="hold">
                                          <p:stCondLst>
                                            <p:cond delay="0"/>
                                          </p:stCondLst>
                                        </p:cTn>
                                        <p:tgtEl>
                                          <p:spTgt spid="758"/>
                                        </p:tgtEl>
                                        <p:attrNameLst>
                                          <p:attrName>style.visibility</p:attrName>
                                        </p:attrNameLst>
                                      </p:cBhvr>
                                      <p:to>
                                        <p:strVal val="visible"/>
                                      </p:to>
                                    </p:set>
                                    <p:animEffect transition="in" filter="box(in)">
                                      <p:cBhvr>
                                        <p:cTn id="48" dur="500"/>
                                        <p:tgtEl>
                                          <p:spTgt spid="758"/>
                                        </p:tgtEl>
                                      </p:cBhvr>
                                    </p:animEffect>
                                  </p:childTnLst>
                                </p:cTn>
                              </p:par>
                              <p:par>
                                <p:cTn id="49" presetID="2" presetClass="entr" presetSubtype="4" fill="hold" nodeType="with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additive="base">
                                        <p:cTn id="51" dur="500" fill="hold"/>
                                        <p:tgtEl>
                                          <p:spTgt spid="85"/>
                                        </p:tgtEl>
                                        <p:attrNameLst>
                                          <p:attrName>ppt_x</p:attrName>
                                        </p:attrNameLst>
                                      </p:cBhvr>
                                      <p:tavLst>
                                        <p:tav tm="0">
                                          <p:val>
                                            <p:strVal val="#ppt_x"/>
                                          </p:val>
                                        </p:tav>
                                        <p:tav tm="100000">
                                          <p:val>
                                            <p:strVal val="#ppt_x"/>
                                          </p:val>
                                        </p:tav>
                                      </p:tavLst>
                                    </p:anim>
                                    <p:anim calcmode="lin" valueType="num">
                                      <p:cBhvr additive="base">
                                        <p:cTn id="52" dur="500" fill="hold"/>
                                        <p:tgtEl>
                                          <p:spTgt spid="85"/>
                                        </p:tgtEl>
                                        <p:attrNameLst>
                                          <p:attrName>ppt_y</p:attrName>
                                        </p:attrNameLst>
                                      </p:cBhvr>
                                      <p:tavLst>
                                        <p:tav tm="0">
                                          <p:val>
                                            <p:strVal val="1+#ppt_h/2"/>
                                          </p:val>
                                        </p:tav>
                                        <p:tav tm="100000">
                                          <p:val>
                                            <p:strVal val="#ppt_y"/>
                                          </p:val>
                                        </p:tav>
                                      </p:tavLst>
                                    </p:anim>
                                  </p:childTnLst>
                                </p:cTn>
                              </p:par>
                              <p:par>
                                <p:cTn id="53" presetID="4" presetClass="entr" presetSubtype="16" fill="hold" nodeType="withEffect">
                                  <p:stCondLst>
                                    <p:cond delay="0"/>
                                  </p:stCondLst>
                                  <p:childTnLst>
                                    <p:set>
                                      <p:cBhvr>
                                        <p:cTn id="54" dur="1" fill="hold">
                                          <p:stCondLst>
                                            <p:cond delay="0"/>
                                          </p:stCondLst>
                                        </p:cTn>
                                        <p:tgtEl>
                                          <p:spTgt spid="171"/>
                                        </p:tgtEl>
                                        <p:attrNameLst>
                                          <p:attrName>style.visibility</p:attrName>
                                        </p:attrNameLst>
                                      </p:cBhvr>
                                      <p:to>
                                        <p:strVal val="visible"/>
                                      </p:to>
                                    </p:set>
                                    <p:animEffect transition="in" filter="box(in)">
                                      <p:cBhvr>
                                        <p:cTn id="55" dur="500"/>
                                        <p:tgtEl>
                                          <p:spTgt spid="171"/>
                                        </p:tgtEl>
                                      </p:cBhvr>
                                    </p:animEffect>
                                  </p:childTnLst>
                                </p:cTn>
                              </p:par>
                              <p:par>
                                <p:cTn id="56" presetID="4" presetClass="entr" presetSubtype="16" fill="hold" nodeType="withEffect">
                                  <p:stCondLst>
                                    <p:cond delay="0"/>
                                  </p:stCondLst>
                                  <p:childTnLst>
                                    <p:set>
                                      <p:cBhvr>
                                        <p:cTn id="57" dur="1" fill="hold">
                                          <p:stCondLst>
                                            <p:cond delay="0"/>
                                          </p:stCondLst>
                                        </p:cTn>
                                        <p:tgtEl>
                                          <p:spTgt spid="787"/>
                                        </p:tgtEl>
                                        <p:attrNameLst>
                                          <p:attrName>style.visibility</p:attrName>
                                        </p:attrNameLst>
                                      </p:cBhvr>
                                      <p:to>
                                        <p:strVal val="visible"/>
                                      </p:to>
                                    </p:set>
                                    <p:animEffect transition="in" filter="box(in)">
                                      <p:cBhvr>
                                        <p:cTn id="58" dur="500"/>
                                        <p:tgtEl>
                                          <p:spTgt spid="787"/>
                                        </p:tgtEl>
                                      </p:cBhvr>
                                    </p:animEffect>
                                  </p:childTnLst>
                                </p:cTn>
                              </p:par>
                              <p:par>
                                <p:cTn id="59" presetID="2" presetClass="entr" presetSubtype="4"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500" fill="hold"/>
                                        <p:tgtEl>
                                          <p:spTgt spid="89"/>
                                        </p:tgtEl>
                                        <p:attrNameLst>
                                          <p:attrName>ppt_x</p:attrName>
                                        </p:attrNameLst>
                                      </p:cBhvr>
                                      <p:tavLst>
                                        <p:tav tm="0">
                                          <p:val>
                                            <p:strVal val="#ppt_x"/>
                                          </p:val>
                                        </p:tav>
                                        <p:tav tm="100000">
                                          <p:val>
                                            <p:strVal val="#ppt_x"/>
                                          </p:val>
                                        </p:tav>
                                      </p:tavLst>
                                    </p:anim>
                                    <p:anim calcmode="lin" valueType="num">
                                      <p:cBhvr additive="base">
                                        <p:cTn id="62" dur="500" fill="hold"/>
                                        <p:tgtEl>
                                          <p:spTgt spid="89"/>
                                        </p:tgtEl>
                                        <p:attrNameLst>
                                          <p:attrName>ppt_y</p:attrName>
                                        </p:attrNameLst>
                                      </p:cBhvr>
                                      <p:tavLst>
                                        <p:tav tm="0">
                                          <p:val>
                                            <p:strVal val="1+#ppt_h/2"/>
                                          </p:val>
                                        </p:tav>
                                        <p:tav tm="100000">
                                          <p:val>
                                            <p:strVal val="#ppt_y"/>
                                          </p:val>
                                        </p:tav>
                                      </p:tavLst>
                                    </p:anim>
                                  </p:childTnLst>
                                </p:cTn>
                              </p:par>
                              <p:par>
                                <p:cTn id="63" presetID="4" presetClass="entr" presetSubtype="16" fill="hold" nodeType="withEffect">
                                  <p:stCondLst>
                                    <p:cond delay="0"/>
                                  </p:stCondLst>
                                  <p:childTnLst>
                                    <p:set>
                                      <p:cBhvr>
                                        <p:cTn id="64" dur="1" fill="hold">
                                          <p:stCondLst>
                                            <p:cond delay="0"/>
                                          </p:stCondLst>
                                        </p:cTn>
                                        <p:tgtEl>
                                          <p:spTgt spid="180"/>
                                        </p:tgtEl>
                                        <p:attrNameLst>
                                          <p:attrName>style.visibility</p:attrName>
                                        </p:attrNameLst>
                                      </p:cBhvr>
                                      <p:to>
                                        <p:strVal val="visible"/>
                                      </p:to>
                                    </p:set>
                                    <p:animEffect transition="in" filter="box(in)">
                                      <p:cBhvr>
                                        <p:cTn id="65" dur="500"/>
                                        <p:tgtEl>
                                          <p:spTgt spid="180"/>
                                        </p:tgtEl>
                                      </p:cBhvr>
                                    </p:animEffect>
                                  </p:childTnLst>
                                </p:cTn>
                              </p:par>
                              <p:par>
                                <p:cTn id="66" presetID="4" presetClass="entr" presetSubtype="16"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box(in)">
                                      <p:cBhvr>
                                        <p:cTn id="68" dur="500"/>
                                        <p:tgtEl>
                                          <p:spTgt spid="74"/>
                                        </p:tgtEl>
                                      </p:cBhvr>
                                    </p:animEffect>
                                  </p:childTnLst>
                                </p:cTn>
                              </p:par>
                              <p:par>
                                <p:cTn id="69" presetID="4" presetClass="entr" presetSubtype="16" fill="hold" nodeType="withEffect">
                                  <p:stCondLst>
                                    <p:cond delay="0"/>
                                  </p:stCondLst>
                                  <p:childTnLst>
                                    <p:set>
                                      <p:cBhvr>
                                        <p:cTn id="70" dur="1" fill="hold">
                                          <p:stCondLst>
                                            <p:cond delay="0"/>
                                          </p:stCondLst>
                                        </p:cTn>
                                        <p:tgtEl>
                                          <p:spTgt spid="798"/>
                                        </p:tgtEl>
                                        <p:attrNameLst>
                                          <p:attrName>style.visibility</p:attrName>
                                        </p:attrNameLst>
                                      </p:cBhvr>
                                      <p:to>
                                        <p:strVal val="visible"/>
                                      </p:to>
                                    </p:set>
                                    <p:animEffect transition="in" filter="box(in)">
                                      <p:cBhvr>
                                        <p:cTn id="71" dur="500"/>
                                        <p:tgtEl>
                                          <p:spTgt spid="79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500"/>
                                        <p:tgtEl>
                                          <p:spTgt spid="79"/>
                                        </p:tgtEl>
                                        <p:attrNameLst>
                                          <p:attrName>ppt_x</p:attrName>
                                        </p:attrNameLst>
                                      </p:cBhvr>
                                      <p:tavLst>
                                        <p:tav tm="0">
                                          <p:val>
                                            <p:strVal val="ppt_x"/>
                                          </p:val>
                                        </p:tav>
                                        <p:tav tm="100000">
                                          <p:val>
                                            <p:strVal val="ppt_x"/>
                                          </p:val>
                                        </p:tav>
                                      </p:tavLst>
                                    </p:anim>
                                    <p:anim calcmode="lin" valueType="num">
                                      <p:cBhvr additive="base">
                                        <p:cTn id="76" dur="500"/>
                                        <p:tgtEl>
                                          <p:spTgt spid="79"/>
                                        </p:tgtEl>
                                        <p:attrNameLst>
                                          <p:attrName>ppt_y</p:attrName>
                                        </p:attrNameLst>
                                      </p:cBhvr>
                                      <p:tavLst>
                                        <p:tav tm="0">
                                          <p:val>
                                            <p:strVal val="ppt_y"/>
                                          </p:val>
                                        </p:tav>
                                        <p:tav tm="100000">
                                          <p:val>
                                            <p:strVal val="1+ppt_h/2"/>
                                          </p:val>
                                        </p:tav>
                                      </p:tavLst>
                                    </p:anim>
                                    <p:set>
                                      <p:cBhvr>
                                        <p:cTn id="77" dur="1" fill="hold">
                                          <p:stCondLst>
                                            <p:cond delay="499"/>
                                          </p:stCondLst>
                                        </p:cTn>
                                        <p:tgtEl>
                                          <p:spTgt spid="79"/>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85"/>
                                        </p:tgtEl>
                                        <p:attrNameLst>
                                          <p:attrName>ppt_x</p:attrName>
                                        </p:attrNameLst>
                                      </p:cBhvr>
                                      <p:tavLst>
                                        <p:tav tm="0">
                                          <p:val>
                                            <p:strVal val="ppt_x"/>
                                          </p:val>
                                        </p:tav>
                                        <p:tav tm="100000">
                                          <p:val>
                                            <p:strVal val="ppt_x"/>
                                          </p:val>
                                        </p:tav>
                                      </p:tavLst>
                                    </p:anim>
                                    <p:anim calcmode="lin" valueType="num">
                                      <p:cBhvr additive="base">
                                        <p:cTn id="80" dur="500"/>
                                        <p:tgtEl>
                                          <p:spTgt spid="85"/>
                                        </p:tgtEl>
                                        <p:attrNameLst>
                                          <p:attrName>ppt_y</p:attrName>
                                        </p:attrNameLst>
                                      </p:cBhvr>
                                      <p:tavLst>
                                        <p:tav tm="0">
                                          <p:val>
                                            <p:strVal val="ppt_y"/>
                                          </p:val>
                                        </p:tav>
                                        <p:tav tm="100000">
                                          <p:val>
                                            <p:strVal val="1+ppt_h/2"/>
                                          </p:val>
                                        </p:tav>
                                      </p:tavLst>
                                    </p:anim>
                                    <p:set>
                                      <p:cBhvr>
                                        <p:cTn id="81" dur="1" fill="hold">
                                          <p:stCondLst>
                                            <p:cond delay="499"/>
                                          </p:stCondLst>
                                        </p:cTn>
                                        <p:tgtEl>
                                          <p:spTgt spid="85"/>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87"/>
                                        </p:tgtEl>
                                        <p:attrNameLst>
                                          <p:attrName>ppt_x</p:attrName>
                                        </p:attrNameLst>
                                      </p:cBhvr>
                                      <p:tavLst>
                                        <p:tav tm="0">
                                          <p:val>
                                            <p:strVal val="ppt_x"/>
                                          </p:val>
                                        </p:tav>
                                        <p:tav tm="100000">
                                          <p:val>
                                            <p:strVal val="ppt_x"/>
                                          </p:val>
                                        </p:tav>
                                      </p:tavLst>
                                    </p:anim>
                                    <p:anim calcmode="lin" valueType="num">
                                      <p:cBhvr additive="base">
                                        <p:cTn id="84" dur="500"/>
                                        <p:tgtEl>
                                          <p:spTgt spid="87"/>
                                        </p:tgtEl>
                                        <p:attrNameLst>
                                          <p:attrName>ppt_y</p:attrName>
                                        </p:attrNameLst>
                                      </p:cBhvr>
                                      <p:tavLst>
                                        <p:tav tm="0">
                                          <p:val>
                                            <p:strVal val="ppt_y"/>
                                          </p:val>
                                        </p:tav>
                                        <p:tav tm="100000">
                                          <p:val>
                                            <p:strVal val="1+ppt_h/2"/>
                                          </p:val>
                                        </p:tav>
                                      </p:tavLst>
                                    </p:anim>
                                    <p:set>
                                      <p:cBhvr>
                                        <p:cTn id="85" dur="1" fill="hold">
                                          <p:stCondLst>
                                            <p:cond delay="499"/>
                                          </p:stCondLst>
                                        </p:cTn>
                                        <p:tgtEl>
                                          <p:spTgt spid="87"/>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75"/>
                                        </p:tgtEl>
                                        <p:attrNameLst>
                                          <p:attrName>ppt_x</p:attrName>
                                        </p:attrNameLst>
                                      </p:cBhvr>
                                      <p:tavLst>
                                        <p:tav tm="0">
                                          <p:val>
                                            <p:strVal val="ppt_x"/>
                                          </p:val>
                                        </p:tav>
                                        <p:tav tm="100000">
                                          <p:val>
                                            <p:strVal val="ppt_x"/>
                                          </p:val>
                                        </p:tav>
                                      </p:tavLst>
                                    </p:anim>
                                    <p:anim calcmode="lin" valueType="num">
                                      <p:cBhvr additive="base">
                                        <p:cTn id="88" dur="500"/>
                                        <p:tgtEl>
                                          <p:spTgt spid="75"/>
                                        </p:tgtEl>
                                        <p:attrNameLst>
                                          <p:attrName>ppt_y</p:attrName>
                                        </p:attrNameLst>
                                      </p:cBhvr>
                                      <p:tavLst>
                                        <p:tav tm="0">
                                          <p:val>
                                            <p:strVal val="ppt_y"/>
                                          </p:val>
                                        </p:tav>
                                        <p:tav tm="100000">
                                          <p:val>
                                            <p:strVal val="1+ppt_h/2"/>
                                          </p:val>
                                        </p:tav>
                                      </p:tavLst>
                                    </p:anim>
                                    <p:set>
                                      <p:cBhvr>
                                        <p:cTn id="89" dur="1" fill="hold">
                                          <p:stCondLst>
                                            <p:cond delay="499"/>
                                          </p:stCondLst>
                                        </p:cTn>
                                        <p:tgtEl>
                                          <p:spTgt spid="75"/>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89"/>
                                        </p:tgtEl>
                                        <p:attrNameLst>
                                          <p:attrName>ppt_x</p:attrName>
                                        </p:attrNameLst>
                                      </p:cBhvr>
                                      <p:tavLst>
                                        <p:tav tm="0">
                                          <p:val>
                                            <p:strVal val="ppt_x"/>
                                          </p:val>
                                        </p:tav>
                                        <p:tav tm="100000">
                                          <p:val>
                                            <p:strVal val="ppt_x"/>
                                          </p:val>
                                        </p:tav>
                                      </p:tavLst>
                                    </p:anim>
                                    <p:anim calcmode="lin" valueType="num">
                                      <p:cBhvr additive="base">
                                        <p:cTn id="92" dur="500"/>
                                        <p:tgtEl>
                                          <p:spTgt spid="89"/>
                                        </p:tgtEl>
                                        <p:attrNameLst>
                                          <p:attrName>ppt_y</p:attrName>
                                        </p:attrNameLst>
                                      </p:cBhvr>
                                      <p:tavLst>
                                        <p:tav tm="0">
                                          <p:val>
                                            <p:strVal val="ppt_y"/>
                                          </p:val>
                                        </p:tav>
                                        <p:tav tm="100000">
                                          <p:val>
                                            <p:strVal val="1+ppt_h/2"/>
                                          </p:val>
                                        </p:tav>
                                      </p:tavLst>
                                    </p:anim>
                                    <p:set>
                                      <p:cBhvr>
                                        <p:cTn id="93" dur="1" fill="hold">
                                          <p:stCondLst>
                                            <p:cond delay="499"/>
                                          </p:stCondLst>
                                        </p:cTn>
                                        <p:tgtEl>
                                          <p:spTgt spid="89"/>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797"/>
                                        </p:tgtEl>
                                        <p:attrNameLst>
                                          <p:attrName>ppt_x</p:attrName>
                                        </p:attrNameLst>
                                      </p:cBhvr>
                                      <p:tavLst>
                                        <p:tav tm="0">
                                          <p:val>
                                            <p:strVal val="ppt_x"/>
                                          </p:val>
                                        </p:tav>
                                        <p:tav tm="100000">
                                          <p:val>
                                            <p:strVal val="ppt_x"/>
                                          </p:val>
                                        </p:tav>
                                      </p:tavLst>
                                    </p:anim>
                                    <p:anim calcmode="lin" valueType="num">
                                      <p:cBhvr additive="base">
                                        <p:cTn id="96" dur="500"/>
                                        <p:tgtEl>
                                          <p:spTgt spid="797"/>
                                        </p:tgtEl>
                                        <p:attrNameLst>
                                          <p:attrName>ppt_y</p:attrName>
                                        </p:attrNameLst>
                                      </p:cBhvr>
                                      <p:tavLst>
                                        <p:tav tm="0">
                                          <p:val>
                                            <p:strVal val="ppt_y"/>
                                          </p:val>
                                        </p:tav>
                                        <p:tav tm="100000">
                                          <p:val>
                                            <p:strVal val="1+ppt_h/2"/>
                                          </p:val>
                                        </p:tav>
                                      </p:tavLst>
                                    </p:anim>
                                    <p:set>
                                      <p:cBhvr>
                                        <p:cTn id="97" dur="1" fill="hold">
                                          <p:stCondLst>
                                            <p:cond delay="499"/>
                                          </p:stCondLst>
                                        </p:cTn>
                                        <p:tgtEl>
                                          <p:spTgt spid="797"/>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66"/>
                                        </p:tgtEl>
                                        <p:attrNameLst>
                                          <p:attrName>ppt_x</p:attrName>
                                        </p:attrNameLst>
                                      </p:cBhvr>
                                      <p:tavLst>
                                        <p:tav tm="0">
                                          <p:val>
                                            <p:strVal val="ppt_x"/>
                                          </p:val>
                                        </p:tav>
                                        <p:tav tm="100000">
                                          <p:val>
                                            <p:strVal val="ppt_x"/>
                                          </p:val>
                                        </p:tav>
                                      </p:tavLst>
                                    </p:anim>
                                    <p:anim calcmode="lin" valueType="num">
                                      <p:cBhvr additive="base">
                                        <p:cTn id="100" dur="500"/>
                                        <p:tgtEl>
                                          <p:spTgt spid="66"/>
                                        </p:tgtEl>
                                        <p:attrNameLst>
                                          <p:attrName>ppt_y</p:attrName>
                                        </p:attrNameLst>
                                      </p:cBhvr>
                                      <p:tavLst>
                                        <p:tav tm="0">
                                          <p:val>
                                            <p:strVal val="ppt_y"/>
                                          </p:val>
                                        </p:tav>
                                        <p:tav tm="100000">
                                          <p:val>
                                            <p:strVal val="1+ppt_h/2"/>
                                          </p:val>
                                        </p:tav>
                                      </p:tavLst>
                                    </p:anim>
                                    <p:set>
                                      <p:cBhvr>
                                        <p:cTn id="101" dur="1" fill="hold">
                                          <p:stCondLst>
                                            <p:cond delay="499"/>
                                          </p:stCondLst>
                                        </p:cTn>
                                        <p:tgtEl>
                                          <p:spTgt spid="66"/>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798"/>
                                        </p:tgtEl>
                                        <p:attrNameLst>
                                          <p:attrName>ppt_x</p:attrName>
                                        </p:attrNameLst>
                                      </p:cBhvr>
                                      <p:tavLst>
                                        <p:tav tm="0">
                                          <p:val>
                                            <p:strVal val="ppt_x"/>
                                          </p:val>
                                        </p:tav>
                                        <p:tav tm="100000">
                                          <p:val>
                                            <p:strVal val="ppt_x"/>
                                          </p:val>
                                        </p:tav>
                                      </p:tavLst>
                                    </p:anim>
                                    <p:anim calcmode="lin" valueType="num">
                                      <p:cBhvr additive="base">
                                        <p:cTn id="104" dur="500"/>
                                        <p:tgtEl>
                                          <p:spTgt spid="798"/>
                                        </p:tgtEl>
                                        <p:attrNameLst>
                                          <p:attrName>ppt_y</p:attrName>
                                        </p:attrNameLst>
                                      </p:cBhvr>
                                      <p:tavLst>
                                        <p:tav tm="0">
                                          <p:val>
                                            <p:strVal val="ppt_y"/>
                                          </p:val>
                                        </p:tav>
                                        <p:tav tm="100000">
                                          <p:val>
                                            <p:strVal val="1+ppt_h/2"/>
                                          </p:val>
                                        </p:tav>
                                      </p:tavLst>
                                    </p:anim>
                                    <p:set>
                                      <p:cBhvr>
                                        <p:cTn id="105" dur="1" fill="hold">
                                          <p:stCondLst>
                                            <p:cond delay="499"/>
                                          </p:stCondLst>
                                        </p:cTn>
                                        <p:tgtEl>
                                          <p:spTgt spid="798"/>
                                        </p:tgtEl>
                                        <p:attrNameLst>
                                          <p:attrName>style.visibility</p:attrName>
                                        </p:attrNameLst>
                                      </p:cBhvr>
                                      <p:to>
                                        <p:strVal val="hidden"/>
                                      </p:to>
                                    </p:set>
                                  </p:childTnLst>
                                </p:cTn>
                              </p:par>
                              <p:par>
                                <p:cTn id="106" presetID="2" presetClass="exit" presetSubtype="4" fill="hold" nodeType="withEffect">
                                  <p:stCondLst>
                                    <p:cond delay="0"/>
                                  </p:stCondLst>
                                  <p:childTnLst>
                                    <p:anim calcmode="lin" valueType="num">
                                      <p:cBhvr additive="base">
                                        <p:cTn id="107" dur="500"/>
                                        <p:tgtEl>
                                          <p:spTgt spid="127"/>
                                        </p:tgtEl>
                                        <p:attrNameLst>
                                          <p:attrName>ppt_x</p:attrName>
                                        </p:attrNameLst>
                                      </p:cBhvr>
                                      <p:tavLst>
                                        <p:tav tm="0">
                                          <p:val>
                                            <p:strVal val="ppt_x"/>
                                          </p:val>
                                        </p:tav>
                                        <p:tav tm="100000">
                                          <p:val>
                                            <p:strVal val="ppt_x"/>
                                          </p:val>
                                        </p:tav>
                                      </p:tavLst>
                                    </p:anim>
                                    <p:anim calcmode="lin" valueType="num">
                                      <p:cBhvr additive="base">
                                        <p:cTn id="108" dur="500"/>
                                        <p:tgtEl>
                                          <p:spTgt spid="127"/>
                                        </p:tgtEl>
                                        <p:attrNameLst>
                                          <p:attrName>ppt_y</p:attrName>
                                        </p:attrNameLst>
                                      </p:cBhvr>
                                      <p:tavLst>
                                        <p:tav tm="0">
                                          <p:val>
                                            <p:strVal val="ppt_y"/>
                                          </p:val>
                                        </p:tav>
                                        <p:tav tm="100000">
                                          <p:val>
                                            <p:strVal val="1+ppt_h/2"/>
                                          </p:val>
                                        </p:tav>
                                      </p:tavLst>
                                    </p:anim>
                                    <p:set>
                                      <p:cBhvr>
                                        <p:cTn id="109" dur="1" fill="hold">
                                          <p:stCondLst>
                                            <p:cond delay="499"/>
                                          </p:stCondLst>
                                        </p:cTn>
                                        <p:tgtEl>
                                          <p:spTgt spid="127"/>
                                        </p:tgtEl>
                                        <p:attrNameLst>
                                          <p:attrName>style.visibility</p:attrName>
                                        </p:attrNameLst>
                                      </p:cBhvr>
                                      <p:to>
                                        <p:strVal val="hidden"/>
                                      </p:to>
                                    </p:set>
                                  </p:childTnLst>
                                </p:cTn>
                              </p:par>
                              <p:par>
                                <p:cTn id="110" presetID="2" presetClass="exit" presetSubtype="4" fill="hold" nodeType="withEffect">
                                  <p:stCondLst>
                                    <p:cond delay="0"/>
                                  </p:stCondLst>
                                  <p:childTnLst>
                                    <p:anim calcmode="lin" valueType="num">
                                      <p:cBhvr additive="base">
                                        <p:cTn id="111" dur="500"/>
                                        <p:tgtEl>
                                          <p:spTgt spid="29"/>
                                        </p:tgtEl>
                                        <p:attrNameLst>
                                          <p:attrName>ppt_x</p:attrName>
                                        </p:attrNameLst>
                                      </p:cBhvr>
                                      <p:tavLst>
                                        <p:tav tm="0">
                                          <p:val>
                                            <p:strVal val="ppt_x"/>
                                          </p:val>
                                        </p:tav>
                                        <p:tav tm="100000">
                                          <p:val>
                                            <p:strVal val="ppt_x"/>
                                          </p:val>
                                        </p:tav>
                                      </p:tavLst>
                                    </p:anim>
                                    <p:anim calcmode="lin" valueType="num">
                                      <p:cBhvr additive="base">
                                        <p:cTn id="112" dur="500"/>
                                        <p:tgtEl>
                                          <p:spTgt spid="29"/>
                                        </p:tgtEl>
                                        <p:attrNameLst>
                                          <p:attrName>ppt_y</p:attrName>
                                        </p:attrNameLst>
                                      </p:cBhvr>
                                      <p:tavLst>
                                        <p:tav tm="0">
                                          <p:val>
                                            <p:strVal val="ppt_y"/>
                                          </p:val>
                                        </p:tav>
                                        <p:tav tm="100000">
                                          <p:val>
                                            <p:strVal val="1+ppt_h/2"/>
                                          </p:val>
                                        </p:tav>
                                      </p:tavLst>
                                    </p:anim>
                                    <p:set>
                                      <p:cBhvr>
                                        <p:cTn id="113" dur="1" fill="hold">
                                          <p:stCondLst>
                                            <p:cond delay="499"/>
                                          </p:stCondLst>
                                        </p:cTn>
                                        <p:tgtEl>
                                          <p:spTgt spid="29"/>
                                        </p:tgtEl>
                                        <p:attrNameLst>
                                          <p:attrName>style.visibility</p:attrName>
                                        </p:attrNameLst>
                                      </p:cBhvr>
                                      <p:to>
                                        <p:strVal val="hidden"/>
                                      </p:to>
                                    </p:set>
                                  </p:childTnLst>
                                </p:cTn>
                              </p:par>
                              <p:par>
                                <p:cTn id="114" presetID="2" presetClass="exit" presetSubtype="4" fill="hold" nodeType="withEffect">
                                  <p:stCondLst>
                                    <p:cond delay="0"/>
                                  </p:stCondLst>
                                  <p:childTnLst>
                                    <p:anim calcmode="lin" valueType="num">
                                      <p:cBhvr additive="base">
                                        <p:cTn id="115" dur="500"/>
                                        <p:tgtEl>
                                          <p:spTgt spid="125"/>
                                        </p:tgtEl>
                                        <p:attrNameLst>
                                          <p:attrName>ppt_x</p:attrName>
                                        </p:attrNameLst>
                                      </p:cBhvr>
                                      <p:tavLst>
                                        <p:tav tm="0">
                                          <p:val>
                                            <p:strVal val="ppt_x"/>
                                          </p:val>
                                        </p:tav>
                                        <p:tav tm="100000">
                                          <p:val>
                                            <p:strVal val="ppt_x"/>
                                          </p:val>
                                        </p:tav>
                                      </p:tavLst>
                                    </p:anim>
                                    <p:anim calcmode="lin" valueType="num">
                                      <p:cBhvr additive="base">
                                        <p:cTn id="116" dur="500"/>
                                        <p:tgtEl>
                                          <p:spTgt spid="125"/>
                                        </p:tgtEl>
                                        <p:attrNameLst>
                                          <p:attrName>ppt_y</p:attrName>
                                        </p:attrNameLst>
                                      </p:cBhvr>
                                      <p:tavLst>
                                        <p:tav tm="0">
                                          <p:val>
                                            <p:strVal val="ppt_y"/>
                                          </p:val>
                                        </p:tav>
                                        <p:tav tm="100000">
                                          <p:val>
                                            <p:strVal val="1+ppt_h/2"/>
                                          </p:val>
                                        </p:tav>
                                      </p:tavLst>
                                    </p:anim>
                                    <p:set>
                                      <p:cBhvr>
                                        <p:cTn id="117" dur="1" fill="hold">
                                          <p:stCondLst>
                                            <p:cond delay="499"/>
                                          </p:stCondLst>
                                        </p:cTn>
                                        <p:tgtEl>
                                          <p:spTgt spid="125"/>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31"/>
                                        </p:tgtEl>
                                        <p:attrNameLst>
                                          <p:attrName>ppt_x</p:attrName>
                                        </p:attrNameLst>
                                      </p:cBhvr>
                                      <p:tavLst>
                                        <p:tav tm="0">
                                          <p:val>
                                            <p:strVal val="ppt_x"/>
                                          </p:val>
                                        </p:tav>
                                        <p:tav tm="100000">
                                          <p:val>
                                            <p:strVal val="ppt_x"/>
                                          </p:val>
                                        </p:tav>
                                      </p:tavLst>
                                    </p:anim>
                                    <p:anim calcmode="lin" valueType="num">
                                      <p:cBhvr additive="base">
                                        <p:cTn id="120" dur="500"/>
                                        <p:tgtEl>
                                          <p:spTgt spid="31"/>
                                        </p:tgtEl>
                                        <p:attrNameLst>
                                          <p:attrName>ppt_y</p:attrName>
                                        </p:attrNameLst>
                                      </p:cBhvr>
                                      <p:tavLst>
                                        <p:tav tm="0">
                                          <p:val>
                                            <p:strVal val="ppt_y"/>
                                          </p:val>
                                        </p:tav>
                                        <p:tav tm="100000">
                                          <p:val>
                                            <p:strVal val="1+ppt_h/2"/>
                                          </p:val>
                                        </p:tav>
                                      </p:tavLst>
                                    </p:anim>
                                    <p:set>
                                      <p:cBhvr>
                                        <p:cTn id="121" dur="1" fill="hold">
                                          <p:stCondLst>
                                            <p:cond delay="499"/>
                                          </p:stCondLst>
                                        </p:cTn>
                                        <p:tgtEl>
                                          <p:spTgt spid="31"/>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0"/>
                                        <p:tgtEl>
                                          <p:spTgt spid="116"/>
                                        </p:tgtEl>
                                        <p:attrNameLst>
                                          <p:attrName>ppt_x</p:attrName>
                                        </p:attrNameLst>
                                      </p:cBhvr>
                                      <p:tavLst>
                                        <p:tav tm="0">
                                          <p:val>
                                            <p:strVal val="ppt_x"/>
                                          </p:val>
                                        </p:tav>
                                        <p:tav tm="100000">
                                          <p:val>
                                            <p:strVal val="ppt_x"/>
                                          </p:val>
                                        </p:tav>
                                      </p:tavLst>
                                    </p:anim>
                                    <p:anim calcmode="lin" valueType="num">
                                      <p:cBhvr additive="base">
                                        <p:cTn id="124" dur="500"/>
                                        <p:tgtEl>
                                          <p:spTgt spid="116"/>
                                        </p:tgtEl>
                                        <p:attrNameLst>
                                          <p:attrName>ppt_y</p:attrName>
                                        </p:attrNameLst>
                                      </p:cBhvr>
                                      <p:tavLst>
                                        <p:tav tm="0">
                                          <p:val>
                                            <p:strVal val="ppt_y"/>
                                          </p:val>
                                        </p:tav>
                                        <p:tav tm="100000">
                                          <p:val>
                                            <p:strVal val="1+ppt_h/2"/>
                                          </p:val>
                                        </p:tav>
                                      </p:tavLst>
                                    </p:anim>
                                    <p:set>
                                      <p:cBhvr>
                                        <p:cTn id="125" dur="1" fill="hold">
                                          <p:stCondLst>
                                            <p:cond delay="499"/>
                                          </p:stCondLst>
                                        </p:cTn>
                                        <p:tgtEl>
                                          <p:spTgt spid="116"/>
                                        </p:tgtEl>
                                        <p:attrNameLst>
                                          <p:attrName>style.visibility</p:attrName>
                                        </p:attrNameLst>
                                      </p:cBhvr>
                                      <p:to>
                                        <p:strVal val="hidden"/>
                                      </p:to>
                                    </p:set>
                                  </p:childTnLst>
                                </p:cTn>
                              </p:par>
                              <p:par>
                                <p:cTn id="126" presetID="2" presetClass="exit" presetSubtype="4" fill="hold" nodeType="withEffect">
                                  <p:stCondLst>
                                    <p:cond delay="0"/>
                                  </p:stCondLst>
                                  <p:childTnLst>
                                    <p:anim calcmode="lin" valueType="num">
                                      <p:cBhvr additive="base">
                                        <p:cTn id="127" dur="500"/>
                                        <p:tgtEl>
                                          <p:spTgt spid="74"/>
                                        </p:tgtEl>
                                        <p:attrNameLst>
                                          <p:attrName>ppt_x</p:attrName>
                                        </p:attrNameLst>
                                      </p:cBhvr>
                                      <p:tavLst>
                                        <p:tav tm="0">
                                          <p:val>
                                            <p:strVal val="ppt_x"/>
                                          </p:val>
                                        </p:tav>
                                        <p:tav tm="100000">
                                          <p:val>
                                            <p:strVal val="ppt_x"/>
                                          </p:val>
                                        </p:tav>
                                      </p:tavLst>
                                    </p:anim>
                                    <p:anim calcmode="lin" valueType="num">
                                      <p:cBhvr additive="base">
                                        <p:cTn id="128" dur="500"/>
                                        <p:tgtEl>
                                          <p:spTgt spid="74"/>
                                        </p:tgtEl>
                                        <p:attrNameLst>
                                          <p:attrName>ppt_y</p:attrName>
                                        </p:attrNameLst>
                                      </p:cBhvr>
                                      <p:tavLst>
                                        <p:tav tm="0">
                                          <p:val>
                                            <p:strVal val="ppt_y"/>
                                          </p:val>
                                        </p:tav>
                                        <p:tav tm="100000">
                                          <p:val>
                                            <p:strVal val="1+ppt_h/2"/>
                                          </p:val>
                                        </p:tav>
                                      </p:tavLst>
                                    </p:anim>
                                    <p:set>
                                      <p:cBhvr>
                                        <p:cTn id="129" dur="1" fill="hold">
                                          <p:stCondLst>
                                            <p:cond delay="499"/>
                                          </p:stCondLst>
                                        </p:cTn>
                                        <p:tgtEl>
                                          <p:spTgt spid="74"/>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500"/>
                                        <p:tgtEl>
                                          <p:spTgt spid="180"/>
                                        </p:tgtEl>
                                        <p:attrNameLst>
                                          <p:attrName>ppt_x</p:attrName>
                                        </p:attrNameLst>
                                      </p:cBhvr>
                                      <p:tavLst>
                                        <p:tav tm="0">
                                          <p:val>
                                            <p:strVal val="ppt_x"/>
                                          </p:val>
                                        </p:tav>
                                        <p:tav tm="100000">
                                          <p:val>
                                            <p:strVal val="ppt_x"/>
                                          </p:val>
                                        </p:tav>
                                      </p:tavLst>
                                    </p:anim>
                                    <p:anim calcmode="lin" valueType="num">
                                      <p:cBhvr additive="base">
                                        <p:cTn id="132" dur="500"/>
                                        <p:tgtEl>
                                          <p:spTgt spid="180"/>
                                        </p:tgtEl>
                                        <p:attrNameLst>
                                          <p:attrName>ppt_y</p:attrName>
                                        </p:attrNameLst>
                                      </p:cBhvr>
                                      <p:tavLst>
                                        <p:tav tm="0">
                                          <p:val>
                                            <p:strVal val="ppt_y"/>
                                          </p:val>
                                        </p:tav>
                                        <p:tav tm="100000">
                                          <p:val>
                                            <p:strVal val="1+ppt_h/2"/>
                                          </p:val>
                                        </p:tav>
                                      </p:tavLst>
                                    </p:anim>
                                    <p:set>
                                      <p:cBhvr>
                                        <p:cTn id="133" dur="1" fill="hold">
                                          <p:stCondLst>
                                            <p:cond delay="499"/>
                                          </p:stCondLst>
                                        </p:cTn>
                                        <p:tgtEl>
                                          <p:spTgt spid="180"/>
                                        </p:tgtEl>
                                        <p:attrNameLst>
                                          <p:attrName>style.visibility</p:attrName>
                                        </p:attrNameLst>
                                      </p:cBhvr>
                                      <p:to>
                                        <p:strVal val="hidden"/>
                                      </p:to>
                                    </p:set>
                                  </p:childTnLst>
                                </p:cTn>
                              </p:par>
                              <p:par>
                                <p:cTn id="134" presetID="2" presetClass="exit" presetSubtype="4" fill="hold" nodeType="withEffect">
                                  <p:stCondLst>
                                    <p:cond delay="0"/>
                                  </p:stCondLst>
                                  <p:childTnLst>
                                    <p:anim calcmode="lin" valueType="num">
                                      <p:cBhvr additive="base">
                                        <p:cTn id="135" dur="500"/>
                                        <p:tgtEl>
                                          <p:spTgt spid="787"/>
                                        </p:tgtEl>
                                        <p:attrNameLst>
                                          <p:attrName>ppt_x</p:attrName>
                                        </p:attrNameLst>
                                      </p:cBhvr>
                                      <p:tavLst>
                                        <p:tav tm="0">
                                          <p:val>
                                            <p:strVal val="ppt_x"/>
                                          </p:val>
                                        </p:tav>
                                        <p:tav tm="100000">
                                          <p:val>
                                            <p:strVal val="ppt_x"/>
                                          </p:val>
                                        </p:tav>
                                      </p:tavLst>
                                    </p:anim>
                                    <p:anim calcmode="lin" valueType="num">
                                      <p:cBhvr additive="base">
                                        <p:cTn id="136" dur="500"/>
                                        <p:tgtEl>
                                          <p:spTgt spid="787"/>
                                        </p:tgtEl>
                                        <p:attrNameLst>
                                          <p:attrName>ppt_y</p:attrName>
                                        </p:attrNameLst>
                                      </p:cBhvr>
                                      <p:tavLst>
                                        <p:tav tm="0">
                                          <p:val>
                                            <p:strVal val="ppt_y"/>
                                          </p:val>
                                        </p:tav>
                                        <p:tav tm="100000">
                                          <p:val>
                                            <p:strVal val="1+ppt_h/2"/>
                                          </p:val>
                                        </p:tav>
                                      </p:tavLst>
                                    </p:anim>
                                    <p:set>
                                      <p:cBhvr>
                                        <p:cTn id="137" dur="1" fill="hold">
                                          <p:stCondLst>
                                            <p:cond delay="499"/>
                                          </p:stCondLst>
                                        </p:cTn>
                                        <p:tgtEl>
                                          <p:spTgt spid="787"/>
                                        </p:tgtEl>
                                        <p:attrNameLst>
                                          <p:attrName>style.visibility</p:attrName>
                                        </p:attrNameLst>
                                      </p:cBhvr>
                                      <p:to>
                                        <p:strVal val="hidden"/>
                                      </p:to>
                                    </p:set>
                                  </p:childTnLst>
                                </p:cTn>
                              </p:par>
                              <p:par>
                                <p:cTn id="138" presetID="2" presetClass="exit" presetSubtype="4" fill="hold" nodeType="withEffect">
                                  <p:stCondLst>
                                    <p:cond delay="0"/>
                                  </p:stCondLst>
                                  <p:childTnLst>
                                    <p:anim calcmode="lin" valueType="num">
                                      <p:cBhvr additive="base">
                                        <p:cTn id="139" dur="500"/>
                                        <p:tgtEl>
                                          <p:spTgt spid="171"/>
                                        </p:tgtEl>
                                        <p:attrNameLst>
                                          <p:attrName>ppt_x</p:attrName>
                                        </p:attrNameLst>
                                      </p:cBhvr>
                                      <p:tavLst>
                                        <p:tav tm="0">
                                          <p:val>
                                            <p:strVal val="ppt_x"/>
                                          </p:val>
                                        </p:tav>
                                        <p:tav tm="100000">
                                          <p:val>
                                            <p:strVal val="ppt_x"/>
                                          </p:val>
                                        </p:tav>
                                      </p:tavLst>
                                    </p:anim>
                                    <p:anim calcmode="lin" valueType="num">
                                      <p:cBhvr additive="base">
                                        <p:cTn id="140" dur="500"/>
                                        <p:tgtEl>
                                          <p:spTgt spid="171"/>
                                        </p:tgtEl>
                                        <p:attrNameLst>
                                          <p:attrName>ppt_y</p:attrName>
                                        </p:attrNameLst>
                                      </p:cBhvr>
                                      <p:tavLst>
                                        <p:tav tm="0">
                                          <p:val>
                                            <p:strVal val="ppt_y"/>
                                          </p:val>
                                        </p:tav>
                                        <p:tav tm="100000">
                                          <p:val>
                                            <p:strVal val="1+ppt_h/2"/>
                                          </p:val>
                                        </p:tav>
                                      </p:tavLst>
                                    </p:anim>
                                    <p:set>
                                      <p:cBhvr>
                                        <p:cTn id="141" dur="1" fill="hold">
                                          <p:stCondLst>
                                            <p:cond delay="499"/>
                                          </p:stCondLst>
                                        </p:cTn>
                                        <p:tgtEl>
                                          <p:spTgt spid="171"/>
                                        </p:tgtEl>
                                        <p:attrNameLst>
                                          <p:attrName>style.visibility</p:attrName>
                                        </p:attrNameLst>
                                      </p:cBhvr>
                                      <p:to>
                                        <p:strVal val="hidden"/>
                                      </p:to>
                                    </p:set>
                                  </p:childTnLst>
                                </p:cTn>
                              </p:par>
                              <p:par>
                                <p:cTn id="142" presetID="2" presetClass="exit" presetSubtype="4" fill="hold" nodeType="withEffect">
                                  <p:stCondLst>
                                    <p:cond delay="0"/>
                                  </p:stCondLst>
                                  <p:childTnLst>
                                    <p:anim calcmode="lin" valueType="num">
                                      <p:cBhvr additive="base">
                                        <p:cTn id="143" dur="500"/>
                                        <p:tgtEl>
                                          <p:spTgt spid="758"/>
                                        </p:tgtEl>
                                        <p:attrNameLst>
                                          <p:attrName>ppt_x</p:attrName>
                                        </p:attrNameLst>
                                      </p:cBhvr>
                                      <p:tavLst>
                                        <p:tav tm="0">
                                          <p:val>
                                            <p:strVal val="ppt_x"/>
                                          </p:val>
                                        </p:tav>
                                        <p:tav tm="100000">
                                          <p:val>
                                            <p:strVal val="ppt_x"/>
                                          </p:val>
                                        </p:tav>
                                      </p:tavLst>
                                    </p:anim>
                                    <p:anim calcmode="lin" valueType="num">
                                      <p:cBhvr additive="base">
                                        <p:cTn id="144" dur="500"/>
                                        <p:tgtEl>
                                          <p:spTgt spid="758"/>
                                        </p:tgtEl>
                                        <p:attrNameLst>
                                          <p:attrName>ppt_y</p:attrName>
                                        </p:attrNameLst>
                                      </p:cBhvr>
                                      <p:tavLst>
                                        <p:tav tm="0">
                                          <p:val>
                                            <p:strVal val="ppt_y"/>
                                          </p:val>
                                        </p:tav>
                                        <p:tav tm="100000">
                                          <p:val>
                                            <p:strVal val="1+ppt_h/2"/>
                                          </p:val>
                                        </p:tav>
                                      </p:tavLst>
                                    </p:anim>
                                    <p:set>
                                      <p:cBhvr>
                                        <p:cTn id="145" dur="1" fill="hold">
                                          <p:stCondLst>
                                            <p:cond delay="499"/>
                                          </p:stCondLst>
                                        </p:cTn>
                                        <p:tgtEl>
                                          <p:spTgt spid="758"/>
                                        </p:tgtEl>
                                        <p:attrNameLst>
                                          <p:attrName>style.visibility</p:attrName>
                                        </p:attrNameLst>
                                      </p:cBhvr>
                                      <p:to>
                                        <p:strVal val="hidden"/>
                                      </p:to>
                                    </p:set>
                                  </p:childTnLst>
                                </p:cTn>
                              </p:par>
                              <p:par>
                                <p:cTn id="146" presetID="2" presetClass="exit" presetSubtype="4" fill="hold" nodeType="withEffect">
                                  <p:stCondLst>
                                    <p:cond delay="0"/>
                                  </p:stCondLst>
                                  <p:childTnLst>
                                    <p:anim calcmode="lin" valueType="num">
                                      <p:cBhvr additive="base">
                                        <p:cTn id="147" dur="500"/>
                                        <p:tgtEl>
                                          <p:spTgt spid="159"/>
                                        </p:tgtEl>
                                        <p:attrNameLst>
                                          <p:attrName>ppt_x</p:attrName>
                                        </p:attrNameLst>
                                      </p:cBhvr>
                                      <p:tavLst>
                                        <p:tav tm="0">
                                          <p:val>
                                            <p:strVal val="ppt_x"/>
                                          </p:val>
                                        </p:tav>
                                        <p:tav tm="100000">
                                          <p:val>
                                            <p:strVal val="ppt_x"/>
                                          </p:val>
                                        </p:tav>
                                      </p:tavLst>
                                    </p:anim>
                                    <p:anim calcmode="lin" valueType="num">
                                      <p:cBhvr additive="base">
                                        <p:cTn id="148" dur="500"/>
                                        <p:tgtEl>
                                          <p:spTgt spid="159"/>
                                        </p:tgtEl>
                                        <p:attrNameLst>
                                          <p:attrName>ppt_y</p:attrName>
                                        </p:attrNameLst>
                                      </p:cBhvr>
                                      <p:tavLst>
                                        <p:tav tm="0">
                                          <p:val>
                                            <p:strVal val="ppt_y"/>
                                          </p:val>
                                        </p:tav>
                                        <p:tav tm="100000">
                                          <p:val>
                                            <p:strVal val="1+ppt_h/2"/>
                                          </p:val>
                                        </p:tav>
                                      </p:tavLst>
                                    </p:anim>
                                    <p:set>
                                      <p:cBhvr>
                                        <p:cTn id="149" dur="1" fill="hold">
                                          <p:stCondLst>
                                            <p:cond delay="499"/>
                                          </p:stCondLst>
                                        </p:cTn>
                                        <p:tgtEl>
                                          <p:spTgt spid="159"/>
                                        </p:tgtEl>
                                        <p:attrNameLst>
                                          <p:attrName>style.visibility</p:attrName>
                                        </p:attrNameLst>
                                      </p:cBhvr>
                                      <p:to>
                                        <p:strVal val="hidden"/>
                                      </p:to>
                                    </p:set>
                                  </p:childTnLst>
                                </p:cTn>
                              </p:par>
                              <p:par>
                                <p:cTn id="150" presetID="2" presetClass="exit" presetSubtype="4" fill="hold" nodeType="withEffect">
                                  <p:stCondLst>
                                    <p:cond delay="0"/>
                                  </p:stCondLst>
                                  <p:childTnLst>
                                    <p:anim calcmode="lin" valueType="num">
                                      <p:cBhvr additive="base">
                                        <p:cTn id="151" dur="500"/>
                                        <p:tgtEl>
                                          <p:spTgt spid="27"/>
                                        </p:tgtEl>
                                        <p:attrNameLst>
                                          <p:attrName>ppt_x</p:attrName>
                                        </p:attrNameLst>
                                      </p:cBhvr>
                                      <p:tavLst>
                                        <p:tav tm="0">
                                          <p:val>
                                            <p:strVal val="ppt_x"/>
                                          </p:val>
                                        </p:tav>
                                        <p:tav tm="100000">
                                          <p:val>
                                            <p:strVal val="ppt_x"/>
                                          </p:val>
                                        </p:tav>
                                      </p:tavLst>
                                    </p:anim>
                                    <p:anim calcmode="lin" valueType="num">
                                      <p:cBhvr additive="base">
                                        <p:cTn id="152" dur="500"/>
                                        <p:tgtEl>
                                          <p:spTgt spid="27"/>
                                        </p:tgtEl>
                                        <p:attrNameLst>
                                          <p:attrName>ppt_y</p:attrName>
                                        </p:attrNameLst>
                                      </p:cBhvr>
                                      <p:tavLst>
                                        <p:tav tm="0">
                                          <p:val>
                                            <p:strVal val="ppt_y"/>
                                          </p:val>
                                        </p:tav>
                                        <p:tav tm="100000">
                                          <p:val>
                                            <p:strVal val="1+ppt_h/2"/>
                                          </p:val>
                                        </p:tav>
                                      </p:tavLst>
                                    </p:anim>
                                    <p:set>
                                      <p:cBhvr>
                                        <p:cTn id="153" dur="1" fill="hold">
                                          <p:stCondLst>
                                            <p:cond delay="499"/>
                                          </p:stCondLst>
                                        </p:cTn>
                                        <p:tgtEl>
                                          <p:spTgt spid="27"/>
                                        </p:tgtEl>
                                        <p:attrNameLst>
                                          <p:attrName>style.visibility</p:attrName>
                                        </p:attrNameLst>
                                      </p:cBhvr>
                                      <p:to>
                                        <p:strVal val="hidden"/>
                                      </p:to>
                                    </p:set>
                                  </p:childTnLst>
                                </p:cTn>
                              </p:par>
                              <p:par>
                                <p:cTn id="154" presetID="2" presetClass="exit" presetSubtype="4" fill="hold" nodeType="withEffect">
                                  <p:stCondLst>
                                    <p:cond delay="0"/>
                                  </p:stCondLst>
                                  <p:childTnLst>
                                    <p:anim calcmode="lin" valueType="num">
                                      <p:cBhvr additive="base">
                                        <p:cTn id="155" dur="500"/>
                                        <p:tgtEl>
                                          <p:spTgt spid="28"/>
                                        </p:tgtEl>
                                        <p:attrNameLst>
                                          <p:attrName>ppt_x</p:attrName>
                                        </p:attrNameLst>
                                      </p:cBhvr>
                                      <p:tavLst>
                                        <p:tav tm="0">
                                          <p:val>
                                            <p:strVal val="ppt_x"/>
                                          </p:val>
                                        </p:tav>
                                        <p:tav tm="100000">
                                          <p:val>
                                            <p:strVal val="ppt_x"/>
                                          </p:val>
                                        </p:tav>
                                      </p:tavLst>
                                    </p:anim>
                                    <p:anim calcmode="lin" valueType="num">
                                      <p:cBhvr additive="base">
                                        <p:cTn id="156" dur="500"/>
                                        <p:tgtEl>
                                          <p:spTgt spid="28"/>
                                        </p:tgtEl>
                                        <p:attrNameLst>
                                          <p:attrName>ppt_y</p:attrName>
                                        </p:attrNameLst>
                                      </p:cBhvr>
                                      <p:tavLst>
                                        <p:tav tm="0">
                                          <p:val>
                                            <p:strVal val="ppt_y"/>
                                          </p:val>
                                        </p:tav>
                                        <p:tav tm="100000">
                                          <p:val>
                                            <p:strVal val="1+ppt_h/2"/>
                                          </p:val>
                                        </p:tav>
                                      </p:tavLst>
                                    </p:anim>
                                    <p:set>
                                      <p:cBhvr>
                                        <p:cTn id="157" dur="1" fill="hold">
                                          <p:stCondLst>
                                            <p:cond delay="499"/>
                                          </p:stCondLst>
                                        </p:cTn>
                                        <p:tgtEl>
                                          <p:spTgt spid="28"/>
                                        </p:tgtEl>
                                        <p:attrNameLst>
                                          <p:attrName>style.visibility</p:attrName>
                                        </p:attrNameLst>
                                      </p:cBhvr>
                                      <p:to>
                                        <p:strVal val="hidden"/>
                                      </p:to>
                                    </p:set>
                                  </p:childTnLst>
                                </p:cTn>
                              </p:par>
                              <p:par>
                                <p:cTn id="158" presetID="2" presetClass="exit" presetSubtype="4" fill="hold" nodeType="withEffect">
                                  <p:stCondLst>
                                    <p:cond delay="0"/>
                                  </p:stCondLst>
                                  <p:childTnLst>
                                    <p:anim calcmode="lin" valueType="num">
                                      <p:cBhvr additive="base">
                                        <p:cTn id="159" dur="500"/>
                                        <p:tgtEl>
                                          <p:spTgt spid="798"/>
                                        </p:tgtEl>
                                        <p:attrNameLst>
                                          <p:attrName>ppt_x</p:attrName>
                                        </p:attrNameLst>
                                      </p:cBhvr>
                                      <p:tavLst>
                                        <p:tav tm="0">
                                          <p:val>
                                            <p:strVal val="ppt_x"/>
                                          </p:val>
                                        </p:tav>
                                        <p:tav tm="100000">
                                          <p:val>
                                            <p:strVal val="ppt_x"/>
                                          </p:val>
                                        </p:tav>
                                      </p:tavLst>
                                    </p:anim>
                                    <p:anim calcmode="lin" valueType="num">
                                      <p:cBhvr additive="base">
                                        <p:cTn id="160" dur="500"/>
                                        <p:tgtEl>
                                          <p:spTgt spid="798"/>
                                        </p:tgtEl>
                                        <p:attrNameLst>
                                          <p:attrName>ppt_y</p:attrName>
                                        </p:attrNameLst>
                                      </p:cBhvr>
                                      <p:tavLst>
                                        <p:tav tm="0">
                                          <p:val>
                                            <p:strVal val="ppt_y"/>
                                          </p:val>
                                        </p:tav>
                                        <p:tav tm="100000">
                                          <p:val>
                                            <p:strVal val="1+ppt_h/2"/>
                                          </p:val>
                                        </p:tav>
                                      </p:tavLst>
                                    </p:anim>
                                    <p:set>
                                      <p:cBhvr>
                                        <p:cTn id="161" dur="1" fill="hold">
                                          <p:stCondLst>
                                            <p:cond delay="499"/>
                                          </p:stCondLst>
                                        </p:cTn>
                                        <p:tgtEl>
                                          <p:spTgt spid="798"/>
                                        </p:tgtEl>
                                        <p:attrNameLst>
                                          <p:attrName>style.visibility</p:attrName>
                                        </p:attrNameLst>
                                      </p:cBhvr>
                                      <p:to>
                                        <p:strVal val="hidden"/>
                                      </p:to>
                                    </p:set>
                                  </p:childTnLst>
                                </p:cTn>
                              </p:par>
                              <p:par>
                                <p:cTn id="162" presetID="2" presetClass="exit" presetSubtype="4" fill="hold" nodeType="withEffect">
                                  <p:stCondLst>
                                    <p:cond delay="0"/>
                                  </p:stCondLst>
                                  <p:childTnLst>
                                    <p:anim calcmode="lin" valueType="num">
                                      <p:cBhvr additive="base">
                                        <p:cTn id="163" dur="500"/>
                                        <p:tgtEl>
                                          <p:spTgt spid="76"/>
                                        </p:tgtEl>
                                        <p:attrNameLst>
                                          <p:attrName>ppt_x</p:attrName>
                                        </p:attrNameLst>
                                      </p:cBhvr>
                                      <p:tavLst>
                                        <p:tav tm="0">
                                          <p:val>
                                            <p:strVal val="ppt_x"/>
                                          </p:val>
                                        </p:tav>
                                        <p:tav tm="100000">
                                          <p:val>
                                            <p:strVal val="ppt_x"/>
                                          </p:val>
                                        </p:tav>
                                      </p:tavLst>
                                    </p:anim>
                                    <p:anim calcmode="lin" valueType="num">
                                      <p:cBhvr additive="base">
                                        <p:cTn id="164" dur="500"/>
                                        <p:tgtEl>
                                          <p:spTgt spid="76"/>
                                        </p:tgtEl>
                                        <p:attrNameLst>
                                          <p:attrName>ppt_y</p:attrName>
                                        </p:attrNameLst>
                                      </p:cBhvr>
                                      <p:tavLst>
                                        <p:tav tm="0">
                                          <p:val>
                                            <p:strVal val="ppt_y"/>
                                          </p:val>
                                        </p:tav>
                                        <p:tav tm="100000">
                                          <p:val>
                                            <p:strVal val="1+ppt_h/2"/>
                                          </p:val>
                                        </p:tav>
                                      </p:tavLst>
                                    </p:anim>
                                    <p:set>
                                      <p:cBhvr>
                                        <p:cTn id="165" dur="1" fill="hold">
                                          <p:stCondLst>
                                            <p:cond delay="499"/>
                                          </p:stCondLst>
                                        </p:cTn>
                                        <p:tgtEl>
                                          <p:spTgt spid="76"/>
                                        </p:tgtEl>
                                        <p:attrNameLst>
                                          <p:attrName>style.visibility</p:attrName>
                                        </p:attrNameLst>
                                      </p:cBhvr>
                                      <p:to>
                                        <p:strVal val="hidden"/>
                                      </p:to>
                                    </p:set>
                                  </p:childTnLst>
                                </p:cTn>
                              </p:par>
                              <p:par>
                                <p:cTn id="166" presetID="2" presetClass="exit" presetSubtype="4" fill="hold" grpId="0" nodeType="withEffect">
                                  <p:stCondLst>
                                    <p:cond delay="0"/>
                                  </p:stCondLst>
                                  <p:childTnLst>
                                    <p:anim calcmode="lin" valueType="num">
                                      <p:cBhvr additive="base">
                                        <p:cTn id="167" dur="500"/>
                                        <p:tgtEl>
                                          <p:spTgt spid="82"/>
                                        </p:tgtEl>
                                        <p:attrNameLst>
                                          <p:attrName>ppt_x</p:attrName>
                                        </p:attrNameLst>
                                      </p:cBhvr>
                                      <p:tavLst>
                                        <p:tav tm="0">
                                          <p:val>
                                            <p:strVal val="ppt_x"/>
                                          </p:val>
                                        </p:tav>
                                        <p:tav tm="100000">
                                          <p:val>
                                            <p:strVal val="ppt_x"/>
                                          </p:val>
                                        </p:tav>
                                      </p:tavLst>
                                    </p:anim>
                                    <p:anim calcmode="lin" valueType="num">
                                      <p:cBhvr additive="base">
                                        <p:cTn id="168" dur="500"/>
                                        <p:tgtEl>
                                          <p:spTgt spid="82"/>
                                        </p:tgtEl>
                                        <p:attrNameLst>
                                          <p:attrName>ppt_y</p:attrName>
                                        </p:attrNameLst>
                                      </p:cBhvr>
                                      <p:tavLst>
                                        <p:tav tm="0">
                                          <p:val>
                                            <p:strVal val="ppt_y"/>
                                          </p:val>
                                        </p:tav>
                                        <p:tav tm="100000">
                                          <p:val>
                                            <p:strVal val="1+ppt_h/2"/>
                                          </p:val>
                                        </p:tav>
                                      </p:tavLst>
                                    </p:anim>
                                    <p:set>
                                      <p:cBhvr>
                                        <p:cTn id="169" dur="1" fill="hold">
                                          <p:stCondLst>
                                            <p:cond delay="499"/>
                                          </p:stCondLst>
                                        </p:cTn>
                                        <p:tgtEl>
                                          <p:spTgt spid="82"/>
                                        </p:tgtEl>
                                        <p:attrNameLst>
                                          <p:attrName>style.visibility</p:attrName>
                                        </p:attrNameLst>
                                      </p:cBhvr>
                                      <p:to>
                                        <p:strVal val="hidden"/>
                                      </p:to>
                                    </p:set>
                                  </p:childTnLst>
                                </p:cTn>
                              </p:par>
                              <p:par>
                                <p:cTn id="170" presetID="2" presetClass="entr" presetSubtype="4" fill="hold" nodeType="withEffect">
                                  <p:stCondLst>
                                    <p:cond delay="0"/>
                                  </p:stCondLst>
                                  <p:childTnLst>
                                    <p:set>
                                      <p:cBhvr>
                                        <p:cTn id="171" dur="1" fill="hold">
                                          <p:stCondLst>
                                            <p:cond delay="0"/>
                                          </p:stCondLst>
                                        </p:cTn>
                                        <p:tgtEl>
                                          <p:spTgt spid="2"/>
                                        </p:tgtEl>
                                        <p:attrNameLst>
                                          <p:attrName>style.visibility</p:attrName>
                                        </p:attrNameLst>
                                      </p:cBhvr>
                                      <p:to>
                                        <p:strVal val="visible"/>
                                      </p:to>
                                    </p:set>
                                    <p:anim calcmode="lin" valueType="num">
                                      <p:cBhvr additive="base">
                                        <p:cTn id="172" dur="500" fill="hold"/>
                                        <p:tgtEl>
                                          <p:spTgt spid="2"/>
                                        </p:tgtEl>
                                        <p:attrNameLst>
                                          <p:attrName>ppt_x</p:attrName>
                                        </p:attrNameLst>
                                      </p:cBhvr>
                                      <p:tavLst>
                                        <p:tav tm="0">
                                          <p:val>
                                            <p:strVal val="#ppt_x"/>
                                          </p:val>
                                        </p:tav>
                                        <p:tav tm="100000">
                                          <p:val>
                                            <p:strVal val="#ppt_x"/>
                                          </p:val>
                                        </p:tav>
                                      </p:tavLst>
                                    </p:anim>
                                    <p:anim calcmode="lin" valueType="num">
                                      <p:cBhvr additive="base">
                                        <p:cTn id="17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66"/>
                                        </p:tgtEl>
                                        <p:attrNameLst>
                                          <p:attrName>style.visibility</p:attrName>
                                        </p:attrNameLst>
                                      </p:cBhvr>
                                      <p:to>
                                        <p:strVal val="visible"/>
                                      </p:to>
                                    </p:set>
                                    <p:anim calcmode="lin" valueType="num">
                                      <p:cBhvr additive="base">
                                        <p:cTn id="178" dur="500" fill="hold"/>
                                        <p:tgtEl>
                                          <p:spTgt spid="66"/>
                                        </p:tgtEl>
                                        <p:attrNameLst>
                                          <p:attrName>ppt_x</p:attrName>
                                        </p:attrNameLst>
                                      </p:cBhvr>
                                      <p:tavLst>
                                        <p:tav tm="0">
                                          <p:val>
                                            <p:strVal val="#ppt_x"/>
                                          </p:val>
                                        </p:tav>
                                        <p:tav tm="100000">
                                          <p:val>
                                            <p:strVal val="#ppt_x"/>
                                          </p:val>
                                        </p:tav>
                                      </p:tavLst>
                                    </p:anim>
                                    <p:anim calcmode="lin" valueType="num">
                                      <p:cBhvr additive="base">
                                        <p:cTn id="179" dur="500" fill="hold"/>
                                        <p:tgtEl>
                                          <p:spTgt spid="66"/>
                                        </p:tgtEl>
                                        <p:attrNameLst>
                                          <p:attrName>ppt_y</p:attrName>
                                        </p:attrNameLst>
                                      </p:cBhvr>
                                      <p:tavLst>
                                        <p:tav tm="0">
                                          <p:val>
                                            <p:strVal val="1+#ppt_h/2"/>
                                          </p:val>
                                        </p:tav>
                                        <p:tav tm="100000">
                                          <p:val>
                                            <p:strVal val="#ppt_y"/>
                                          </p:val>
                                        </p:tav>
                                      </p:tavLst>
                                    </p:anim>
                                  </p:childTnLst>
                                </p:cTn>
                              </p:par>
                            </p:childTnLst>
                          </p:cTn>
                        </p:par>
                        <p:par>
                          <p:cTn id="180" fill="hold">
                            <p:stCondLst>
                              <p:cond delay="500"/>
                            </p:stCondLst>
                            <p:childTnLst>
                              <p:par>
                                <p:cTn id="181" presetID="2" presetClass="entr" presetSubtype="4" fill="hold" nodeType="afterEffect">
                                  <p:stCondLst>
                                    <p:cond delay="0"/>
                                  </p:stCondLst>
                                  <p:childTnLst>
                                    <p:set>
                                      <p:cBhvr>
                                        <p:cTn id="182" dur="1" fill="hold">
                                          <p:stCondLst>
                                            <p:cond delay="0"/>
                                          </p:stCondLst>
                                        </p:cTn>
                                        <p:tgtEl>
                                          <p:spTgt spid="27"/>
                                        </p:tgtEl>
                                        <p:attrNameLst>
                                          <p:attrName>style.visibility</p:attrName>
                                        </p:attrNameLst>
                                      </p:cBhvr>
                                      <p:to>
                                        <p:strVal val="visible"/>
                                      </p:to>
                                    </p:set>
                                    <p:anim calcmode="lin" valueType="num">
                                      <p:cBhvr additive="base">
                                        <p:cTn id="183" dur="500" fill="hold"/>
                                        <p:tgtEl>
                                          <p:spTgt spid="27"/>
                                        </p:tgtEl>
                                        <p:attrNameLst>
                                          <p:attrName>ppt_x</p:attrName>
                                        </p:attrNameLst>
                                      </p:cBhvr>
                                      <p:tavLst>
                                        <p:tav tm="0">
                                          <p:val>
                                            <p:strVal val="#ppt_x"/>
                                          </p:val>
                                        </p:tav>
                                        <p:tav tm="100000">
                                          <p:val>
                                            <p:strVal val="#ppt_x"/>
                                          </p:val>
                                        </p:tav>
                                      </p:tavLst>
                                    </p:anim>
                                    <p:anim calcmode="lin" valueType="num">
                                      <p:cBhvr additive="base">
                                        <p:cTn id="184" dur="500" fill="hold"/>
                                        <p:tgtEl>
                                          <p:spTgt spid="27"/>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28"/>
                                        </p:tgtEl>
                                        <p:attrNameLst>
                                          <p:attrName>style.visibility</p:attrName>
                                        </p:attrNameLst>
                                      </p:cBhvr>
                                      <p:to>
                                        <p:strVal val="visible"/>
                                      </p:to>
                                    </p:set>
                                    <p:anim calcmode="lin" valueType="num">
                                      <p:cBhvr additive="base">
                                        <p:cTn id="187" dur="500" fill="hold"/>
                                        <p:tgtEl>
                                          <p:spTgt spid="28"/>
                                        </p:tgtEl>
                                        <p:attrNameLst>
                                          <p:attrName>ppt_x</p:attrName>
                                        </p:attrNameLst>
                                      </p:cBhvr>
                                      <p:tavLst>
                                        <p:tav tm="0">
                                          <p:val>
                                            <p:strVal val="#ppt_x"/>
                                          </p:val>
                                        </p:tav>
                                        <p:tav tm="100000">
                                          <p:val>
                                            <p:strVal val="#ppt_x"/>
                                          </p:val>
                                        </p:tav>
                                      </p:tavLst>
                                    </p:anim>
                                    <p:anim calcmode="lin" valueType="num">
                                      <p:cBhvr additive="base">
                                        <p:cTn id="188" dur="500" fill="hold"/>
                                        <p:tgtEl>
                                          <p:spTgt spid="28"/>
                                        </p:tgtEl>
                                        <p:attrNameLst>
                                          <p:attrName>ppt_y</p:attrName>
                                        </p:attrNameLst>
                                      </p:cBhvr>
                                      <p:tavLst>
                                        <p:tav tm="0">
                                          <p:val>
                                            <p:strVal val="1+#ppt_h/2"/>
                                          </p:val>
                                        </p:tav>
                                        <p:tav tm="100000">
                                          <p:val>
                                            <p:strVal val="#ppt_y"/>
                                          </p:val>
                                        </p:tav>
                                      </p:tavLst>
                                    </p:anim>
                                  </p:childTnLst>
                                </p:cTn>
                              </p:par>
                              <p:par>
                                <p:cTn id="189" presetID="2" presetClass="entr" presetSubtype="4" fill="hold" grpId="1" nodeType="withEffect">
                                  <p:stCondLst>
                                    <p:cond delay="0"/>
                                  </p:stCondLst>
                                  <p:childTnLst>
                                    <p:set>
                                      <p:cBhvr>
                                        <p:cTn id="190" dur="1" fill="hold">
                                          <p:stCondLst>
                                            <p:cond delay="0"/>
                                          </p:stCondLst>
                                        </p:cTn>
                                        <p:tgtEl>
                                          <p:spTgt spid="82"/>
                                        </p:tgtEl>
                                        <p:attrNameLst>
                                          <p:attrName>style.visibility</p:attrName>
                                        </p:attrNameLst>
                                      </p:cBhvr>
                                      <p:to>
                                        <p:strVal val="visible"/>
                                      </p:to>
                                    </p:set>
                                    <p:anim calcmode="lin" valueType="num">
                                      <p:cBhvr additive="base">
                                        <p:cTn id="191" dur="500" fill="hold"/>
                                        <p:tgtEl>
                                          <p:spTgt spid="82"/>
                                        </p:tgtEl>
                                        <p:attrNameLst>
                                          <p:attrName>ppt_x</p:attrName>
                                        </p:attrNameLst>
                                      </p:cBhvr>
                                      <p:tavLst>
                                        <p:tav tm="0">
                                          <p:val>
                                            <p:strVal val="#ppt_x"/>
                                          </p:val>
                                        </p:tav>
                                        <p:tav tm="100000">
                                          <p:val>
                                            <p:strVal val="#ppt_x"/>
                                          </p:val>
                                        </p:tav>
                                      </p:tavLst>
                                    </p:anim>
                                    <p:anim calcmode="lin" valueType="num">
                                      <p:cBhvr additive="base">
                                        <p:cTn id="192" dur="500" fill="hold"/>
                                        <p:tgtEl>
                                          <p:spTgt spid="82"/>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798"/>
                                        </p:tgtEl>
                                        <p:attrNameLst>
                                          <p:attrName>style.visibility</p:attrName>
                                        </p:attrNameLst>
                                      </p:cBhvr>
                                      <p:to>
                                        <p:strVal val="visible"/>
                                      </p:to>
                                    </p:set>
                                    <p:anim calcmode="lin" valueType="num">
                                      <p:cBhvr additive="base">
                                        <p:cTn id="195" dur="500" fill="hold"/>
                                        <p:tgtEl>
                                          <p:spTgt spid="798"/>
                                        </p:tgtEl>
                                        <p:attrNameLst>
                                          <p:attrName>ppt_x</p:attrName>
                                        </p:attrNameLst>
                                      </p:cBhvr>
                                      <p:tavLst>
                                        <p:tav tm="0">
                                          <p:val>
                                            <p:strVal val="#ppt_x"/>
                                          </p:val>
                                        </p:tav>
                                        <p:tav tm="100000">
                                          <p:val>
                                            <p:strVal val="#ppt_x"/>
                                          </p:val>
                                        </p:tav>
                                      </p:tavLst>
                                    </p:anim>
                                    <p:anim calcmode="lin" valueType="num">
                                      <p:cBhvr additive="base">
                                        <p:cTn id="196" dur="500" fill="hold"/>
                                        <p:tgtEl>
                                          <p:spTgt spid="798"/>
                                        </p:tgtEl>
                                        <p:attrNameLst>
                                          <p:attrName>ppt_y</p:attrName>
                                        </p:attrNameLst>
                                      </p:cBhvr>
                                      <p:tavLst>
                                        <p:tav tm="0">
                                          <p:val>
                                            <p:strVal val="1+#ppt_h/2"/>
                                          </p:val>
                                        </p:tav>
                                        <p:tav tm="100000">
                                          <p:val>
                                            <p:strVal val="#ppt_y"/>
                                          </p:val>
                                        </p:tav>
                                      </p:tavLst>
                                    </p:anim>
                                  </p:childTnLst>
                                </p:cTn>
                              </p:par>
                              <p:par>
                                <p:cTn id="197" presetID="4" presetClass="entr" presetSubtype="16" fill="hold" nodeType="withEffect">
                                  <p:stCondLst>
                                    <p:cond delay="0"/>
                                  </p:stCondLst>
                                  <p:childTnLst>
                                    <p:set>
                                      <p:cBhvr>
                                        <p:cTn id="198" dur="1" fill="hold">
                                          <p:stCondLst>
                                            <p:cond delay="0"/>
                                          </p:stCondLst>
                                        </p:cTn>
                                        <p:tgtEl>
                                          <p:spTgt spid="208"/>
                                        </p:tgtEl>
                                        <p:attrNameLst>
                                          <p:attrName>style.visibility</p:attrName>
                                        </p:attrNameLst>
                                      </p:cBhvr>
                                      <p:to>
                                        <p:strVal val="visible"/>
                                      </p:to>
                                    </p:set>
                                    <p:animEffect transition="in" filter="box(in)">
                                      <p:cBhvr>
                                        <p:cTn id="199" dur="500"/>
                                        <p:tgtEl>
                                          <p:spTgt spid="208"/>
                                        </p:tgtEl>
                                      </p:cBhvr>
                                    </p:animEffect>
                                  </p:childTnLst>
                                </p:cTn>
                              </p:par>
                              <p:par>
                                <p:cTn id="200" presetID="4" presetClass="entr" presetSubtype="16" fill="hold" nodeType="withEffect">
                                  <p:stCondLst>
                                    <p:cond delay="0"/>
                                  </p:stCondLst>
                                  <p:childTnLst>
                                    <p:set>
                                      <p:cBhvr>
                                        <p:cTn id="201" dur="1" fill="hold">
                                          <p:stCondLst>
                                            <p:cond delay="0"/>
                                          </p:stCondLst>
                                        </p:cTn>
                                        <p:tgtEl>
                                          <p:spTgt spid="799"/>
                                        </p:tgtEl>
                                        <p:attrNameLst>
                                          <p:attrName>style.visibility</p:attrName>
                                        </p:attrNameLst>
                                      </p:cBhvr>
                                      <p:to>
                                        <p:strVal val="visible"/>
                                      </p:to>
                                    </p:set>
                                    <p:animEffect transition="in" filter="box(in)">
                                      <p:cBhvr>
                                        <p:cTn id="202" dur="500"/>
                                        <p:tgtEl>
                                          <p:spTgt spid="799"/>
                                        </p:tgtEl>
                                      </p:cBhvr>
                                    </p:animEffect>
                                  </p:childTnLst>
                                </p:cTn>
                              </p:par>
                              <p:par>
                                <p:cTn id="203" presetID="4" presetClass="entr" presetSubtype="16" fill="hold" nodeType="withEffect">
                                  <p:stCondLst>
                                    <p:cond delay="0"/>
                                  </p:stCondLst>
                                  <p:childTnLst>
                                    <p:set>
                                      <p:cBhvr>
                                        <p:cTn id="204" dur="1" fill="hold">
                                          <p:stCondLst>
                                            <p:cond delay="0"/>
                                          </p:stCondLst>
                                        </p:cTn>
                                        <p:tgtEl>
                                          <p:spTgt spid="217"/>
                                        </p:tgtEl>
                                        <p:attrNameLst>
                                          <p:attrName>style.visibility</p:attrName>
                                        </p:attrNameLst>
                                      </p:cBhvr>
                                      <p:to>
                                        <p:strVal val="visible"/>
                                      </p:to>
                                    </p:set>
                                    <p:animEffect transition="in" filter="box(in)">
                                      <p:cBhvr>
                                        <p:cTn id="205" dur="500"/>
                                        <p:tgtEl>
                                          <p:spTgt spid="217"/>
                                        </p:tgtEl>
                                      </p:cBhvr>
                                    </p:animEffect>
                                  </p:childTnLst>
                                </p:cTn>
                              </p:par>
                              <p:par>
                                <p:cTn id="206" presetID="5" presetClass="entr" presetSubtype="10" fill="hold" nodeType="withEffect">
                                  <p:stCondLst>
                                    <p:cond delay="0"/>
                                  </p:stCondLst>
                                  <p:childTnLst>
                                    <p:set>
                                      <p:cBhvr>
                                        <p:cTn id="207" dur="1" fill="hold">
                                          <p:stCondLst>
                                            <p:cond delay="0"/>
                                          </p:stCondLst>
                                        </p:cTn>
                                        <p:tgtEl>
                                          <p:spTgt spid="65"/>
                                        </p:tgtEl>
                                        <p:attrNameLst>
                                          <p:attrName>style.visibility</p:attrName>
                                        </p:attrNameLst>
                                      </p:cBhvr>
                                      <p:to>
                                        <p:strVal val="visible"/>
                                      </p:to>
                                    </p:set>
                                    <p:animEffect transition="in" filter="checkerboard(across)">
                                      <p:cBhvr>
                                        <p:cTn id="208" dur="500"/>
                                        <p:tgtEl>
                                          <p:spTgt spid="65"/>
                                        </p:tgtEl>
                                      </p:cBhvr>
                                    </p:animEffect>
                                  </p:childTnLst>
                                </p:cTn>
                              </p:par>
                              <p:par>
                                <p:cTn id="209" presetID="4" presetClass="entr" presetSubtype="16" fill="hold" nodeType="withEffect">
                                  <p:stCondLst>
                                    <p:cond delay="0"/>
                                  </p:stCondLst>
                                  <p:childTnLst>
                                    <p:set>
                                      <p:cBhvr>
                                        <p:cTn id="210" dur="1" fill="hold">
                                          <p:stCondLst>
                                            <p:cond delay="0"/>
                                          </p:stCondLst>
                                        </p:cTn>
                                        <p:tgtEl>
                                          <p:spTgt spid="224"/>
                                        </p:tgtEl>
                                        <p:attrNameLst>
                                          <p:attrName>style.visibility</p:attrName>
                                        </p:attrNameLst>
                                      </p:cBhvr>
                                      <p:to>
                                        <p:strVal val="visible"/>
                                      </p:to>
                                    </p:set>
                                    <p:animEffect transition="in" filter="box(in)">
                                      <p:cBhvr>
                                        <p:cTn id="211" dur="500"/>
                                        <p:tgtEl>
                                          <p:spTgt spid="224"/>
                                        </p:tgtEl>
                                      </p:cBhvr>
                                    </p:animEffect>
                                  </p:childTnLst>
                                </p:cTn>
                              </p:par>
                              <p:par>
                                <p:cTn id="212" presetID="5" presetClass="entr" presetSubtype="10" fill="hold" nodeType="withEffect">
                                  <p:stCondLst>
                                    <p:cond delay="0"/>
                                  </p:stCondLst>
                                  <p:childTnLst>
                                    <p:set>
                                      <p:cBhvr>
                                        <p:cTn id="213" dur="1" fill="hold">
                                          <p:stCondLst>
                                            <p:cond delay="0"/>
                                          </p:stCondLst>
                                        </p:cTn>
                                        <p:tgtEl>
                                          <p:spTgt spid="68"/>
                                        </p:tgtEl>
                                        <p:attrNameLst>
                                          <p:attrName>style.visibility</p:attrName>
                                        </p:attrNameLst>
                                      </p:cBhvr>
                                      <p:to>
                                        <p:strVal val="visible"/>
                                      </p:to>
                                    </p:set>
                                    <p:animEffect transition="in" filter="checkerboard(across)">
                                      <p:cBhvr>
                                        <p:cTn id="214" dur="500"/>
                                        <p:tgtEl>
                                          <p:spTgt spid="68"/>
                                        </p:tgtEl>
                                      </p:cBhvr>
                                    </p:animEffect>
                                  </p:childTnLst>
                                </p:cTn>
                              </p:par>
                              <p:par>
                                <p:cTn id="215" presetID="5" presetClass="entr" presetSubtype="10" fill="hold" nodeType="withEffect">
                                  <p:stCondLst>
                                    <p:cond delay="0"/>
                                  </p:stCondLst>
                                  <p:childTnLst>
                                    <p:set>
                                      <p:cBhvr>
                                        <p:cTn id="216" dur="1" fill="hold">
                                          <p:stCondLst>
                                            <p:cond delay="0"/>
                                          </p:stCondLst>
                                        </p:cTn>
                                        <p:tgtEl>
                                          <p:spTgt spid="233"/>
                                        </p:tgtEl>
                                        <p:attrNameLst>
                                          <p:attrName>style.visibility</p:attrName>
                                        </p:attrNameLst>
                                      </p:cBhvr>
                                      <p:to>
                                        <p:strVal val="visible"/>
                                      </p:to>
                                    </p:set>
                                    <p:animEffect transition="in" filter="checkerboard(across)">
                                      <p:cBhvr>
                                        <p:cTn id="217" dur="500"/>
                                        <p:tgtEl>
                                          <p:spTgt spid="233"/>
                                        </p:tgtEl>
                                      </p:cBhvr>
                                    </p:animEffect>
                                  </p:childTnLst>
                                </p:cTn>
                              </p:par>
                              <p:par>
                                <p:cTn id="218" presetID="2" presetClass="entr" presetSubtype="4" fill="hold" nodeType="withEffect">
                                  <p:stCondLst>
                                    <p:cond delay="0"/>
                                  </p:stCondLst>
                                  <p:childTnLst>
                                    <p:set>
                                      <p:cBhvr>
                                        <p:cTn id="219" dur="1" fill="hold">
                                          <p:stCondLst>
                                            <p:cond delay="0"/>
                                          </p:stCondLst>
                                        </p:cTn>
                                        <p:tgtEl>
                                          <p:spTgt spid="91"/>
                                        </p:tgtEl>
                                        <p:attrNameLst>
                                          <p:attrName>style.visibility</p:attrName>
                                        </p:attrNameLst>
                                      </p:cBhvr>
                                      <p:to>
                                        <p:strVal val="visible"/>
                                      </p:to>
                                    </p:set>
                                    <p:anim calcmode="lin" valueType="num">
                                      <p:cBhvr additive="base">
                                        <p:cTn id="220" dur="500" fill="hold"/>
                                        <p:tgtEl>
                                          <p:spTgt spid="91"/>
                                        </p:tgtEl>
                                        <p:attrNameLst>
                                          <p:attrName>ppt_x</p:attrName>
                                        </p:attrNameLst>
                                      </p:cBhvr>
                                      <p:tavLst>
                                        <p:tav tm="0">
                                          <p:val>
                                            <p:strVal val="#ppt_x"/>
                                          </p:val>
                                        </p:tav>
                                        <p:tav tm="100000">
                                          <p:val>
                                            <p:strVal val="#ppt_x"/>
                                          </p:val>
                                        </p:tav>
                                      </p:tavLst>
                                    </p:anim>
                                    <p:anim calcmode="lin" valueType="num">
                                      <p:cBhvr additive="base">
                                        <p:cTn id="221" dur="500" fill="hold"/>
                                        <p:tgtEl>
                                          <p:spTgt spid="91"/>
                                        </p:tgtEl>
                                        <p:attrNameLst>
                                          <p:attrName>ppt_y</p:attrName>
                                        </p:attrNameLst>
                                      </p:cBhvr>
                                      <p:tavLst>
                                        <p:tav tm="0">
                                          <p:val>
                                            <p:strVal val="1+#ppt_h/2"/>
                                          </p:val>
                                        </p:tav>
                                        <p:tav tm="100000">
                                          <p:val>
                                            <p:strVal val="#ppt_y"/>
                                          </p:val>
                                        </p:tav>
                                      </p:tavLst>
                                    </p:anim>
                                  </p:childTnLst>
                                </p:cTn>
                              </p:par>
                              <p:par>
                                <p:cTn id="222" presetID="4" presetClass="entr" presetSubtype="16" fill="hold" nodeType="withEffect">
                                  <p:stCondLst>
                                    <p:cond delay="0"/>
                                  </p:stCondLst>
                                  <p:childTnLst>
                                    <p:set>
                                      <p:cBhvr>
                                        <p:cTn id="223" dur="1" fill="hold">
                                          <p:stCondLst>
                                            <p:cond delay="0"/>
                                          </p:stCondLst>
                                        </p:cTn>
                                        <p:tgtEl>
                                          <p:spTgt spid="209"/>
                                        </p:tgtEl>
                                        <p:attrNameLst>
                                          <p:attrName>style.visibility</p:attrName>
                                        </p:attrNameLst>
                                      </p:cBhvr>
                                      <p:to>
                                        <p:strVal val="visible"/>
                                      </p:to>
                                    </p:set>
                                    <p:animEffect transition="in" filter="box(in)">
                                      <p:cBhvr>
                                        <p:cTn id="224" dur="500"/>
                                        <p:tgtEl>
                                          <p:spTgt spid="209"/>
                                        </p:tgtEl>
                                      </p:cBhvr>
                                    </p:animEffect>
                                  </p:childTnLst>
                                </p:cTn>
                              </p:par>
                              <p:par>
                                <p:cTn id="225" presetID="5" presetClass="entr" presetSubtype="10" fill="hold" nodeType="withEffect">
                                  <p:stCondLst>
                                    <p:cond delay="0"/>
                                  </p:stCondLst>
                                  <p:childTnLst>
                                    <p:set>
                                      <p:cBhvr>
                                        <p:cTn id="226" dur="1" fill="hold">
                                          <p:stCondLst>
                                            <p:cond delay="0"/>
                                          </p:stCondLst>
                                        </p:cTn>
                                        <p:tgtEl>
                                          <p:spTgt spid="70"/>
                                        </p:tgtEl>
                                        <p:attrNameLst>
                                          <p:attrName>style.visibility</p:attrName>
                                        </p:attrNameLst>
                                      </p:cBhvr>
                                      <p:to>
                                        <p:strVal val="visible"/>
                                      </p:to>
                                    </p:set>
                                    <p:animEffect transition="in" filter="checkerboard(across)">
                                      <p:cBhvr>
                                        <p:cTn id="227" dur="500"/>
                                        <p:tgtEl>
                                          <p:spTgt spid="70"/>
                                        </p:tgtEl>
                                      </p:cBhvr>
                                    </p:animEffect>
                                  </p:childTnLst>
                                </p:cTn>
                              </p:par>
                              <p:par>
                                <p:cTn id="228" presetID="4" presetClass="entr" presetSubtype="16" fill="hold" nodeType="withEffect">
                                  <p:stCondLst>
                                    <p:cond delay="0"/>
                                  </p:stCondLst>
                                  <p:childTnLst>
                                    <p:set>
                                      <p:cBhvr>
                                        <p:cTn id="229" dur="1" fill="hold">
                                          <p:stCondLst>
                                            <p:cond delay="0"/>
                                          </p:stCondLst>
                                        </p:cTn>
                                        <p:tgtEl>
                                          <p:spTgt spid="247"/>
                                        </p:tgtEl>
                                        <p:attrNameLst>
                                          <p:attrName>style.visibility</p:attrName>
                                        </p:attrNameLst>
                                      </p:cBhvr>
                                      <p:to>
                                        <p:strVal val="visible"/>
                                      </p:to>
                                    </p:set>
                                    <p:animEffect transition="in" filter="box(in)">
                                      <p:cBhvr>
                                        <p:cTn id="230" dur="500"/>
                                        <p:tgtEl>
                                          <p:spTgt spid="247"/>
                                        </p:tgtEl>
                                      </p:cBhvr>
                                    </p:animEffect>
                                  </p:childTnLst>
                                </p:cTn>
                              </p:par>
                              <p:par>
                                <p:cTn id="231" presetID="5" presetClass="entr" presetSubtype="10" fill="hold" nodeType="withEffect">
                                  <p:stCondLst>
                                    <p:cond delay="0"/>
                                  </p:stCondLst>
                                  <p:childTnLst>
                                    <p:set>
                                      <p:cBhvr>
                                        <p:cTn id="232" dur="1" fill="hold">
                                          <p:stCondLst>
                                            <p:cond delay="0"/>
                                          </p:stCondLst>
                                        </p:cTn>
                                        <p:tgtEl>
                                          <p:spTgt spid="72"/>
                                        </p:tgtEl>
                                        <p:attrNameLst>
                                          <p:attrName>style.visibility</p:attrName>
                                        </p:attrNameLst>
                                      </p:cBhvr>
                                      <p:to>
                                        <p:strVal val="visible"/>
                                      </p:to>
                                    </p:set>
                                    <p:animEffect transition="in" filter="checkerboard(across)">
                                      <p:cBhvr>
                                        <p:cTn id="233" dur="500"/>
                                        <p:tgtEl>
                                          <p:spTgt spid="72"/>
                                        </p:tgtEl>
                                      </p:cBhvr>
                                    </p:animEffect>
                                  </p:childTnLst>
                                </p:cTn>
                              </p:par>
                              <p:par>
                                <p:cTn id="234" presetID="4" presetClass="entr" presetSubtype="16" fill="hold" nodeType="withEffect">
                                  <p:stCondLst>
                                    <p:cond delay="0"/>
                                  </p:stCondLst>
                                  <p:childTnLst>
                                    <p:set>
                                      <p:cBhvr>
                                        <p:cTn id="235" dur="1" fill="hold">
                                          <p:stCondLst>
                                            <p:cond delay="0"/>
                                          </p:stCondLst>
                                        </p:cTn>
                                        <p:tgtEl>
                                          <p:spTgt spid="254"/>
                                        </p:tgtEl>
                                        <p:attrNameLst>
                                          <p:attrName>style.visibility</p:attrName>
                                        </p:attrNameLst>
                                      </p:cBhvr>
                                      <p:to>
                                        <p:strVal val="visible"/>
                                      </p:to>
                                    </p:set>
                                    <p:animEffect transition="in" filter="box(in)">
                                      <p:cBhvr>
                                        <p:cTn id="236" dur="500"/>
                                        <p:tgtEl>
                                          <p:spTgt spid="254"/>
                                        </p:tgtEl>
                                      </p:cBhvr>
                                    </p:animEffect>
                                  </p:childTnLst>
                                </p:cTn>
                              </p:par>
                              <p:par>
                                <p:cTn id="237" presetID="5" presetClass="entr" presetSubtype="10" fill="hold"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checkerboard(across)">
                                      <p:cBhvr>
                                        <p:cTn id="239" dur="500"/>
                                        <p:tgtEl>
                                          <p:spTgt spid="77"/>
                                        </p:tgtEl>
                                      </p:cBhvr>
                                    </p:animEffect>
                                  </p:childTnLst>
                                </p:cTn>
                              </p:par>
                              <p:par>
                                <p:cTn id="240" presetID="2" presetClass="entr" presetSubtype="4" fill="hold" nodeType="withEffect">
                                  <p:stCondLst>
                                    <p:cond delay="0"/>
                                  </p:stCondLst>
                                  <p:childTnLst>
                                    <p:set>
                                      <p:cBhvr>
                                        <p:cTn id="241" dur="1" fill="hold">
                                          <p:stCondLst>
                                            <p:cond delay="0"/>
                                          </p:stCondLst>
                                        </p:cTn>
                                        <p:tgtEl>
                                          <p:spTgt spid="89"/>
                                        </p:tgtEl>
                                        <p:attrNameLst>
                                          <p:attrName>style.visibility</p:attrName>
                                        </p:attrNameLst>
                                      </p:cBhvr>
                                      <p:to>
                                        <p:strVal val="visible"/>
                                      </p:to>
                                    </p:set>
                                    <p:anim calcmode="lin" valueType="num">
                                      <p:cBhvr additive="base">
                                        <p:cTn id="242" dur="500" fill="hold"/>
                                        <p:tgtEl>
                                          <p:spTgt spid="89"/>
                                        </p:tgtEl>
                                        <p:attrNameLst>
                                          <p:attrName>ppt_x</p:attrName>
                                        </p:attrNameLst>
                                      </p:cBhvr>
                                      <p:tavLst>
                                        <p:tav tm="0">
                                          <p:val>
                                            <p:strVal val="#ppt_x"/>
                                          </p:val>
                                        </p:tav>
                                        <p:tav tm="100000">
                                          <p:val>
                                            <p:strVal val="#ppt_x"/>
                                          </p:val>
                                        </p:tav>
                                      </p:tavLst>
                                    </p:anim>
                                    <p:anim calcmode="lin" valueType="num">
                                      <p:cBhvr additive="base">
                                        <p:cTn id="243" dur="500" fill="hold"/>
                                        <p:tgtEl>
                                          <p:spTgt spid="89"/>
                                        </p:tgtEl>
                                        <p:attrNameLst>
                                          <p:attrName>ppt_y</p:attrName>
                                        </p:attrNameLst>
                                      </p:cBhvr>
                                      <p:tavLst>
                                        <p:tav tm="0">
                                          <p:val>
                                            <p:strVal val="1+#ppt_h/2"/>
                                          </p:val>
                                        </p:tav>
                                        <p:tav tm="100000">
                                          <p:val>
                                            <p:strVal val="#ppt_y"/>
                                          </p:val>
                                        </p:tav>
                                      </p:tavLst>
                                    </p:anim>
                                  </p:childTnLst>
                                </p:cTn>
                              </p:par>
                              <p:par>
                                <p:cTn id="244" presetID="2" presetClass="entr" presetSubtype="4" fill="hold" nodeType="withEffect">
                                  <p:stCondLst>
                                    <p:cond delay="0"/>
                                  </p:stCondLst>
                                  <p:childTnLst>
                                    <p:set>
                                      <p:cBhvr>
                                        <p:cTn id="245" dur="1" fill="hold">
                                          <p:stCondLst>
                                            <p:cond delay="0"/>
                                          </p:stCondLst>
                                        </p:cTn>
                                        <p:tgtEl>
                                          <p:spTgt spid="94"/>
                                        </p:tgtEl>
                                        <p:attrNameLst>
                                          <p:attrName>style.visibility</p:attrName>
                                        </p:attrNameLst>
                                      </p:cBhvr>
                                      <p:to>
                                        <p:strVal val="visible"/>
                                      </p:to>
                                    </p:set>
                                    <p:anim calcmode="lin" valueType="num">
                                      <p:cBhvr additive="base">
                                        <p:cTn id="246" dur="500" fill="hold"/>
                                        <p:tgtEl>
                                          <p:spTgt spid="94"/>
                                        </p:tgtEl>
                                        <p:attrNameLst>
                                          <p:attrName>ppt_x</p:attrName>
                                        </p:attrNameLst>
                                      </p:cBhvr>
                                      <p:tavLst>
                                        <p:tav tm="0">
                                          <p:val>
                                            <p:strVal val="#ppt_x"/>
                                          </p:val>
                                        </p:tav>
                                        <p:tav tm="100000">
                                          <p:val>
                                            <p:strVal val="#ppt_x"/>
                                          </p:val>
                                        </p:tav>
                                      </p:tavLst>
                                    </p:anim>
                                    <p:anim calcmode="lin" valueType="num">
                                      <p:cBhvr additive="base">
                                        <p:cTn id="247"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2"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2739211"/>
          </a:xfrm>
          <a:prstGeom prst="rect">
            <a:avLst/>
          </a:prstGeom>
          <a:noFill/>
          <a:ln w="9525">
            <a:noFill/>
            <a:miter lim="800000"/>
            <a:headEnd/>
            <a:tailEnd/>
          </a:ln>
        </p:spPr>
        <p:txBody>
          <a:bodyPr>
            <a:spAutoFit/>
          </a:bodyPr>
          <a:lstStyle/>
          <a:p>
            <a:pPr marL="342900" indent="-342900" eaLnBrk="0" fontAlgn="base" hangingPunct="0">
              <a:spcBef>
                <a:spcPct val="0"/>
              </a:spcBef>
              <a:spcAft>
                <a:spcPts val="300"/>
              </a:spcAft>
              <a:buFont typeface="+mj-lt"/>
              <a:buAutoNum type="arabicPeriod" startAt="3"/>
            </a:pPr>
            <a:r>
              <a:rPr lang="en-US" b="1" u="sng" dirty="0">
                <a:solidFill>
                  <a:srgbClr val="FF3300"/>
                </a:solidFill>
              </a:rPr>
              <a:t>EXECUTION:</a:t>
            </a:r>
            <a:r>
              <a:rPr lang="en-US" dirty="0">
                <a:solidFill>
                  <a:srgbClr val="3333FF"/>
                </a:solidFill>
              </a:rPr>
              <a:t> cont.</a:t>
            </a:r>
          </a:p>
          <a:p>
            <a:pPr marL="800100" lvl="1" indent="-342900" eaLnBrk="0" fontAlgn="base" hangingPunct="0">
              <a:spcBef>
                <a:spcPct val="0"/>
              </a:spcBef>
              <a:spcAft>
                <a:spcPts val="300"/>
              </a:spcAft>
              <a:buFont typeface="+mj-lt"/>
              <a:buAutoNum type="alphaLcPeriod" startAt="4"/>
            </a:pPr>
            <a:r>
              <a:rPr lang="en-US" dirty="0">
                <a:solidFill>
                  <a:srgbClr val="3333FF"/>
                </a:solidFill>
              </a:rPr>
              <a:t>Tasks to Subordinate Units: Include teams, special teams and key individuals.  Each task must include who, what, and why.</a:t>
            </a:r>
          </a:p>
          <a:p>
            <a:pPr marL="800100" lvl="1" indent="-342900" eaLnBrk="0" fontAlgn="base" hangingPunct="0">
              <a:spcBef>
                <a:spcPct val="0"/>
              </a:spcBef>
              <a:spcAft>
                <a:spcPts val="300"/>
              </a:spcAft>
            </a:pPr>
            <a:r>
              <a:rPr lang="en-US" dirty="0">
                <a:solidFill>
                  <a:srgbClr val="3333FF"/>
                </a:solidFill>
              </a:rPr>
              <a:t>	</a:t>
            </a:r>
          </a:p>
          <a:p>
            <a:pPr marL="800100" lvl="1" indent="-342900" eaLnBrk="0" fontAlgn="base" hangingPunct="0">
              <a:spcBef>
                <a:spcPct val="0"/>
              </a:spcBef>
              <a:spcAft>
                <a:spcPts val="300"/>
              </a:spcAft>
            </a:pPr>
            <a:r>
              <a:rPr lang="en-US" dirty="0">
                <a:solidFill>
                  <a:srgbClr val="3333FF"/>
                </a:solidFill>
              </a:rPr>
              <a:t>For Example:</a:t>
            </a:r>
          </a:p>
          <a:p>
            <a:pPr marL="800100" lvl="1" indent="-342900" eaLnBrk="0" fontAlgn="base" hangingPunct="0">
              <a:spcBef>
                <a:spcPct val="0"/>
              </a:spcBef>
              <a:spcAft>
                <a:spcPts val="300"/>
              </a:spcAft>
            </a:pPr>
            <a:r>
              <a:rPr lang="en-US" dirty="0">
                <a:solidFill>
                  <a:srgbClr val="3333FF"/>
                </a:solidFill>
              </a:rPr>
              <a:t>	</a:t>
            </a:r>
            <a:r>
              <a:rPr lang="en-US" u="sng" dirty="0">
                <a:solidFill>
                  <a:srgbClr val="3333FF"/>
                </a:solidFill>
              </a:rPr>
              <a:t>Demolitions Team</a:t>
            </a:r>
            <a:r>
              <a:rPr lang="en-US" dirty="0">
                <a:solidFill>
                  <a:srgbClr val="3333FF"/>
                </a:solidFill>
              </a:rPr>
              <a:t>: Ranger McBride and Ranger Holt. You are responsible for emplacing demolition charges to destroy captured enemy weapons and equipment. The Alternate Demolitions Team, Ranger Sanchez and Ranger Davis will be prepared to assume the duties of, or assist, the primary team if needed.</a:t>
            </a: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4247317"/>
          </a:xfrm>
          <a:prstGeom prst="rect">
            <a:avLst/>
          </a:prstGeom>
          <a:noFill/>
          <a:ln w="9525">
            <a:noFill/>
            <a:miter lim="800000"/>
            <a:headEnd/>
            <a:tailEnd/>
          </a:ln>
        </p:spPr>
        <p:txBody>
          <a:bodyPr>
            <a:spAutoFit/>
          </a:bodyPr>
          <a:lstStyle/>
          <a:p>
            <a:pPr marL="342900" indent="-342900" eaLnBrk="0" fontAlgn="base" hangingPunct="0">
              <a:spcBef>
                <a:spcPct val="0"/>
              </a:spcBef>
              <a:spcAft>
                <a:spcPts val="300"/>
              </a:spcAft>
              <a:buFont typeface="+mj-lt"/>
              <a:buAutoNum type="arabicPeriod" startAt="3"/>
            </a:pPr>
            <a:r>
              <a:rPr lang="en-US" b="1" u="sng" dirty="0">
                <a:solidFill>
                  <a:srgbClr val="FF3300"/>
                </a:solidFill>
              </a:rPr>
              <a:t>EXECUTION:</a:t>
            </a:r>
            <a:r>
              <a:rPr lang="en-US" dirty="0">
                <a:solidFill>
                  <a:srgbClr val="3333FF"/>
                </a:solidFill>
              </a:rPr>
              <a:t> cont.</a:t>
            </a:r>
          </a:p>
          <a:p>
            <a:pPr marL="800100" lvl="1" indent="-342900" eaLnBrk="0" fontAlgn="base" hangingPunct="0">
              <a:spcBef>
                <a:spcPct val="0"/>
              </a:spcBef>
              <a:spcAft>
                <a:spcPts val="300"/>
              </a:spcAft>
              <a:buFont typeface="+mj-lt"/>
              <a:buAutoNum type="alphaLcPeriod" startAt="4"/>
            </a:pPr>
            <a:r>
              <a:rPr lang="en-US" dirty="0">
                <a:solidFill>
                  <a:srgbClr val="3333FF"/>
                </a:solidFill>
              </a:rPr>
              <a:t>Coordinating Instructions: </a:t>
            </a:r>
            <a:r>
              <a:rPr lang="en-US" dirty="0">
                <a:solidFill>
                  <a:srgbClr val="FF0000"/>
                </a:solidFill>
              </a:rPr>
              <a:t>Most of this info comes from Higher’s OPORD.</a:t>
            </a:r>
            <a:endParaRPr lang="en-US" dirty="0">
              <a:solidFill>
                <a:srgbClr val="3333FF"/>
              </a:solidFill>
            </a:endParaRPr>
          </a:p>
          <a:p>
            <a:pPr marL="1257300" lvl="2" indent="-342900" eaLnBrk="0" fontAlgn="base" hangingPunct="0">
              <a:spcBef>
                <a:spcPct val="0"/>
              </a:spcBef>
              <a:spcAft>
                <a:spcPts val="300"/>
              </a:spcAft>
              <a:buFontTx/>
              <a:buAutoNum type="arabicParenBoth"/>
            </a:pPr>
            <a:r>
              <a:rPr lang="en-US" dirty="0">
                <a:solidFill>
                  <a:srgbClr val="3333FF"/>
                </a:solidFill>
              </a:rPr>
              <a:t>Commander’s Critical Intelligence Requirements (CCIR)</a:t>
            </a:r>
            <a:endParaRPr lang="en-US" sz="1400" dirty="0">
              <a:solidFill>
                <a:srgbClr val="3333FF"/>
              </a:solidFill>
            </a:endParaRPr>
          </a:p>
          <a:p>
            <a:pPr marL="1714500" lvl="3" indent="-342900" eaLnBrk="0" fontAlgn="base" hangingPunct="0">
              <a:spcBef>
                <a:spcPct val="0"/>
              </a:spcBef>
              <a:spcAft>
                <a:spcPts val="300"/>
              </a:spcAft>
              <a:buFontTx/>
              <a:buAutoNum type="alphaLcParenBoth"/>
            </a:pPr>
            <a:r>
              <a:rPr lang="en-US" dirty="0">
                <a:solidFill>
                  <a:srgbClr val="3333FF"/>
                </a:solidFill>
              </a:rPr>
              <a:t>Priority Intelligence Requirements (PIR)</a:t>
            </a:r>
            <a:r>
              <a:rPr lang="en-US" b="1" dirty="0">
                <a:solidFill>
                  <a:srgbClr val="FFFF00"/>
                </a:solidFill>
              </a:rPr>
              <a:t> </a:t>
            </a:r>
            <a:r>
              <a:rPr lang="en-US" sz="1400" dirty="0">
                <a:solidFill>
                  <a:srgbClr val="3333FF"/>
                </a:solidFill>
              </a:rPr>
              <a:t>PIR are those intelligence requirements for which a commander has an anticipated and stated priority in his planning and decision making process.</a:t>
            </a:r>
          </a:p>
          <a:p>
            <a:pPr marL="1714500" lvl="3" indent="-342900" eaLnBrk="0" fontAlgn="base" hangingPunct="0">
              <a:spcBef>
                <a:spcPct val="0"/>
              </a:spcBef>
              <a:spcAft>
                <a:spcPts val="300"/>
              </a:spcAft>
              <a:buFontTx/>
              <a:buAutoNum type="alphaLcParenBoth"/>
            </a:pPr>
            <a:r>
              <a:rPr lang="en-US" dirty="0">
                <a:solidFill>
                  <a:srgbClr val="3333FF"/>
                </a:solidFill>
              </a:rPr>
              <a:t>Friendly Forces Intelligence Requirements (FFIR) </a:t>
            </a:r>
            <a:r>
              <a:rPr lang="en-US" sz="1400" dirty="0">
                <a:solidFill>
                  <a:srgbClr val="3333FF"/>
                </a:solidFill>
              </a:rPr>
              <a:t>FFIR is critical information the commander needs to know about friendly forces in order to develop his plans and make effective decisions during execution. </a:t>
            </a:r>
          </a:p>
          <a:p>
            <a:pPr marL="1257300" lvl="2" indent="-342900" eaLnBrk="0" fontAlgn="base" hangingPunct="0">
              <a:spcBef>
                <a:spcPct val="0"/>
              </a:spcBef>
              <a:spcAft>
                <a:spcPts val="300"/>
              </a:spcAft>
              <a:buFontTx/>
              <a:buAutoNum type="arabicParenBoth"/>
            </a:pPr>
            <a:r>
              <a:rPr lang="en-US" dirty="0">
                <a:solidFill>
                  <a:srgbClr val="3333FF"/>
                </a:solidFill>
              </a:rPr>
              <a:t>Essential Elements of Friendly Information (EEFI) </a:t>
            </a:r>
            <a:r>
              <a:rPr lang="en-US" sz="1400" dirty="0">
                <a:solidFill>
                  <a:srgbClr val="3333FF"/>
                </a:solidFill>
              </a:rPr>
              <a:t>EEFIs identify those elements of friendly force information that, if compromised, would jeopardize mission success.</a:t>
            </a:r>
          </a:p>
          <a:p>
            <a:pPr marL="1257300" lvl="2" indent="-342900" eaLnBrk="0" fontAlgn="base" hangingPunct="0">
              <a:spcBef>
                <a:spcPct val="0"/>
              </a:spcBef>
              <a:spcAft>
                <a:spcPts val="300"/>
              </a:spcAft>
              <a:buFont typeface="Wingdings" pitchFamily="2" charset="2"/>
              <a:buAutoNum type="arabicParenBoth" startAt="3"/>
            </a:pPr>
            <a:r>
              <a:rPr lang="en-US" dirty="0">
                <a:solidFill>
                  <a:srgbClr val="3333FF"/>
                </a:solidFill>
              </a:rPr>
              <a:t>Rules of Engagement: ROE/Engagement Criteria</a:t>
            </a:r>
          </a:p>
          <a:p>
            <a:pPr marL="1257300" lvl="2" indent="-342900" eaLnBrk="0" fontAlgn="base" hangingPunct="0">
              <a:spcBef>
                <a:spcPct val="0"/>
              </a:spcBef>
              <a:spcAft>
                <a:spcPts val="300"/>
              </a:spcAft>
              <a:buFont typeface="Wingdings" pitchFamily="2" charset="2"/>
              <a:buAutoNum type="arabicParenBoth" startAt="3"/>
            </a:pPr>
            <a:r>
              <a:rPr lang="en-US" dirty="0">
                <a:solidFill>
                  <a:srgbClr val="3333FF"/>
                </a:solidFill>
              </a:rPr>
              <a:t>Risk Reduction Control Measures: Include mission-oriented protective posture, troop-safety criteria, and fratricide prevention measures.</a:t>
            </a:r>
          </a:p>
          <a:p>
            <a:pPr marL="1257300" lvl="2" indent="-342900" eaLnBrk="0" fontAlgn="base" hangingPunct="0">
              <a:spcBef>
                <a:spcPct val="0"/>
              </a:spcBef>
              <a:spcAft>
                <a:spcPts val="600"/>
              </a:spcAft>
              <a:buFont typeface="Wingdings" pitchFamily="2" charset="2"/>
              <a:buAutoNum type="arabicParenBoth" startAt="3"/>
            </a:pPr>
            <a:r>
              <a:rPr lang="en-US" dirty="0">
                <a:solidFill>
                  <a:srgbClr val="3333FF"/>
                </a:solidFill>
              </a:rPr>
              <a:t>Other Coordinating Instructions: Operational Timeline.</a:t>
            </a: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4801314"/>
          </a:xfrm>
          <a:prstGeom prst="rect">
            <a:avLst/>
          </a:prstGeom>
          <a:noFill/>
          <a:ln w="9525">
            <a:noFill/>
            <a:miter lim="800000"/>
            <a:headEnd/>
            <a:tailEnd/>
          </a:ln>
        </p:spPr>
        <p:txBody>
          <a:bodyPr>
            <a:spAutoFit/>
          </a:bodyPr>
          <a:lstStyle/>
          <a:p>
            <a:pPr marL="342900" indent="-342900" eaLnBrk="0" fontAlgn="base" hangingPunct="0">
              <a:spcBef>
                <a:spcPct val="0"/>
              </a:spcBef>
              <a:spcAft>
                <a:spcPct val="0"/>
              </a:spcAft>
              <a:buFont typeface="+mj-lt"/>
              <a:buAutoNum type="arabicPeriod" startAt="4"/>
            </a:pPr>
            <a:r>
              <a:rPr lang="en-US" b="1" u="sng" dirty="0">
                <a:solidFill>
                  <a:srgbClr val="FF3300"/>
                </a:solidFill>
              </a:rPr>
              <a:t>SUSTAINMENT:</a:t>
            </a:r>
            <a:r>
              <a:rPr lang="en-US" dirty="0">
                <a:solidFill>
                  <a:srgbClr val="FF3300"/>
                </a:solidFill>
              </a:rPr>
              <a:t> </a:t>
            </a:r>
            <a:r>
              <a:rPr lang="en-US" dirty="0">
                <a:solidFill>
                  <a:srgbClr val="3333FF"/>
                </a:solidFill>
              </a:rPr>
              <a:t>Use the following subparagraphs to provide the broad concept of support for logistics, personnel, and Army health system support.</a:t>
            </a:r>
            <a:r>
              <a:rPr lang="en-US" u="sng" dirty="0">
                <a:solidFill>
                  <a:srgbClr val="3333FF"/>
                </a:solidFill>
              </a:rPr>
              <a:t> </a:t>
            </a:r>
          </a:p>
          <a:p>
            <a:pPr marL="800100" lvl="1" indent="-342900" eaLnBrk="0" fontAlgn="base" hangingPunct="0">
              <a:spcBef>
                <a:spcPct val="0"/>
              </a:spcBef>
              <a:spcAft>
                <a:spcPct val="0"/>
              </a:spcAft>
              <a:buFont typeface="+mj-lt"/>
              <a:buAutoNum type="alphaLcPeriod"/>
            </a:pPr>
            <a:r>
              <a:rPr lang="en-US" dirty="0">
                <a:solidFill>
                  <a:srgbClr val="3333FF"/>
                </a:solidFill>
              </a:rPr>
              <a:t>Logistics</a:t>
            </a:r>
          </a:p>
          <a:p>
            <a:pPr marL="1257300" lvl="2" indent="-342900" eaLnBrk="0" fontAlgn="base" hangingPunct="0">
              <a:spcBef>
                <a:spcPct val="0"/>
              </a:spcBef>
              <a:spcAft>
                <a:spcPct val="0"/>
              </a:spcAft>
              <a:buFontTx/>
              <a:buAutoNum type="arabicParenBoth"/>
            </a:pPr>
            <a:r>
              <a:rPr lang="en-US" dirty="0">
                <a:solidFill>
                  <a:srgbClr val="3333FF"/>
                </a:solidFill>
              </a:rPr>
              <a:t>Maintenance: Include a general plan for weapons and equipment maintenance.  Include priorities, DX times, and locations.</a:t>
            </a:r>
          </a:p>
          <a:p>
            <a:pPr marL="1257300" lvl="2" indent="-342900" eaLnBrk="0" fontAlgn="base" hangingPunct="0">
              <a:spcBef>
                <a:spcPct val="0"/>
              </a:spcBef>
              <a:spcAft>
                <a:spcPct val="0"/>
              </a:spcAft>
              <a:buFontTx/>
              <a:buAutoNum type="arabicParenBoth"/>
            </a:pPr>
            <a:r>
              <a:rPr lang="en-US" dirty="0">
                <a:solidFill>
                  <a:srgbClr val="3333FF"/>
                </a:solidFill>
              </a:rPr>
              <a:t>Transportation: State method of insertion/extraction.  Include available recovery assets and recovery plan should an asset go down.</a:t>
            </a:r>
          </a:p>
          <a:p>
            <a:pPr marL="1257300" lvl="2" indent="-342900" eaLnBrk="0" fontAlgn="base" hangingPunct="0">
              <a:spcBef>
                <a:spcPct val="0"/>
              </a:spcBef>
              <a:spcAft>
                <a:spcPct val="0"/>
              </a:spcAft>
              <a:buFontTx/>
              <a:buAutoNum type="arabicParenBoth"/>
            </a:pPr>
            <a:r>
              <a:rPr lang="en-US" dirty="0">
                <a:solidFill>
                  <a:srgbClr val="3333FF"/>
                </a:solidFill>
              </a:rPr>
              <a:t>Supply:</a:t>
            </a:r>
          </a:p>
          <a:p>
            <a:pPr marL="1714500" lvl="3" indent="-342900" eaLnBrk="0" fontAlgn="base" hangingPunct="0">
              <a:spcBef>
                <a:spcPct val="0"/>
              </a:spcBef>
              <a:spcAft>
                <a:spcPct val="0"/>
              </a:spcAft>
            </a:pPr>
            <a:r>
              <a:rPr lang="en-US" dirty="0">
                <a:solidFill>
                  <a:srgbClr val="3333FF"/>
                </a:solidFill>
              </a:rPr>
              <a:t>Class I- Rations Plan</a:t>
            </a:r>
          </a:p>
          <a:p>
            <a:pPr marL="1714500" lvl="3" indent="-342900" eaLnBrk="0" fontAlgn="base" hangingPunct="0">
              <a:spcBef>
                <a:spcPct val="0"/>
              </a:spcBef>
              <a:spcAft>
                <a:spcPct val="0"/>
              </a:spcAft>
            </a:pPr>
            <a:r>
              <a:rPr lang="en-US" dirty="0">
                <a:solidFill>
                  <a:srgbClr val="3333FF"/>
                </a:solidFill>
              </a:rPr>
              <a:t>Class V- Ammunition</a:t>
            </a:r>
          </a:p>
          <a:p>
            <a:pPr marL="1714500" lvl="3" indent="-342900" eaLnBrk="0" fontAlgn="base" hangingPunct="0">
              <a:spcBef>
                <a:spcPct val="0"/>
              </a:spcBef>
              <a:spcAft>
                <a:spcPct val="0"/>
              </a:spcAft>
            </a:pPr>
            <a:r>
              <a:rPr lang="en-US" dirty="0">
                <a:solidFill>
                  <a:srgbClr val="3333FF"/>
                </a:solidFill>
              </a:rPr>
              <a:t>Class VII- Major End Items</a:t>
            </a:r>
          </a:p>
          <a:p>
            <a:pPr marL="1714500" lvl="3" indent="-342900" eaLnBrk="0" fontAlgn="base" hangingPunct="0">
              <a:spcBef>
                <a:spcPct val="0"/>
              </a:spcBef>
              <a:spcAft>
                <a:spcPct val="0"/>
              </a:spcAft>
            </a:pPr>
            <a:r>
              <a:rPr lang="en-US" dirty="0">
                <a:solidFill>
                  <a:srgbClr val="3333FF"/>
                </a:solidFill>
              </a:rPr>
              <a:t>Distribution Methods</a:t>
            </a:r>
          </a:p>
          <a:p>
            <a:pPr marL="1714500" lvl="3" indent="-342900" eaLnBrk="0" fontAlgn="base" hangingPunct="0">
              <a:spcBef>
                <a:spcPct val="0"/>
              </a:spcBef>
              <a:spcAft>
                <a:spcPct val="0"/>
              </a:spcAft>
            </a:pPr>
            <a:endParaRPr lang="en-US" dirty="0">
              <a:solidFill>
                <a:srgbClr val="3333FF"/>
              </a:solidFill>
            </a:endParaRPr>
          </a:p>
          <a:p>
            <a:pPr marL="1714500" lvl="3" indent="-342900" eaLnBrk="0" fontAlgn="base" hangingPunct="0">
              <a:spcBef>
                <a:spcPct val="0"/>
              </a:spcBef>
              <a:spcAft>
                <a:spcPct val="0"/>
              </a:spcAft>
            </a:pPr>
            <a:endParaRPr lang="en-US" dirty="0">
              <a:solidFill>
                <a:srgbClr val="3333FF"/>
              </a:solidFill>
            </a:endParaRPr>
          </a:p>
          <a:p>
            <a:pPr marL="342900" indent="-342900" algn="ctr" eaLnBrk="0" fontAlgn="base" hangingPunct="0">
              <a:spcBef>
                <a:spcPct val="0"/>
              </a:spcBef>
              <a:spcAft>
                <a:spcPct val="0"/>
              </a:spcAft>
            </a:pPr>
            <a:r>
              <a:rPr lang="en-US" b="1" dirty="0">
                <a:solidFill>
                  <a:srgbClr val="FF0000"/>
                </a:solidFill>
              </a:rPr>
              <a:t>A lot of the information will be found in Higher’s OPORD.  </a:t>
            </a:r>
          </a:p>
          <a:p>
            <a:pPr marL="342900" indent="-342900" algn="ctr" eaLnBrk="0" fontAlgn="base" hangingPunct="0">
              <a:spcBef>
                <a:spcPct val="0"/>
              </a:spcBef>
              <a:spcAft>
                <a:spcPct val="0"/>
              </a:spcAft>
            </a:pPr>
            <a:r>
              <a:rPr lang="en-US" b="1" dirty="0">
                <a:solidFill>
                  <a:srgbClr val="FF0000"/>
                </a:solidFill>
              </a:rPr>
              <a:t>Regurgitating your PSG’s plan for sustainment is NOT acceptable.  </a:t>
            </a:r>
          </a:p>
          <a:p>
            <a:pPr marL="342900" indent="-342900" algn="ctr" eaLnBrk="0" fontAlgn="base" hangingPunct="0">
              <a:spcBef>
                <a:spcPct val="0"/>
              </a:spcBef>
              <a:spcAft>
                <a:spcPct val="0"/>
              </a:spcAft>
            </a:pPr>
            <a:r>
              <a:rPr lang="en-US" b="1" dirty="0">
                <a:solidFill>
                  <a:srgbClr val="FF0000"/>
                </a:solidFill>
              </a:rPr>
              <a:t>You must take the information provided and formulate your own plan.</a:t>
            </a:r>
            <a:endParaRPr lang="en-US" dirty="0">
              <a:solidFill>
                <a:srgbClr val="3333FF"/>
              </a:solidFill>
            </a:endParaRP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3416320"/>
          </a:xfrm>
          <a:prstGeom prst="rect">
            <a:avLst/>
          </a:prstGeom>
          <a:noFill/>
          <a:ln w="9525">
            <a:noFill/>
            <a:miter lim="800000"/>
            <a:headEnd/>
            <a:tailEnd/>
          </a:ln>
        </p:spPr>
        <p:txBody>
          <a:bodyPr>
            <a:spAutoFit/>
          </a:bodyPr>
          <a:lstStyle/>
          <a:p>
            <a:pPr marL="342900" indent="-342900" eaLnBrk="0" fontAlgn="base" hangingPunct="0">
              <a:spcBef>
                <a:spcPct val="0"/>
              </a:spcBef>
              <a:spcAft>
                <a:spcPct val="0"/>
              </a:spcAft>
              <a:buFont typeface="+mj-lt"/>
              <a:buAutoNum type="arabicPeriod" startAt="4"/>
            </a:pPr>
            <a:r>
              <a:rPr lang="en-US" b="1" u="sng" dirty="0">
                <a:solidFill>
                  <a:srgbClr val="FF3300"/>
                </a:solidFill>
              </a:rPr>
              <a:t>SUSTAINMENT:</a:t>
            </a:r>
            <a:r>
              <a:rPr lang="en-US" dirty="0">
                <a:solidFill>
                  <a:srgbClr val="FF3300"/>
                </a:solidFill>
              </a:rPr>
              <a:t> </a:t>
            </a:r>
            <a:r>
              <a:rPr lang="en-US" dirty="0">
                <a:solidFill>
                  <a:srgbClr val="3333FF"/>
                </a:solidFill>
              </a:rPr>
              <a:t>cont.</a:t>
            </a:r>
            <a:endParaRPr lang="en-US" u="sng" dirty="0">
              <a:solidFill>
                <a:srgbClr val="3333FF"/>
              </a:solidFill>
            </a:endParaRPr>
          </a:p>
          <a:p>
            <a:pPr marL="800100" lvl="1" indent="-342900" eaLnBrk="0" fontAlgn="base" hangingPunct="0">
              <a:spcBef>
                <a:spcPct val="0"/>
              </a:spcBef>
              <a:spcAft>
                <a:spcPct val="0"/>
              </a:spcAft>
              <a:buFont typeface="+mj-lt"/>
              <a:buAutoNum type="alphaLcPeriod" startAt="2"/>
            </a:pPr>
            <a:r>
              <a:rPr lang="en-US" dirty="0">
                <a:solidFill>
                  <a:srgbClr val="3333FF"/>
                </a:solidFill>
              </a:rPr>
              <a:t>Personnel</a:t>
            </a:r>
          </a:p>
          <a:p>
            <a:pPr marL="1257300" lvl="2" indent="-342900" eaLnBrk="0" fontAlgn="base" hangingPunct="0">
              <a:spcBef>
                <a:spcPct val="0"/>
              </a:spcBef>
              <a:spcAft>
                <a:spcPct val="0"/>
              </a:spcAft>
              <a:buFontTx/>
              <a:buAutoNum type="arabicParenBoth"/>
            </a:pPr>
            <a:r>
              <a:rPr lang="en-US" dirty="0">
                <a:solidFill>
                  <a:srgbClr val="3333FF"/>
                </a:solidFill>
              </a:rPr>
              <a:t>Method of Handling EPWs (5S and T Method):</a:t>
            </a:r>
          </a:p>
          <a:p>
            <a:pPr marL="1257300" lvl="2" indent="-342900" eaLnBrk="0" fontAlgn="base" hangingPunct="0">
              <a:spcBef>
                <a:spcPct val="0"/>
              </a:spcBef>
              <a:spcAft>
                <a:spcPct val="0"/>
              </a:spcAft>
            </a:pPr>
            <a:r>
              <a:rPr lang="en-US" dirty="0">
                <a:solidFill>
                  <a:srgbClr val="3333FF"/>
                </a:solidFill>
              </a:rPr>
              <a:t>	</a:t>
            </a:r>
            <a:r>
              <a:rPr lang="en-US" dirty="0">
                <a:solidFill>
                  <a:srgbClr val="FF3300"/>
                </a:solidFill>
              </a:rPr>
              <a:t>(Search, Silence, Segregate, Safeguard, Speed to the Rear, and Tag)</a:t>
            </a:r>
            <a:endParaRPr lang="en-US" dirty="0">
              <a:solidFill>
                <a:srgbClr val="3333FF"/>
              </a:solidFill>
            </a:endParaRPr>
          </a:p>
          <a:p>
            <a:pPr marL="800100" lvl="1" indent="-342900" eaLnBrk="0" fontAlgn="base" hangingPunct="0">
              <a:spcBef>
                <a:spcPct val="0"/>
              </a:spcBef>
              <a:spcAft>
                <a:spcPct val="0"/>
              </a:spcAft>
              <a:buFont typeface="+mj-lt"/>
              <a:buAutoNum type="alphaLcPeriod" startAt="2"/>
            </a:pPr>
            <a:r>
              <a:rPr lang="en-US" dirty="0">
                <a:solidFill>
                  <a:srgbClr val="3333FF"/>
                </a:solidFill>
              </a:rPr>
              <a:t>Health System Support</a:t>
            </a:r>
          </a:p>
          <a:p>
            <a:pPr marL="1257300" lvl="2" indent="-342900" eaLnBrk="0" fontAlgn="base" hangingPunct="0">
              <a:spcBef>
                <a:spcPct val="0"/>
              </a:spcBef>
              <a:spcAft>
                <a:spcPct val="0"/>
              </a:spcAft>
              <a:buFontTx/>
              <a:buAutoNum type="arabicParenBoth"/>
            </a:pPr>
            <a:r>
              <a:rPr lang="en-US" dirty="0">
                <a:solidFill>
                  <a:srgbClr val="3333FF"/>
                </a:solidFill>
              </a:rPr>
              <a:t>Medical Command and Control: Location of Battalion Aid Station</a:t>
            </a:r>
          </a:p>
          <a:p>
            <a:pPr marL="1257300" lvl="2" indent="-342900" eaLnBrk="0" fontAlgn="base" hangingPunct="0">
              <a:spcBef>
                <a:spcPct val="0"/>
              </a:spcBef>
              <a:spcAft>
                <a:spcPct val="0"/>
              </a:spcAft>
              <a:buFontTx/>
              <a:buAutoNum type="arabicParenBoth"/>
            </a:pPr>
            <a:r>
              <a:rPr lang="en-US" dirty="0">
                <a:solidFill>
                  <a:srgbClr val="3333FF"/>
                </a:solidFill>
              </a:rPr>
              <a:t>Medical Treatment: Include priorities for treatment and security plans.</a:t>
            </a:r>
          </a:p>
          <a:p>
            <a:pPr marL="1257300" lvl="2" indent="-342900" eaLnBrk="0" fontAlgn="base" hangingPunct="0">
              <a:spcBef>
                <a:spcPct val="0"/>
              </a:spcBef>
              <a:spcAft>
                <a:spcPct val="0"/>
              </a:spcAft>
              <a:buFontTx/>
              <a:buAutoNum type="arabicParenBoth"/>
            </a:pPr>
            <a:r>
              <a:rPr lang="en-US" dirty="0">
                <a:solidFill>
                  <a:srgbClr val="3333FF"/>
                </a:solidFill>
              </a:rPr>
              <a:t>Medical Evacuation: State how friendly and enemy wounded will be transported to a higher echelon of care.  Include priorities for evacuation, method of marking HLZs/AXPs, and special equipment required.</a:t>
            </a:r>
          </a:p>
          <a:p>
            <a:pPr marL="1257300" lvl="2" indent="-342900" eaLnBrk="0" fontAlgn="base" hangingPunct="0">
              <a:spcBef>
                <a:spcPct val="0"/>
              </a:spcBef>
              <a:spcAft>
                <a:spcPct val="0"/>
              </a:spcAft>
              <a:buFontTx/>
              <a:buAutoNum type="arabicParenBoth"/>
            </a:pPr>
            <a:r>
              <a:rPr lang="en-US" dirty="0">
                <a:solidFill>
                  <a:srgbClr val="3333FF"/>
                </a:solidFill>
              </a:rPr>
              <a:t>Preventive Medicine: Sun screen, insect repellent, and/or EpiPen</a:t>
            </a:r>
          </a:p>
          <a:p>
            <a:pPr marL="1257300" lvl="2" indent="-342900" eaLnBrk="0" fontAlgn="base" hangingPunct="0">
              <a:spcBef>
                <a:spcPct val="0"/>
              </a:spcBef>
              <a:spcAft>
                <a:spcPct val="0"/>
              </a:spcAft>
              <a:buFontTx/>
              <a:buAutoNum type="arabicParenBoth"/>
            </a:pPr>
            <a:endParaRPr lang="en-US" dirty="0">
              <a:solidFill>
                <a:srgbClr val="3333FF"/>
              </a:solidFill>
            </a:endParaRPr>
          </a:p>
        </p:txBody>
      </p:sp>
      <p:sp>
        <p:nvSpPr>
          <p:cNvPr id="5"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74058" y="274638"/>
            <a:ext cx="7391400" cy="1143000"/>
          </a:xfrm>
        </p:spPr>
        <p:txBody>
          <a:bodyPr/>
          <a:lstStyle/>
          <a:p>
            <a:pPr eaLnBrk="1" hangingPunct="1"/>
            <a:r>
              <a:rPr lang="en-US" sz="3000" b="1" dirty="0">
                <a:solidFill>
                  <a:srgbClr val="3333FF"/>
                </a:solidFill>
              </a:rPr>
              <a:t>LEADERSHIP</a:t>
            </a:r>
          </a:p>
        </p:txBody>
      </p:sp>
      <p:sp>
        <p:nvSpPr>
          <p:cNvPr id="91139" name="Rectangle 3"/>
          <p:cNvSpPr>
            <a:spLocks noGrp="1" noChangeArrowheads="1"/>
          </p:cNvSpPr>
          <p:nvPr>
            <p:ph type="body" idx="1"/>
          </p:nvPr>
        </p:nvSpPr>
        <p:spPr>
          <a:xfrm>
            <a:off x="381000" y="1371600"/>
            <a:ext cx="8305800" cy="4525963"/>
          </a:xfrm>
        </p:spPr>
        <p:txBody>
          <a:bodyPr/>
          <a:lstStyle/>
          <a:p>
            <a:pPr lvl="1" eaLnBrk="1" hangingPunct="1">
              <a:lnSpc>
                <a:spcPct val="90000"/>
              </a:lnSpc>
            </a:pPr>
            <a:r>
              <a:rPr lang="en-US" dirty="0">
                <a:solidFill>
                  <a:srgbClr val="3333FF"/>
                </a:solidFill>
              </a:rPr>
              <a:t>SPAN OF CONTROL 3-5</a:t>
            </a:r>
          </a:p>
          <a:p>
            <a:pPr lvl="1" eaLnBrk="1" hangingPunct="1">
              <a:lnSpc>
                <a:spcPct val="90000"/>
              </a:lnSpc>
            </a:pPr>
            <a:endParaRPr lang="en-US" dirty="0">
              <a:solidFill>
                <a:srgbClr val="3333FF"/>
              </a:solidFill>
            </a:endParaRPr>
          </a:p>
          <a:p>
            <a:pPr lvl="1" eaLnBrk="1" hangingPunct="1">
              <a:lnSpc>
                <a:spcPct val="90000"/>
              </a:lnSpc>
            </a:pPr>
            <a:r>
              <a:rPr lang="en-US" dirty="0">
                <a:solidFill>
                  <a:srgbClr val="3333FF"/>
                </a:solidFill>
              </a:rPr>
              <a:t>PROVIDE PURPOSE, DIRECTION, MOTIVATION</a:t>
            </a:r>
          </a:p>
          <a:p>
            <a:pPr lvl="1" eaLnBrk="1" hangingPunct="1">
              <a:lnSpc>
                <a:spcPct val="90000"/>
              </a:lnSpc>
            </a:pPr>
            <a:endParaRPr lang="en-US" dirty="0">
              <a:solidFill>
                <a:srgbClr val="3333FF"/>
              </a:solidFill>
            </a:endParaRPr>
          </a:p>
          <a:p>
            <a:pPr lvl="1" eaLnBrk="1" hangingPunct="1">
              <a:lnSpc>
                <a:spcPct val="90000"/>
              </a:lnSpc>
            </a:pPr>
            <a:r>
              <a:rPr lang="en-US" dirty="0">
                <a:solidFill>
                  <a:srgbClr val="3333FF"/>
                </a:solidFill>
              </a:rPr>
              <a:t>PROVIDE CLEAR T/C/S WITH TIME HACK</a:t>
            </a:r>
          </a:p>
          <a:p>
            <a:pPr lvl="1" eaLnBrk="1" hangingPunct="1">
              <a:lnSpc>
                <a:spcPct val="90000"/>
              </a:lnSpc>
            </a:pPr>
            <a:endParaRPr lang="en-US" dirty="0">
              <a:solidFill>
                <a:srgbClr val="3333FF"/>
              </a:solidFill>
            </a:endParaRPr>
          </a:p>
          <a:p>
            <a:pPr lvl="1" eaLnBrk="1" hangingPunct="1">
              <a:lnSpc>
                <a:spcPct val="90000"/>
              </a:lnSpc>
            </a:pPr>
            <a:r>
              <a:rPr lang="en-US" dirty="0">
                <a:solidFill>
                  <a:srgbClr val="3333FF"/>
                </a:solidFill>
              </a:rPr>
              <a:t>SL, ATL, BTL TEAMWORK</a:t>
            </a:r>
          </a:p>
          <a:p>
            <a:pPr lvl="1" eaLnBrk="1" hangingPunct="1">
              <a:lnSpc>
                <a:spcPct val="90000"/>
              </a:lnSpc>
            </a:pPr>
            <a:endParaRPr lang="en-US" dirty="0">
              <a:solidFill>
                <a:srgbClr val="3333FF"/>
              </a:solidFill>
            </a:endParaRPr>
          </a:p>
          <a:p>
            <a:pPr lvl="1" eaLnBrk="1" hangingPunct="1">
              <a:lnSpc>
                <a:spcPct val="90000"/>
              </a:lnSpc>
              <a:buFontTx/>
              <a:buNone/>
            </a:pPr>
            <a:endParaRPr lang="en-US" dirty="0">
              <a:solidFill>
                <a:srgbClr val="3333FF"/>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
        <p:nvSpPr>
          <p:cNvPr id="149508" name="Rectangle 4"/>
          <p:cNvSpPr>
            <a:spLocks noChangeArrowheads="1"/>
          </p:cNvSpPr>
          <p:nvPr/>
        </p:nvSpPr>
        <p:spPr bwMode="auto">
          <a:xfrm>
            <a:off x="0" y="1371600"/>
            <a:ext cx="9144000" cy="5893921"/>
          </a:xfrm>
          <a:prstGeom prst="rect">
            <a:avLst/>
          </a:prstGeom>
          <a:noFill/>
          <a:ln w="9525">
            <a:noFill/>
            <a:miter lim="800000"/>
            <a:headEnd/>
            <a:tailEnd/>
          </a:ln>
        </p:spPr>
        <p:txBody>
          <a:bodyPr>
            <a:spAutoFit/>
          </a:bodyPr>
          <a:lstStyle/>
          <a:p>
            <a:pPr marL="342900" indent="-342900" eaLnBrk="0" fontAlgn="base" hangingPunct="0">
              <a:spcBef>
                <a:spcPct val="0"/>
              </a:spcBef>
              <a:spcAft>
                <a:spcPct val="0"/>
              </a:spcAft>
              <a:buFont typeface="+mj-lt"/>
              <a:buAutoNum type="arabicPeriod" startAt="5"/>
            </a:pPr>
            <a:r>
              <a:rPr lang="en-US" b="1" u="sng" dirty="0">
                <a:solidFill>
                  <a:srgbClr val="FF3300"/>
                </a:solidFill>
              </a:rPr>
              <a:t>COMMAND AND CONTROL:</a:t>
            </a:r>
            <a:r>
              <a:rPr lang="en-US" dirty="0">
                <a:solidFill>
                  <a:srgbClr val="FF3300"/>
                </a:solidFill>
              </a:rPr>
              <a:t> </a:t>
            </a:r>
            <a:endParaRPr lang="en-US" dirty="0">
              <a:solidFill>
                <a:srgbClr val="3333FF"/>
              </a:solidFill>
            </a:endParaRPr>
          </a:p>
          <a:p>
            <a:pPr marL="800100" lvl="1" indent="-342900" eaLnBrk="0" fontAlgn="base" hangingPunct="0">
              <a:spcBef>
                <a:spcPct val="0"/>
              </a:spcBef>
              <a:spcAft>
                <a:spcPts val="300"/>
              </a:spcAft>
              <a:buFont typeface="+mj-lt"/>
              <a:buAutoNum type="alphaLcPeriod"/>
            </a:pPr>
            <a:r>
              <a:rPr lang="en-US" dirty="0">
                <a:solidFill>
                  <a:srgbClr val="3333FF"/>
                </a:solidFill>
              </a:rPr>
              <a:t>Command</a:t>
            </a:r>
          </a:p>
          <a:p>
            <a:pPr marL="1257300" lvl="2" indent="-342900" eaLnBrk="0" fontAlgn="base" hangingPunct="0">
              <a:spcBef>
                <a:spcPct val="0"/>
              </a:spcBef>
              <a:spcAft>
                <a:spcPts val="300"/>
              </a:spcAft>
              <a:buFontTx/>
              <a:buAutoNum type="arabicParenBoth"/>
            </a:pPr>
            <a:r>
              <a:rPr lang="en-US" dirty="0">
                <a:solidFill>
                  <a:srgbClr val="3333FF"/>
                </a:solidFill>
              </a:rPr>
              <a:t>Location of Higher-level Leaders: CO/1SG, PL/PSG</a:t>
            </a:r>
          </a:p>
          <a:p>
            <a:pPr marL="1257300" lvl="2" indent="-342900" eaLnBrk="0" fontAlgn="base" hangingPunct="0">
              <a:spcBef>
                <a:spcPct val="0"/>
              </a:spcBef>
              <a:spcAft>
                <a:spcPts val="300"/>
              </a:spcAft>
              <a:buFontTx/>
              <a:buAutoNum type="arabicParenBoth"/>
            </a:pPr>
            <a:r>
              <a:rPr lang="en-US" dirty="0">
                <a:solidFill>
                  <a:srgbClr val="3333FF"/>
                </a:solidFill>
              </a:rPr>
              <a:t>Succession of Command: Top to bottom, order of command in your squad.</a:t>
            </a:r>
          </a:p>
          <a:p>
            <a:pPr marL="800100" lvl="1" indent="-342900" eaLnBrk="0" fontAlgn="base" hangingPunct="0">
              <a:spcBef>
                <a:spcPct val="0"/>
              </a:spcBef>
              <a:spcAft>
                <a:spcPts val="300"/>
              </a:spcAft>
              <a:buFont typeface="+mj-lt"/>
              <a:buAutoNum type="alphaLcPeriod"/>
            </a:pPr>
            <a:r>
              <a:rPr lang="en-US" dirty="0">
                <a:solidFill>
                  <a:srgbClr val="3333FF"/>
                </a:solidFill>
              </a:rPr>
              <a:t>Control</a:t>
            </a:r>
          </a:p>
          <a:p>
            <a:pPr marL="1257300" lvl="2" indent="-342900" eaLnBrk="0" fontAlgn="base" hangingPunct="0">
              <a:spcBef>
                <a:spcPct val="0"/>
              </a:spcBef>
              <a:spcAft>
                <a:spcPts val="300"/>
              </a:spcAft>
              <a:buFontTx/>
              <a:buAutoNum type="arabicParenBoth"/>
            </a:pPr>
            <a:r>
              <a:rPr lang="en-US" dirty="0">
                <a:solidFill>
                  <a:srgbClr val="3333FF"/>
                </a:solidFill>
              </a:rPr>
              <a:t>Command Posts: At Squad level the only reference to command posts will be the company CP.</a:t>
            </a:r>
          </a:p>
          <a:p>
            <a:pPr marL="1257300" lvl="2" indent="-342900" eaLnBrk="0" fontAlgn="base" hangingPunct="0">
              <a:spcBef>
                <a:spcPct val="0"/>
              </a:spcBef>
              <a:spcAft>
                <a:spcPts val="300"/>
              </a:spcAft>
              <a:buFontTx/>
              <a:buAutoNum type="arabicParenBoth"/>
            </a:pPr>
            <a:r>
              <a:rPr lang="en-US" dirty="0">
                <a:solidFill>
                  <a:srgbClr val="3333FF"/>
                </a:solidFill>
              </a:rPr>
              <a:t>Reports: OPSKEDs/SALUTE/SALT/BORIS/ANGUS etc.</a:t>
            </a:r>
          </a:p>
          <a:p>
            <a:pPr marL="800100" lvl="1" indent="-342900" eaLnBrk="0" fontAlgn="base" hangingPunct="0">
              <a:spcBef>
                <a:spcPct val="0"/>
              </a:spcBef>
              <a:spcAft>
                <a:spcPts val="300"/>
              </a:spcAft>
              <a:buFont typeface="+mj-lt"/>
              <a:buAutoNum type="alphaLcPeriod"/>
            </a:pPr>
            <a:r>
              <a:rPr lang="en-US" dirty="0">
                <a:solidFill>
                  <a:srgbClr val="3333FF"/>
                </a:solidFill>
              </a:rPr>
              <a:t>Signal</a:t>
            </a:r>
          </a:p>
          <a:p>
            <a:pPr marL="1257300" lvl="2" indent="-342900" eaLnBrk="0" fontAlgn="base" hangingPunct="0">
              <a:spcBef>
                <a:spcPct val="0"/>
              </a:spcBef>
              <a:spcAft>
                <a:spcPts val="300"/>
              </a:spcAft>
              <a:buFontTx/>
              <a:buAutoNum type="arabicParenBoth"/>
            </a:pPr>
            <a:r>
              <a:rPr lang="en-US" dirty="0">
                <a:solidFill>
                  <a:srgbClr val="3333FF"/>
                </a:solidFill>
              </a:rPr>
              <a:t>Identify methods of communication by priority (PACE)</a:t>
            </a:r>
          </a:p>
          <a:p>
            <a:pPr marL="1257300" lvl="2" indent="-342900" eaLnBrk="0" fontAlgn="base" hangingPunct="0">
              <a:spcBef>
                <a:spcPct val="0"/>
              </a:spcBef>
              <a:spcAft>
                <a:spcPts val="300"/>
              </a:spcAft>
              <a:buFontTx/>
              <a:buAutoNum type="arabicParenBoth"/>
            </a:pPr>
            <a:r>
              <a:rPr lang="en-US" dirty="0">
                <a:solidFill>
                  <a:srgbClr val="3333FF"/>
                </a:solidFill>
              </a:rPr>
              <a:t>Describe signals, to include arm and hand signals (demonstrate)</a:t>
            </a:r>
          </a:p>
          <a:p>
            <a:pPr marL="1257300" lvl="2" indent="-342900" eaLnBrk="0" fontAlgn="base" hangingPunct="0">
              <a:spcBef>
                <a:spcPct val="0"/>
              </a:spcBef>
              <a:spcAft>
                <a:spcPts val="300"/>
              </a:spcAft>
              <a:buFontTx/>
              <a:buAutoNum type="arabicParenBoth"/>
            </a:pPr>
            <a:r>
              <a:rPr lang="en-US" dirty="0">
                <a:solidFill>
                  <a:srgbClr val="3333FF"/>
                </a:solidFill>
              </a:rPr>
              <a:t>Give challenge and password</a:t>
            </a:r>
          </a:p>
          <a:p>
            <a:pPr marL="1257300" lvl="2" indent="-342900" eaLnBrk="0" fontAlgn="base" hangingPunct="0">
              <a:spcBef>
                <a:spcPct val="0"/>
              </a:spcBef>
              <a:spcAft>
                <a:spcPts val="300"/>
              </a:spcAft>
              <a:buFontTx/>
              <a:buAutoNum type="arabicParenBoth"/>
            </a:pPr>
            <a:r>
              <a:rPr lang="en-US" dirty="0">
                <a:solidFill>
                  <a:srgbClr val="3333FF"/>
                </a:solidFill>
              </a:rPr>
              <a:t>Give number combination</a:t>
            </a:r>
          </a:p>
          <a:p>
            <a:pPr marL="1257300" lvl="2" indent="-342900" eaLnBrk="0" fontAlgn="base" hangingPunct="0">
              <a:spcBef>
                <a:spcPct val="0"/>
              </a:spcBef>
              <a:spcAft>
                <a:spcPts val="300"/>
              </a:spcAft>
              <a:buFontTx/>
              <a:buAutoNum type="arabicParenBoth"/>
            </a:pPr>
            <a:r>
              <a:rPr lang="en-US" dirty="0">
                <a:solidFill>
                  <a:srgbClr val="3333FF"/>
                </a:solidFill>
              </a:rPr>
              <a:t>Give running password</a:t>
            </a:r>
          </a:p>
          <a:p>
            <a:pPr marL="1257300" lvl="2" indent="-342900" eaLnBrk="0" fontAlgn="base" hangingPunct="0">
              <a:spcBef>
                <a:spcPct val="0"/>
              </a:spcBef>
              <a:spcAft>
                <a:spcPts val="300"/>
              </a:spcAft>
              <a:buFontTx/>
              <a:buAutoNum type="arabicParenBoth"/>
            </a:pPr>
            <a:r>
              <a:rPr lang="en-US" dirty="0">
                <a:solidFill>
                  <a:srgbClr val="3333FF"/>
                </a:solidFill>
              </a:rPr>
              <a:t>Give recognition signals (near/ far and day/ night)</a:t>
            </a:r>
          </a:p>
          <a:p>
            <a:pPr marL="342900" indent="-342900" algn="ctr" eaLnBrk="0" fontAlgn="base" hangingPunct="0">
              <a:spcBef>
                <a:spcPct val="0"/>
              </a:spcBef>
              <a:spcAft>
                <a:spcPts val="300"/>
              </a:spcAft>
            </a:pPr>
            <a:r>
              <a:rPr lang="en-US" dirty="0">
                <a:solidFill>
                  <a:srgbClr val="FF0000"/>
                </a:solidFill>
              </a:rPr>
              <a:t>MAJORITY OF THIS INFO IS FOUND IN HIGHER’S OPORD</a:t>
            </a:r>
          </a:p>
          <a:p>
            <a:pPr marL="1257300" lvl="2" indent="-342900" eaLnBrk="0" fontAlgn="base" hangingPunct="0">
              <a:spcBef>
                <a:spcPct val="0"/>
              </a:spcBef>
              <a:spcAft>
                <a:spcPct val="0"/>
              </a:spcAft>
              <a:buFont typeface="+mj-lt"/>
              <a:buAutoNum type="arabicParenBoth"/>
            </a:pPr>
            <a:endParaRPr lang="en-US" dirty="0">
              <a:solidFill>
                <a:srgbClr val="3333FF"/>
              </a:solidFill>
            </a:endParaRPr>
          </a:p>
          <a:p>
            <a:pPr marL="1257300" lvl="2" indent="-342900" eaLnBrk="0" fontAlgn="base" hangingPunct="0">
              <a:spcBef>
                <a:spcPct val="0"/>
              </a:spcBef>
              <a:spcAft>
                <a:spcPct val="0"/>
              </a:spcAft>
              <a:buFont typeface="+mj-lt"/>
              <a:buAutoNum type="arabicParenBoth"/>
            </a:pPr>
            <a:endParaRPr lang="en-US" dirty="0">
              <a:solidFill>
                <a:srgbClr val="3333FF"/>
              </a:solidFill>
            </a:endParaRPr>
          </a:p>
          <a:p>
            <a:pPr marL="1257300" lvl="2" indent="-342900" eaLnBrk="0" fontAlgn="base" hangingPunct="0">
              <a:spcBef>
                <a:spcPct val="0"/>
              </a:spcBef>
              <a:spcAft>
                <a:spcPct val="0"/>
              </a:spcAft>
              <a:buFontTx/>
              <a:buAutoNum type="arabicParenBoth"/>
            </a:pPr>
            <a:endParaRPr lang="en-US" dirty="0">
              <a:solidFill>
                <a:srgbClr val="3333FF"/>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2723823"/>
          </a:xfrm>
          <a:prstGeom prst="rect">
            <a:avLst/>
          </a:prstGeom>
          <a:noFill/>
          <a:ln w="9525">
            <a:noFill/>
            <a:miter lim="800000"/>
            <a:headEnd/>
            <a:tailEnd/>
          </a:ln>
        </p:spPr>
        <p:txBody>
          <a:bodyPr>
            <a:spAutoFit/>
          </a:bodyPr>
          <a:lstStyle/>
          <a:p>
            <a:pPr marL="342900" indent="-342900" eaLnBrk="0" fontAlgn="base" hangingPunct="0">
              <a:spcBef>
                <a:spcPct val="0"/>
              </a:spcBef>
              <a:spcAft>
                <a:spcPct val="0"/>
              </a:spcAft>
            </a:pPr>
            <a:r>
              <a:rPr lang="en-US" b="1" dirty="0">
                <a:solidFill>
                  <a:srgbClr val="FF3300"/>
                </a:solidFill>
              </a:rPr>
              <a:t>	</a:t>
            </a:r>
            <a:r>
              <a:rPr lang="en-US" b="1" u="sng" dirty="0">
                <a:solidFill>
                  <a:srgbClr val="FF3300"/>
                </a:solidFill>
              </a:rPr>
              <a:t>ANNEXES:</a:t>
            </a:r>
          </a:p>
          <a:p>
            <a:pPr lvl="1" fontAlgn="base">
              <a:spcBef>
                <a:spcPct val="50000"/>
              </a:spcBef>
              <a:spcAft>
                <a:spcPct val="0"/>
              </a:spcAft>
            </a:pPr>
            <a:r>
              <a:rPr lang="en-US" dirty="0">
                <a:solidFill>
                  <a:srgbClr val="3333FF"/>
                </a:solidFill>
              </a:rPr>
              <a:t>Air Movement/ Air Assault (RHB PG. 2-29)</a:t>
            </a:r>
          </a:p>
          <a:p>
            <a:pPr lvl="1" fontAlgn="base">
              <a:spcBef>
                <a:spcPct val="50000"/>
              </a:spcBef>
              <a:spcAft>
                <a:spcPct val="0"/>
              </a:spcAft>
            </a:pPr>
            <a:r>
              <a:rPr lang="en-US" dirty="0">
                <a:solidFill>
                  <a:srgbClr val="3333FF"/>
                </a:solidFill>
              </a:rPr>
              <a:t>Truck Movement (RHB PG. 2-34)</a:t>
            </a:r>
          </a:p>
          <a:p>
            <a:pPr lvl="1" fontAlgn="base">
              <a:spcBef>
                <a:spcPct val="50000"/>
              </a:spcBef>
              <a:spcAft>
                <a:spcPct val="0"/>
              </a:spcAft>
            </a:pPr>
            <a:r>
              <a:rPr lang="en-US" dirty="0">
                <a:solidFill>
                  <a:srgbClr val="3333FF"/>
                </a:solidFill>
              </a:rPr>
              <a:t>Link Up (RHB PG. A-7)</a:t>
            </a:r>
            <a:endParaRPr lang="en-US" b="1" dirty="0">
              <a:solidFill>
                <a:srgbClr val="3333FF"/>
              </a:solidFill>
            </a:endParaRPr>
          </a:p>
          <a:p>
            <a:pPr marL="342900" indent="-342900" eaLnBrk="0" fontAlgn="base" hangingPunct="0">
              <a:spcBef>
                <a:spcPct val="0"/>
              </a:spcBef>
              <a:spcAft>
                <a:spcPct val="0"/>
              </a:spcAft>
            </a:pPr>
            <a:r>
              <a:rPr lang="en-US" dirty="0">
                <a:solidFill>
                  <a:srgbClr val="FF3300"/>
                </a:solidFill>
              </a:rPr>
              <a:t> </a:t>
            </a:r>
            <a:endParaRPr lang="en-US" dirty="0">
              <a:solidFill>
                <a:srgbClr val="3333FF"/>
              </a:solidFill>
            </a:endParaRPr>
          </a:p>
          <a:p>
            <a:pPr marL="1257300" lvl="2" indent="-342900" eaLnBrk="0" fontAlgn="base" hangingPunct="0">
              <a:spcBef>
                <a:spcPct val="0"/>
              </a:spcBef>
              <a:spcAft>
                <a:spcPct val="0"/>
              </a:spcAft>
              <a:buFont typeface="+mj-lt"/>
              <a:buAutoNum type="arabicParenBoth"/>
            </a:pPr>
            <a:endParaRPr lang="en-US" dirty="0">
              <a:solidFill>
                <a:srgbClr val="3333FF"/>
              </a:solidFill>
            </a:endParaRPr>
          </a:p>
          <a:p>
            <a:pPr marL="1257300" lvl="2" indent="-342900" eaLnBrk="0" fontAlgn="base" hangingPunct="0">
              <a:spcBef>
                <a:spcPct val="0"/>
              </a:spcBef>
              <a:spcAft>
                <a:spcPct val="0"/>
              </a:spcAft>
              <a:buFont typeface="+mj-lt"/>
              <a:buAutoNum type="arabicParenBoth"/>
            </a:pPr>
            <a:endParaRPr lang="en-US" dirty="0">
              <a:solidFill>
                <a:srgbClr val="3333FF"/>
              </a:solidFill>
            </a:endParaRPr>
          </a:p>
          <a:p>
            <a:pPr marL="1257300" lvl="2" indent="-342900" eaLnBrk="0" fontAlgn="base" hangingPunct="0">
              <a:spcBef>
                <a:spcPct val="0"/>
              </a:spcBef>
              <a:spcAft>
                <a:spcPct val="0"/>
              </a:spcAft>
              <a:buFontTx/>
              <a:buAutoNum type="arabicParenBoth"/>
            </a:pPr>
            <a:endParaRPr lang="en-US" dirty="0">
              <a:solidFill>
                <a:srgbClr val="3333FF"/>
              </a:solidFill>
            </a:endParaRPr>
          </a:p>
        </p:txBody>
      </p:sp>
      <p:sp>
        <p:nvSpPr>
          <p:cNvPr id="6"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Check on Learning</a:t>
            </a:r>
          </a:p>
        </p:txBody>
      </p:sp>
      <p:sp>
        <p:nvSpPr>
          <p:cNvPr id="3" name="Content Placeholder 2"/>
          <p:cNvSpPr>
            <a:spLocks noGrp="1"/>
          </p:cNvSpPr>
          <p:nvPr>
            <p:ph idx="1"/>
          </p:nvPr>
        </p:nvSpPr>
        <p:spPr>
          <a:xfrm>
            <a:off x="457200" y="1600200"/>
            <a:ext cx="8229600" cy="5257800"/>
          </a:xfrm>
        </p:spPr>
        <p:txBody>
          <a:bodyPr/>
          <a:lstStyle/>
          <a:p>
            <a:r>
              <a:rPr lang="en-US" sz="1800" dirty="0">
                <a:solidFill>
                  <a:schemeClr val="accent1"/>
                </a:solidFill>
              </a:rPr>
              <a:t>Question- How will you brief your plan for actions at the objective?</a:t>
            </a:r>
          </a:p>
          <a:p>
            <a:r>
              <a:rPr lang="en-US" sz="1800" dirty="0">
                <a:solidFill>
                  <a:schemeClr val="accent1"/>
                </a:solidFill>
              </a:rPr>
              <a:t>Answer- Start to finish by phase of the operation. Starting from SP, covering all routes, LDA crossings, potential contact, until the objective.  Then YOUR plan for AOO, then all routes through LDA crossings, potential contact until link up.  </a:t>
            </a:r>
          </a:p>
          <a:p>
            <a:endParaRPr lang="en-US" sz="1800" dirty="0">
              <a:solidFill>
                <a:schemeClr val="accent1"/>
              </a:solidFill>
            </a:endParaRPr>
          </a:p>
          <a:p>
            <a:r>
              <a:rPr lang="en-US" sz="1800" dirty="0">
                <a:solidFill>
                  <a:schemeClr val="accent1"/>
                </a:solidFill>
              </a:rPr>
              <a:t>Question- When focused on terrain and weather analysis, what are the effects we must consider?</a:t>
            </a:r>
          </a:p>
          <a:p>
            <a:r>
              <a:rPr lang="en-US" sz="1800" dirty="0">
                <a:solidFill>
                  <a:schemeClr val="accent1"/>
                </a:solidFill>
              </a:rPr>
              <a:t>Answer- The effects on friendly, the effects on the enemy, who it favors and why.</a:t>
            </a:r>
          </a:p>
          <a:p>
            <a:endParaRPr lang="en-US" sz="18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Check on Learning cont.</a:t>
            </a:r>
          </a:p>
        </p:txBody>
      </p:sp>
      <p:sp>
        <p:nvSpPr>
          <p:cNvPr id="3" name="Content Placeholder 2"/>
          <p:cNvSpPr>
            <a:spLocks noGrp="1"/>
          </p:cNvSpPr>
          <p:nvPr>
            <p:ph idx="1"/>
          </p:nvPr>
        </p:nvSpPr>
        <p:spPr>
          <a:xfrm>
            <a:off x="457200" y="1600200"/>
            <a:ext cx="8229600" cy="5257800"/>
          </a:xfrm>
        </p:spPr>
        <p:txBody>
          <a:bodyPr/>
          <a:lstStyle/>
          <a:p>
            <a:r>
              <a:rPr lang="en-US" sz="1800" dirty="0">
                <a:solidFill>
                  <a:schemeClr val="accent1"/>
                </a:solidFill>
              </a:rPr>
              <a:t>Question- What are the five military aspects of weather?</a:t>
            </a:r>
          </a:p>
          <a:p>
            <a:r>
              <a:rPr lang="en-US" sz="1800" dirty="0">
                <a:solidFill>
                  <a:schemeClr val="accent1"/>
                </a:solidFill>
              </a:rPr>
              <a:t>Answer- VWTCP (Visibility, Winds, Temperature and Humidity, Cloud Cover and Illumination and Precipitation)</a:t>
            </a:r>
          </a:p>
          <a:p>
            <a:endParaRPr lang="en-US" sz="1800" dirty="0">
              <a:solidFill>
                <a:schemeClr val="accent1"/>
              </a:solidFill>
            </a:endParaRPr>
          </a:p>
          <a:p>
            <a:r>
              <a:rPr lang="en-US" sz="1800" dirty="0">
                <a:solidFill>
                  <a:schemeClr val="accent1"/>
                </a:solidFill>
              </a:rPr>
              <a:t>Question- What are Commander’s Critical Information Requirements(CCIR) and what are the categories of CCIR?</a:t>
            </a:r>
          </a:p>
          <a:p>
            <a:r>
              <a:rPr lang="en-US" sz="1800" dirty="0">
                <a:solidFill>
                  <a:schemeClr val="accent1"/>
                </a:solidFill>
              </a:rPr>
              <a:t>Answer- CCIR is the Commander’s Critical Information Requirements.  It is what the Commander needs to know about the enemy in order to make a decision which will affect the fight.  The two categories of CCIR are Priority Information Requirements (PIR) and Friendly Forces Information Requirements (FFIR).</a:t>
            </a:r>
          </a:p>
          <a:p>
            <a:endParaRPr lang="en-US" sz="1800" dirty="0">
              <a:solidFill>
                <a:schemeClr val="accent1"/>
              </a:solidFill>
            </a:endParaRPr>
          </a:p>
          <a:p>
            <a:r>
              <a:rPr lang="en-US" sz="1800" dirty="0">
                <a:solidFill>
                  <a:schemeClr val="accent1"/>
                </a:solidFill>
              </a:rPr>
              <a:t>Question- When do we brief CCP locations?</a:t>
            </a:r>
          </a:p>
          <a:p>
            <a:r>
              <a:rPr lang="en-US" sz="1800" dirty="0">
                <a:solidFill>
                  <a:schemeClr val="accent1"/>
                </a:solidFill>
              </a:rPr>
              <a:t>Answer- During movement and maneuver.  You should brief CCP locations, and fire support targets sequentially, as you brief your routes.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2514600"/>
            <a:ext cx="9144000" cy="1569660"/>
          </a:xfrm>
          <a:prstGeom prst="rect">
            <a:avLst/>
          </a:prstGeom>
          <a:noFill/>
          <a:ln w="9525">
            <a:noFill/>
            <a:miter lim="800000"/>
            <a:headEnd/>
            <a:tailEnd/>
          </a:ln>
        </p:spPr>
        <p:txBody>
          <a:bodyPr>
            <a:spAutoFit/>
          </a:bodyPr>
          <a:lstStyle/>
          <a:p>
            <a:pPr marL="342900" indent="-342900" algn="ctr" eaLnBrk="0" fontAlgn="base" hangingPunct="0">
              <a:spcBef>
                <a:spcPct val="0"/>
              </a:spcBef>
              <a:spcAft>
                <a:spcPct val="0"/>
              </a:spcAft>
            </a:pPr>
            <a:r>
              <a:rPr lang="en-US" b="1" dirty="0">
                <a:solidFill>
                  <a:srgbClr val="FF3300"/>
                </a:solidFill>
              </a:rPr>
              <a:t>	</a:t>
            </a:r>
            <a:r>
              <a:rPr lang="en-US" sz="6000" b="1" dirty="0">
                <a:solidFill>
                  <a:srgbClr val="FF3300"/>
                </a:solidFill>
              </a:rPr>
              <a:t>QUESTIONS?</a:t>
            </a:r>
            <a:endParaRPr lang="en-US" sz="6000" dirty="0">
              <a:solidFill>
                <a:srgbClr val="3333FF"/>
              </a:solidFill>
            </a:endParaRPr>
          </a:p>
          <a:p>
            <a:pPr marL="1257300" lvl="2" indent="-342900" eaLnBrk="0" fontAlgn="base" hangingPunct="0">
              <a:spcBef>
                <a:spcPct val="0"/>
              </a:spcBef>
              <a:spcAft>
                <a:spcPct val="0"/>
              </a:spcAft>
              <a:buFont typeface="+mj-lt"/>
              <a:buAutoNum type="arabicParenBoth"/>
            </a:pPr>
            <a:endParaRPr lang="en-US" dirty="0">
              <a:solidFill>
                <a:srgbClr val="3333FF"/>
              </a:solidFill>
            </a:endParaRPr>
          </a:p>
          <a:p>
            <a:pPr marL="1257300" lvl="2" indent="-342900" eaLnBrk="0" fontAlgn="base" hangingPunct="0">
              <a:spcBef>
                <a:spcPct val="0"/>
              </a:spcBef>
              <a:spcAft>
                <a:spcPct val="0"/>
              </a:spcAft>
              <a:buFontTx/>
              <a:buAutoNum type="arabicParenBoth"/>
            </a:pPr>
            <a:endParaRPr lang="en-US" dirty="0">
              <a:solidFill>
                <a:srgbClr val="3333FF"/>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5216813"/>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b="1" u="sng" dirty="0">
                <a:solidFill>
                  <a:srgbClr val="FF3300"/>
                </a:solidFill>
              </a:rPr>
              <a:t>ISSUE THE OPERATIONS ORDER</a:t>
            </a:r>
            <a:r>
              <a:rPr lang="en-US" dirty="0">
                <a:solidFill>
                  <a:srgbClr val="FF3300"/>
                </a:solidFill>
              </a:rPr>
              <a:t>:</a:t>
            </a:r>
            <a:r>
              <a:rPr lang="en-US" dirty="0">
                <a:solidFill>
                  <a:srgbClr val="3333FF"/>
                </a:solidFill>
              </a:rPr>
              <a:t> Done prior to SP.  Remain flexible and adaptive.  The situation will change and develop. Continue to ask higher for an update &amp; push RFI’s up the chain.</a:t>
            </a:r>
          </a:p>
          <a:p>
            <a:pPr eaLnBrk="0" fontAlgn="base" hangingPunct="0">
              <a:spcBef>
                <a:spcPct val="50000"/>
              </a:spcBef>
              <a:spcAft>
                <a:spcPct val="0"/>
              </a:spcAft>
            </a:pPr>
            <a:r>
              <a:rPr lang="en-US" dirty="0">
                <a:solidFill>
                  <a:srgbClr val="3333FF"/>
                </a:solidFill>
              </a:rPr>
              <a:t>Question- What is an Operations Order?</a:t>
            </a:r>
          </a:p>
          <a:p>
            <a:pPr eaLnBrk="0" fontAlgn="base" hangingPunct="0">
              <a:spcBef>
                <a:spcPct val="50000"/>
              </a:spcBef>
              <a:spcAft>
                <a:spcPct val="0"/>
              </a:spcAft>
            </a:pPr>
            <a:r>
              <a:rPr lang="en-US" dirty="0">
                <a:solidFill>
                  <a:srgbClr val="3333FF"/>
                </a:solidFill>
              </a:rPr>
              <a:t>Answer- A directive issued by a leader to his subordinate leaders in order to effect the coordinated execution of a specific operation.</a:t>
            </a:r>
          </a:p>
          <a:p>
            <a:pPr eaLnBrk="0" fontAlgn="base" hangingPunct="0">
              <a:spcBef>
                <a:spcPct val="50000"/>
              </a:spcBef>
              <a:spcAft>
                <a:spcPct val="0"/>
              </a:spcAft>
            </a:pPr>
            <a:r>
              <a:rPr lang="en-US" dirty="0">
                <a:solidFill>
                  <a:srgbClr val="3333FF"/>
                </a:solidFill>
              </a:rPr>
              <a:t>Question- What is the doctrinal format for an Operations Order?</a:t>
            </a:r>
          </a:p>
          <a:p>
            <a:pPr eaLnBrk="0" fontAlgn="base" hangingPunct="0">
              <a:spcBef>
                <a:spcPct val="50000"/>
              </a:spcBef>
              <a:spcAft>
                <a:spcPct val="0"/>
              </a:spcAft>
            </a:pPr>
            <a:r>
              <a:rPr lang="en-US" dirty="0">
                <a:solidFill>
                  <a:srgbClr val="3333FF"/>
                </a:solidFill>
              </a:rPr>
              <a:t>Answer- The 5 paragraph Operations Order format.</a:t>
            </a:r>
          </a:p>
          <a:p>
            <a:pPr marL="400050" indent="-400050" eaLnBrk="0" fontAlgn="base" hangingPunct="0">
              <a:spcBef>
                <a:spcPct val="50000"/>
              </a:spcBef>
              <a:spcAft>
                <a:spcPct val="0"/>
              </a:spcAft>
              <a:buFontTx/>
              <a:buAutoNum type="romanUcPeriod"/>
            </a:pPr>
            <a:r>
              <a:rPr lang="en-US" dirty="0">
                <a:solidFill>
                  <a:srgbClr val="3333FF"/>
                </a:solidFill>
              </a:rPr>
              <a:t>Situation</a:t>
            </a:r>
          </a:p>
          <a:p>
            <a:pPr marL="400050" indent="-400050" eaLnBrk="0" fontAlgn="base" hangingPunct="0">
              <a:spcAft>
                <a:spcPct val="0"/>
              </a:spcAft>
              <a:buFontTx/>
              <a:buAutoNum type="romanUcPeriod"/>
            </a:pPr>
            <a:r>
              <a:rPr lang="en-US" dirty="0">
                <a:solidFill>
                  <a:srgbClr val="3333FF"/>
                </a:solidFill>
              </a:rPr>
              <a:t>Mission</a:t>
            </a:r>
          </a:p>
          <a:p>
            <a:pPr marL="400050" indent="-400050" eaLnBrk="0" fontAlgn="base" hangingPunct="0">
              <a:spcAft>
                <a:spcPct val="0"/>
              </a:spcAft>
              <a:buFontTx/>
              <a:buAutoNum type="romanUcPeriod"/>
            </a:pPr>
            <a:r>
              <a:rPr lang="en-US" dirty="0">
                <a:solidFill>
                  <a:srgbClr val="3333FF"/>
                </a:solidFill>
              </a:rPr>
              <a:t>Execution</a:t>
            </a:r>
          </a:p>
          <a:p>
            <a:pPr marL="400050" indent="-400050" eaLnBrk="0" fontAlgn="base" hangingPunct="0">
              <a:spcAft>
                <a:spcPct val="0"/>
              </a:spcAft>
              <a:buFontTx/>
              <a:buAutoNum type="romanUcPeriod"/>
            </a:pPr>
            <a:r>
              <a:rPr lang="en-US" dirty="0">
                <a:solidFill>
                  <a:srgbClr val="3333FF"/>
                </a:solidFill>
              </a:rPr>
              <a:t>Sustainment</a:t>
            </a:r>
          </a:p>
          <a:p>
            <a:pPr marL="400050" indent="-400050" eaLnBrk="0" fontAlgn="base" hangingPunct="0">
              <a:spcAft>
                <a:spcPct val="0"/>
              </a:spcAft>
              <a:buFontTx/>
              <a:buAutoNum type="romanUcPeriod"/>
            </a:pPr>
            <a:r>
              <a:rPr lang="en-US" dirty="0">
                <a:solidFill>
                  <a:srgbClr val="3333FF"/>
                </a:solidFill>
              </a:rPr>
              <a:t>Command and Control</a:t>
            </a:r>
          </a:p>
          <a:p>
            <a:pPr eaLnBrk="0" fontAlgn="base" hangingPunct="0">
              <a:spcBef>
                <a:spcPct val="50000"/>
              </a:spcBef>
              <a:spcAft>
                <a:spcPct val="0"/>
              </a:spcAft>
            </a:pPr>
            <a:endParaRPr lang="en-US" dirty="0">
              <a:solidFill>
                <a:srgbClr val="3333FF"/>
              </a:solidFill>
            </a:endParaRPr>
          </a:p>
          <a:p>
            <a:pPr eaLnBrk="0" fontAlgn="base" hangingPunct="0">
              <a:spcBef>
                <a:spcPct val="50000"/>
              </a:spcBef>
              <a:spcAft>
                <a:spcPct val="0"/>
              </a:spcAft>
            </a:pPr>
            <a:endParaRPr lang="en-US" dirty="0">
              <a:solidFill>
                <a:srgbClr val="3333FF"/>
              </a:solidFill>
            </a:endParaRPr>
          </a:p>
        </p:txBody>
      </p:sp>
      <p:sp>
        <p:nvSpPr>
          <p:cNvPr id="6"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5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5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50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950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950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950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950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95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4247317"/>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b="1" u="sng" dirty="0">
                <a:solidFill>
                  <a:srgbClr val="FF3300"/>
                </a:solidFill>
              </a:rPr>
              <a:t>ROLL CALL:</a:t>
            </a:r>
            <a:r>
              <a:rPr lang="en-US" dirty="0">
                <a:solidFill>
                  <a:srgbClr val="3333FF"/>
                </a:solidFill>
              </a:rPr>
              <a:t> Ensure all your subordinates are present and ready to receive your order.</a:t>
            </a:r>
          </a:p>
          <a:p>
            <a:pPr eaLnBrk="0" fontAlgn="base" hangingPunct="0">
              <a:spcBef>
                <a:spcPct val="50000"/>
              </a:spcBef>
              <a:spcAft>
                <a:spcPct val="0"/>
              </a:spcAft>
            </a:pPr>
            <a:endParaRPr lang="en-US" dirty="0">
              <a:solidFill>
                <a:srgbClr val="3333FF"/>
              </a:solidFill>
            </a:endParaRPr>
          </a:p>
          <a:p>
            <a:pPr eaLnBrk="0" fontAlgn="base" hangingPunct="0">
              <a:spcBef>
                <a:spcPct val="50000"/>
              </a:spcBef>
              <a:spcAft>
                <a:spcPct val="0"/>
              </a:spcAft>
            </a:pPr>
            <a:r>
              <a:rPr lang="en-US" b="1" u="sng" dirty="0">
                <a:solidFill>
                  <a:srgbClr val="FF3300"/>
                </a:solidFill>
              </a:rPr>
              <a:t>REFERENCES:</a:t>
            </a:r>
            <a:r>
              <a:rPr lang="en-US" b="1" dirty="0">
                <a:solidFill>
                  <a:srgbClr val="FF3300"/>
                </a:solidFill>
              </a:rPr>
              <a:t> </a:t>
            </a:r>
            <a:r>
              <a:rPr lang="en-US" dirty="0">
                <a:solidFill>
                  <a:srgbClr val="3333FF"/>
                </a:solidFill>
              </a:rPr>
              <a:t>List any references which will be utilized during the OPORD.</a:t>
            </a:r>
          </a:p>
          <a:p>
            <a:pPr eaLnBrk="0" fontAlgn="base" hangingPunct="0">
              <a:spcBef>
                <a:spcPct val="50000"/>
              </a:spcBef>
              <a:spcAft>
                <a:spcPct val="0"/>
              </a:spcAft>
            </a:pPr>
            <a:endParaRPr lang="en-US" dirty="0">
              <a:solidFill>
                <a:srgbClr val="3333FF"/>
              </a:solidFill>
            </a:endParaRPr>
          </a:p>
          <a:p>
            <a:pPr eaLnBrk="0" fontAlgn="base" hangingPunct="0">
              <a:spcBef>
                <a:spcPct val="50000"/>
              </a:spcBef>
              <a:spcAft>
                <a:spcPct val="0"/>
              </a:spcAft>
            </a:pPr>
            <a:r>
              <a:rPr lang="en-US" b="1" u="sng" dirty="0">
                <a:solidFill>
                  <a:srgbClr val="FF3300"/>
                </a:solidFill>
              </a:rPr>
              <a:t>TASK ORGANIZATION:</a:t>
            </a:r>
            <a:r>
              <a:rPr lang="en-US" b="1" dirty="0">
                <a:solidFill>
                  <a:srgbClr val="FF3300"/>
                </a:solidFill>
              </a:rPr>
              <a:t> </a:t>
            </a:r>
            <a:r>
              <a:rPr lang="en-US" dirty="0">
                <a:solidFill>
                  <a:srgbClr val="3333FF"/>
                </a:solidFill>
              </a:rPr>
              <a:t>State changes, if any, from the WARNO. </a:t>
            </a:r>
            <a:r>
              <a:rPr lang="en-US" dirty="0">
                <a:solidFill>
                  <a:schemeClr val="bg2"/>
                </a:solidFill>
                <a:latin typeface="TimesNewRoman,Italic"/>
              </a:rPr>
              <a:t>Describe the organization of forces available to the issuing headquarters and their command and support relationships.  Think in terms of your team’s missions; Assault, Support by Fire (Support), Security.  Do not forget to include attachments and detachments and assets available to your patrol.  You could have engineers, military working dogs, THT, BIT, CA or PSYOPS teams attached to you. </a:t>
            </a:r>
            <a:endParaRPr lang="en-US" dirty="0">
              <a:solidFill>
                <a:schemeClr val="bg2"/>
              </a:solidFill>
            </a:endParaRPr>
          </a:p>
          <a:p>
            <a:pPr eaLnBrk="0" fontAlgn="base" hangingPunct="0">
              <a:spcBef>
                <a:spcPct val="50000"/>
              </a:spcBef>
              <a:spcAft>
                <a:spcPct val="0"/>
              </a:spcAft>
            </a:pPr>
            <a:endParaRPr lang="en-US" dirty="0">
              <a:solidFill>
                <a:srgbClr val="3333FF"/>
              </a:solidFill>
            </a:endParaRPr>
          </a:p>
          <a:p>
            <a:pPr eaLnBrk="0" fontAlgn="base" hangingPunct="0">
              <a:spcBef>
                <a:spcPct val="50000"/>
              </a:spcBef>
              <a:spcAft>
                <a:spcPct val="0"/>
              </a:spcAft>
            </a:pPr>
            <a:endParaRPr lang="en-US" dirty="0">
              <a:solidFill>
                <a:srgbClr val="3333FF"/>
              </a:solidFill>
            </a:endParaRPr>
          </a:p>
        </p:txBody>
      </p:sp>
      <p:sp>
        <p:nvSpPr>
          <p:cNvPr id="6"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0" y="1600200"/>
            <a:ext cx="9144000" cy="6924973"/>
          </a:xfrm>
          <a:prstGeom prst="rect">
            <a:avLst/>
          </a:prstGeom>
          <a:noFill/>
          <a:ln w="9525">
            <a:noFill/>
            <a:miter lim="800000"/>
            <a:headEnd/>
            <a:tailEnd/>
          </a:ln>
        </p:spPr>
        <p:txBody>
          <a:bodyPr>
            <a:spAutoFit/>
          </a:bodyPr>
          <a:lstStyle/>
          <a:p>
            <a:pPr marL="400050" indent="-400050" eaLnBrk="0" fontAlgn="base" hangingPunct="0">
              <a:spcBef>
                <a:spcPct val="0"/>
              </a:spcBef>
              <a:spcAft>
                <a:spcPts val="300"/>
              </a:spcAft>
              <a:buFont typeface="+mj-lt"/>
              <a:buAutoNum type="arabicPeriod"/>
            </a:pPr>
            <a:r>
              <a:rPr lang="en-US" b="1" u="sng" dirty="0">
                <a:solidFill>
                  <a:srgbClr val="FF3300"/>
                </a:solidFill>
              </a:rPr>
              <a:t>SITUATION:</a:t>
            </a:r>
            <a:r>
              <a:rPr lang="en-US" dirty="0">
                <a:solidFill>
                  <a:srgbClr val="3333FF"/>
                </a:solidFill>
              </a:rPr>
              <a:t> The situation paragraph describes the conditions of the operational environment that impact operations in the following subparagraphs:</a:t>
            </a:r>
          </a:p>
          <a:p>
            <a:pPr marL="857250" lvl="1" indent="-400050" eaLnBrk="0" fontAlgn="base" hangingPunct="0">
              <a:spcBef>
                <a:spcPct val="0"/>
              </a:spcBef>
              <a:spcAft>
                <a:spcPts val="300"/>
              </a:spcAft>
              <a:buFont typeface="+mj-lt"/>
              <a:buAutoNum type="alphaLcPeriod"/>
            </a:pPr>
            <a:r>
              <a:rPr lang="en-US" dirty="0">
                <a:solidFill>
                  <a:srgbClr val="3333FF"/>
                </a:solidFill>
              </a:rPr>
              <a:t>Area of Interest: This should not have changed from the WARNO. is defined as an area of concern to the commander, to include the area of operations and adjacent areas, which contain objectives pertinent to current or planned operations. This area also includes terrain occupied by enemy forces which could jeopardize mission accomplishment.  In this subparagraph you will describe the Area of Interest to your subordinates.  For example: You will </a:t>
            </a:r>
            <a:r>
              <a:rPr lang="en-US" b="1" dirty="0">
                <a:solidFill>
                  <a:srgbClr val="3333FF"/>
                </a:solidFill>
              </a:rPr>
              <a:t>Orient, Box, Trace, and Familiarize </a:t>
            </a:r>
          </a:p>
          <a:p>
            <a:pPr marL="857250" lvl="1" indent="-400050" eaLnBrk="0" fontAlgn="base" hangingPunct="0">
              <a:spcBef>
                <a:spcPct val="0"/>
              </a:spcBef>
              <a:spcAft>
                <a:spcPts val="300"/>
              </a:spcAft>
              <a:buFont typeface="+mj-lt"/>
              <a:buAutoNum type="alphaLcPeriod"/>
            </a:pPr>
            <a:r>
              <a:rPr lang="en-US" dirty="0">
                <a:solidFill>
                  <a:srgbClr val="3333FF"/>
                </a:solidFill>
              </a:rPr>
              <a:t>Area of Operation: Brief any changes from the WARNO.  The following subparagraphs describe in detail the AO through terrain and weather.</a:t>
            </a:r>
          </a:p>
          <a:p>
            <a:pPr marL="1314450" lvl="2" indent="-400050" eaLnBrk="0" fontAlgn="base" hangingPunct="0">
              <a:spcBef>
                <a:spcPct val="0"/>
              </a:spcBef>
              <a:spcAft>
                <a:spcPts val="300"/>
              </a:spcAft>
              <a:buFontTx/>
              <a:buAutoNum type="arabicParenBoth"/>
            </a:pPr>
            <a:r>
              <a:rPr lang="en-US" dirty="0">
                <a:solidFill>
                  <a:srgbClr val="3333FF"/>
                </a:solidFill>
              </a:rPr>
              <a:t>Terrain: Issue the complete terrain analysis developed during your mission analysis. (OAKOC)</a:t>
            </a:r>
          </a:p>
          <a:p>
            <a:pPr marL="1314450" lvl="2" indent="-400050" eaLnBrk="0" fontAlgn="base" hangingPunct="0">
              <a:spcBef>
                <a:spcPct val="0"/>
              </a:spcBef>
              <a:spcAft>
                <a:spcPts val="300"/>
              </a:spcAft>
              <a:buFontTx/>
              <a:buAutoNum type="arabicParenBoth"/>
            </a:pPr>
            <a:r>
              <a:rPr lang="en-US" dirty="0">
                <a:solidFill>
                  <a:srgbClr val="3333FF"/>
                </a:solidFill>
              </a:rPr>
              <a:t>Weather: Issue your analysis of the 5 military aspect of weather conducted during mission analysis. (VWPCT)</a:t>
            </a:r>
          </a:p>
          <a:p>
            <a:pPr marL="1314450" lvl="2" indent="-400050" eaLnBrk="0" fontAlgn="base" hangingPunct="0">
              <a:spcBef>
                <a:spcPct val="0"/>
              </a:spcBef>
              <a:spcAft>
                <a:spcPts val="300"/>
              </a:spcAft>
              <a:buFontTx/>
              <a:buAutoNum type="arabicParenBoth"/>
            </a:pPr>
            <a:endParaRPr lang="en-US" dirty="0">
              <a:solidFill>
                <a:srgbClr val="3333FF"/>
              </a:solidFill>
            </a:endParaRPr>
          </a:p>
          <a:p>
            <a:pPr marL="1314450" lvl="2" indent="-400050" eaLnBrk="0" fontAlgn="base" hangingPunct="0">
              <a:spcBef>
                <a:spcPct val="0"/>
              </a:spcBef>
              <a:spcAft>
                <a:spcPts val="300"/>
              </a:spcAft>
              <a:buFontTx/>
              <a:buAutoNum type="arabicParenBoth"/>
            </a:pPr>
            <a:endParaRPr lang="en-US" dirty="0">
              <a:solidFill>
                <a:srgbClr val="3333FF"/>
              </a:solidFill>
            </a:endParaRPr>
          </a:p>
          <a:p>
            <a:pPr marL="1314450" lvl="2" indent="-400050" eaLnBrk="0" fontAlgn="base" hangingPunct="0">
              <a:spcBef>
                <a:spcPct val="0"/>
              </a:spcBef>
              <a:spcAft>
                <a:spcPts val="300"/>
              </a:spcAft>
              <a:buFontTx/>
              <a:buAutoNum type="arabicParenBoth"/>
            </a:pPr>
            <a:endParaRPr lang="en-US" dirty="0">
              <a:solidFill>
                <a:srgbClr val="3333FF"/>
              </a:solidFill>
            </a:endParaRPr>
          </a:p>
          <a:p>
            <a:pPr marL="1314450" lvl="2" indent="-400050" eaLnBrk="0" fontAlgn="base" hangingPunct="0">
              <a:spcBef>
                <a:spcPct val="0"/>
              </a:spcBef>
              <a:spcAft>
                <a:spcPts val="300"/>
              </a:spcAft>
              <a:buFontTx/>
              <a:buAutoNum type="arabicParenBoth"/>
            </a:pPr>
            <a:endParaRPr lang="en-US" dirty="0">
              <a:solidFill>
                <a:srgbClr val="3333FF"/>
              </a:solidFill>
            </a:endParaRPr>
          </a:p>
          <a:p>
            <a:pPr marL="1314450" lvl="2" indent="-400050" eaLnBrk="0" fontAlgn="base" hangingPunct="0">
              <a:spcBef>
                <a:spcPct val="0"/>
              </a:spcBef>
              <a:spcAft>
                <a:spcPts val="300"/>
              </a:spcAft>
              <a:buFontTx/>
              <a:buAutoNum type="arabicParenBoth"/>
            </a:pPr>
            <a:endParaRPr lang="en-US" dirty="0">
              <a:solidFill>
                <a:srgbClr val="3333FF"/>
              </a:solidFill>
            </a:endParaRPr>
          </a:p>
          <a:p>
            <a:pPr marL="1314450" lvl="2" indent="-400050" eaLnBrk="0" fontAlgn="base" hangingPunct="0">
              <a:spcBef>
                <a:spcPct val="0"/>
              </a:spcBef>
              <a:spcAft>
                <a:spcPts val="300"/>
              </a:spcAft>
              <a:buFontTx/>
              <a:buAutoNum type="arabicParenBoth"/>
            </a:pPr>
            <a:endParaRPr lang="en-US" dirty="0">
              <a:solidFill>
                <a:srgbClr val="3333FF"/>
              </a:solidFill>
            </a:endParaRPr>
          </a:p>
          <a:p>
            <a:pPr marL="1314450" lvl="2" indent="-400050" eaLnBrk="0" fontAlgn="base" hangingPunct="0">
              <a:spcBef>
                <a:spcPct val="0"/>
              </a:spcBef>
              <a:spcAft>
                <a:spcPts val="300"/>
              </a:spcAft>
            </a:pPr>
            <a:endParaRPr lang="en-US" dirty="0">
              <a:solidFill>
                <a:srgbClr val="3333FF"/>
              </a:solidFill>
            </a:endParaRPr>
          </a:p>
          <a:p>
            <a:pPr marL="400050" indent="-400050" algn="ctr" eaLnBrk="0" fontAlgn="base" hangingPunct="0">
              <a:spcBef>
                <a:spcPct val="0"/>
              </a:spcBef>
              <a:spcAft>
                <a:spcPts val="300"/>
              </a:spcAft>
            </a:pPr>
            <a:r>
              <a:rPr lang="en-US" dirty="0">
                <a:solidFill>
                  <a:srgbClr val="FF0000"/>
                </a:solidFill>
              </a:rPr>
              <a:t>BRIEF YOUR SUBORDINATES OFF OF THE TERRAIN MODEL OR MAP BOARD.</a:t>
            </a:r>
            <a:endParaRPr lang="en-US" dirty="0">
              <a:solidFill>
                <a:srgbClr val="3333FF"/>
              </a:solidFill>
            </a:endParaRPr>
          </a:p>
        </p:txBody>
      </p:sp>
      <p:sp>
        <p:nvSpPr>
          <p:cNvPr id="6" name="Text Box 2"/>
          <p:cNvSpPr txBox="1">
            <a:spLocks noChangeArrowheads="1"/>
          </p:cNvSpPr>
          <p:nvPr/>
        </p:nvSpPr>
        <p:spPr bwMode="auto">
          <a:xfrm>
            <a:off x="1600200" y="360402"/>
            <a:ext cx="5867400" cy="553998"/>
          </a:xfrm>
          <a:prstGeom prst="rect">
            <a:avLst/>
          </a:prstGeom>
          <a:noFill/>
          <a:ln w="9525">
            <a:noFill/>
            <a:miter lim="800000"/>
            <a:headEnd/>
            <a:tailEnd/>
          </a:ln>
        </p:spPr>
        <p:txBody>
          <a:bodyPr>
            <a:spAutoFit/>
          </a:bodyPr>
          <a:lstStyle/>
          <a:p>
            <a:pPr algn="ctr" fontAlgn="base">
              <a:spcBef>
                <a:spcPct val="50000"/>
              </a:spcBef>
              <a:spcAft>
                <a:spcPct val="0"/>
              </a:spcAft>
            </a:pPr>
            <a:r>
              <a:rPr lang="en-US" sz="3000" b="1" u="sng" dirty="0">
                <a:solidFill>
                  <a:srgbClr val="3333FF"/>
                </a:solidFill>
              </a:rPr>
              <a:t>OPORD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 name="Picture 2" descr="C:\Users\Matthew.jordan.reed\Desktop\New TLPs\darby_50k_8x11_STUD_MAP.jpg"/>
          <p:cNvPicPr>
            <a:picLocks noChangeAspect="1" noChangeArrowheads="1"/>
          </p:cNvPicPr>
          <p:nvPr/>
        </p:nvPicPr>
        <p:blipFill>
          <a:blip r:embed="rId3" cstate="print"/>
          <a:srcRect l="21970" t="37788" r="47726" b="14583"/>
          <a:stretch>
            <a:fillRect/>
          </a:stretch>
        </p:blipFill>
        <p:spPr bwMode="auto">
          <a:xfrm>
            <a:off x="0" y="609600"/>
            <a:ext cx="9144000" cy="6248400"/>
          </a:xfrm>
          <a:prstGeom prst="rect">
            <a:avLst/>
          </a:prstGeom>
          <a:noFill/>
          <a:ln w="15875">
            <a:solidFill>
              <a:schemeClr val="tx1"/>
            </a:solidFill>
            <a:miter lim="800000"/>
            <a:headEnd/>
            <a:tailEnd/>
          </a:ln>
        </p:spPr>
      </p:pic>
      <p:grpSp>
        <p:nvGrpSpPr>
          <p:cNvPr id="2" name="Group 70"/>
          <p:cNvGrpSpPr>
            <a:grpSpLocks/>
          </p:cNvGrpSpPr>
          <p:nvPr/>
        </p:nvGrpSpPr>
        <p:grpSpPr bwMode="auto">
          <a:xfrm>
            <a:off x="3505200" y="4572000"/>
            <a:ext cx="381000" cy="381000"/>
            <a:chOff x="3600" y="-624"/>
            <a:chExt cx="288" cy="288"/>
          </a:xfrm>
        </p:grpSpPr>
        <p:sp>
          <p:nvSpPr>
            <p:cNvPr id="68"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latin typeface="Calibri" pitchFamily="34" charset="0"/>
                  <a:cs typeface="Arial" charset="0"/>
                </a:rPr>
                <a:t>D</a:t>
              </a:r>
            </a:p>
          </p:txBody>
        </p:sp>
        <p:sp>
          <p:nvSpPr>
            <p:cNvPr id="69"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76"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0"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1"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sp>
        <p:nvSpPr>
          <p:cNvPr id="82" name="Oval 81"/>
          <p:cNvSpPr/>
          <p:nvPr/>
        </p:nvSpPr>
        <p:spPr>
          <a:xfrm>
            <a:off x="3352800" y="4343400"/>
            <a:ext cx="6858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grpSp>
        <p:nvGrpSpPr>
          <p:cNvPr id="3" name="Group 24"/>
          <p:cNvGrpSpPr>
            <a:grpSpLocks/>
          </p:cNvGrpSpPr>
          <p:nvPr/>
        </p:nvGrpSpPr>
        <p:grpSpPr bwMode="auto">
          <a:xfrm rot="12773685">
            <a:off x="3542842" y="4431357"/>
            <a:ext cx="304800" cy="228600"/>
            <a:chOff x="1824" y="2592"/>
            <a:chExt cx="338" cy="384"/>
          </a:xfrm>
        </p:grpSpPr>
        <p:sp>
          <p:nvSpPr>
            <p:cNvPr id="92" name="Freeform 25"/>
            <p:cNvSpPr>
              <a:spLocks/>
            </p:cNvSpPr>
            <p:nvPr/>
          </p:nvSpPr>
          <p:spPr bwMode="auto">
            <a:xfrm rot="-5364635">
              <a:off x="1896" y="2710"/>
              <a:ext cx="193" cy="338"/>
            </a:xfrm>
            <a:custGeom>
              <a:avLst/>
              <a:gdLst>
                <a:gd name="T0" fmla="*/ 0 w 190"/>
                <a:gd name="T1" fmla="*/ 0 h 306"/>
                <a:gd name="T2" fmla="*/ 226 w 190"/>
                <a:gd name="T3" fmla="*/ 480 h 306"/>
                <a:gd name="T4" fmla="*/ 255 w 190"/>
                <a:gd name="T5" fmla="*/ 926 h 306"/>
                <a:gd name="T6" fmla="*/ 244 w 190"/>
                <a:gd name="T7" fmla="*/ 1352 h 306"/>
                <a:gd name="T8" fmla="*/ 0 w 190"/>
                <a:gd name="T9" fmla="*/ 2021 h 306"/>
                <a:gd name="T10" fmla="*/ 0 60000 65536"/>
                <a:gd name="T11" fmla="*/ 0 60000 65536"/>
                <a:gd name="T12" fmla="*/ 0 60000 65536"/>
                <a:gd name="T13" fmla="*/ 0 60000 65536"/>
                <a:gd name="T14" fmla="*/ 0 60000 65536"/>
                <a:gd name="T15" fmla="*/ 0 w 190"/>
                <a:gd name="T16" fmla="*/ 0 h 306"/>
                <a:gd name="T17" fmla="*/ 190 w 190"/>
                <a:gd name="T18" fmla="*/ 306 h 306"/>
              </a:gdLst>
              <a:ahLst/>
              <a:cxnLst>
                <a:cxn ang="T10">
                  <a:pos x="T0" y="T1"/>
                </a:cxn>
                <a:cxn ang="T11">
                  <a:pos x="T2" y="T3"/>
                </a:cxn>
                <a:cxn ang="T12">
                  <a:pos x="T4" y="T5"/>
                </a:cxn>
                <a:cxn ang="T13">
                  <a:pos x="T6" y="T7"/>
                </a:cxn>
                <a:cxn ang="T14">
                  <a:pos x="T8" y="T9"/>
                </a:cxn>
              </a:cxnLst>
              <a:rect l="T15" t="T16" r="T17" b="T18"/>
              <a:pathLst>
                <a:path w="190" h="306">
                  <a:moveTo>
                    <a:pt x="0" y="0"/>
                  </a:moveTo>
                  <a:cubicBezTo>
                    <a:pt x="80" y="7"/>
                    <a:pt x="122" y="6"/>
                    <a:pt x="168" y="73"/>
                  </a:cubicBezTo>
                  <a:cubicBezTo>
                    <a:pt x="184" y="124"/>
                    <a:pt x="177" y="103"/>
                    <a:pt x="190" y="139"/>
                  </a:cubicBezTo>
                  <a:cubicBezTo>
                    <a:pt x="187" y="161"/>
                    <a:pt x="189" y="183"/>
                    <a:pt x="182" y="204"/>
                  </a:cubicBezTo>
                  <a:cubicBezTo>
                    <a:pt x="153" y="289"/>
                    <a:pt x="77" y="306"/>
                    <a:pt x="0" y="306"/>
                  </a:cubicBezTo>
                </a:path>
              </a:pathLst>
            </a:cu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98" name="Line 26"/>
            <p:cNvSpPr>
              <a:spLocks noChangeShapeType="1"/>
            </p:cNvSpPr>
            <p:nvPr/>
          </p:nvSpPr>
          <p:spPr bwMode="auto">
            <a:xfrm flipV="1">
              <a:off x="1991" y="2592"/>
              <a:ext cx="0" cy="384"/>
            </a:xfrm>
            <a:prstGeom prst="line">
              <a:avLst/>
            </a:prstGeom>
            <a:noFill/>
            <a:ln w="25400">
              <a:solidFill>
                <a:srgbClr val="0000FF"/>
              </a:solidFill>
              <a:round/>
              <a:headEnd/>
              <a:tailEnd type="triangle" w="med" len="med"/>
            </a:ln>
          </p:spPr>
          <p:txBody>
            <a:bodyPr/>
            <a:lstStyle/>
            <a:p>
              <a:pPr fontAlgn="base">
                <a:spcBef>
                  <a:spcPct val="0"/>
                </a:spcBef>
                <a:spcAft>
                  <a:spcPct val="0"/>
                </a:spcAft>
              </a:pPr>
              <a:endParaRPr lang="en-US" dirty="0">
                <a:solidFill>
                  <a:prstClr val="black"/>
                </a:solidFill>
                <a:cs typeface="Arial" charset="0"/>
              </a:endParaRPr>
            </a:p>
          </p:txBody>
        </p:sp>
        <p:sp>
          <p:nvSpPr>
            <p:cNvPr id="99" name="Line 27"/>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0" name="Line 28"/>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1" name="Line 29"/>
            <p:cNvSpPr>
              <a:spLocks noChangeShapeType="1"/>
            </p:cNvSpPr>
            <p:nvPr/>
          </p:nvSpPr>
          <p:spPr bwMode="auto">
            <a:xfrm>
              <a:off x="2107" y="2823"/>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2" name="Line 30"/>
            <p:cNvSpPr>
              <a:spLocks noChangeShapeType="1"/>
            </p:cNvSpPr>
            <p:nvPr/>
          </p:nvSpPr>
          <p:spPr bwMode="auto">
            <a:xfrm>
              <a:off x="2052" y="2797"/>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3" name="Line 31"/>
            <p:cNvSpPr>
              <a:spLocks noChangeShapeType="1"/>
            </p:cNvSpPr>
            <p:nvPr/>
          </p:nvSpPr>
          <p:spPr bwMode="auto">
            <a:xfrm>
              <a:off x="1888" y="2817"/>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4" name="Line 32"/>
            <p:cNvSpPr>
              <a:spLocks noChangeShapeType="1"/>
            </p:cNvSpPr>
            <p:nvPr/>
          </p:nvSpPr>
          <p:spPr bwMode="auto">
            <a:xfrm>
              <a:off x="1943" y="2791"/>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grpSp>
        <p:nvGrpSpPr>
          <p:cNvPr id="4" name="Group 95"/>
          <p:cNvGrpSpPr>
            <a:grpSpLocks/>
          </p:cNvGrpSpPr>
          <p:nvPr/>
        </p:nvGrpSpPr>
        <p:grpSpPr bwMode="auto">
          <a:xfrm>
            <a:off x="2438400" y="3962400"/>
            <a:ext cx="969864" cy="633298"/>
            <a:chOff x="1278" y="2337"/>
            <a:chExt cx="786" cy="546"/>
          </a:xfrm>
        </p:grpSpPr>
        <p:sp>
          <p:nvSpPr>
            <p:cNvPr id="106"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latin typeface="Calibri" pitchFamily="34" charset="0"/>
                <a:cs typeface="Arial" charset="0"/>
              </a:endParaRPr>
            </a:p>
          </p:txBody>
        </p:sp>
        <p:sp>
          <p:nvSpPr>
            <p:cNvPr id="107"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8"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9" name="Text Box 99"/>
            <p:cNvSpPr txBox="1">
              <a:spLocks noChangeArrowheads="1"/>
            </p:cNvSpPr>
            <p:nvPr/>
          </p:nvSpPr>
          <p:spPr bwMode="auto">
            <a:xfrm>
              <a:off x="1576" y="2337"/>
              <a:ext cx="302" cy="318"/>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latin typeface="Calibri" pitchFamily="34" charset="0"/>
                  <a:cs typeface="Arial" charset="0"/>
                </a:rPr>
                <a:t>●  </a:t>
              </a:r>
              <a:r>
                <a:rPr lang="en-US" b="1" dirty="0">
                  <a:solidFill>
                    <a:srgbClr val="0000FF"/>
                  </a:solidFill>
                  <a:latin typeface="Calibri" pitchFamily="34" charset="0"/>
                  <a:cs typeface="Arial" charset="0"/>
                </a:rPr>
                <a:t> </a:t>
              </a:r>
            </a:p>
          </p:txBody>
        </p:sp>
        <p:sp>
          <p:nvSpPr>
            <p:cNvPr id="110" name="Text Box 100"/>
            <p:cNvSpPr txBox="1">
              <a:spLocks noChangeArrowheads="1"/>
            </p:cNvSpPr>
            <p:nvPr/>
          </p:nvSpPr>
          <p:spPr bwMode="auto">
            <a:xfrm>
              <a:off x="1278" y="2697"/>
              <a:ext cx="786" cy="186"/>
            </a:xfrm>
            <a:prstGeom prst="rect">
              <a:avLst/>
            </a:prstGeom>
            <a:noFill/>
            <a:ln w="9525">
              <a:noFill/>
              <a:miter lim="800000"/>
              <a:headEnd/>
              <a:tailEnd/>
            </a:ln>
          </p:spPr>
          <p:txBody>
            <a:bodyPr wrap="none">
              <a:spAutoFit/>
            </a:bodyPr>
            <a:lstStyle/>
            <a:p>
              <a:pPr fontAlgn="base">
                <a:spcBef>
                  <a:spcPct val="0"/>
                </a:spcBef>
                <a:spcAft>
                  <a:spcPct val="0"/>
                </a:spcAft>
              </a:pPr>
              <a:r>
                <a:rPr lang="en-US" sz="800" b="1" dirty="0">
                  <a:solidFill>
                    <a:srgbClr val="0000FF"/>
                  </a:solidFill>
                  <a:latin typeface="Calibri" pitchFamily="34" charset="0"/>
                  <a:cs typeface="Arial" charset="0"/>
                </a:rPr>
                <a:t>      1                    1/A</a:t>
              </a:r>
            </a:p>
          </p:txBody>
        </p:sp>
      </p:grpSp>
      <p:cxnSp>
        <p:nvCxnSpPr>
          <p:cNvPr id="116" name="Straight Connector 115"/>
          <p:cNvCxnSpPr/>
          <p:nvPr/>
        </p:nvCxnSpPr>
        <p:spPr bwMode="auto">
          <a:xfrm rot="10800000" flipV="1">
            <a:off x="6629400" y="2590800"/>
            <a:ext cx="2362200" cy="914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7" name="Straight Connector 116"/>
          <p:cNvCxnSpPr/>
          <p:nvPr/>
        </p:nvCxnSpPr>
        <p:spPr bwMode="auto">
          <a:xfrm>
            <a:off x="9220200" y="1219200"/>
            <a:ext cx="228600"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5" name="Straight Connector 124"/>
          <p:cNvCxnSpPr/>
          <p:nvPr/>
        </p:nvCxnSpPr>
        <p:spPr bwMode="auto">
          <a:xfrm rot="5400000">
            <a:off x="5572125" y="3590925"/>
            <a:ext cx="838200" cy="8191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7" name="Straight Connector 126"/>
          <p:cNvCxnSpPr/>
          <p:nvPr/>
        </p:nvCxnSpPr>
        <p:spPr bwMode="auto">
          <a:xfrm rot="10800000">
            <a:off x="4648202" y="4419600"/>
            <a:ext cx="685799"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5" name="Group 172"/>
          <p:cNvGrpSpPr/>
          <p:nvPr/>
        </p:nvGrpSpPr>
        <p:grpSpPr>
          <a:xfrm>
            <a:off x="5334000" y="4314825"/>
            <a:ext cx="228600" cy="409575"/>
            <a:chOff x="5334000" y="4314825"/>
            <a:chExt cx="228600" cy="409575"/>
          </a:xfrm>
        </p:grpSpPr>
        <p:sp>
          <p:nvSpPr>
            <p:cNvPr id="133" name="TextBox 132"/>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6" name="Group 152"/>
            <p:cNvGrpSpPr/>
            <p:nvPr/>
          </p:nvGrpSpPr>
          <p:grpSpPr>
            <a:xfrm>
              <a:off x="5334000" y="4343400"/>
              <a:ext cx="228600" cy="381000"/>
              <a:chOff x="2667000" y="2514600"/>
              <a:chExt cx="1143000" cy="1295400"/>
            </a:xfrm>
          </p:grpSpPr>
          <p:sp>
            <p:nvSpPr>
              <p:cNvPr id="134" name="Pentagon 13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36" name="Straight Connector 13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7" name="Group 164"/>
          <p:cNvGrpSpPr/>
          <p:nvPr/>
        </p:nvGrpSpPr>
        <p:grpSpPr>
          <a:xfrm>
            <a:off x="6400800" y="3352800"/>
            <a:ext cx="228600" cy="409575"/>
            <a:chOff x="6400800" y="3352800"/>
            <a:chExt cx="228600" cy="409575"/>
          </a:xfrm>
        </p:grpSpPr>
        <p:sp>
          <p:nvSpPr>
            <p:cNvPr id="154" name="TextBox 153"/>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8" name="Group 154"/>
            <p:cNvGrpSpPr/>
            <p:nvPr/>
          </p:nvGrpSpPr>
          <p:grpSpPr>
            <a:xfrm>
              <a:off x="6400800" y="3381375"/>
              <a:ext cx="228600" cy="381000"/>
              <a:chOff x="2667000" y="2514600"/>
              <a:chExt cx="1143000" cy="1295400"/>
            </a:xfrm>
          </p:grpSpPr>
          <p:sp>
            <p:nvSpPr>
              <p:cNvPr id="156" name="Pentagon 155"/>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57" name="Straight Connector 156"/>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sp>
        <p:nvSpPr>
          <p:cNvPr id="158" name="TextBox 157"/>
          <p:cNvSpPr txBox="1"/>
          <p:nvPr/>
        </p:nvSpPr>
        <p:spPr>
          <a:xfrm>
            <a:off x="2819400" y="0"/>
            <a:ext cx="3133037" cy="553998"/>
          </a:xfrm>
          <a:prstGeom prst="rect">
            <a:avLst/>
          </a:prstGeom>
          <a:noFill/>
          <a:ln w="28575">
            <a:noFill/>
          </a:ln>
        </p:spPr>
        <p:txBody>
          <a:bodyPr wrap="none" rtlCol="0">
            <a:spAutoFit/>
          </a:bodyPr>
          <a:lstStyle/>
          <a:p>
            <a:pPr eaLnBrk="0" fontAlgn="base" hangingPunct="0">
              <a:spcBef>
                <a:spcPct val="0"/>
              </a:spcBef>
              <a:spcAft>
                <a:spcPct val="0"/>
              </a:spcAft>
            </a:pPr>
            <a:r>
              <a:rPr lang="en-US" sz="3000" b="1" dirty="0">
                <a:solidFill>
                  <a:srgbClr val="000000"/>
                </a:solidFill>
              </a:rPr>
              <a:t>Terrain Analysis</a:t>
            </a:r>
          </a:p>
        </p:txBody>
      </p:sp>
      <p:cxnSp>
        <p:nvCxnSpPr>
          <p:cNvPr id="159" name="Straight Connector 158"/>
          <p:cNvCxnSpPr/>
          <p:nvPr/>
        </p:nvCxnSpPr>
        <p:spPr bwMode="auto">
          <a:xfrm rot="10800000" flipV="1">
            <a:off x="6553200" y="2590800"/>
            <a:ext cx="2438400" cy="3810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9" name="Group 165"/>
          <p:cNvGrpSpPr/>
          <p:nvPr/>
        </p:nvGrpSpPr>
        <p:grpSpPr>
          <a:xfrm>
            <a:off x="6324600" y="2781300"/>
            <a:ext cx="228600" cy="409575"/>
            <a:chOff x="6400800" y="3352800"/>
            <a:chExt cx="228600" cy="409575"/>
          </a:xfrm>
        </p:grpSpPr>
        <p:sp>
          <p:nvSpPr>
            <p:cNvPr id="167" name="TextBox 166"/>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0" name="Group 154"/>
            <p:cNvGrpSpPr/>
            <p:nvPr/>
          </p:nvGrpSpPr>
          <p:grpSpPr>
            <a:xfrm>
              <a:off x="6400800" y="3381375"/>
              <a:ext cx="228600" cy="381000"/>
              <a:chOff x="2667000" y="2514600"/>
              <a:chExt cx="1143000" cy="1295400"/>
            </a:xfrm>
          </p:grpSpPr>
          <p:sp>
            <p:nvSpPr>
              <p:cNvPr id="169" name="Pentagon 168"/>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0" name="Straight Connector 169"/>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71" name="Straight Connector 170"/>
          <p:cNvCxnSpPr>
            <a:endCxn id="177" idx="0"/>
          </p:cNvCxnSpPr>
          <p:nvPr/>
        </p:nvCxnSpPr>
        <p:spPr bwMode="auto">
          <a:xfrm rot="10800000" flipV="1">
            <a:off x="4572000" y="2971799"/>
            <a:ext cx="1752600" cy="314325"/>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1" name="Group 173"/>
          <p:cNvGrpSpPr/>
          <p:nvPr/>
        </p:nvGrpSpPr>
        <p:grpSpPr>
          <a:xfrm>
            <a:off x="4343400" y="3124200"/>
            <a:ext cx="228600" cy="409575"/>
            <a:chOff x="5334000" y="4314825"/>
            <a:chExt cx="228600" cy="409575"/>
          </a:xfrm>
        </p:grpSpPr>
        <p:sp>
          <p:nvSpPr>
            <p:cNvPr id="175" name="TextBox 174"/>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2" name="Group 152"/>
            <p:cNvGrpSpPr/>
            <p:nvPr/>
          </p:nvGrpSpPr>
          <p:grpSpPr>
            <a:xfrm>
              <a:off x="5334000" y="4343400"/>
              <a:ext cx="228600" cy="381000"/>
              <a:chOff x="2667000" y="2514600"/>
              <a:chExt cx="1143000" cy="1295400"/>
            </a:xfrm>
          </p:grpSpPr>
          <p:sp>
            <p:nvSpPr>
              <p:cNvPr id="177" name="Pentagon 176"/>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8" name="Straight Connector 177"/>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80" name="Straight Connector 179"/>
          <p:cNvCxnSpPr/>
          <p:nvPr/>
        </p:nvCxnSpPr>
        <p:spPr bwMode="auto">
          <a:xfrm rot="5400000">
            <a:off x="4057650" y="3524250"/>
            <a:ext cx="381000" cy="1905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84" name="Straight Connector 183"/>
          <p:cNvCxnSpPr/>
          <p:nvPr/>
        </p:nvCxnSpPr>
        <p:spPr bwMode="auto">
          <a:xfrm rot="5400000">
            <a:off x="9296400" y="1524000"/>
            <a:ext cx="152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3" name="Group 260"/>
          <p:cNvGrpSpPr/>
          <p:nvPr/>
        </p:nvGrpSpPr>
        <p:grpSpPr>
          <a:xfrm>
            <a:off x="4343400" y="4267200"/>
            <a:ext cx="457200" cy="257175"/>
            <a:chOff x="4343400" y="4848225"/>
            <a:chExt cx="457200" cy="257175"/>
          </a:xfrm>
        </p:grpSpPr>
        <p:sp>
          <p:nvSpPr>
            <p:cNvPr id="119" name="Oval 118"/>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7" name="TextBox 196"/>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pSp>
        <p:nvGrpSpPr>
          <p:cNvPr id="14" name="Group 200"/>
          <p:cNvGrpSpPr/>
          <p:nvPr/>
        </p:nvGrpSpPr>
        <p:grpSpPr>
          <a:xfrm>
            <a:off x="3886200" y="4191000"/>
            <a:ext cx="714375" cy="304800"/>
            <a:chOff x="3933825" y="4114800"/>
            <a:chExt cx="714375" cy="304800"/>
          </a:xfrm>
        </p:grpSpPr>
        <p:sp>
          <p:nvSpPr>
            <p:cNvPr id="120" name="Oval 119"/>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0" name="TextBox 199"/>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08" name="Straight Connector 207"/>
          <p:cNvCxnSpPr/>
          <p:nvPr/>
        </p:nvCxnSpPr>
        <p:spPr bwMode="auto">
          <a:xfrm rot="16200000" flipH="1">
            <a:off x="3714750" y="3952875"/>
            <a:ext cx="4572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cxnSp>
        <p:nvCxnSpPr>
          <p:cNvPr id="209" name="Straight Connector 208"/>
          <p:cNvCxnSpPr/>
          <p:nvPr/>
        </p:nvCxnSpPr>
        <p:spPr bwMode="auto">
          <a:xfrm rot="10800000" flipV="1">
            <a:off x="4314826" y="3581399"/>
            <a:ext cx="1171575" cy="638175"/>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15" name="Group 211"/>
          <p:cNvGrpSpPr/>
          <p:nvPr/>
        </p:nvGrpSpPr>
        <p:grpSpPr>
          <a:xfrm>
            <a:off x="3657600" y="3429000"/>
            <a:ext cx="228600" cy="409575"/>
            <a:chOff x="6400800" y="3352800"/>
            <a:chExt cx="228600" cy="409575"/>
          </a:xfrm>
        </p:grpSpPr>
        <p:sp>
          <p:nvSpPr>
            <p:cNvPr id="213" name="TextBox 212"/>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6" name="Group 154"/>
            <p:cNvGrpSpPr/>
            <p:nvPr/>
          </p:nvGrpSpPr>
          <p:grpSpPr>
            <a:xfrm>
              <a:off x="6400800" y="3381375"/>
              <a:ext cx="228600" cy="381000"/>
              <a:chOff x="2667000" y="2514600"/>
              <a:chExt cx="1143000" cy="1295400"/>
            </a:xfrm>
          </p:grpSpPr>
          <p:sp>
            <p:nvSpPr>
              <p:cNvPr id="215" name="Pentagon 214"/>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16" name="Straight Connector 21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17" name="Straight Connector 216"/>
          <p:cNvCxnSpPr/>
          <p:nvPr/>
        </p:nvCxnSpPr>
        <p:spPr bwMode="auto">
          <a:xfrm rot="5400000">
            <a:off x="3886200" y="3276600"/>
            <a:ext cx="3048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7" name="Group 218"/>
          <p:cNvGrpSpPr/>
          <p:nvPr/>
        </p:nvGrpSpPr>
        <p:grpSpPr>
          <a:xfrm>
            <a:off x="4048125" y="2819400"/>
            <a:ext cx="228600" cy="409575"/>
            <a:chOff x="5334000" y="4314825"/>
            <a:chExt cx="228600" cy="409575"/>
          </a:xfrm>
        </p:grpSpPr>
        <p:sp>
          <p:nvSpPr>
            <p:cNvPr id="220" name="TextBox 21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8" name="Group 152"/>
            <p:cNvGrpSpPr/>
            <p:nvPr/>
          </p:nvGrpSpPr>
          <p:grpSpPr>
            <a:xfrm>
              <a:off x="5334000" y="4343400"/>
              <a:ext cx="228600" cy="381000"/>
              <a:chOff x="2667000" y="2514600"/>
              <a:chExt cx="1143000" cy="1295400"/>
            </a:xfrm>
          </p:grpSpPr>
          <p:sp>
            <p:nvSpPr>
              <p:cNvPr id="222" name="Pentagon 22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23" name="Straight Connector 22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24" name="Straight Connector 223"/>
          <p:cNvCxnSpPr/>
          <p:nvPr/>
        </p:nvCxnSpPr>
        <p:spPr bwMode="auto">
          <a:xfrm rot="16200000" flipV="1">
            <a:off x="3862389" y="2757488"/>
            <a:ext cx="219074" cy="95249"/>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9" name="Group 226"/>
          <p:cNvGrpSpPr/>
          <p:nvPr/>
        </p:nvGrpSpPr>
        <p:grpSpPr>
          <a:xfrm>
            <a:off x="3810000" y="2362200"/>
            <a:ext cx="228600" cy="409575"/>
            <a:chOff x="5334000" y="4314825"/>
            <a:chExt cx="228600" cy="409575"/>
          </a:xfrm>
        </p:grpSpPr>
        <p:sp>
          <p:nvSpPr>
            <p:cNvPr id="228" name="TextBox 227"/>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3</a:t>
              </a:r>
            </a:p>
          </p:txBody>
        </p:sp>
        <p:grpSp>
          <p:nvGrpSpPr>
            <p:cNvPr id="20" name="Group 152"/>
            <p:cNvGrpSpPr/>
            <p:nvPr/>
          </p:nvGrpSpPr>
          <p:grpSpPr>
            <a:xfrm>
              <a:off x="5334000" y="4343400"/>
              <a:ext cx="228600" cy="381000"/>
              <a:chOff x="2667000" y="2514600"/>
              <a:chExt cx="1143000" cy="1295400"/>
            </a:xfrm>
          </p:grpSpPr>
          <p:sp>
            <p:nvSpPr>
              <p:cNvPr id="230" name="Pentagon 229"/>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31" name="Straight Connector 230"/>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33" name="Straight Connector 232"/>
          <p:cNvCxnSpPr/>
          <p:nvPr/>
        </p:nvCxnSpPr>
        <p:spPr bwMode="auto">
          <a:xfrm rot="5400000" flipH="1" flipV="1">
            <a:off x="3662362" y="1985963"/>
            <a:ext cx="685800" cy="66675"/>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21" name="Group 240"/>
          <p:cNvGrpSpPr/>
          <p:nvPr/>
        </p:nvGrpSpPr>
        <p:grpSpPr>
          <a:xfrm>
            <a:off x="5562600" y="3276600"/>
            <a:ext cx="228600" cy="409575"/>
            <a:chOff x="6400800" y="3352800"/>
            <a:chExt cx="228600" cy="409575"/>
          </a:xfrm>
        </p:grpSpPr>
        <p:sp>
          <p:nvSpPr>
            <p:cNvPr id="242" name="TextBox 241"/>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22" name="Group 154"/>
            <p:cNvGrpSpPr/>
            <p:nvPr/>
          </p:nvGrpSpPr>
          <p:grpSpPr>
            <a:xfrm>
              <a:off x="6400800" y="3381375"/>
              <a:ext cx="228600" cy="381000"/>
              <a:chOff x="2667000" y="2514600"/>
              <a:chExt cx="1143000" cy="1295400"/>
            </a:xfrm>
          </p:grpSpPr>
          <p:sp>
            <p:nvSpPr>
              <p:cNvPr id="244" name="Pentagon 24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45" name="Straight Connector 24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47" name="Straight Connector 246"/>
          <p:cNvCxnSpPr/>
          <p:nvPr/>
        </p:nvCxnSpPr>
        <p:spPr bwMode="auto">
          <a:xfrm rot="16200000" flipV="1">
            <a:off x="5157788" y="2995612"/>
            <a:ext cx="609600" cy="104776"/>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3" name="Group 248"/>
          <p:cNvGrpSpPr/>
          <p:nvPr/>
        </p:nvGrpSpPr>
        <p:grpSpPr>
          <a:xfrm>
            <a:off x="5181600" y="2438400"/>
            <a:ext cx="228600" cy="409575"/>
            <a:chOff x="5334000" y="4314825"/>
            <a:chExt cx="228600" cy="409575"/>
          </a:xfrm>
        </p:grpSpPr>
        <p:sp>
          <p:nvSpPr>
            <p:cNvPr id="250" name="TextBox 24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24" name="Group 152"/>
            <p:cNvGrpSpPr/>
            <p:nvPr/>
          </p:nvGrpSpPr>
          <p:grpSpPr>
            <a:xfrm>
              <a:off x="5334000" y="4343400"/>
              <a:ext cx="228600" cy="381000"/>
              <a:chOff x="2667000" y="2514600"/>
              <a:chExt cx="1143000" cy="1295400"/>
            </a:xfrm>
          </p:grpSpPr>
          <p:sp>
            <p:nvSpPr>
              <p:cNvPr id="252" name="Pentagon 25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53" name="Straight Connector 25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54" name="Straight Connector 253"/>
          <p:cNvCxnSpPr/>
          <p:nvPr/>
        </p:nvCxnSpPr>
        <p:spPr bwMode="auto">
          <a:xfrm rot="10800000">
            <a:off x="4114800" y="1752600"/>
            <a:ext cx="1019176" cy="76200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5" name="Group 264"/>
          <p:cNvGrpSpPr/>
          <p:nvPr/>
        </p:nvGrpSpPr>
        <p:grpSpPr>
          <a:xfrm>
            <a:off x="0" y="609600"/>
            <a:ext cx="3048000" cy="3139321"/>
            <a:chOff x="0" y="609600"/>
            <a:chExt cx="3048000" cy="3139321"/>
          </a:xfrm>
        </p:grpSpPr>
        <p:sp>
          <p:nvSpPr>
            <p:cNvPr id="187" name="TextBox 186"/>
            <p:cNvSpPr txBox="1"/>
            <p:nvPr/>
          </p:nvSpPr>
          <p:spPr>
            <a:xfrm>
              <a:off x="0" y="609600"/>
              <a:ext cx="3048000" cy="3139321"/>
            </a:xfrm>
            <a:prstGeom prst="rect">
              <a:avLst/>
            </a:prstGeom>
            <a:solidFill>
              <a:schemeClr val="accent5">
                <a:lumMod val="20000"/>
                <a:lumOff val="80000"/>
              </a:schemeClr>
            </a:solidFill>
          </p:spPr>
          <p:txBody>
            <a:bodyPr wrap="square" rtlCol="0">
              <a:spAutoFit/>
            </a:bodyPr>
            <a:lstStyle/>
            <a:p>
              <a:pPr algn="ctr" eaLnBrk="0" fontAlgn="base" hangingPunct="0">
                <a:spcBef>
                  <a:spcPct val="0"/>
                </a:spcBef>
                <a:spcAft>
                  <a:spcPct val="0"/>
                </a:spcAft>
              </a:pPr>
              <a:r>
                <a:rPr lang="en-US" sz="3000" b="1" u="sng" dirty="0">
                  <a:solidFill>
                    <a:srgbClr val="000000"/>
                  </a:solidFill>
                </a:rPr>
                <a:t>LEGEND</a:t>
              </a:r>
            </a:p>
            <a:p>
              <a:pPr marL="800100" lvl="1" indent="-342900" eaLnBrk="0" fontAlgn="base" hangingPunct="0">
                <a:lnSpc>
                  <a:spcPct val="150000"/>
                </a:lnSpc>
                <a:spcBef>
                  <a:spcPct val="0"/>
                </a:spcBef>
                <a:spcAft>
                  <a:spcPct val="0"/>
                </a:spcAft>
              </a:pPr>
              <a:r>
                <a:rPr lang="en-US" sz="1600" b="1" dirty="0">
                  <a:solidFill>
                    <a:srgbClr val="000000"/>
                  </a:solidFill>
                </a:rPr>
                <a:t>	Primary Infil Route</a:t>
              </a:r>
            </a:p>
            <a:p>
              <a:pPr marL="800100" lvl="1" indent="-342900" eaLnBrk="0" fontAlgn="base" hangingPunct="0">
                <a:lnSpc>
                  <a:spcPct val="150000"/>
                </a:lnSpc>
                <a:spcBef>
                  <a:spcPct val="0"/>
                </a:spcBef>
                <a:spcAft>
                  <a:spcPct val="0"/>
                </a:spcAft>
              </a:pPr>
              <a:r>
                <a:rPr lang="en-US" sz="1600" b="1" dirty="0">
                  <a:solidFill>
                    <a:srgbClr val="000000"/>
                  </a:solidFill>
                </a:rPr>
                <a:t>	Alternate Infil Route</a:t>
              </a:r>
            </a:p>
            <a:p>
              <a:pPr marL="800100" lvl="1" indent="-342900" eaLnBrk="0" fontAlgn="base" hangingPunct="0">
                <a:lnSpc>
                  <a:spcPct val="150000"/>
                </a:lnSpc>
                <a:spcBef>
                  <a:spcPct val="0"/>
                </a:spcBef>
                <a:spcAft>
                  <a:spcPct val="0"/>
                </a:spcAft>
              </a:pPr>
              <a:r>
                <a:rPr lang="en-US" sz="1600" b="1" dirty="0">
                  <a:solidFill>
                    <a:srgbClr val="000000"/>
                  </a:solidFill>
                </a:rPr>
                <a:t>	Primary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Alternate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Checkpoint</a:t>
              </a:r>
            </a:p>
            <a:p>
              <a:pPr marL="800100" lvl="1" indent="-342900" eaLnBrk="0" fontAlgn="base" hangingPunct="0">
                <a:lnSpc>
                  <a:spcPct val="150000"/>
                </a:lnSpc>
                <a:spcBef>
                  <a:spcPct val="0"/>
                </a:spcBef>
                <a:spcAft>
                  <a:spcPct val="0"/>
                </a:spcAft>
              </a:pPr>
              <a:r>
                <a:rPr lang="en-US" sz="1600" b="1" dirty="0">
                  <a:solidFill>
                    <a:srgbClr val="000000"/>
                  </a:solidFill>
                </a:rPr>
                <a:t>	Security Halt</a:t>
              </a:r>
            </a:p>
            <a:p>
              <a:pPr marL="800100" lvl="1" indent="-342900" eaLnBrk="0" fontAlgn="base" hangingPunct="0">
                <a:lnSpc>
                  <a:spcPct val="150000"/>
                </a:lnSpc>
                <a:spcBef>
                  <a:spcPct val="0"/>
                </a:spcBef>
                <a:spcAft>
                  <a:spcPct val="0"/>
                </a:spcAft>
              </a:pPr>
              <a:r>
                <a:rPr lang="en-US" sz="1600" b="1" dirty="0">
                  <a:solidFill>
                    <a:srgbClr val="000000"/>
                  </a:solidFill>
                </a:rPr>
                <a:t>	ORP</a:t>
              </a:r>
              <a:endParaRPr lang="en-US" sz="3000" b="1" dirty="0">
                <a:solidFill>
                  <a:srgbClr val="000000"/>
                </a:solidFill>
              </a:endParaRPr>
            </a:p>
          </p:txBody>
        </p:sp>
        <p:cxnSp>
          <p:nvCxnSpPr>
            <p:cNvPr id="188" name="Straight Connector 187"/>
            <p:cNvCxnSpPr/>
            <p:nvPr/>
          </p:nvCxnSpPr>
          <p:spPr bwMode="auto">
            <a:xfrm rot="10800000">
              <a:off x="76200" y="1504949"/>
              <a:ext cx="533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90" name="Straight Connector 189"/>
            <p:cNvCxnSpPr/>
            <p:nvPr/>
          </p:nvCxnSpPr>
          <p:spPr bwMode="auto">
            <a:xfrm rot="10800000">
              <a:off x="76199" y="1142999"/>
              <a:ext cx="53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26" name="Group 205"/>
            <p:cNvGrpSpPr/>
            <p:nvPr/>
          </p:nvGrpSpPr>
          <p:grpSpPr>
            <a:xfrm>
              <a:off x="247650" y="2497765"/>
              <a:ext cx="228600" cy="302585"/>
              <a:chOff x="609600" y="1619250"/>
              <a:chExt cx="228600" cy="302585"/>
            </a:xfrm>
          </p:grpSpPr>
          <p:sp>
            <p:nvSpPr>
              <p:cNvPr id="192" name="TextBox 191"/>
              <p:cNvSpPr txBox="1"/>
              <p:nvPr/>
            </p:nvSpPr>
            <p:spPr>
              <a:xfrm>
                <a:off x="657225" y="1619250"/>
                <a:ext cx="76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000000"/>
                    </a:solidFill>
                  </a:rPr>
                  <a:t>1</a:t>
                </a:r>
              </a:p>
            </p:txBody>
          </p:sp>
          <p:grpSp>
            <p:nvGrpSpPr>
              <p:cNvPr id="27" name="Group 154"/>
              <p:cNvGrpSpPr/>
              <p:nvPr/>
            </p:nvGrpSpPr>
            <p:grpSpPr>
              <a:xfrm>
                <a:off x="609600" y="1638300"/>
                <a:ext cx="228600" cy="283535"/>
                <a:chOff x="2667000" y="2514600"/>
                <a:chExt cx="1143000" cy="1295400"/>
              </a:xfrm>
            </p:grpSpPr>
            <p:sp>
              <p:nvSpPr>
                <p:cNvPr id="194" name="Pentagon 19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95" name="Straight Connector 19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28" name="Group 204"/>
            <p:cNvGrpSpPr/>
            <p:nvPr/>
          </p:nvGrpSpPr>
          <p:grpSpPr>
            <a:xfrm>
              <a:off x="228600" y="2895600"/>
              <a:ext cx="457200" cy="246221"/>
              <a:chOff x="533400" y="2362200"/>
              <a:chExt cx="457200" cy="246221"/>
            </a:xfrm>
          </p:grpSpPr>
          <p:sp>
            <p:nvSpPr>
              <p:cNvPr id="196" name="Oval 195"/>
              <p:cNvSpPr/>
              <p:nvPr/>
            </p:nvSpPr>
            <p:spPr>
              <a:xfrm>
                <a:off x="552450" y="2362200"/>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9" name="TextBox 198"/>
              <p:cNvSpPr txBox="1"/>
              <p:nvPr/>
            </p:nvSpPr>
            <p:spPr>
              <a:xfrm>
                <a:off x="533400" y="2362200"/>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a:t>
                </a:r>
              </a:p>
            </p:txBody>
          </p:sp>
        </p:grpSp>
        <p:grpSp>
          <p:nvGrpSpPr>
            <p:cNvPr id="29" name="Group 201"/>
            <p:cNvGrpSpPr/>
            <p:nvPr/>
          </p:nvGrpSpPr>
          <p:grpSpPr>
            <a:xfrm>
              <a:off x="152400" y="3200400"/>
              <a:ext cx="714375" cy="304800"/>
              <a:chOff x="3933825" y="4114800"/>
              <a:chExt cx="714375" cy="304800"/>
            </a:xfrm>
          </p:grpSpPr>
          <p:sp>
            <p:nvSpPr>
              <p:cNvPr id="203" name="Oval 202"/>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4" name="TextBox 203"/>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59" name="Straight Connector 258"/>
            <p:cNvCxnSpPr/>
            <p:nvPr/>
          </p:nvCxnSpPr>
          <p:spPr bwMode="auto">
            <a:xfrm rot="10800000">
              <a:off x="76201" y="2209800"/>
              <a:ext cx="533400" cy="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cxnSp>
          <p:nvCxnSpPr>
            <p:cNvPr id="260" name="Straight Connector 259"/>
            <p:cNvCxnSpPr/>
            <p:nvPr/>
          </p:nvCxnSpPr>
          <p:spPr bwMode="auto">
            <a:xfrm rot="10800000">
              <a:off x="76200" y="1847850"/>
              <a:ext cx="533400" cy="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grpSp>
        <p:nvGrpSpPr>
          <p:cNvPr id="30" name="Group 261"/>
          <p:cNvGrpSpPr/>
          <p:nvPr/>
        </p:nvGrpSpPr>
        <p:grpSpPr>
          <a:xfrm>
            <a:off x="3962400" y="3810000"/>
            <a:ext cx="457200" cy="257175"/>
            <a:chOff x="4343400" y="4848225"/>
            <a:chExt cx="457200" cy="257175"/>
          </a:xfrm>
        </p:grpSpPr>
        <p:sp>
          <p:nvSpPr>
            <p:cNvPr id="263" name="Oval 262"/>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64" name="TextBox 263"/>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aphicFrame>
        <p:nvGraphicFramePr>
          <p:cNvPr id="266" name="Table 265"/>
          <p:cNvGraphicFramePr>
            <a:graphicFrameLocks noGrp="1"/>
          </p:cNvGraphicFramePr>
          <p:nvPr/>
        </p:nvGraphicFramePr>
        <p:xfrm>
          <a:off x="11874" y="4871850"/>
          <a:ext cx="9132125" cy="1990082"/>
        </p:xfrm>
        <a:graphic>
          <a:graphicData uri="http://schemas.openxmlformats.org/drawingml/2006/table">
            <a:tbl>
              <a:tblPr firstRow="1" bandRow="1">
                <a:tableStyleId>{5C22544A-7EE6-4342-B048-85BDC9FD1C3A}</a:tableStyleId>
              </a:tblPr>
              <a:tblGrid>
                <a:gridCol w="1182062">
                  <a:extLst>
                    <a:ext uri="{9D8B030D-6E8A-4147-A177-3AD203B41FA5}">
                      <a16:colId xmlns:a16="http://schemas.microsoft.com/office/drawing/2014/main" val="20000"/>
                    </a:ext>
                  </a:extLst>
                </a:gridCol>
                <a:gridCol w="2650021">
                  <a:extLst>
                    <a:ext uri="{9D8B030D-6E8A-4147-A177-3AD203B41FA5}">
                      <a16:colId xmlns:a16="http://schemas.microsoft.com/office/drawing/2014/main" val="20001"/>
                    </a:ext>
                  </a:extLst>
                </a:gridCol>
                <a:gridCol w="2650021">
                  <a:extLst>
                    <a:ext uri="{9D8B030D-6E8A-4147-A177-3AD203B41FA5}">
                      <a16:colId xmlns:a16="http://schemas.microsoft.com/office/drawing/2014/main" val="20002"/>
                    </a:ext>
                  </a:extLst>
                </a:gridCol>
                <a:gridCol w="2650021">
                  <a:extLst>
                    <a:ext uri="{9D8B030D-6E8A-4147-A177-3AD203B41FA5}">
                      <a16:colId xmlns:a16="http://schemas.microsoft.com/office/drawing/2014/main" val="20003"/>
                    </a:ext>
                  </a:extLst>
                </a:gridCol>
              </a:tblGrid>
              <a:tr h="514562">
                <a:tc>
                  <a:txBody>
                    <a:bodyPr/>
                    <a:lstStyle/>
                    <a:p>
                      <a:endParaRPr lang="en-US" dirty="0"/>
                    </a:p>
                  </a:txBody>
                  <a:tcPr/>
                </a:tc>
                <a:tc>
                  <a:txBody>
                    <a:bodyPr/>
                    <a:lstStyle/>
                    <a:p>
                      <a:pPr algn="ctr"/>
                      <a:r>
                        <a:rPr lang="en-US" dirty="0">
                          <a:sym typeface="Wingdings" pitchFamily="2" charset="2"/>
                        </a:rPr>
                        <a:t>SPOBJ</a:t>
                      </a:r>
                      <a:endParaRPr lang="en-US" dirty="0"/>
                    </a:p>
                  </a:txBody>
                  <a:tcPr anchor="ctr"/>
                </a:tc>
                <a:tc>
                  <a:txBody>
                    <a:bodyPr/>
                    <a:lstStyle/>
                    <a:p>
                      <a:pPr algn="ctr"/>
                      <a:r>
                        <a:rPr lang="en-US" dirty="0"/>
                        <a:t>OBJ</a:t>
                      </a:r>
                    </a:p>
                  </a:txBody>
                  <a:tcPr anchor="ctr"/>
                </a:tc>
                <a:tc>
                  <a:txBody>
                    <a:bodyPr/>
                    <a:lstStyle/>
                    <a:p>
                      <a:pPr algn="ctr"/>
                      <a:r>
                        <a:rPr lang="en-US" dirty="0"/>
                        <a:t>OBJ</a:t>
                      </a:r>
                      <a:r>
                        <a:rPr lang="en-US" dirty="0">
                          <a:sym typeface="Wingdings" pitchFamily="2" charset="2"/>
                        </a:rPr>
                        <a:t>MC</a:t>
                      </a:r>
                      <a:endParaRPr lang="en-US" dirty="0"/>
                    </a:p>
                  </a:txBody>
                  <a:tcPr anchor="ctr"/>
                </a:tc>
                <a:extLst>
                  <a:ext uri="{0D108BD9-81ED-4DB2-BD59-A6C34878D82A}">
                    <a16:rowId xmlns:a16="http://schemas.microsoft.com/office/drawing/2014/main" val="10000"/>
                  </a:ext>
                </a:extLst>
              </a:tr>
              <a:tr h="1475520">
                <a:tc>
                  <a:txBody>
                    <a:bodyPr/>
                    <a:lstStyle/>
                    <a:p>
                      <a:pPr algn="ctr"/>
                      <a:r>
                        <a:rPr lang="en-US" sz="1200" b="1" dirty="0">
                          <a:solidFill>
                            <a:schemeClr val="bg1"/>
                          </a:solidFill>
                        </a:rPr>
                        <a:t>OBSTACLES</a:t>
                      </a:r>
                    </a:p>
                  </a:txBody>
                  <a:tcPr anchor="ct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267" name="TextBox 266"/>
          <p:cNvSpPr txBox="1"/>
          <p:nvPr/>
        </p:nvSpPr>
        <p:spPr>
          <a:xfrm>
            <a:off x="1202374" y="5411028"/>
            <a:ext cx="2607625" cy="1323439"/>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Low area around Hollis Creek will slow dismounted movement and require elements to adjust movement formations and techniques in order to maintain control. </a:t>
            </a:r>
            <a:r>
              <a:rPr lang="en-US" sz="1000" b="1" u="sng" dirty="0">
                <a:solidFill>
                  <a:srgbClr val="000000"/>
                </a:solidFill>
              </a:rPr>
              <a:t>Conclusion</a:t>
            </a:r>
            <a:r>
              <a:rPr lang="en-US" sz="1000" b="1" dirty="0">
                <a:solidFill>
                  <a:srgbClr val="000000"/>
                </a:solidFill>
              </a:rPr>
              <a:t>: We need to move quickly through the area as enemy forces could use the area as a staging ground to launch attacks.</a:t>
            </a:r>
          </a:p>
        </p:txBody>
      </p:sp>
      <p:sp>
        <p:nvSpPr>
          <p:cNvPr id="268" name="TextBox 267"/>
          <p:cNvSpPr txBox="1"/>
          <p:nvPr/>
        </p:nvSpPr>
        <p:spPr>
          <a:xfrm>
            <a:off x="3857500" y="5410200"/>
            <a:ext cx="2619500" cy="1323439"/>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Former obstacles throughout Charlie Zone consisting of concertina wire and bunkers could be used as hasty fighting positions. </a:t>
            </a:r>
            <a:r>
              <a:rPr lang="en-US" sz="1000" b="1" u="sng" dirty="0">
                <a:solidFill>
                  <a:srgbClr val="000000"/>
                </a:solidFill>
              </a:rPr>
              <a:t>Conclusion</a:t>
            </a:r>
            <a:r>
              <a:rPr lang="en-US" sz="1000" b="1" dirty="0">
                <a:solidFill>
                  <a:srgbClr val="000000"/>
                </a:solidFill>
              </a:rPr>
              <a:t>: We need to remain aware that these existing obstacles could be on our objective.  BTL, you need to ensure you have positive control of your men during the assault across the objective.</a:t>
            </a:r>
          </a:p>
        </p:txBody>
      </p:sp>
      <p:sp>
        <p:nvSpPr>
          <p:cNvPr id="269" name="TextBox 268"/>
          <p:cNvSpPr txBox="1"/>
          <p:nvPr/>
        </p:nvSpPr>
        <p:spPr>
          <a:xfrm>
            <a:off x="6506482" y="5417125"/>
            <a:ext cx="2637518" cy="1015663"/>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The large draw vicinity CP 3 of our primary exfil route will slow dismounted movement significantly as we pass through the area at night. </a:t>
            </a:r>
            <a:r>
              <a:rPr lang="en-US" sz="1000" b="1" u="sng" dirty="0">
                <a:solidFill>
                  <a:srgbClr val="000000"/>
                </a:solidFill>
              </a:rPr>
              <a:t>Conclusion</a:t>
            </a:r>
            <a:r>
              <a:rPr lang="en-US" sz="1000" b="1" dirty="0">
                <a:solidFill>
                  <a:srgbClr val="000000"/>
                </a:solidFill>
              </a:rPr>
              <a:t>: We need to take our time moving through the area to ensure we do not sustain a break in contact.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 calcmode="lin" valueType="num">
                                      <p:cBhvr additive="base">
                                        <p:cTn id="7" dur="500" fill="hold"/>
                                        <p:tgtEl>
                                          <p:spTgt spid="266"/>
                                        </p:tgtEl>
                                        <p:attrNameLst>
                                          <p:attrName>ppt_x</p:attrName>
                                        </p:attrNameLst>
                                      </p:cBhvr>
                                      <p:tavLst>
                                        <p:tav tm="0">
                                          <p:val>
                                            <p:strVal val="#ppt_x"/>
                                          </p:val>
                                        </p:tav>
                                        <p:tav tm="100000">
                                          <p:val>
                                            <p:strVal val="#ppt_x"/>
                                          </p:val>
                                        </p:tav>
                                      </p:tavLst>
                                    </p:anim>
                                    <p:anim calcmode="lin" valueType="num">
                                      <p:cBhvr additive="base">
                                        <p:cTn id="8" dur="500" fill="hold"/>
                                        <p:tgtEl>
                                          <p:spTgt spid="2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500" fill="hold"/>
                                        <p:tgtEl>
                                          <p:spTgt spid="267"/>
                                        </p:tgtEl>
                                        <p:attrNameLst>
                                          <p:attrName>ppt_x</p:attrName>
                                        </p:attrNameLst>
                                      </p:cBhvr>
                                      <p:tavLst>
                                        <p:tav tm="0">
                                          <p:val>
                                            <p:strVal val="#ppt_x"/>
                                          </p:val>
                                        </p:tav>
                                        <p:tav tm="100000">
                                          <p:val>
                                            <p:strVal val="#ppt_x"/>
                                          </p:val>
                                        </p:tav>
                                      </p:tavLst>
                                    </p:anim>
                                    <p:anim calcmode="lin" valueType="num">
                                      <p:cBhvr additive="base">
                                        <p:cTn id="12" dur="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 calcmode="lin" valueType="num">
                                      <p:cBhvr additive="base">
                                        <p:cTn id="15" dur="500" fill="hold"/>
                                        <p:tgtEl>
                                          <p:spTgt spid="159"/>
                                        </p:tgtEl>
                                        <p:attrNameLst>
                                          <p:attrName>ppt_x</p:attrName>
                                        </p:attrNameLst>
                                      </p:cBhvr>
                                      <p:tavLst>
                                        <p:tav tm="0">
                                          <p:val>
                                            <p:strVal val="#ppt_x"/>
                                          </p:val>
                                        </p:tav>
                                        <p:tav tm="100000">
                                          <p:val>
                                            <p:strVal val="#ppt_x"/>
                                          </p:val>
                                        </p:tav>
                                      </p:tavLst>
                                    </p:anim>
                                    <p:anim calcmode="lin" valueType="num">
                                      <p:cBhvr additive="base">
                                        <p:cTn id="16" dur="500" fill="hold"/>
                                        <p:tgtEl>
                                          <p:spTgt spid="1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ppt_x"/>
                                          </p:val>
                                        </p:tav>
                                        <p:tav tm="100000">
                                          <p:val>
                                            <p:strVal val="#ppt_x"/>
                                          </p:val>
                                        </p:tav>
                                      </p:tavLst>
                                    </p:anim>
                                    <p:anim calcmode="lin" valueType="num">
                                      <p:cBhvr additive="base">
                                        <p:cTn id="20" dur="5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500" fill="hold"/>
                                        <p:tgtEl>
                                          <p:spTgt spid="171"/>
                                        </p:tgtEl>
                                        <p:attrNameLst>
                                          <p:attrName>ppt_x</p:attrName>
                                        </p:attrNameLst>
                                      </p:cBhvr>
                                      <p:tavLst>
                                        <p:tav tm="0">
                                          <p:val>
                                            <p:strVal val="#ppt_x"/>
                                          </p:val>
                                        </p:tav>
                                        <p:tav tm="100000">
                                          <p:val>
                                            <p:strVal val="#ppt_x"/>
                                          </p:val>
                                        </p:tav>
                                      </p:tavLst>
                                    </p:anim>
                                    <p:anim calcmode="lin" valueType="num">
                                      <p:cBhvr additive="base">
                                        <p:cTn id="32" dur="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anim calcmode="lin" valueType="num">
                                      <p:cBhvr additive="base">
                                        <p:cTn id="35" dur="500" fill="hold"/>
                                        <p:tgtEl>
                                          <p:spTgt spid="125"/>
                                        </p:tgtEl>
                                        <p:attrNameLst>
                                          <p:attrName>ppt_x</p:attrName>
                                        </p:attrNameLst>
                                      </p:cBhvr>
                                      <p:tavLst>
                                        <p:tav tm="0">
                                          <p:val>
                                            <p:strVal val="#ppt_x"/>
                                          </p:val>
                                        </p:tav>
                                        <p:tav tm="100000">
                                          <p:val>
                                            <p:strVal val="#ppt_x"/>
                                          </p:val>
                                        </p:tav>
                                      </p:tavLst>
                                    </p:anim>
                                    <p:anim calcmode="lin" valueType="num">
                                      <p:cBhvr additive="base">
                                        <p:cTn id="36" dur="500" fill="hold"/>
                                        <p:tgtEl>
                                          <p:spTgt spid="1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anim calcmode="lin" valueType="num">
                                      <p:cBhvr additive="base">
                                        <p:cTn id="47" dur="500" fill="hold"/>
                                        <p:tgtEl>
                                          <p:spTgt spid="180"/>
                                        </p:tgtEl>
                                        <p:attrNameLst>
                                          <p:attrName>ppt_x</p:attrName>
                                        </p:attrNameLst>
                                      </p:cBhvr>
                                      <p:tavLst>
                                        <p:tav tm="0">
                                          <p:val>
                                            <p:strVal val="#ppt_x"/>
                                          </p:val>
                                        </p:tav>
                                        <p:tav tm="100000">
                                          <p:val>
                                            <p:strVal val="#ppt_x"/>
                                          </p:val>
                                        </p:tav>
                                      </p:tavLst>
                                    </p:anim>
                                    <p:anim calcmode="lin" valueType="num">
                                      <p:cBhvr additive="base">
                                        <p:cTn id="48" dur="500" fill="hold"/>
                                        <p:tgtEl>
                                          <p:spTgt spid="18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500" fill="hold"/>
                                        <p:tgtEl>
                                          <p:spTgt spid="127"/>
                                        </p:tgtEl>
                                        <p:attrNameLst>
                                          <p:attrName>ppt_x</p:attrName>
                                        </p:attrNameLst>
                                      </p:cBhvr>
                                      <p:tavLst>
                                        <p:tav tm="0">
                                          <p:val>
                                            <p:strVal val="#ppt_x"/>
                                          </p:val>
                                        </p:tav>
                                        <p:tav tm="100000">
                                          <p:val>
                                            <p:strVal val="#ppt_x"/>
                                          </p:val>
                                        </p:tav>
                                      </p:tavLst>
                                    </p:anim>
                                    <p:anim calcmode="lin" valueType="num">
                                      <p:cBhvr additive="base">
                                        <p:cTn id="52" dur="5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68"/>
                                        </p:tgtEl>
                                        <p:attrNameLst>
                                          <p:attrName>style.visibility</p:attrName>
                                        </p:attrNameLst>
                                      </p:cBhvr>
                                      <p:to>
                                        <p:strVal val="visible"/>
                                      </p:to>
                                    </p:set>
                                    <p:anim calcmode="lin" valueType="num">
                                      <p:cBhvr additive="base">
                                        <p:cTn id="69" dur="500" fill="hold"/>
                                        <p:tgtEl>
                                          <p:spTgt spid="268"/>
                                        </p:tgtEl>
                                        <p:attrNameLst>
                                          <p:attrName>ppt_x</p:attrName>
                                        </p:attrNameLst>
                                      </p:cBhvr>
                                      <p:tavLst>
                                        <p:tav tm="0">
                                          <p:val>
                                            <p:strVal val="#ppt_x"/>
                                          </p:val>
                                        </p:tav>
                                        <p:tav tm="100000">
                                          <p:val>
                                            <p:strVal val="#ppt_x"/>
                                          </p:val>
                                        </p:tav>
                                      </p:tavLst>
                                    </p:anim>
                                    <p:anim calcmode="lin" valueType="num">
                                      <p:cBhvr additive="base">
                                        <p:cTn id="70" dur="500" fill="hold"/>
                                        <p:tgtEl>
                                          <p:spTgt spid="26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9"/>
                                        </p:tgtEl>
                                        <p:attrNameLst>
                                          <p:attrName>style.visibility</p:attrName>
                                        </p:attrNameLst>
                                      </p:cBhvr>
                                      <p:to>
                                        <p:strVal val="visible"/>
                                      </p:to>
                                    </p:set>
                                    <p:anim calcmode="lin" valueType="num">
                                      <p:cBhvr additive="base">
                                        <p:cTn id="75" dur="500" fill="hold"/>
                                        <p:tgtEl>
                                          <p:spTgt spid="269"/>
                                        </p:tgtEl>
                                        <p:attrNameLst>
                                          <p:attrName>ppt_x</p:attrName>
                                        </p:attrNameLst>
                                      </p:cBhvr>
                                      <p:tavLst>
                                        <p:tav tm="0">
                                          <p:val>
                                            <p:strVal val="#ppt_x"/>
                                          </p:val>
                                        </p:tav>
                                        <p:tav tm="100000">
                                          <p:val>
                                            <p:strVal val="#ppt_x"/>
                                          </p:val>
                                        </p:tav>
                                      </p:tavLst>
                                    </p:anim>
                                    <p:anim calcmode="lin" valueType="num">
                                      <p:cBhvr additive="base">
                                        <p:cTn id="76" dur="500" fill="hold"/>
                                        <p:tgtEl>
                                          <p:spTgt spid="269"/>
                                        </p:tgtEl>
                                        <p:attrNameLst>
                                          <p:attrName>ppt_y</p:attrName>
                                        </p:attrNameLst>
                                      </p:cBhvr>
                                      <p:tavLst>
                                        <p:tav tm="0">
                                          <p:val>
                                            <p:strVal val="1+#ppt_h/2"/>
                                          </p:val>
                                        </p:tav>
                                        <p:tav tm="100000">
                                          <p:val>
                                            <p:strVal val="#ppt_y"/>
                                          </p:val>
                                        </p:tav>
                                      </p:tavLst>
                                    </p:anim>
                                  </p:childTnLst>
                                </p:cTn>
                              </p:par>
                              <p:par>
                                <p:cTn id="77" presetID="2" presetClass="exit" presetSubtype="4" fill="hold" nodeType="withEffect">
                                  <p:stCondLst>
                                    <p:cond delay="0"/>
                                  </p:stCondLst>
                                  <p:childTnLst>
                                    <p:anim calcmode="lin" valueType="num">
                                      <p:cBhvr additive="base">
                                        <p:cTn id="78" dur="500"/>
                                        <p:tgtEl>
                                          <p:spTgt spid="159"/>
                                        </p:tgtEl>
                                        <p:attrNameLst>
                                          <p:attrName>ppt_x</p:attrName>
                                        </p:attrNameLst>
                                      </p:cBhvr>
                                      <p:tavLst>
                                        <p:tav tm="0">
                                          <p:val>
                                            <p:strVal val="ppt_x"/>
                                          </p:val>
                                        </p:tav>
                                        <p:tav tm="100000">
                                          <p:val>
                                            <p:strVal val="ppt_x"/>
                                          </p:val>
                                        </p:tav>
                                      </p:tavLst>
                                    </p:anim>
                                    <p:anim calcmode="lin" valueType="num">
                                      <p:cBhvr additive="base">
                                        <p:cTn id="79" dur="500"/>
                                        <p:tgtEl>
                                          <p:spTgt spid="159"/>
                                        </p:tgtEl>
                                        <p:attrNameLst>
                                          <p:attrName>ppt_y</p:attrName>
                                        </p:attrNameLst>
                                      </p:cBhvr>
                                      <p:tavLst>
                                        <p:tav tm="0">
                                          <p:val>
                                            <p:strVal val="ppt_y"/>
                                          </p:val>
                                        </p:tav>
                                        <p:tav tm="100000">
                                          <p:val>
                                            <p:strVal val="1+ppt_h/2"/>
                                          </p:val>
                                        </p:tav>
                                      </p:tavLst>
                                    </p:anim>
                                    <p:set>
                                      <p:cBhvr>
                                        <p:cTn id="80" dur="1" fill="hold">
                                          <p:stCondLst>
                                            <p:cond delay="499"/>
                                          </p:stCondLst>
                                        </p:cTn>
                                        <p:tgtEl>
                                          <p:spTgt spid="159"/>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16"/>
                                        </p:tgtEl>
                                        <p:attrNameLst>
                                          <p:attrName>ppt_x</p:attrName>
                                        </p:attrNameLst>
                                      </p:cBhvr>
                                      <p:tavLst>
                                        <p:tav tm="0">
                                          <p:val>
                                            <p:strVal val="ppt_x"/>
                                          </p:val>
                                        </p:tav>
                                        <p:tav tm="100000">
                                          <p:val>
                                            <p:strVal val="ppt_x"/>
                                          </p:val>
                                        </p:tav>
                                      </p:tavLst>
                                    </p:anim>
                                    <p:anim calcmode="lin" valueType="num">
                                      <p:cBhvr additive="base">
                                        <p:cTn id="83" dur="500"/>
                                        <p:tgtEl>
                                          <p:spTgt spid="116"/>
                                        </p:tgtEl>
                                        <p:attrNameLst>
                                          <p:attrName>ppt_y</p:attrName>
                                        </p:attrNameLst>
                                      </p:cBhvr>
                                      <p:tavLst>
                                        <p:tav tm="0">
                                          <p:val>
                                            <p:strVal val="ppt_y"/>
                                          </p:val>
                                        </p:tav>
                                        <p:tav tm="100000">
                                          <p:val>
                                            <p:strVal val="1+ppt_h/2"/>
                                          </p:val>
                                        </p:tav>
                                      </p:tavLst>
                                    </p:anim>
                                    <p:set>
                                      <p:cBhvr>
                                        <p:cTn id="84" dur="1" fill="hold">
                                          <p:stCondLst>
                                            <p:cond delay="499"/>
                                          </p:stCondLst>
                                        </p:cTn>
                                        <p:tgtEl>
                                          <p:spTgt spid="116"/>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
                                        </p:tgtEl>
                                        <p:attrNameLst>
                                          <p:attrName>ppt_x</p:attrName>
                                        </p:attrNameLst>
                                      </p:cBhvr>
                                      <p:tavLst>
                                        <p:tav tm="0">
                                          <p:val>
                                            <p:strVal val="ppt_x"/>
                                          </p:val>
                                        </p:tav>
                                        <p:tav tm="100000">
                                          <p:val>
                                            <p:strVal val="ppt_x"/>
                                          </p:val>
                                        </p:tav>
                                      </p:tavLst>
                                    </p:anim>
                                    <p:anim calcmode="lin" valueType="num">
                                      <p:cBhvr additive="base">
                                        <p:cTn id="87" dur="500"/>
                                        <p:tgtEl>
                                          <p:spTgt spid="7"/>
                                        </p:tgtEl>
                                        <p:attrNameLst>
                                          <p:attrName>ppt_y</p:attrName>
                                        </p:attrNameLst>
                                      </p:cBhvr>
                                      <p:tavLst>
                                        <p:tav tm="0">
                                          <p:val>
                                            <p:strVal val="ppt_y"/>
                                          </p:val>
                                        </p:tav>
                                        <p:tav tm="100000">
                                          <p:val>
                                            <p:strVal val="1+ppt_h/2"/>
                                          </p:val>
                                        </p:tav>
                                      </p:tavLst>
                                    </p:anim>
                                    <p:set>
                                      <p:cBhvr>
                                        <p:cTn id="88" dur="1" fill="hold">
                                          <p:stCondLst>
                                            <p:cond delay="499"/>
                                          </p:stCondLst>
                                        </p:cTn>
                                        <p:tgtEl>
                                          <p:spTgt spid="7"/>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9"/>
                                        </p:tgtEl>
                                        <p:attrNameLst>
                                          <p:attrName>ppt_x</p:attrName>
                                        </p:attrNameLst>
                                      </p:cBhvr>
                                      <p:tavLst>
                                        <p:tav tm="0">
                                          <p:val>
                                            <p:strVal val="ppt_x"/>
                                          </p:val>
                                        </p:tav>
                                        <p:tav tm="100000">
                                          <p:val>
                                            <p:strVal val="ppt_x"/>
                                          </p:val>
                                        </p:tav>
                                      </p:tavLst>
                                    </p:anim>
                                    <p:anim calcmode="lin" valueType="num">
                                      <p:cBhvr additive="base">
                                        <p:cTn id="91" dur="500"/>
                                        <p:tgtEl>
                                          <p:spTgt spid="9"/>
                                        </p:tgtEl>
                                        <p:attrNameLst>
                                          <p:attrName>ppt_y</p:attrName>
                                        </p:attrNameLst>
                                      </p:cBhvr>
                                      <p:tavLst>
                                        <p:tav tm="0">
                                          <p:val>
                                            <p:strVal val="ppt_y"/>
                                          </p:val>
                                        </p:tav>
                                        <p:tav tm="100000">
                                          <p:val>
                                            <p:strVal val="1+ppt_h/2"/>
                                          </p:val>
                                        </p:tav>
                                      </p:tavLst>
                                    </p:anim>
                                    <p:set>
                                      <p:cBhvr>
                                        <p:cTn id="92" dur="1" fill="hold">
                                          <p:stCondLst>
                                            <p:cond delay="499"/>
                                          </p:stCondLst>
                                        </p:cTn>
                                        <p:tgtEl>
                                          <p:spTgt spid="9"/>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171"/>
                                        </p:tgtEl>
                                        <p:attrNameLst>
                                          <p:attrName>ppt_x</p:attrName>
                                        </p:attrNameLst>
                                      </p:cBhvr>
                                      <p:tavLst>
                                        <p:tav tm="0">
                                          <p:val>
                                            <p:strVal val="ppt_x"/>
                                          </p:val>
                                        </p:tav>
                                        <p:tav tm="100000">
                                          <p:val>
                                            <p:strVal val="ppt_x"/>
                                          </p:val>
                                        </p:tav>
                                      </p:tavLst>
                                    </p:anim>
                                    <p:anim calcmode="lin" valueType="num">
                                      <p:cBhvr additive="base">
                                        <p:cTn id="95" dur="500"/>
                                        <p:tgtEl>
                                          <p:spTgt spid="171"/>
                                        </p:tgtEl>
                                        <p:attrNameLst>
                                          <p:attrName>ppt_y</p:attrName>
                                        </p:attrNameLst>
                                      </p:cBhvr>
                                      <p:tavLst>
                                        <p:tav tm="0">
                                          <p:val>
                                            <p:strVal val="ppt_y"/>
                                          </p:val>
                                        </p:tav>
                                        <p:tav tm="100000">
                                          <p:val>
                                            <p:strVal val="1+ppt_h/2"/>
                                          </p:val>
                                        </p:tav>
                                      </p:tavLst>
                                    </p:anim>
                                    <p:set>
                                      <p:cBhvr>
                                        <p:cTn id="96" dur="1" fill="hold">
                                          <p:stCondLst>
                                            <p:cond delay="499"/>
                                          </p:stCondLst>
                                        </p:cTn>
                                        <p:tgtEl>
                                          <p:spTgt spid="171"/>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125"/>
                                        </p:tgtEl>
                                        <p:attrNameLst>
                                          <p:attrName>ppt_x</p:attrName>
                                        </p:attrNameLst>
                                      </p:cBhvr>
                                      <p:tavLst>
                                        <p:tav tm="0">
                                          <p:val>
                                            <p:strVal val="ppt_x"/>
                                          </p:val>
                                        </p:tav>
                                        <p:tav tm="100000">
                                          <p:val>
                                            <p:strVal val="ppt_x"/>
                                          </p:val>
                                        </p:tav>
                                      </p:tavLst>
                                    </p:anim>
                                    <p:anim calcmode="lin" valueType="num">
                                      <p:cBhvr additive="base">
                                        <p:cTn id="99" dur="500"/>
                                        <p:tgtEl>
                                          <p:spTgt spid="125"/>
                                        </p:tgtEl>
                                        <p:attrNameLst>
                                          <p:attrName>ppt_y</p:attrName>
                                        </p:attrNameLst>
                                      </p:cBhvr>
                                      <p:tavLst>
                                        <p:tav tm="0">
                                          <p:val>
                                            <p:strVal val="ppt_y"/>
                                          </p:val>
                                        </p:tav>
                                        <p:tav tm="100000">
                                          <p:val>
                                            <p:strVal val="1+ppt_h/2"/>
                                          </p:val>
                                        </p:tav>
                                      </p:tavLst>
                                    </p:anim>
                                    <p:set>
                                      <p:cBhvr>
                                        <p:cTn id="100" dur="1" fill="hold">
                                          <p:stCondLst>
                                            <p:cond delay="499"/>
                                          </p:stCondLst>
                                        </p:cTn>
                                        <p:tgtEl>
                                          <p:spTgt spid="125"/>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5"/>
                                        </p:tgtEl>
                                        <p:attrNameLst>
                                          <p:attrName>ppt_x</p:attrName>
                                        </p:attrNameLst>
                                      </p:cBhvr>
                                      <p:tavLst>
                                        <p:tav tm="0">
                                          <p:val>
                                            <p:strVal val="ppt_x"/>
                                          </p:val>
                                        </p:tav>
                                        <p:tav tm="100000">
                                          <p:val>
                                            <p:strVal val="ppt_x"/>
                                          </p:val>
                                        </p:tav>
                                      </p:tavLst>
                                    </p:anim>
                                    <p:anim calcmode="lin" valueType="num">
                                      <p:cBhvr additive="base">
                                        <p:cTn id="103" dur="500"/>
                                        <p:tgtEl>
                                          <p:spTgt spid="5"/>
                                        </p:tgtEl>
                                        <p:attrNameLst>
                                          <p:attrName>ppt_y</p:attrName>
                                        </p:attrNameLst>
                                      </p:cBhvr>
                                      <p:tavLst>
                                        <p:tav tm="0">
                                          <p:val>
                                            <p:strVal val="ppt_y"/>
                                          </p:val>
                                        </p:tav>
                                        <p:tav tm="100000">
                                          <p:val>
                                            <p:strVal val="1+ppt_h/2"/>
                                          </p:val>
                                        </p:tav>
                                      </p:tavLst>
                                    </p:anim>
                                    <p:set>
                                      <p:cBhvr>
                                        <p:cTn id="104" dur="1" fill="hold">
                                          <p:stCondLst>
                                            <p:cond delay="499"/>
                                          </p:stCondLst>
                                        </p:cTn>
                                        <p:tgtEl>
                                          <p:spTgt spid="5"/>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11"/>
                                        </p:tgtEl>
                                        <p:attrNameLst>
                                          <p:attrName>ppt_x</p:attrName>
                                        </p:attrNameLst>
                                      </p:cBhvr>
                                      <p:tavLst>
                                        <p:tav tm="0">
                                          <p:val>
                                            <p:strVal val="ppt_x"/>
                                          </p:val>
                                        </p:tav>
                                        <p:tav tm="100000">
                                          <p:val>
                                            <p:strVal val="ppt_x"/>
                                          </p:val>
                                        </p:tav>
                                      </p:tavLst>
                                    </p:anim>
                                    <p:anim calcmode="lin" valueType="num">
                                      <p:cBhvr additive="base">
                                        <p:cTn id="107" dur="500"/>
                                        <p:tgtEl>
                                          <p:spTgt spid="11"/>
                                        </p:tgtEl>
                                        <p:attrNameLst>
                                          <p:attrName>ppt_y</p:attrName>
                                        </p:attrNameLst>
                                      </p:cBhvr>
                                      <p:tavLst>
                                        <p:tav tm="0">
                                          <p:val>
                                            <p:strVal val="ppt_y"/>
                                          </p:val>
                                        </p:tav>
                                        <p:tav tm="100000">
                                          <p:val>
                                            <p:strVal val="1+ppt_h/2"/>
                                          </p:val>
                                        </p:tav>
                                      </p:tavLst>
                                    </p:anim>
                                    <p:set>
                                      <p:cBhvr>
                                        <p:cTn id="108" dur="1" fill="hold">
                                          <p:stCondLst>
                                            <p:cond delay="499"/>
                                          </p:stCondLst>
                                        </p:cTn>
                                        <p:tgtEl>
                                          <p:spTgt spid="11"/>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180"/>
                                        </p:tgtEl>
                                        <p:attrNameLst>
                                          <p:attrName>ppt_x</p:attrName>
                                        </p:attrNameLst>
                                      </p:cBhvr>
                                      <p:tavLst>
                                        <p:tav tm="0">
                                          <p:val>
                                            <p:strVal val="ppt_x"/>
                                          </p:val>
                                        </p:tav>
                                        <p:tav tm="100000">
                                          <p:val>
                                            <p:strVal val="ppt_x"/>
                                          </p:val>
                                        </p:tav>
                                      </p:tavLst>
                                    </p:anim>
                                    <p:anim calcmode="lin" valueType="num">
                                      <p:cBhvr additive="base">
                                        <p:cTn id="111" dur="500"/>
                                        <p:tgtEl>
                                          <p:spTgt spid="180"/>
                                        </p:tgtEl>
                                        <p:attrNameLst>
                                          <p:attrName>ppt_y</p:attrName>
                                        </p:attrNameLst>
                                      </p:cBhvr>
                                      <p:tavLst>
                                        <p:tav tm="0">
                                          <p:val>
                                            <p:strVal val="ppt_y"/>
                                          </p:val>
                                        </p:tav>
                                        <p:tav tm="100000">
                                          <p:val>
                                            <p:strVal val="1+ppt_h/2"/>
                                          </p:val>
                                        </p:tav>
                                      </p:tavLst>
                                    </p:anim>
                                    <p:set>
                                      <p:cBhvr>
                                        <p:cTn id="112" dur="1" fill="hold">
                                          <p:stCondLst>
                                            <p:cond delay="499"/>
                                          </p:stCondLst>
                                        </p:cTn>
                                        <p:tgtEl>
                                          <p:spTgt spid="180"/>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127"/>
                                        </p:tgtEl>
                                        <p:attrNameLst>
                                          <p:attrName>ppt_x</p:attrName>
                                        </p:attrNameLst>
                                      </p:cBhvr>
                                      <p:tavLst>
                                        <p:tav tm="0">
                                          <p:val>
                                            <p:strVal val="ppt_x"/>
                                          </p:val>
                                        </p:tav>
                                        <p:tav tm="100000">
                                          <p:val>
                                            <p:strVal val="ppt_x"/>
                                          </p:val>
                                        </p:tav>
                                      </p:tavLst>
                                    </p:anim>
                                    <p:anim calcmode="lin" valueType="num">
                                      <p:cBhvr additive="base">
                                        <p:cTn id="115" dur="500"/>
                                        <p:tgtEl>
                                          <p:spTgt spid="127"/>
                                        </p:tgtEl>
                                        <p:attrNameLst>
                                          <p:attrName>ppt_y</p:attrName>
                                        </p:attrNameLst>
                                      </p:cBhvr>
                                      <p:tavLst>
                                        <p:tav tm="0">
                                          <p:val>
                                            <p:strVal val="ppt_y"/>
                                          </p:val>
                                        </p:tav>
                                        <p:tav tm="100000">
                                          <p:val>
                                            <p:strVal val="1+ppt_h/2"/>
                                          </p:val>
                                        </p:tav>
                                      </p:tavLst>
                                    </p:anim>
                                    <p:set>
                                      <p:cBhvr>
                                        <p:cTn id="116" dur="1" fill="hold">
                                          <p:stCondLst>
                                            <p:cond delay="499"/>
                                          </p:stCondLst>
                                        </p:cTn>
                                        <p:tgtEl>
                                          <p:spTgt spid="127"/>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13"/>
                                        </p:tgtEl>
                                        <p:attrNameLst>
                                          <p:attrName>ppt_x</p:attrName>
                                        </p:attrNameLst>
                                      </p:cBhvr>
                                      <p:tavLst>
                                        <p:tav tm="0">
                                          <p:val>
                                            <p:strVal val="ppt_x"/>
                                          </p:val>
                                        </p:tav>
                                        <p:tav tm="100000">
                                          <p:val>
                                            <p:strVal val="ppt_x"/>
                                          </p:val>
                                        </p:tav>
                                      </p:tavLst>
                                    </p:anim>
                                    <p:anim calcmode="lin" valueType="num">
                                      <p:cBhvr additive="base">
                                        <p:cTn id="119" dur="500"/>
                                        <p:tgtEl>
                                          <p:spTgt spid="13"/>
                                        </p:tgtEl>
                                        <p:attrNameLst>
                                          <p:attrName>ppt_y</p:attrName>
                                        </p:attrNameLst>
                                      </p:cBhvr>
                                      <p:tavLst>
                                        <p:tav tm="0">
                                          <p:val>
                                            <p:strVal val="ppt_y"/>
                                          </p:val>
                                        </p:tav>
                                        <p:tav tm="100000">
                                          <p:val>
                                            <p:strVal val="1+ppt_h/2"/>
                                          </p:val>
                                        </p:tav>
                                      </p:tavLst>
                                    </p:anim>
                                    <p:set>
                                      <p:cBhvr>
                                        <p:cTn id="120" dur="1" fill="hold">
                                          <p:stCondLst>
                                            <p:cond delay="499"/>
                                          </p:stCondLst>
                                        </p:cTn>
                                        <p:tgtEl>
                                          <p:spTgt spid="13"/>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30"/>
                                        </p:tgtEl>
                                        <p:attrNameLst>
                                          <p:attrName>ppt_x</p:attrName>
                                        </p:attrNameLst>
                                      </p:cBhvr>
                                      <p:tavLst>
                                        <p:tav tm="0">
                                          <p:val>
                                            <p:strVal val="ppt_x"/>
                                          </p:val>
                                        </p:tav>
                                        <p:tav tm="100000">
                                          <p:val>
                                            <p:strVal val="ppt_x"/>
                                          </p:val>
                                        </p:tav>
                                      </p:tavLst>
                                    </p:anim>
                                    <p:anim calcmode="lin" valueType="num">
                                      <p:cBhvr additive="base">
                                        <p:cTn id="123" dur="500"/>
                                        <p:tgtEl>
                                          <p:spTgt spid="30"/>
                                        </p:tgtEl>
                                        <p:attrNameLst>
                                          <p:attrName>ppt_y</p:attrName>
                                        </p:attrNameLst>
                                      </p:cBhvr>
                                      <p:tavLst>
                                        <p:tav tm="0">
                                          <p:val>
                                            <p:strVal val="ppt_y"/>
                                          </p:val>
                                        </p:tav>
                                        <p:tav tm="100000">
                                          <p:val>
                                            <p:strVal val="1+ppt_h/2"/>
                                          </p:val>
                                        </p:tav>
                                      </p:tavLst>
                                    </p:anim>
                                    <p:set>
                                      <p:cBhvr>
                                        <p:cTn id="124" dur="1" fill="hold">
                                          <p:stCondLst>
                                            <p:cond delay="499"/>
                                          </p:stCondLst>
                                        </p:cTn>
                                        <p:tgtEl>
                                          <p:spTgt spid="30"/>
                                        </p:tgtEl>
                                        <p:attrNameLst>
                                          <p:attrName>style.visibility</p:attrName>
                                        </p:attrNameLst>
                                      </p:cBhvr>
                                      <p:to>
                                        <p:strVal val="hidden"/>
                                      </p:to>
                                    </p:set>
                                  </p:childTnLst>
                                </p:cTn>
                              </p:par>
                              <p:par>
                                <p:cTn id="125" presetID="2" presetClass="entr" presetSubtype="4" fill="hold" nodeType="withEffect">
                                  <p:stCondLst>
                                    <p:cond delay="0"/>
                                  </p:stCondLst>
                                  <p:childTnLst>
                                    <p:set>
                                      <p:cBhvr>
                                        <p:cTn id="126" dur="1" fill="hold">
                                          <p:stCondLst>
                                            <p:cond delay="0"/>
                                          </p:stCondLst>
                                        </p:cTn>
                                        <p:tgtEl>
                                          <p:spTgt spid="208"/>
                                        </p:tgtEl>
                                        <p:attrNameLst>
                                          <p:attrName>style.visibility</p:attrName>
                                        </p:attrNameLst>
                                      </p:cBhvr>
                                      <p:to>
                                        <p:strVal val="visible"/>
                                      </p:to>
                                    </p:set>
                                    <p:anim calcmode="lin" valueType="num">
                                      <p:cBhvr additive="base">
                                        <p:cTn id="127" dur="500" fill="hold"/>
                                        <p:tgtEl>
                                          <p:spTgt spid="208"/>
                                        </p:tgtEl>
                                        <p:attrNameLst>
                                          <p:attrName>ppt_x</p:attrName>
                                        </p:attrNameLst>
                                      </p:cBhvr>
                                      <p:tavLst>
                                        <p:tav tm="0">
                                          <p:val>
                                            <p:strVal val="#ppt_x"/>
                                          </p:val>
                                        </p:tav>
                                        <p:tav tm="100000">
                                          <p:val>
                                            <p:strVal val="#ppt_x"/>
                                          </p:val>
                                        </p:tav>
                                      </p:tavLst>
                                    </p:anim>
                                    <p:anim calcmode="lin" valueType="num">
                                      <p:cBhvr additive="base">
                                        <p:cTn id="128" dur="500" fill="hold"/>
                                        <p:tgtEl>
                                          <p:spTgt spid="208"/>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209"/>
                                        </p:tgtEl>
                                        <p:attrNameLst>
                                          <p:attrName>style.visibility</p:attrName>
                                        </p:attrNameLst>
                                      </p:cBhvr>
                                      <p:to>
                                        <p:strVal val="visible"/>
                                      </p:to>
                                    </p:set>
                                    <p:anim calcmode="lin" valueType="num">
                                      <p:cBhvr additive="base">
                                        <p:cTn id="131" dur="500" fill="hold"/>
                                        <p:tgtEl>
                                          <p:spTgt spid="209"/>
                                        </p:tgtEl>
                                        <p:attrNameLst>
                                          <p:attrName>ppt_x</p:attrName>
                                        </p:attrNameLst>
                                      </p:cBhvr>
                                      <p:tavLst>
                                        <p:tav tm="0">
                                          <p:val>
                                            <p:strVal val="#ppt_x"/>
                                          </p:val>
                                        </p:tav>
                                        <p:tav tm="100000">
                                          <p:val>
                                            <p:strVal val="#ppt_x"/>
                                          </p:val>
                                        </p:tav>
                                      </p:tavLst>
                                    </p:anim>
                                    <p:anim calcmode="lin" valueType="num">
                                      <p:cBhvr additive="base">
                                        <p:cTn id="132" dur="500" fill="hold"/>
                                        <p:tgtEl>
                                          <p:spTgt spid="209"/>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additive="base">
                                        <p:cTn id="135" dur="500" fill="hold"/>
                                        <p:tgtEl>
                                          <p:spTgt spid="21"/>
                                        </p:tgtEl>
                                        <p:attrNameLst>
                                          <p:attrName>ppt_x</p:attrName>
                                        </p:attrNameLst>
                                      </p:cBhvr>
                                      <p:tavLst>
                                        <p:tav tm="0">
                                          <p:val>
                                            <p:strVal val="#ppt_x"/>
                                          </p:val>
                                        </p:tav>
                                        <p:tav tm="100000">
                                          <p:val>
                                            <p:strVal val="#ppt_x"/>
                                          </p:val>
                                        </p:tav>
                                      </p:tavLst>
                                    </p:anim>
                                    <p:anim calcmode="lin" valueType="num">
                                      <p:cBhvr additive="base">
                                        <p:cTn id="136" dur="500" fill="hold"/>
                                        <p:tgtEl>
                                          <p:spTgt spid="21"/>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47"/>
                                        </p:tgtEl>
                                        <p:attrNameLst>
                                          <p:attrName>style.visibility</p:attrName>
                                        </p:attrNameLst>
                                      </p:cBhvr>
                                      <p:to>
                                        <p:strVal val="visible"/>
                                      </p:to>
                                    </p:set>
                                    <p:anim calcmode="lin" valueType="num">
                                      <p:cBhvr additive="base">
                                        <p:cTn id="139" dur="500" fill="hold"/>
                                        <p:tgtEl>
                                          <p:spTgt spid="247"/>
                                        </p:tgtEl>
                                        <p:attrNameLst>
                                          <p:attrName>ppt_x</p:attrName>
                                        </p:attrNameLst>
                                      </p:cBhvr>
                                      <p:tavLst>
                                        <p:tav tm="0">
                                          <p:val>
                                            <p:strVal val="#ppt_x"/>
                                          </p:val>
                                        </p:tav>
                                        <p:tav tm="100000">
                                          <p:val>
                                            <p:strVal val="#ppt_x"/>
                                          </p:val>
                                        </p:tav>
                                      </p:tavLst>
                                    </p:anim>
                                    <p:anim calcmode="lin" valueType="num">
                                      <p:cBhvr additive="base">
                                        <p:cTn id="140" dur="500" fill="hold"/>
                                        <p:tgtEl>
                                          <p:spTgt spid="247"/>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17"/>
                                        </p:tgtEl>
                                        <p:attrNameLst>
                                          <p:attrName>style.visibility</p:attrName>
                                        </p:attrNameLst>
                                      </p:cBhvr>
                                      <p:to>
                                        <p:strVal val="visible"/>
                                      </p:to>
                                    </p:set>
                                    <p:anim calcmode="lin" valueType="num">
                                      <p:cBhvr additive="base">
                                        <p:cTn id="143" dur="500" fill="hold"/>
                                        <p:tgtEl>
                                          <p:spTgt spid="217"/>
                                        </p:tgtEl>
                                        <p:attrNameLst>
                                          <p:attrName>ppt_x</p:attrName>
                                        </p:attrNameLst>
                                      </p:cBhvr>
                                      <p:tavLst>
                                        <p:tav tm="0">
                                          <p:val>
                                            <p:strVal val="#ppt_x"/>
                                          </p:val>
                                        </p:tav>
                                        <p:tav tm="100000">
                                          <p:val>
                                            <p:strVal val="#ppt_x"/>
                                          </p:val>
                                        </p:tav>
                                      </p:tavLst>
                                    </p:anim>
                                    <p:anim calcmode="lin" valueType="num">
                                      <p:cBhvr additive="base">
                                        <p:cTn id="144" dur="500" fill="hold"/>
                                        <p:tgtEl>
                                          <p:spTgt spid="217"/>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15"/>
                                        </p:tgtEl>
                                        <p:attrNameLst>
                                          <p:attrName>style.visibility</p:attrName>
                                        </p:attrNameLst>
                                      </p:cBhvr>
                                      <p:to>
                                        <p:strVal val="visible"/>
                                      </p:to>
                                    </p:set>
                                    <p:anim calcmode="lin" valueType="num">
                                      <p:cBhvr additive="base">
                                        <p:cTn id="147" dur="500" fill="hold"/>
                                        <p:tgtEl>
                                          <p:spTgt spid="15"/>
                                        </p:tgtEl>
                                        <p:attrNameLst>
                                          <p:attrName>ppt_x</p:attrName>
                                        </p:attrNameLst>
                                      </p:cBhvr>
                                      <p:tavLst>
                                        <p:tav tm="0">
                                          <p:val>
                                            <p:strVal val="#ppt_x"/>
                                          </p:val>
                                        </p:tav>
                                        <p:tav tm="100000">
                                          <p:val>
                                            <p:strVal val="#ppt_x"/>
                                          </p:val>
                                        </p:tav>
                                      </p:tavLst>
                                    </p:anim>
                                    <p:anim calcmode="lin" valueType="num">
                                      <p:cBhvr additive="base">
                                        <p:cTn id="148" dur="500" fill="hold"/>
                                        <p:tgtEl>
                                          <p:spTgt spid="1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224"/>
                                        </p:tgtEl>
                                        <p:attrNameLst>
                                          <p:attrName>style.visibility</p:attrName>
                                        </p:attrNameLst>
                                      </p:cBhvr>
                                      <p:to>
                                        <p:strVal val="visible"/>
                                      </p:to>
                                    </p:set>
                                    <p:anim calcmode="lin" valueType="num">
                                      <p:cBhvr additive="base">
                                        <p:cTn id="151" dur="500" fill="hold"/>
                                        <p:tgtEl>
                                          <p:spTgt spid="224"/>
                                        </p:tgtEl>
                                        <p:attrNameLst>
                                          <p:attrName>ppt_x</p:attrName>
                                        </p:attrNameLst>
                                      </p:cBhvr>
                                      <p:tavLst>
                                        <p:tav tm="0">
                                          <p:val>
                                            <p:strVal val="#ppt_x"/>
                                          </p:val>
                                        </p:tav>
                                        <p:tav tm="100000">
                                          <p:val>
                                            <p:strVal val="#ppt_x"/>
                                          </p:val>
                                        </p:tav>
                                      </p:tavLst>
                                    </p:anim>
                                    <p:anim calcmode="lin" valueType="num">
                                      <p:cBhvr additive="base">
                                        <p:cTn id="152" dur="500" fill="hold"/>
                                        <p:tgtEl>
                                          <p:spTgt spid="224"/>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500" fill="hold"/>
                                        <p:tgtEl>
                                          <p:spTgt spid="17"/>
                                        </p:tgtEl>
                                        <p:attrNameLst>
                                          <p:attrName>ppt_x</p:attrName>
                                        </p:attrNameLst>
                                      </p:cBhvr>
                                      <p:tavLst>
                                        <p:tav tm="0">
                                          <p:val>
                                            <p:strVal val="#ppt_x"/>
                                          </p:val>
                                        </p:tav>
                                        <p:tav tm="100000">
                                          <p:val>
                                            <p:strVal val="#ppt_x"/>
                                          </p:val>
                                        </p:tav>
                                      </p:tavLst>
                                    </p:anim>
                                    <p:anim calcmode="lin" valueType="num">
                                      <p:cBhvr additive="base">
                                        <p:cTn id="156" dur="500" fill="hold"/>
                                        <p:tgtEl>
                                          <p:spTgt spid="1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 calcmode="lin" valueType="num">
                                      <p:cBhvr additive="base">
                                        <p:cTn id="159" dur="500" fill="hold"/>
                                        <p:tgtEl>
                                          <p:spTgt spid="23"/>
                                        </p:tgtEl>
                                        <p:attrNameLst>
                                          <p:attrName>ppt_x</p:attrName>
                                        </p:attrNameLst>
                                      </p:cBhvr>
                                      <p:tavLst>
                                        <p:tav tm="0">
                                          <p:val>
                                            <p:strVal val="#ppt_x"/>
                                          </p:val>
                                        </p:tav>
                                        <p:tav tm="100000">
                                          <p:val>
                                            <p:strVal val="#ppt_x"/>
                                          </p:val>
                                        </p:tav>
                                      </p:tavLst>
                                    </p:anim>
                                    <p:anim calcmode="lin" valueType="num">
                                      <p:cBhvr additive="base">
                                        <p:cTn id="160" dur="500" fill="hold"/>
                                        <p:tgtEl>
                                          <p:spTgt spid="23"/>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anim calcmode="lin" valueType="num">
                                      <p:cBhvr additive="base">
                                        <p:cTn id="163" dur="500" fill="hold"/>
                                        <p:tgtEl>
                                          <p:spTgt spid="19"/>
                                        </p:tgtEl>
                                        <p:attrNameLst>
                                          <p:attrName>ppt_x</p:attrName>
                                        </p:attrNameLst>
                                      </p:cBhvr>
                                      <p:tavLst>
                                        <p:tav tm="0">
                                          <p:val>
                                            <p:strVal val="#ppt_x"/>
                                          </p:val>
                                        </p:tav>
                                        <p:tav tm="100000">
                                          <p:val>
                                            <p:strVal val="#ppt_x"/>
                                          </p:val>
                                        </p:tav>
                                      </p:tavLst>
                                    </p:anim>
                                    <p:anim calcmode="lin" valueType="num">
                                      <p:cBhvr additive="base">
                                        <p:cTn id="164" dur="500" fill="hold"/>
                                        <p:tgtEl>
                                          <p:spTgt spid="19"/>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54"/>
                                        </p:tgtEl>
                                        <p:attrNameLst>
                                          <p:attrName>style.visibility</p:attrName>
                                        </p:attrNameLst>
                                      </p:cBhvr>
                                      <p:to>
                                        <p:strVal val="visible"/>
                                      </p:to>
                                    </p:set>
                                    <p:anim calcmode="lin" valueType="num">
                                      <p:cBhvr additive="base">
                                        <p:cTn id="167" dur="500" fill="hold"/>
                                        <p:tgtEl>
                                          <p:spTgt spid="254"/>
                                        </p:tgtEl>
                                        <p:attrNameLst>
                                          <p:attrName>ppt_x</p:attrName>
                                        </p:attrNameLst>
                                      </p:cBhvr>
                                      <p:tavLst>
                                        <p:tav tm="0">
                                          <p:val>
                                            <p:strVal val="#ppt_x"/>
                                          </p:val>
                                        </p:tav>
                                        <p:tav tm="100000">
                                          <p:val>
                                            <p:strVal val="#ppt_x"/>
                                          </p:val>
                                        </p:tav>
                                      </p:tavLst>
                                    </p:anim>
                                    <p:anim calcmode="lin" valueType="num">
                                      <p:cBhvr additive="base">
                                        <p:cTn id="168" dur="500" fill="hold"/>
                                        <p:tgtEl>
                                          <p:spTgt spid="254"/>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233"/>
                                        </p:tgtEl>
                                        <p:attrNameLst>
                                          <p:attrName>style.visibility</p:attrName>
                                        </p:attrNameLst>
                                      </p:cBhvr>
                                      <p:to>
                                        <p:strVal val="visible"/>
                                      </p:to>
                                    </p:set>
                                    <p:anim calcmode="lin" valueType="num">
                                      <p:cBhvr additive="base">
                                        <p:cTn id="171" dur="500" fill="hold"/>
                                        <p:tgtEl>
                                          <p:spTgt spid="233"/>
                                        </p:tgtEl>
                                        <p:attrNameLst>
                                          <p:attrName>ppt_x</p:attrName>
                                        </p:attrNameLst>
                                      </p:cBhvr>
                                      <p:tavLst>
                                        <p:tav tm="0">
                                          <p:val>
                                            <p:strVal val="#ppt_x"/>
                                          </p:val>
                                        </p:tav>
                                        <p:tav tm="100000">
                                          <p:val>
                                            <p:strVal val="#ppt_x"/>
                                          </p:val>
                                        </p:tav>
                                      </p:tavLst>
                                    </p:anim>
                                    <p:anim calcmode="lin" valueType="num">
                                      <p:cBhvr additive="base">
                                        <p:cTn id="172"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p:bldP spid="26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 name="Picture 2" descr="C:\Users\Matthew.jordan.reed\Desktop\New TLPs\darby_50k_8x11_STUD_MAP.jpg"/>
          <p:cNvPicPr>
            <a:picLocks noChangeAspect="1" noChangeArrowheads="1"/>
          </p:cNvPicPr>
          <p:nvPr/>
        </p:nvPicPr>
        <p:blipFill>
          <a:blip r:embed="rId3" cstate="print"/>
          <a:srcRect l="21970" t="37788" r="47726" b="14583"/>
          <a:stretch>
            <a:fillRect/>
          </a:stretch>
        </p:blipFill>
        <p:spPr bwMode="auto">
          <a:xfrm>
            <a:off x="0" y="609600"/>
            <a:ext cx="9144000" cy="6248400"/>
          </a:xfrm>
          <a:prstGeom prst="rect">
            <a:avLst/>
          </a:prstGeom>
          <a:noFill/>
          <a:ln w="15875">
            <a:solidFill>
              <a:schemeClr val="tx1"/>
            </a:solidFill>
            <a:miter lim="800000"/>
            <a:headEnd/>
            <a:tailEnd/>
          </a:ln>
        </p:spPr>
      </p:pic>
      <p:grpSp>
        <p:nvGrpSpPr>
          <p:cNvPr id="2" name="Group 70"/>
          <p:cNvGrpSpPr>
            <a:grpSpLocks/>
          </p:cNvGrpSpPr>
          <p:nvPr/>
        </p:nvGrpSpPr>
        <p:grpSpPr bwMode="auto">
          <a:xfrm>
            <a:off x="3505200" y="4572000"/>
            <a:ext cx="381000" cy="381000"/>
            <a:chOff x="3600" y="-624"/>
            <a:chExt cx="288" cy="288"/>
          </a:xfrm>
        </p:grpSpPr>
        <p:sp>
          <p:nvSpPr>
            <p:cNvPr id="68"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latin typeface="Calibri" pitchFamily="34" charset="0"/>
                  <a:cs typeface="Arial" charset="0"/>
                </a:rPr>
                <a:t>D</a:t>
              </a:r>
            </a:p>
          </p:txBody>
        </p:sp>
        <p:sp>
          <p:nvSpPr>
            <p:cNvPr id="69"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76"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0"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1"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sp>
        <p:nvSpPr>
          <p:cNvPr id="82" name="Oval 81"/>
          <p:cNvSpPr/>
          <p:nvPr/>
        </p:nvSpPr>
        <p:spPr>
          <a:xfrm>
            <a:off x="3352800" y="4343400"/>
            <a:ext cx="6858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grpSp>
        <p:nvGrpSpPr>
          <p:cNvPr id="3" name="Group 24"/>
          <p:cNvGrpSpPr>
            <a:grpSpLocks/>
          </p:cNvGrpSpPr>
          <p:nvPr/>
        </p:nvGrpSpPr>
        <p:grpSpPr bwMode="auto">
          <a:xfrm rot="12773685">
            <a:off x="3542842" y="4431357"/>
            <a:ext cx="304800" cy="228600"/>
            <a:chOff x="1824" y="2592"/>
            <a:chExt cx="338" cy="384"/>
          </a:xfrm>
        </p:grpSpPr>
        <p:sp>
          <p:nvSpPr>
            <p:cNvPr id="92" name="Freeform 25"/>
            <p:cNvSpPr>
              <a:spLocks/>
            </p:cNvSpPr>
            <p:nvPr/>
          </p:nvSpPr>
          <p:spPr bwMode="auto">
            <a:xfrm rot="-5364635">
              <a:off x="1896" y="2710"/>
              <a:ext cx="193" cy="338"/>
            </a:xfrm>
            <a:custGeom>
              <a:avLst/>
              <a:gdLst>
                <a:gd name="T0" fmla="*/ 0 w 190"/>
                <a:gd name="T1" fmla="*/ 0 h 306"/>
                <a:gd name="T2" fmla="*/ 226 w 190"/>
                <a:gd name="T3" fmla="*/ 480 h 306"/>
                <a:gd name="T4" fmla="*/ 255 w 190"/>
                <a:gd name="T5" fmla="*/ 926 h 306"/>
                <a:gd name="T6" fmla="*/ 244 w 190"/>
                <a:gd name="T7" fmla="*/ 1352 h 306"/>
                <a:gd name="T8" fmla="*/ 0 w 190"/>
                <a:gd name="T9" fmla="*/ 2021 h 306"/>
                <a:gd name="T10" fmla="*/ 0 60000 65536"/>
                <a:gd name="T11" fmla="*/ 0 60000 65536"/>
                <a:gd name="T12" fmla="*/ 0 60000 65536"/>
                <a:gd name="T13" fmla="*/ 0 60000 65536"/>
                <a:gd name="T14" fmla="*/ 0 60000 65536"/>
                <a:gd name="T15" fmla="*/ 0 w 190"/>
                <a:gd name="T16" fmla="*/ 0 h 306"/>
                <a:gd name="T17" fmla="*/ 190 w 190"/>
                <a:gd name="T18" fmla="*/ 306 h 306"/>
              </a:gdLst>
              <a:ahLst/>
              <a:cxnLst>
                <a:cxn ang="T10">
                  <a:pos x="T0" y="T1"/>
                </a:cxn>
                <a:cxn ang="T11">
                  <a:pos x="T2" y="T3"/>
                </a:cxn>
                <a:cxn ang="T12">
                  <a:pos x="T4" y="T5"/>
                </a:cxn>
                <a:cxn ang="T13">
                  <a:pos x="T6" y="T7"/>
                </a:cxn>
                <a:cxn ang="T14">
                  <a:pos x="T8" y="T9"/>
                </a:cxn>
              </a:cxnLst>
              <a:rect l="T15" t="T16" r="T17" b="T18"/>
              <a:pathLst>
                <a:path w="190" h="306">
                  <a:moveTo>
                    <a:pt x="0" y="0"/>
                  </a:moveTo>
                  <a:cubicBezTo>
                    <a:pt x="80" y="7"/>
                    <a:pt x="122" y="6"/>
                    <a:pt x="168" y="73"/>
                  </a:cubicBezTo>
                  <a:cubicBezTo>
                    <a:pt x="184" y="124"/>
                    <a:pt x="177" y="103"/>
                    <a:pt x="190" y="139"/>
                  </a:cubicBezTo>
                  <a:cubicBezTo>
                    <a:pt x="187" y="161"/>
                    <a:pt x="189" y="183"/>
                    <a:pt x="182" y="204"/>
                  </a:cubicBezTo>
                  <a:cubicBezTo>
                    <a:pt x="153" y="289"/>
                    <a:pt x="77" y="306"/>
                    <a:pt x="0" y="306"/>
                  </a:cubicBezTo>
                </a:path>
              </a:pathLst>
            </a:cu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98" name="Line 26"/>
            <p:cNvSpPr>
              <a:spLocks noChangeShapeType="1"/>
            </p:cNvSpPr>
            <p:nvPr/>
          </p:nvSpPr>
          <p:spPr bwMode="auto">
            <a:xfrm flipV="1">
              <a:off x="1991" y="2592"/>
              <a:ext cx="0" cy="384"/>
            </a:xfrm>
            <a:prstGeom prst="line">
              <a:avLst/>
            </a:prstGeom>
            <a:noFill/>
            <a:ln w="25400">
              <a:solidFill>
                <a:srgbClr val="0000FF"/>
              </a:solidFill>
              <a:round/>
              <a:headEnd/>
              <a:tailEnd type="triangle" w="med" len="med"/>
            </a:ln>
          </p:spPr>
          <p:txBody>
            <a:bodyPr/>
            <a:lstStyle/>
            <a:p>
              <a:pPr fontAlgn="base">
                <a:spcBef>
                  <a:spcPct val="0"/>
                </a:spcBef>
                <a:spcAft>
                  <a:spcPct val="0"/>
                </a:spcAft>
              </a:pPr>
              <a:endParaRPr lang="en-US" dirty="0">
                <a:solidFill>
                  <a:prstClr val="black"/>
                </a:solidFill>
                <a:cs typeface="Arial" charset="0"/>
              </a:endParaRPr>
            </a:p>
          </p:txBody>
        </p:sp>
        <p:sp>
          <p:nvSpPr>
            <p:cNvPr id="99" name="Line 27"/>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0" name="Line 28"/>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1" name="Line 29"/>
            <p:cNvSpPr>
              <a:spLocks noChangeShapeType="1"/>
            </p:cNvSpPr>
            <p:nvPr/>
          </p:nvSpPr>
          <p:spPr bwMode="auto">
            <a:xfrm>
              <a:off x="2107" y="2823"/>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2" name="Line 30"/>
            <p:cNvSpPr>
              <a:spLocks noChangeShapeType="1"/>
            </p:cNvSpPr>
            <p:nvPr/>
          </p:nvSpPr>
          <p:spPr bwMode="auto">
            <a:xfrm>
              <a:off x="2052" y="2797"/>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3" name="Line 31"/>
            <p:cNvSpPr>
              <a:spLocks noChangeShapeType="1"/>
            </p:cNvSpPr>
            <p:nvPr/>
          </p:nvSpPr>
          <p:spPr bwMode="auto">
            <a:xfrm>
              <a:off x="1888" y="2817"/>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4" name="Line 32"/>
            <p:cNvSpPr>
              <a:spLocks noChangeShapeType="1"/>
            </p:cNvSpPr>
            <p:nvPr/>
          </p:nvSpPr>
          <p:spPr bwMode="auto">
            <a:xfrm>
              <a:off x="1943" y="2791"/>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grpSp>
        <p:nvGrpSpPr>
          <p:cNvPr id="4" name="Group 95"/>
          <p:cNvGrpSpPr>
            <a:grpSpLocks/>
          </p:cNvGrpSpPr>
          <p:nvPr/>
        </p:nvGrpSpPr>
        <p:grpSpPr bwMode="auto">
          <a:xfrm>
            <a:off x="2438400" y="3962400"/>
            <a:ext cx="969864" cy="633298"/>
            <a:chOff x="1278" y="2337"/>
            <a:chExt cx="786" cy="546"/>
          </a:xfrm>
        </p:grpSpPr>
        <p:sp>
          <p:nvSpPr>
            <p:cNvPr id="106"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latin typeface="Calibri" pitchFamily="34" charset="0"/>
                <a:cs typeface="Arial" charset="0"/>
              </a:endParaRPr>
            </a:p>
          </p:txBody>
        </p:sp>
        <p:sp>
          <p:nvSpPr>
            <p:cNvPr id="107"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8"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9" name="Text Box 99"/>
            <p:cNvSpPr txBox="1">
              <a:spLocks noChangeArrowheads="1"/>
            </p:cNvSpPr>
            <p:nvPr/>
          </p:nvSpPr>
          <p:spPr bwMode="auto">
            <a:xfrm>
              <a:off x="1576" y="2337"/>
              <a:ext cx="302" cy="318"/>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latin typeface="Calibri" pitchFamily="34" charset="0"/>
                  <a:cs typeface="Arial" charset="0"/>
                </a:rPr>
                <a:t>●  </a:t>
              </a:r>
              <a:r>
                <a:rPr lang="en-US" b="1" dirty="0">
                  <a:solidFill>
                    <a:srgbClr val="0000FF"/>
                  </a:solidFill>
                  <a:latin typeface="Calibri" pitchFamily="34" charset="0"/>
                  <a:cs typeface="Arial" charset="0"/>
                </a:rPr>
                <a:t> </a:t>
              </a:r>
            </a:p>
          </p:txBody>
        </p:sp>
        <p:sp>
          <p:nvSpPr>
            <p:cNvPr id="110" name="Text Box 100"/>
            <p:cNvSpPr txBox="1">
              <a:spLocks noChangeArrowheads="1"/>
            </p:cNvSpPr>
            <p:nvPr/>
          </p:nvSpPr>
          <p:spPr bwMode="auto">
            <a:xfrm>
              <a:off x="1278" y="2697"/>
              <a:ext cx="786" cy="186"/>
            </a:xfrm>
            <a:prstGeom prst="rect">
              <a:avLst/>
            </a:prstGeom>
            <a:noFill/>
            <a:ln w="9525">
              <a:noFill/>
              <a:miter lim="800000"/>
              <a:headEnd/>
              <a:tailEnd/>
            </a:ln>
          </p:spPr>
          <p:txBody>
            <a:bodyPr wrap="none">
              <a:spAutoFit/>
            </a:bodyPr>
            <a:lstStyle/>
            <a:p>
              <a:pPr fontAlgn="base">
                <a:spcBef>
                  <a:spcPct val="0"/>
                </a:spcBef>
                <a:spcAft>
                  <a:spcPct val="0"/>
                </a:spcAft>
              </a:pPr>
              <a:r>
                <a:rPr lang="en-US" sz="800" b="1" dirty="0">
                  <a:solidFill>
                    <a:srgbClr val="0000FF"/>
                  </a:solidFill>
                  <a:latin typeface="Calibri" pitchFamily="34" charset="0"/>
                  <a:cs typeface="Arial" charset="0"/>
                </a:rPr>
                <a:t>      1                    1/A</a:t>
              </a:r>
            </a:p>
          </p:txBody>
        </p:sp>
      </p:grpSp>
      <p:cxnSp>
        <p:nvCxnSpPr>
          <p:cNvPr id="116" name="Straight Connector 115"/>
          <p:cNvCxnSpPr/>
          <p:nvPr/>
        </p:nvCxnSpPr>
        <p:spPr bwMode="auto">
          <a:xfrm rot="10800000" flipV="1">
            <a:off x="6629400" y="2590800"/>
            <a:ext cx="2362200" cy="914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7" name="Straight Connector 116"/>
          <p:cNvCxnSpPr/>
          <p:nvPr/>
        </p:nvCxnSpPr>
        <p:spPr bwMode="auto">
          <a:xfrm>
            <a:off x="9220200" y="1219200"/>
            <a:ext cx="228600"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5" name="Straight Connector 124"/>
          <p:cNvCxnSpPr/>
          <p:nvPr/>
        </p:nvCxnSpPr>
        <p:spPr bwMode="auto">
          <a:xfrm rot="5400000">
            <a:off x="5572125" y="3590925"/>
            <a:ext cx="838200" cy="8191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7" name="Straight Connector 126"/>
          <p:cNvCxnSpPr/>
          <p:nvPr/>
        </p:nvCxnSpPr>
        <p:spPr bwMode="auto">
          <a:xfrm rot="10800000">
            <a:off x="4648202" y="4419600"/>
            <a:ext cx="685799"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5" name="Group 172"/>
          <p:cNvGrpSpPr/>
          <p:nvPr/>
        </p:nvGrpSpPr>
        <p:grpSpPr>
          <a:xfrm>
            <a:off x="5334000" y="4314825"/>
            <a:ext cx="228600" cy="409575"/>
            <a:chOff x="5334000" y="4314825"/>
            <a:chExt cx="228600" cy="409575"/>
          </a:xfrm>
        </p:grpSpPr>
        <p:sp>
          <p:nvSpPr>
            <p:cNvPr id="133" name="TextBox 132"/>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6" name="Group 152"/>
            <p:cNvGrpSpPr/>
            <p:nvPr/>
          </p:nvGrpSpPr>
          <p:grpSpPr>
            <a:xfrm>
              <a:off x="5334000" y="4343400"/>
              <a:ext cx="228600" cy="381000"/>
              <a:chOff x="2667000" y="2514600"/>
              <a:chExt cx="1143000" cy="1295400"/>
            </a:xfrm>
          </p:grpSpPr>
          <p:sp>
            <p:nvSpPr>
              <p:cNvPr id="134" name="Pentagon 13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36" name="Straight Connector 13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7" name="Group 164"/>
          <p:cNvGrpSpPr/>
          <p:nvPr/>
        </p:nvGrpSpPr>
        <p:grpSpPr>
          <a:xfrm>
            <a:off x="6400800" y="3352800"/>
            <a:ext cx="228600" cy="409575"/>
            <a:chOff x="6400800" y="3352800"/>
            <a:chExt cx="228600" cy="409575"/>
          </a:xfrm>
        </p:grpSpPr>
        <p:sp>
          <p:nvSpPr>
            <p:cNvPr id="154" name="TextBox 153"/>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8" name="Group 154"/>
            <p:cNvGrpSpPr/>
            <p:nvPr/>
          </p:nvGrpSpPr>
          <p:grpSpPr>
            <a:xfrm>
              <a:off x="6400800" y="3381375"/>
              <a:ext cx="228600" cy="381000"/>
              <a:chOff x="2667000" y="2514600"/>
              <a:chExt cx="1143000" cy="1295400"/>
            </a:xfrm>
          </p:grpSpPr>
          <p:sp>
            <p:nvSpPr>
              <p:cNvPr id="156" name="Pentagon 155"/>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57" name="Straight Connector 156"/>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sp>
        <p:nvSpPr>
          <p:cNvPr id="158" name="TextBox 157"/>
          <p:cNvSpPr txBox="1"/>
          <p:nvPr/>
        </p:nvSpPr>
        <p:spPr>
          <a:xfrm>
            <a:off x="2819400" y="0"/>
            <a:ext cx="3133037" cy="553998"/>
          </a:xfrm>
          <a:prstGeom prst="rect">
            <a:avLst/>
          </a:prstGeom>
          <a:noFill/>
          <a:ln w="28575">
            <a:noFill/>
          </a:ln>
        </p:spPr>
        <p:txBody>
          <a:bodyPr wrap="none" rtlCol="0">
            <a:spAutoFit/>
          </a:bodyPr>
          <a:lstStyle/>
          <a:p>
            <a:pPr eaLnBrk="0" fontAlgn="base" hangingPunct="0">
              <a:spcBef>
                <a:spcPct val="0"/>
              </a:spcBef>
              <a:spcAft>
                <a:spcPct val="0"/>
              </a:spcAft>
            </a:pPr>
            <a:r>
              <a:rPr lang="en-US" sz="3000" b="1" dirty="0">
                <a:solidFill>
                  <a:srgbClr val="000000"/>
                </a:solidFill>
              </a:rPr>
              <a:t>Terrain Analysis</a:t>
            </a:r>
          </a:p>
        </p:txBody>
      </p:sp>
      <p:cxnSp>
        <p:nvCxnSpPr>
          <p:cNvPr id="159" name="Straight Connector 158"/>
          <p:cNvCxnSpPr/>
          <p:nvPr/>
        </p:nvCxnSpPr>
        <p:spPr bwMode="auto">
          <a:xfrm rot="10800000" flipV="1">
            <a:off x="6553200" y="2590800"/>
            <a:ext cx="2438400" cy="3810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9" name="Group 165"/>
          <p:cNvGrpSpPr/>
          <p:nvPr/>
        </p:nvGrpSpPr>
        <p:grpSpPr>
          <a:xfrm>
            <a:off x="6324600" y="2781300"/>
            <a:ext cx="228600" cy="409575"/>
            <a:chOff x="6400800" y="3352800"/>
            <a:chExt cx="228600" cy="409575"/>
          </a:xfrm>
        </p:grpSpPr>
        <p:sp>
          <p:nvSpPr>
            <p:cNvPr id="167" name="TextBox 166"/>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0" name="Group 154"/>
            <p:cNvGrpSpPr/>
            <p:nvPr/>
          </p:nvGrpSpPr>
          <p:grpSpPr>
            <a:xfrm>
              <a:off x="6400800" y="3381375"/>
              <a:ext cx="228600" cy="381000"/>
              <a:chOff x="2667000" y="2514600"/>
              <a:chExt cx="1143000" cy="1295400"/>
            </a:xfrm>
          </p:grpSpPr>
          <p:sp>
            <p:nvSpPr>
              <p:cNvPr id="169" name="Pentagon 168"/>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0" name="Straight Connector 169"/>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71" name="Straight Connector 170"/>
          <p:cNvCxnSpPr>
            <a:endCxn id="177" idx="0"/>
          </p:cNvCxnSpPr>
          <p:nvPr/>
        </p:nvCxnSpPr>
        <p:spPr bwMode="auto">
          <a:xfrm rot="10800000" flipV="1">
            <a:off x="4572000" y="2971799"/>
            <a:ext cx="1752600" cy="314325"/>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1" name="Group 173"/>
          <p:cNvGrpSpPr/>
          <p:nvPr/>
        </p:nvGrpSpPr>
        <p:grpSpPr>
          <a:xfrm>
            <a:off x="4343400" y="3124200"/>
            <a:ext cx="228600" cy="409575"/>
            <a:chOff x="5334000" y="4314825"/>
            <a:chExt cx="228600" cy="409575"/>
          </a:xfrm>
        </p:grpSpPr>
        <p:sp>
          <p:nvSpPr>
            <p:cNvPr id="175" name="TextBox 174"/>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2" name="Group 152"/>
            <p:cNvGrpSpPr/>
            <p:nvPr/>
          </p:nvGrpSpPr>
          <p:grpSpPr>
            <a:xfrm>
              <a:off x="5334000" y="4343400"/>
              <a:ext cx="228600" cy="381000"/>
              <a:chOff x="2667000" y="2514600"/>
              <a:chExt cx="1143000" cy="1295400"/>
            </a:xfrm>
          </p:grpSpPr>
          <p:sp>
            <p:nvSpPr>
              <p:cNvPr id="177" name="Pentagon 176"/>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8" name="Straight Connector 177"/>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80" name="Straight Connector 179"/>
          <p:cNvCxnSpPr/>
          <p:nvPr/>
        </p:nvCxnSpPr>
        <p:spPr bwMode="auto">
          <a:xfrm rot="5400000">
            <a:off x="4057650" y="3524250"/>
            <a:ext cx="381000" cy="1905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84" name="Straight Connector 183"/>
          <p:cNvCxnSpPr/>
          <p:nvPr/>
        </p:nvCxnSpPr>
        <p:spPr bwMode="auto">
          <a:xfrm rot="5400000">
            <a:off x="9296400" y="1524000"/>
            <a:ext cx="152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3" name="Group 260"/>
          <p:cNvGrpSpPr/>
          <p:nvPr/>
        </p:nvGrpSpPr>
        <p:grpSpPr>
          <a:xfrm>
            <a:off x="4343400" y="4267200"/>
            <a:ext cx="457200" cy="257175"/>
            <a:chOff x="4343400" y="4848225"/>
            <a:chExt cx="457200" cy="257175"/>
          </a:xfrm>
        </p:grpSpPr>
        <p:sp>
          <p:nvSpPr>
            <p:cNvPr id="119" name="Oval 118"/>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7" name="TextBox 196"/>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pSp>
        <p:nvGrpSpPr>
          <p:cNvPr id="14" name="Group 200"/>
          <p:cNvGrpSpPr/>
          <p:nvPr/>
        </p:nvGrpSpPr>
        <p:grpSpPr>
          <a:xfrm>
            <a:off x="3886200" y="4191000"/>
            <a:ext cx="714375" cy="304800"/>
            <a:chOff x="3933825" y="4114800"/>
            <a:chExt cx="714375" cy="304800"/>
          </a:xfrm>
        </p:grpSpPr>
        <p:sp>
          <p:nvSpPr>
            <p:cNvPr id="120" name="Oval 119"/>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0" name="TextBox 199"/>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08" name="Straight Connector 207"/>
          <p:cNvCxnSpPr/>
          <p:nvPr/>
        </p:nvCxnSpPr>
        <p:spPr bwMode="auto">
          <a:xfrm rot="16200000" flipH="1">
            <a:off x="3714750" y="3952875"/>
            <a:ext cx="4572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cxnSp>
        <p:nvCxnSpPr>
          <p:cNvPr id="209" name="Straight Connector 208"/>
          <p:cNvCxnSpPr/>
          <p:nvPr/>
        </p:nvCxnSpPr>
        <p:spPr bwMode="auto">
          <a:xfrm rot="10800000" flipV="1">
            <a:off x="4314826" y="3581399"/>
            <a:ext cx="1171575" cy="638175"/>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15" name="Group 211"/>
          <p:cNvGrpSpPr/>
          <p:nvPr/>
        </p:nvGrpSpPr>
        <p:grpSpPr>
          <a:xfrm>
            <a:off x="3657600" y="3429000"/>
            <a:ext cx="228600" cy="409575"/>
            <a:chOff x="6400800" y="3352800"/>
            <a:chExt cx="228600" cy="409575"/>
          </a:xfrm>
        </p:grpSpPr>
        <p:sp>
          <p:nvSpPr>
            <p:cNvPr id="213" name="TextBox 212"/>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6" name="Group 154"/>
            <p:cNvGrpSpPr/>
            <p:nvPr/>
          </p:nvGrpSpPr>
          <p:grpSpPr>
            <a:xfrm>
              <a:off x="6400800" y="3381375"/>
              <a:ext cx="228600" cy="381000"/>
              <a:chOff x="2667000" y="2514600"/>
              <a:chExt cx="1143000" cy="1295400"/>
            </a:xfrm>
          </p:grpSpPr>
          <p:sp>
            <p:nvSpPr>
              <p:cNvPr id="215" name="Pentagon 214"/>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16" name="Straight Connector 21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17" name="Straight Connector 216"/>
          <p:cNvCxnSpPr/>
          <p:nvPr/>
        </p:nvCxnSpPr>
        <p:spPr bwMode="auto">
          <a:xfrm rot="5400000">
            <a:off x="3886200" y="3276600"/>
            <a:ext cx="3048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7" name="Group 218"/>
          <p:cNvGrpSpPr/>
          <p:nvPr/>
        </p:nvGrpSpPr>
        <p:grpSpPr>
          <a:xfrm>
            <a:off x="4048125" y="2819400"/>
            <a:ext cx="228600" cy="409575"/>
            <a:chOff x="5334000" y="4314825"/>
            <a:chExt cx="228600" cy="409575"/>
          </a:xfrm>
        </p:grpSpPr>
        <p:sp>
          <p:nvSpPr>
            <p:cNvPr id="220" name="TextBox 21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8" name="Group 152"/>
            <p:cNvGrpSpPr/>
            <p:nvPr/>
          </p:nvGrpSpPr>
          <p:grpSpPr>
            <a:xfrm>
              <a:off x="5334000" y="4343400"/>
              <a:ext cx="228600" cy="381000"/>
              <a:chOff x="2667000" y="2514600"/>
              <a:chExt cx="1143000" cy="1295400"/>
            </a:xfrm>
          </p:grpSpPr>
          <p:sp>
            <p:nvSpPr>
              <p:cNvPr id="222" name="Pentagon 22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23" name="Straight Connector 22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24" name="Straight Connector 223"/>
          <p:cNvCxnSpPr/>
          <p:nvPr/>
        </p:nvCxnSpPr>
        <p:spPr bwMode="auto">
          <a:xfrm rot="16200000" flipV="1">
            <a:off x="3862389" y="2757488"/>
            <a:ext cx="219074" cy="95249"/>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9" name="Group 226"/>
          <p:cNvGrpSpPr/>
          <p:nvPr/>
        </p:nvGrpSpPr>
        <p:grpSpPr>
          <a:xfrm>
            <a:off x="3810000" y="2362200"/>
            <a:ext cx="228600" cy="409575"/>
            <a:chOff x="5334000" y="4314825"/>
            <a:chExt cx="228600" cy="409575"/>
          </a:xfrm>
        </p:grpSpPr>
        <p:sp>
          <p:nvSpPr>
            <p:cNvPr id="228" name="TextBox 227"/>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3</a:t>
              </a:r>
            </a:p>
          </p:txBody>
        </p:sp>
        <p:grpSp>
          <p:nvGrpSpPr>
            <p:cNvPr id="20" name="Group 152"/>
            <p:cNvGrpSpPr/>
            <p:nvPr/>
          </p:nvGrpSpPr>
          <p:grpSpPr>
            <a:xfrm>
              <a:off x="5334000" y="4343400"/>
              <a:ext cx="228600" cy="381000"/>
              <a:chOff x="2667000" y="2514600"/>
              <a:chExt cx="1143000" cy="1295400"/>
            </a:xfrm>
          </p:grpSpPr>
          <p:sp>
            <p:nvSpPr>
              <p:cNvPr id="230" name="Pentagon 229"/>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31" name="Straight Connector 230"/>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33" name="Straight Connector 232"/>
          <p:cNvCxnSpPr/>
          <p:nvPr/>
        </p:nvCxnSpPr>
        <p:spPr bwMode="auto">
          <a:xfrm rot="5400000" flipH="1" flipV="1">
            <a:off x="3662362" y="1985963"/>
            <a:ext cx="685800" cy="66675"/>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21" name="Group 240"/>
          <p:cNvGrpSpPr/>
          <p:nvPr/>
        </p:nvGrpSpPr>
        <p:grpSpPr>
          <a:xfrm>
            <a:off x="5562600" y="3276600"/>
            <a:ext cx="228600" cy="409575"/>
            <a:chOff x="6400800" y="3352800"/>
            <a:chExt cx="228600" cy="409575"/>
          </a:xfrm>
        </p:grpSpPr>
        <p:sp>
          <p:nvSpPr>
            <p:cNvPr id="242" name="TextBox 241"/>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22" name="Group 154"/>
            <p:cNvGrpSpPr/>
            <p:nvPr/>
          </p:nvGrpSpPr>
          <p:grpSpPr>
            <a:xfrm>
              <a:off x="6400800" y="3381375"/>
              <a:ext cx="228600" cy="381000"/>
              <a:chOff x="2667000" y="2514600"/>
              <a:chExt cx="1143000" cy="1295400"/>
            </a:xfrm>
          </p:grpSpPr>
          <p:sp>
            <p:nvSpPr>
              <p:cNvPr id="244" name="Pentagon 24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45" name="Straight Connector 24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47" name="Straight Connector 246"/>
          <p:cNvCxnSpPr/>
          <p:nvPr/>
        </p:nvCxnSpPr>
        <p:spPr bwMode="auto">
          <a:xfrm rot="16200000" flipV="1">
            <a:off x="5157788" y="2995612"/>
            <a:ext cx="609600" cy="104776"/>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3" name="Group 248"/>
          <p:cNvGrpSpPr/>
          <p:nvPr/>
        </p:nvGrpSpPr>
        <p:grpSpPr>
          <a:xfrm>
            <a:off x="5181600" y="2438400"/>
            <a:ext cx="228600" cy="409575"/>
            <a:chOff x="5334000" y="4314825"/>
            <a:chExt cx="228600" cy="409575"/>
          </a:xfrm>
        </p:grpSpPr>
        <p:sp>
          <p:nvSpPr>
            <p:cNvPr id="250" name="TextBox 24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24" name="Group 152"/>
            <p:cNvGrpSpPr/>
            <p:nvPr/>
          </p:nvGrpSpPr>
          <p:grpSpPr>
            <a:xfrm>
              <a:off x="5334000" y="4343400"/>
              <a:ext cx="228600" cy="381000"/>
              <a:chOff x="2667000" y="2514600"/>
              <a:chExt cx="1143000" cy="1295400"/>
            </a:xfrm>
          </p:grpSpPr>
          <p:sp>
            <p:nvSpPr>
              <p:cNvPr id="252" name="Pentagon 25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53" name="Straight Connector 25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54" name="Straight Connector 253"/>
          <p:cNvCxnSpPr/>
          <p:nvPr/>
        </p:nvCxnSpPr>
        <p:spPr bwMode="auto">
          <a:xfrm rot="10800000">
            <a:off x="4114800" y="1752600"/>
            <a:ext cx="1019176" cy="76200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5" name="Group 264"/>
          <p:cNvGrpSpPr/>
          <p:nvPr/>
        </p:nvGrpSpPr>
        <p:grpSpPr>
          <a:xfrm>
            <a:off x="0" y="609600"/>
            <a:ext cx="3048000" cy="3139321"/>
            <a:chOff x="0" y="609600"/>
            <a:chExt cx="3048000" cy="3139321"/>
          </a:xfrm>
        </p:grpSpPr>
        <p:sp>
          <p:nvSpPr>
            <p:cNvPr id="187" name="TextBox 186"/>
            <p:cNvSpPr txBox="1"/>
            <p:nvPr/>
          </p:nvSpPr>
          <p:spPr>
            <a:xfrm>
              <a:off x="0" y="609600"/>
              <a:ext cx="3048000" cy="3139321"/>
            </a:xfrm>
            <a:prstGeom prst="rect">
              <a:avLst/>
            </a:prstGeom>
            <a:solidFill>
              <a:schemeClr val="accent5">
                <a:lumMod val="20000"/>
                <a:lumOff val="80000"/>
              </a:schemeClr>
            </a:solidFill>
          </p:spPr>
          <p:txBody>
            <a:bodyPr wrap="square" rtlCol="0">
              <a:spAutoFit/>
            </a:bodyPr>
            <a:lstStyle/>
            <a:p>
              <a:pPr algn="ctr" eaLnBrk="0" fontAlgn="base" hangingPunct="0">
                <a:spcBef>
                  <a:spcPct val="0"/>
                </a:spcBef>
                <a:spcAft>
                  <a:spcPct val="0"/>
                </a:spcAft>
              </a:pPr>
              <a:r>
                <a:rPr lang="en-US" sz="3000" b="1" u="sng" dirty="0">
                  <a:solidFill>
                    <a:srgbClr val="000000"/>
                  </a:solidFill>
                </a:rPr>
                <a:t>LEGEND</a:t>
              </a:r>
            </a:p>
            <a:p>
              <a:pPr marL="800100" lvl="1" indent="-342900" eaLnBrk="0" fontAlgn="base" hangingPunct="0">
                <a:lnSpc>
                  <a:spcPct val="150000"/>
                </a:lnSpc>
                <a:spcBef>
                  <a:spcPct val="0"/>
                </a:spcBef>
                <a:spcAft>
                  <a:spcPct val="0"/>
                </a:spcAft>
              </a:pPr>
              <a:r>
                <a:rPr lang="en-US" sz="1600" b="1" dirty="0">
                  <a:solidFill>
                    <a:srgbClr val="000000"/>
                  </a:solidFill>
                </a:rPr>
                <a:t>	Primary Infil Route</a:t>
              </a:r>
            </a:p>
            <a:p>
              <a:pPr marL="800100" lvl="1" indent="-342900" eaLnBrk="0" fontAlgn="base" hangingPunct="0">
                <a:lnSpc>
                  <a:spcPct val="150000"/>
                </a:lnSpc>
                <a:spcBef>
                  <a:spcPct val="0"/>
                </a:spcBef>
                <a:spcAft>
                  <a:spcPct val="0"/>
                </a:spcAft>
              </a:pPr>
              <a:r>
                <a:rPr lang="en-US" sz="1600" b="1" dirty="0">
                  <a:solidFill>
                    <a:srgbClr val="000000"/>
                  </a:solidFill>
                </a:rPr>
                <a:t>	Alternate Infil Route</a:t>
              </a:r>
            </a:p>
            <a:p>
              <a:pPr marL="800100" lvl="1" indent="-342900" eaLnBrk="0" fontAlgn="base" hangingPunct="0">
                <a:lnSpc>
                  <a:spcPct val="150000"/>
                </a:lnSpc>
                <a:spcBef>
                  <a:spcPct val="0"/>
                </a:spcBef>
                <a:spcAft>
                  <a:spcPct val="0"/>
                </a:spcAft>
              </a:pPr>
              <a:r>
                <a:rPr lang="en-US" sz="1600" b="1" dirty="0">
                  <a:solidFill>
                    <a:srgbClr val="000000"/>
                  </a:solidFill>
                </a:rPr>
                <a:t>	Primary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Alternate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Checkpoint</a:t>
              </a:r>
            </a:p>
            <a:p>
              <a:pPr marL="800100" lvl="1" indent="-342900" eaLnBrk="0" fontAlgn="base" hangingPunct="0">
                <a:lnSpc>
                  <a:spcPct val="150000"/>
                </a:lnSpc>
                <a:spcBef>
                  <a:spcPct val="0"/>
                </a:spcBef>
                <a:spcAft>
                  <a:spcPct val="0"/>
                </a:spcAft>
              </a:pPr>
              <a:r>
                <a:rPr lang="en-US" sz="1600" b="1" dirty="0">
                  <a:solidFill>
                    <a:srgbClr val="000000"/>
                  </a:solidFill>
                </a:rPr>
                <a:t>	Security Halt</a:t>
              </a:r>
            </a:p>
            <a:p>
              <a:pPr marL="800100" lvl="1" indent="-342900" eaLnBrk="0" fontAlgn="base" hangingPunct="0">
                <a:lnSpc>
                  <a:spcPct val="150000"/>
                </a:lnSpc>
                <a:spcBef>
                  <a:spcPct val="0"/>
                </a:spcBef>
                <a:spcAft>
                  <a:spcPct val="0"/>
                </a:spcAft>
              </a:pPr>
              <a:r>
                <a:rPr lang="en-US" sz="1600" b="1" dirty="0">
                  <a:solidFill>
                    <a:srgbClr val="000000"/>
                  </a:solidFill>
                </a:rPr>
                <a:t>	ORP</a:t>
              </a:r>
              <a:endParaRPr lang="en-US" sz="3000" b="1" dirty="0">
                <a:solidFill>
                  <a:srgbClr val="000000"/>
                </a:solidFill>
              </a:endParaRPr>
            </a:p>
          </p:txBody>
        </p:sp>
        <p:cxnSp>
          <p:nvCxnSpPr>
            <p:cNvPr id="188" name="Straight Connector 187"/>
            <p:cNvCxnSpPr/>
            <p:nvPr/>
          </p:nvCxnSpPr>
          <p:spPr bwMode="auto">
            <a:xfrm rot="10800000">
              <a:off x="76200" y="1504949"/>
              <a:ext cx="533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90" name="Straight Connector 189"/>
            <p:cNvCxnSpPr/>
            <p:nvPr/>
          </p:nvCxnSpPr>
          <p:spPr bwMode="auto">
            <a:xfrm rot="10800000">
              <a:off x="76199" y="1142999"/>
              <a:ext cx="53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26" name="Group 205"/>
            <p:cNvGrpSpPr/>
            <p:nvPr/>
          </p:nvGrpSpPr>
          <p:grpSpPr>
            <a:xfrm>
              <a:off x="247650" y="2497765"/>
              <a:ext cx="228600" cy="302585"/>
              <a:chOff x="609600" y="1619250"/>
              <a:chExt cx="228600" cy="302585"/>
            </a:xfrm>
          </p:grpSpPr>
          <p:sp>
            <p:nvSpPr>
              <p:cNvPr id="192" name="TextBox 191"/>
              <p:cNvSpPr txBox="1"/>
              <p:nvPr/>
            </p:nvSpPr>
            <p:spPr>
              <a:xfrm>
                <a:off x="657225" y="1619250"/>
                <a:ext cx="76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000000"/>
                    </a:solidFill>
                  </a:rPr>
                  <a:t>1</a:t>
                </a:r>
              </a:p>
            </p:txBody>
          </p:sp>
          <p:grpSp>
            <p:nvGrpSpPr>
              <p:cNvPr id="27" name="Group 154"/>
              <p:cNvGrpSpPr/>
              <p:nvPr/>
            </p:nvGrpSpPr>
            <p:grpSpPr>
              <a:xfrm>
                <a:off x="609600" y="1638300"/>
                <a:ext cx="228600" cy="283535"/>
                <a:chOff x="2667000" y="2514600"/>
                <a:chExt cx="1143000" cy="1295400"/>
              </a:xfrm>
            </p:grpSpPr>
            <p:sp>
              <p:nvSpPr>
                <p:cNvPr id="194" name="Pentagon 19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95" name="Straight Connector 19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28" name="Group 204"/>
            <p:cNvGrpSpPr/>
            <p:nvPr/>
          </p:nvGrpSpPr>
          <p:grpSpPr>
            <a:xfrm>
              <a:off x="228600" y="2895600"/>
              <a:ext cx="457200" cy="246221"/>
              <a:chOff x="533400" y="2362200"/>
              <a:chExt cx="457200" cy="246221"/>
            </a:xfrm>
          </p:grpSpPr>
          <p:sp>
            <p:nvSpPr>
              <p:cNvPr id="196" name="Oval 195"/>
              <p:cNvSpPr/>
              <p:nvPr/>
            </p:nvSpPr>
            <p:spPr>
              <a:xfrm>
                <a:off x="552450" y="2362200"/>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9" name="TextBox 198"/>
              <p:cNvSpPr txBox="1"/>
              <p:nvPr/>
            </p:nvSpPr>
            <p:spPr>
              <a:xfrm>
                <a:off x="533400" y="2362200"/>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a:t>
                </a:r>
              </a:p>
            </p:txBody>
          </p:sp>
        </p:grpSp>
        <p:grpSp>
          <p:nvGrpSpPr>
            <p:cNvPr id="29" name="Group 201"/>
            <p:cNvGrpSpPr/>
            <p:nvPr/>
          </p:nvGrpSpPr>
          <p:grpSpPr>
            <a:xfrm>
              <a:off x="152400" y="3200400"/>
              <a:ext cx="714375" cy="304800"/>
              <a:chOff x="3933825" y="4114800"/>
              <a:chExt cx="714375" cy="304800"/>
            </a:xfrm>
          </p:grpSpPr>
          <p:sp>
            <p:nvSpPr>
              <p:cNvPr id="203" name="Oval 202"/>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4" name="TextBox 203"/>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59" name="Straight Connector 258"/>
            <p:cNvCxnSpPr/>
            <p:nvPr/>
          </p:nvCxnSpPr>
          <p:spPr bwMode="auto">
            <a:xfrm rot="10800000">
              <a:off x="76201" y="2209800"/>
              <a:ext cx="533400" cy="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cxnSp>
          <p:nvCxnSpPr>
            <p:cNvPr id="260" name="Straight Connector 259"/>
            <p:cNvCxnSpPr/>
            <p:nvPr/>
          </p:nvCxnSpPr>
          <p:spPr bwMode="auto">
            <a:xfrm rot="10800000">
              <a:off x="76200" y="1847850"/>
              <a:ext cx="533400" cy="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grpSp>
        <p:nvGrpSpPr>
          <p:cNvPr id="30" name="Group 261"/>
          <p:cNvGrpSpPr/>
          <p:nvPr/>
        </p:nvGrpSpPr>
        <p:grpSpPr>
          <a:xfrm>
            <a:off x="3962400" y="3810000"/>
            <a:ext cx="457200" cy="257175"/>
            <a:chOff x="4343400" y="4848225"/>
            <a:chExt cx="457200" cy="257175"/>
          </a:xfrm>
        </p:grpSpPr>
        <p:sp>
          <p:nvSpPr>
            <p:cNvPr id="263" name="Oval 262"/>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64" name="TextBox 263"/>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aphicFrame>
        <p:nvGraphicFramePr>
          <p:cNvPr id="118" name="Table 117"/>
          <p:cNvGraphicFramePr>
            <a:graphicFrameLocks noGrp="1"/>
          </p:cNvGraphicFramePr>
          <p:nvPr/>
        </p:nvGraphicFramePr>
        <p:xfrm>
          <a:off x="11874" y="4856042"/>
          <a:ext cx="9132125" cy="1990083"/>
        </p:xfrm>
        <a:graphic>
          <a:graphicData uri="http://schemas.openxmlformats.org/drawingml/2006/table">
            <a:tbl>
              <a:tblPr firstRow="1" bandRow="1">
                <a:tableStyleId>{5C22544A-7EE6-4342-B048-85BDC9FD1C3A}</a:tableStyleId>
              </a:tblPr>
              <a:tblGrid>
                <a:gridCol w="1182062">
                  <a:extLst>
                    <a:ext uri="{9D8B030D-6E8A-4147-A177-3AD203B41FA5}">
                      <a16:colId xmlns:a16="http://schemas.microsoft.com/office/drawing/2014/main" val="20000"/>
                    </a:ext>
                  </a:extLst>
                </a:gridCol>
                <a:gridCol w="2650021">
                  <a:extLst>
                    <a:ext uri="{9D8B030D-6E8A-4147-A177-3AD203B41FA5}">
                      <a16:colId xmlns:a16="http://schemas.microsoft.com/office/drawing/2014/main" val="20001"/>
                    </a:ext>
                  </a:extLst>
                </a:gridCol>
                <a:gridCol w="2650021">
                  <a:extLst>
                    <a:ext uri="{9D8B030D-6E8A-4147-A177-3AD203B41FA5}">
                      <a16:colId xmlns:a16="http://schemas.microsoft.com/office/drawing/2014/main" val="20002"/>
                    </a:ext>
                  </a:extLst>
                </a:gridCol>
                <a:gridCol w="2650021">
                  <a:extLst>
                    <a:ext uri="{9D8B030D-6E8A-4147-A177-3AD203B41FA5}">
                      <a16:colId xmlns:a16="http://schemas.microsoft.com/office/drawing/2014/main" val="20003"/>
                    </a:ext>
                  </a:extLst>
                </a:gridCol>
              </a:tblGrid>
              <a:tr h="514562">
                <a:tc>
                  <a:txBody>
                    <a:bodyPr/>
                    <a:lstStyle/>
                    <a:p>
                      <a:endParaRPr lang="en-US" dirty="0"/>
                    </a:p>
                  </a:txBody>
                  <a:tcPr/>
                </a:tc>
                <a:tc>
                  <a:txBody>
                    <a:bodyPr/>
                    <a:lstStyle/>
                    <a:p>
                      <a:pPr algn="ctr"/>
                      <a:r>
                        <a:rPr lang="en-US" dirty="0">
                          <a:sym typeface="Wingdings" pitchFamily="2" charset="2"/>
                        </a:rPr>
                        <a:t>SPOBJ</a:t>
                      </a:r>
                      <a:endParaRPr lang="en-US" dirty="0"/>
                    </a:p>
                  </a:txBody>
                  <a:tcPr anchor="ctr"/>
                </a:tc>
                <a:tc>
                  <a:txBody>
                    <a:bodyPr/>
                    <a:lstStyle/>
                    <a:p>
                      <a:pPr algn="ctr"/>
                      <a:r>
                        <a:rPr lang="en-US" dirty="0"/>
                        <a:t>OBJ</a:t>
                      </a:r>
                    </a:p>
                  </a:txBody>
                  <a:tcPr anchor="ctr"/>
                </a:tc>
                <a:tc>
                  <a:txBody>
                    <a:bodyPr/>
                    <a:lstStyle/>
                    <a:p>
                      <a:pPr algn="ctr"/>
                      <a:r>
                        <a:rPr lang="en-US" dirty="0"/>
                        <a:t>OBJ</a:t>
                      </a:r>
                      <a:r>
                        <a:rPr lang="en-US" dirty="0">
                          <a:sym typeface="Wingdings" pitchFamily="2" charset="2"/>
                        </a:rPr>
                        <a:t>MC</a:t>
                      </a:r>
                      <a:endParaRPr lang="en-US" dirty="0"/>
                    </a:p>
                  </a:txBody>
                  <a:tcPr anchor="ctr"/>
                </a:tc>
                <a:extLst>
                  <a:ext uri="{0D108BD9-81ED-4DB2-BD59-A6C34878D82A}">
                    <a16:rowId xmlns:a16="http://schemas.microsoft.com/office/drawing/2014/main" val="10000"/>
                  </a:ext>
                </a:extLst>
              </a:tr>
              <a:tr h="1475521">
                <a:tc>
                  <a:txBody>
                    <a:bodyPr/>
                    <a:lstStyle/>
                    <a:p>
                      <a:pPr algn="ctr"/>
                      <a:r>
                        <a:rPr lang="en-US" sz="1200" b="1" dirty="0">
                          <a:solidFill>
                            <a:schemeClr val="bg1"/>
                          </a:solidFill>
                        </a:rPr>
                        <a:t>AVENUES</a:t>
                      </a:r>
                      <a:r>
                        <a:rPr lang="en-US" sz="1200" b="1" baseline="0" dirty="0">
                          <a:solidFill>
                            <a:schemeClr val="bg1"/>
                          </a:solidFill>
                        </a:rPr>
                        <a:t> OF APPROACH</a:t>
                      </a:r>
                      <a:endParaRPr lang="en-US" sz="1200" b="1" dirty="0">
                        <a:solidFill>
                          <a:schemeClr val="bg1"/>
                        </a:solidFill>
                      </a:endParaRPr>
                    </a:p>
                  </a:txBody>
                  <a:tcPr anchor="ct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21" name="TextBox 120"/>
          <p:cNvSpPr txBox="1"/>
          <p:nvPr/>
        </p:nvSpPr>
        <p:spPr>
          <a:xfrm>
            <a:off x="1202374" y="5390271"/>
            <a:ext cx="2607625" cy="1323439"/>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Access roads to Hollis and Mosby HLZ serve as avenues of approach into Charlie Zone. They can support a mounted PLT in file, with HMMWVs at 10mph. </a:t>
            </a:r>
            <a:r>
              <a:rPr lang="en-US" sz="1000" b="1" u="sng" dirty="0">
                <a:solidFill>
                  <a:srgbClr val="000000"/>
                </a:solidFill>
              </a:rPr>
              <a:t>Conclusion</a:t>
            </a:r>
            <a:r>
              <a:rPr lang="en-US" sz="1000" b="1" dirty="0">
                <a:solidFill>
                  <a:srgbClr val="000000"/>
                </a:solidFill>
              </a:rPr>
              <a:t>: We need to quickly and stealthily cross LDAs IOT prevent the enemy from launching vehicular attacks or reinforcing troops in contact.</a:t>
            </a:r>
          </a:p>
        </p:txBody>
      </p:sp>
      <p:sp>
        <p:nvSpPr>
          <p:cNvPr id="122" name="TextBox 121"/>
          <p:cNvSpPr txBox="1"/>
          <p:nvPr/>
        </p:nvSpPr>
        <p:spPr>
          <a:xfrm>
            <a:off x="3857500" y="5389443"/>
            <a:ext cx="2619500" cy="1323439"/>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The unnamed trail we are ambushing is the only avenue of approach around the OBJ.  It can support a mounted PLT in file, with HMMWVs at 10mph. </a:t>
            </a:r>
            <a:r>
              <a:rPr lang="en-US" sz="1000" b="1" u="sng" dirty="0">
                <a:solidFill>
                  <a:srgbClr val="000000"/>
                </a:solidFill>
              </a:rPr>
              <a:t>Conclusion</a:t>
            </a:r>
            <a:r>
              <a:rPr lang="en-US" sz="1000" b="1" dirty="0">
                <a:solidFill>
                  <a:srgbClr val="000000"/>
                </a:solidFill>
              </a:rPr>
              <a:t>: We need execute our actions at the objective quickly and violently, withdrawing from the objective NLT 10 minutes after initiation IOT prevent enemy reinforcement.</a:t>
            </a:r>
          </a:p>
        </p:txBody>
      </p:sp>
      <p:sp>
        <p:nvSpPr>
          <p:cNvPr id="123" name="TextBox 122"/>
          <p:cNvSpPr txBox="1"/>
          <p:nvPr/>
        </p:nvSpPr>
        <p:spPr>
          <a:xfrm>
            <a:off x="6506482" y="5396368"/>
            <a:ext cx="2637518" cy="1323439"/>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Box Springs Road is an enemy AoA when moving towards link-up.  It can support a mounted PLT in file, with HWWMVs at 35mph.  It is a significantly large AoA.  </a:t>
            </a:r>
            <a:r>
              <a:rPr lang="en-US" sz="1000" b="1" u="sng" dirty="0">
                <a:solidFill>
                  <a:srgbClr val="000000"/>
                </a:solidFill>
              </a:rPr>
              <a:t>Conclusion</a:t>
            </a:r>
            <a:r>
              <a:rPr lang="en-US" sz="1000" b="1" dirty="0">
                <a:solidFill>
                  <a:srgbClr val="000000"/>
                </a:solidFill>
              </a:rPr>
              <a:t>: We need to ensure we do not parallel the road when travelling to link-up as this could potentially give away our position.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fill="hold"/>
                                        <p:tgtEl>
                                          <p:spTgt spid="118"/>
                                        </p:tgtEl>
                                        <p:attrNameLst>
                                          <p:attrName>ppt_x</p:attrName>
                                        </p:attrNameLst>
                                      </p:cBhvr>
                                      <p:tavLst>
                                        <p:tav tm="0">
                                          <p:val>
                                            <p:strVal val="#ppt_x"/>
                                          </p:val>
                                        </p:tav>
                                        <p:tav tm="100000">
                                          <p:val>
                                            <p:strVal val="#ppt_x"/>
                                          </p:val>
                                        </p:tav>
                                      </p:tavLst>
                                    </p:anim>
                                    <p:anim calcmode="lin" valueType="num">
                                      <p:cBhvr additive="base">
                                        <p:cTn id="8" dur="500" fill="hold"/>
                                        <p:tgtEl>
                                          <p:spTgt spid="1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1"/>
                                        </p:tgtEl>
                                        <p:attrNameLst>
                                          <p:attrName>style.visibility</p:attrName>
                                        </p:attrNameLst>
                                      </p:cBhvr>
                                      <p:to>
                                        <p:strVal val="visible"/>
                                      </p:to>
                                    </p:set>
                                    <p:anim calcmode="lin" valueType="num">
                                      <p:cBhvr additive="base">
                                        <p:cTn id="11" dur="500" fill="hold"/>
                                        <p:tgtEl>
                                          <p:spTgt spid="121"/>
                                        </p:tgtEl>
                                        <p:attrNameLst>
                                          <p:attrName>ppt_x</p:attrName>
                                        </p:attrNameLst>
                                      </p:cBhvr>
                                      <p:tavLst>
                                        <p:tav tm="0">
                                          <p:val>
                                            <p:strVal val="#ppt_x"/>
                                          </p:val>
                                        </p:tav>
                                        <p:tav tm="100000">
                                          <p:val>
                                            <p:strVal val="#ppt_x"/>
                                          </p:val>
                                        </p:tav>
                                      </p:tavLst>
                                    </p:anim>
                                    <p:anim calcmode="lin" valueType="num">
                                      <p:cBhvr additive="base">
                                        <p:cTn id="12" dur="500" fill="hold"/>
                                        <p:tgtEl>
                                          <p:spTgt spid="1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 calcmode="lin" valueType="num">
                                      <p:cBhvr additive="base">
                                        <p:cTn id="15" dur="500" fill="hold"/>
                                        <p:tgtEl>
                                          <p:spTgt spid="159"/>
                                        </p:tgtEl>
                                        <p:attrNameLst>
                                          <p:attrName>ppt_x</p:attrName>
                                        </p:attrNameLst>
                                      </p:cBhvr>
                                      <p:tavLst>
                                        <p:tav tm="0">
                                          <p:val>
                                            <p:strVal val="#ppt_x"/>
                                          </p:val>
                                        </p:tav>
                                        <p:tav tm="100000">
                                          <p:val>
                                            <p:strVal val="#ppt_x"/>
                                          </p:val>
                                        </p:tav>
                                      </p:tavLst>
                                    </p:anim>
                                    <p:anim calcmode="lin" valueType="num">
                                      <p:cBhvr additive="base">
                                        <p:cTn id="16" dur="500" fill="hold"/>
                                        <p:tgtEl>
                                          <p:spTgt spid="1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ppt_x"/>
                                          </p:val>
                                        </p:tav>
                                        <p:tav tm="100000">
                                          <p:val>
                                            <p:strVal val="#ppt_x"/>
                                          </p:val>
                                        </p:tav>
                                      </p:tavLst>
                                    </p:anim>
                                    <p:anim calcmode="lin" valueType="num">
                                      <p:cBhvr additive="base">
                                        <p:cTn id="20" dur="5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500" fill="hold"/>
                                        <p:tgtEl>
                                          <p:spTgt spid="171"/>
                                        </p:tgtEl>
                                        <p:attrNameLst>
                                          <p:attrName>ppt_x</p:attrName>
                                        </p:attrNameLst>
                                      </p:cBhvr>
                                      <p:tavLst>
                                        <p:tav tm="0">
                                          <p:val>
                                            <p:strVal val="#ppt_x"/>
                                          </p:val>
                                        </p:tav>
                                        <p:tav tm="100000">
                                          <p:val>
                                            <p:strVal val="#ppt_x"/>
                                          </p:val>
                                        </p:tav>
                                      </p:tavLst>
                                    </p:anim>
                                    <p:anim calcmode="lin" valueType="num">
                                      <p:cBhvr additive="base">
                                        <p:cTn id="32" dur="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anim calcmode="lin" valueType="num">
                                      <p:cBhvr additive="base">
                                        <p:cTn id="35" dur="500" fill="hold"/>
                                        <p:tgtEl>
                                          <p:spTgt spid="125"/>
                                        </p:tgtEl>
                                        <p:attrNameLst>
                                          <p:attrName>ppt_x</p:attrName>
                                        </p:attrNameLst>
                                      </p:cBhvr>
                                      <p:tavLst>
                                        <p:tav tm="0">
                                          <p:val>
                                            <p:strVal val="#ppt_x"/>
                                          </p:val>
                                        </p:tav>
                                        <p:tav tm="100000">
                                          <p:val>
                                            <p:strVal val="#ppt_x"/>
                                          </p:val>
                                        </p:tav>
                                      </p:tavLst>
                                    </p:anim>
                                    <p:anim calcmode="lin" valueType="num">
                                      <p:cBhvr additive="base">
                                        <p:cTn id="36" dur="500" fill="hold"/>
                                        <p:tgtEl>
                                          <p:spTgt spid="1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anim calcmode="lin" valueType="num">
                                      <p:cBhvr additive="base">
                                        <p:cTn id="47" dur="500" fill="hold"/>
                                        <p:tgtEl>
                                          <p:spTgt spid="180"/>
                                        </p:tgtEl>
                                        <p:attrNameLst>
                                          <p:attrName>ppt_x</p:attrName>
                                        </p:attrNameLst>
                                      </p:cBhvr>
                                      <p:tavLst>
                                        <p:tav tm="0">
                                          <p:val>
                                            <p:strVal val="#ppt_x"/>
                                          </p:val>
                                        </p:tav>
                                        <p:tav tm="100000">
                                          <p:val>
                                            <p:strVal val="#ppt_x"/>
                                          </p:val>
                                        </p:tav>
                                      </p:tavLst>
                                    </p:anim>
                                    <p:anim calcmode="lin" valueType="num">
                                      <p:cBhvr additive="base">
                                        <p:cTn id="48" dur="500" fill="hold"/>
                                        <p:tgtEl>
                                          <p:spTgt spid="18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500" fill="hold"/>
                                        <p:tgtEl>
                                          <p:spTgt spid="127"/>
                                        </p:tgtEl>
                                        <p:attrNameLst>
                                          <p:attrName>ppt_x</p:attrName>
                                        </p:attrNameLst>
                                      </p:cBhvr>
                                      <p:tavLst>
                                        <p:tav tm="0">
                                          <p:val>
                                            <p:strVal val="#ppt_x"/>
                                          </p:val>
                                        </p:tav>
                                        <p:tav tm="100000">
                                          <p:val>
                                            <p:strVal val="#ppt_x"/>
                                          </p:val>
                                        </p:tav>
                                      </p:tavLst>
                                    </p:anim>
                                    <p:anim calcmode="lin" valueType="num">
                                      <p:cBhvr additive="base">
                                        <p:cTn id="52" dur="5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2"/>
                                        </p:tgtEl>
                                        <p:attrNameLst>
                                          <p:attrName>style.visibility</p:attrName>
                                        </p:attrNameLst>
                                      </p:cBhvr>
                                      <p:to>
                                        <p:strVal val="visible"/>
                                      </p:to>
                                    </p:set>
                                    <p:anim calcmode="lin" valueType="num">
                                      <p:cBhvr additive="base">
                                        <p:cTn id="69" dur="500" fill="hold"/>
                                        <p:tgtEl>
                                          <p:spTgt spid="122"/>
                                        </p:tgtEl>
                                        <p:attrNameLst>
                                          <p:attrName>ppt_x</p:attrName>
                                        </p:attrNameLst>
                                      </p:cBhvr>
                                      <p:tavLst>
                                        <p:tav tm="0">
                                          <p:val>
                                            <p:strVal val="#ppt_x"/>
                                          </p:val>
                                        </p:tav>
                                        <p:tav tm="100000">
                                          <p:val>
                                            <p:strVal val="#ppt_x"/>
                                          </p:val>
                                        </p:tav>
                                      </p:tavLst>
                                    </p:anim>
                                    <p:anim calcmode="lin" valueType="num">
                                      <p:cBhvr additive="base">
                                        <p:cTn id="70"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3"/>
                                        </p:tgtEl>
                                        <p:attrNameLst>
                                          <p:attrName>style.visibility</p:attrName>
                                        </p:attrNameLst>
                                      </p:cBhvr>
                                      <p:to>
                                        <p:strVal val="visible"/>
                                      </p:to>
                                    </p:set>
                                    <p:anim calcmode="lin" valueType="num">
                                      <p:cBhvr additive="base">
                                        <p:cTn id="75" dur="500" fill="hold"/>
                                        <p:tgtEl>
                                          <p:spTgt spid="123"/>
                                        </p:tgtEl>
                                        <p:attrNameLst>
                                          <p:attrName>ppt_x</p:attrName>
                                        </p:attrNameLst>
                                      </p:cBhvr>
                                      <p:tavLst>
                                        <p:tav tm="0">
                                          <p:val>
                                            <p:strVal val="#ppt_x"/>
                                          </p:val>
                                        </p:tav>
                                        <p:tav tm="100000">
                                          <p:val>
                                            <p:strVal val="#ppt_x"/>
                                          </p:val>
                                        </p:tav>
                                      </p:tavLst>
                                    </p:anim>
                                    <p:anim calcmode="lin" valueType="num">
                                      <p:cBhvr additive="base">
                                        <p:cTn id="76" dur="500" fill="hold"/>
                                        <p:tgtEl>
                                          <p:spTgt spid="123"/>
                                        </p:tgtEl>
                                        <p:attrNameLst>
                                          <p:attrName>ppt_y</p:attrName>
                                        </p:attrNameLst>
                                      </p:cBhvr>
                                      <p:tavLst>
                                        <p:tav tm="0">
                                          <p:val>
                                            <p:strVal val="1+#ppt_h/2"/>
                                          </p:val>
                                        </p:tav>
                                        <p:tav tm="100000">
                                          <p:val>
                                            <p:strVal val="#ppt_y"/>
                                          </p:val>
                                        </p:tav>
                                      </p:tavLst>
                                    </p:anim>
                                  </p:childTnLst>
                                </p:cTn>
                              </p:par>
                              <p:par>
                                <p:cTn id="77" presetID="2" presetClass="exit" presetSubtype="4" fill="hold" nodeType="withEffect">
                                  <p:stCondLst>
                                    <p:cond delay="0"/>
                                  </p:stCondLst>
                                  <p:childTnLst>
                                    <p:anim calcmode="lin" valueType="num">
                                      <p:cBhvr additive="base">
                                        <p:cTn id="78" dur="500"/>
                                        <p:tgtEl>
                                          <p:spTgt spid="159"/>
                                        </p:tgtEl>
                                        <p:attrNameLst>
                                          <p:attrName>ppt_x</p:attrName>
                                        </p:attrNameLst>
                                      </p:cBhvr>
                                      <p:tavLst>
                                        <p:tav tm="0">
                                          <p:val>
                                            <p:strVal val="ppt_x"/>
                                          </p:val>
                                        </p:tav>
                                        <p:tav tm="100000">
                                          <p:val>
                                            <p:strVal val="ppt_x"/>
                                          </p:val>
                                        </p:tav>
                                      </p:tavLst>
                                    </p:anim>
                                    <p:anim calcmode="lin" valueType="num">
                                      <p:cBhvr additive="base">
                                        <p:cTn id="79" dur="500"/>
                                        <p:tgtEl>
                                          <p:spTgt spid="159"/>
                                        </p:tgtEl>
                                        <p:attrNameLst>
                                          <p:attrName>ppt_y</p:attrName>
                                        </p:attrNameLst>
                                      </p:cBhvr>
                                      <p:tavLst>
                                        <p:tav tm="0">
                                          <p:val>
                                            <p:strVal val="ppt_y"/>
                                          </p:val>
                                        </p:tav>
                                        <p:tav tm="100000">
                                          <p:val>
                                            <p:strVal val="1+ppt_h/2"/>
                                          </p:val>
                                        </p:tav>
                                      </p:tavLst>
                                    </p:anim>
                                    <p:set>
                                      <p:cBhvr>
                                        <p:cTn id="80" dur="1" fill="hold">
                                          <p:stCondLst>
                                            <p:cond delay="499"/>
                                          </p:stCondLst>
                                        </p:cTn>
                                        <p:tgtEl>
                                          <p:spTgt spid="159"/>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16"/>
                                        </p:tgtEl>
                                        <p:attrNameLst>
                                          <p:attrName>ppt_x</p:attrName>
                                        </p:attrNameLst>
                                      </p:cBhvr>
                                      <p:tavLst>
                                        <p:tav tm="0">
                                          <p:val>
                                            <p:strVal val="ppt_x"/>
                                          </p:val>
                                        </p:tav>
                                        <p:tav tm="100000">
                                          <p:val>
                                            <p:strVal val="ppt_x"/>
                                          </p:val>
                                        </p:tav>
                                      </p:tavLst>
                                    </p:anim>
                                    <p:anim calcmode="lin" valueType="num">
                                      <p:cBhvr additive="base">
                                        <p:cTn id="83" dur="500"/>
                                        <p:tgtEl>
                                          <p:spTgt spid="116"/>
                                        </p:tgtEl>
                                        <p:attrNameLst>
                                          <p:attrName>ppt_y</p:attrName>
                                        </p:attrNameLst>
                                      </p:cBhvr>
                                      <p:tavLst>
                                        <p:tav tm="0">
                                          <p:val>
                                            <p:strVal val="ppt_y"/>
                                          </p:val>
                                        </p:tav>
                                        <p:tav tm="100000">
                                          <p:val>
                                            <p:strVal val="1+ppt_h/2"/>
                                          </p:val>
                                        </p:tav>
                                      </p:tavLst>
                                    </p:anim>
                                    <p:set>
                                      <p:cBhvr>
                                        <p:cTn id="84" dur="1" fill="hold">
                                          <p:stCondLst>
                                            <p:cond delay="499"/>
                                          </p:stCondLst>
                                        </p:cTn>
                                        <p:tgtEl>
                                          <p:spTgt spid="116"/>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
                                        </p:tgtEl>
                                        <p:attrNameLst>
                                          <p:attrName>ppt_x</p:attrName>
                                        </p:attrNameLst>
                                      </p:cBhvr>
                                      <p:tavLst>
                                        <p:tav tm="0">
                                          <p:val>
                                            <p:strVal val="ppt_x"/>
                                          </p:val>
                                        </p:tav>
                                        <p:tav tm="100000">
                                          <p:val>
                                            <p:strVal val="ppt_x"/>
                                          </p:val>
                                        </p:tav>
                                      </p:tavLst>
                                    </p:anim>
                                    <p:anim calcmode="lin" valueType="num">
                                      <p:cBhvr additive="base">
                                        <p:cTn id="87" dur="500"/>
                                        <p:tgtEl>
                                          <p:spTgt spid="7"/>
                                        </p:tgtEl>
                                        <p:attrNameLst>
                                          <p:attrName>ppt_y</p:attrName>
                                        </p:attrNameLst>
                                      </p:cBhvr>
                                      <p:tavLst>
                                        <p:tav tm="0">
                                          <p:val>
                                            <p:strVal val="ppt_y"/>
                                          </p:val>
                                        </p:tav>
                                        <p:tav tm="100000">
                                          <p:val>
                                            <p:strVal val="1+ppt_h/2"/>
                                          </p:val>
                                        </p:tav>
                                      </p:tavLst>
                                    </p:anim>
                                    <p:set>
                                      <p:cBhvr>
                                        <p:cTn id="88" dur="1" fill="hold">
                                          <p:stCondLst>
                                            <p:cond delay="499"/>
                                          </p:stCondLst>
                                        </p:cTn>
                                        <p:tgtEl>
                                          <p:spTgt spid="7"/>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9"/>
                                        </p:tgtEl>
                                        <p:attrNameLst>
                                          <p:attrName>ppt_x</p:attrName>
                                        </p:attrNameLst>
                                      </p:cBhvr>
                                      <p:tavLst>
                                        <p:tav tm="0">
                                          <p:val>
                                            <p:strVal val="ppt_x"/>
                                          </p:val>
                                        </p:tav>
                                        <p:tav tm="100000">
                                          <p:val>
                                            <p:strVal val="ppt_x"/>
                                          </p:val>
                                        </p:tav>
                                      </p:tavLst>
                                    </p:anim>
                                    <p:anim calcmode="lin" valueType="num">
                                      <p:cBhvr additive="base">
                                        <p:cTn id="91" dur="500"/>
                                        <p:tgtEl>
                                          <p:spTgt spid="9"/>
                                        </p:tgtEl>
                                        <p:attrNameLst>
                                          <p:attrName>ppt_y</p:attrName>
                                        </p:attrNameLst>
                                      </p:cBhvr>
                                      <p:tavLst>
                                        <p:tav tm="0">
                                          <p:val>
                                            <p:strVal val="ppt_y"/>
                                          </p:val>
                                        </p:tav>
                                        <p:tav tm="100000">
                                          <p:val>
                                            <p:strVal val="1+ppt_h/2"/>
                                          </p:val>
                                        </p:tav>
                                      </p:tavLst>
                                    </p:anim>
                                    <p:set>
                                      <p:cBhvr>
                                        <p:cTn id="92" dur="1" fill="hold">
                                          <p:stCondLst>
                                            <p:cond delay="499"/>
                                          </p:stCondLst>
                                        </p:cTn>
                                        <p:tgtEl>
                                          <p:spTgt spid="9"/>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171"/>
                                        </p:tgtEl>
                                        <p:attrNameLst>
                                          <p:attrName>ppt_x</p:attrName>
                                        </p:attrNameLst>
                                      </p:cBhvr>
                                      <p:tavLst>
                                        <p:tav tm="0">
                                          <p:val>
                                            <p:strVal val="ppt_x"/>
                                          </p:val>
                                        </p:tav>
                                        <p:tav tm="100000">
                                          <p:val>
                                            <p:strVal val="ppt_x"/>
                                          </p:val>
                                        </p:tav>
                                      </p:tavLst>
                                    </p:anim>
                                    <p:anim calcmode="lin" valueType="num">
                                      <p:cBhvr additive="base">
                                        <p:cTn id="95" dur="500"/>
                                        <p:tgtEl>
                                          <p:spTgt spid="171"/>
                                        </p:tgtEl>
                                        <p:attrNameLst>
                                          <p:attrName>ppt_y</p:attrName>
                                        </p:attrNameLst>
                                      </p:cBhvr>
                                      <p:tavLst>
                                        <p:tav tm="0">
                                          <p:val>
                                            <p:strVal val="ppt_y"/>
                                          </p:val>
                                        </p:tav>
                                        <p:tav tm="100000">
                                          <p:val>
                                            <p:strVal val="1+ppt_h/2"/>
                                          </p:val>
                                        </p:tav>
                                      </p:tavLst>
                                    </p:anim>
                                    <p:set>
                                      <p:cBhvr>
                                        <p:cTn id="96" dur="1" fill="hold">
                                          <p:stCondLst>
                                            <p:cond delay="499"/>
                                          </p:stCondLst>
                                        </p:cTn>
                                        <p:tgtEl>
                                          <p:spTgt spid="171"/>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125"/>
                                        </p:tgtEl>
                                        <p:attrNameLst>
                                          <p:attrName>ppt_x</p:attrName>
                                        </p:attrNameLst>
                                      </p:cBhvr>
                                      <p:tavLst>
                                        <p:tav tm="0">
                                          <p:val>
                                            <p:strVal val="ppt_x"/>
                                          </p:val>
                                        </p:tav>
                                        <p:tav tm="100000">
                                          <p:val>
                                            <p:strVal val="ppt_x"/>
                                          </p:val>
                                        </p:tav>
                                      </p:tavLst>
                                    </p:anim>
                                    <p:anim calcmode="lin" valueType="num">
                                      <p:cBhvr additive="base">
                                        <p:cTn id="99" dur="500"/>
                                        <p:tgtEl>
                                          <p:spTgt spid="125"/>
                                        </p:tgtEl>
                                        <p:attrNameLst>
                                          <p:attrName>ppt_y</p:attrName>
                                        </p:attrNameLst>
                                      </p:cBhvr>
                                      <p:tavLst>
                                        <p:tav tm="0">
                                          <p:val>
                                            <p:strVal val="ppt_y"/>
                                          </p:val>
                                        </p:tav>
                                        <p:tav tm="100000">
                                          <p:val>
                                            <p:strVal val="1+ppt_h/2"/>
                                          </p:val>
                                        </p:tav>
                                      </p:tavLst>
                                    </p:anim>
                                    <p:set>
                                      <p:cBhvr>
                                        <p:cTn id="100" dur="1" fill="hold">
                                          <p:stCondLst>
                                            <p:cond delay="499"/>
                                          </p:stCondLst>
                                        </p:cTn>
                                        <p:tgtEl>
                                          <p:spTgt spid="125"/>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5"/>
                                        </p:tgtEl>
                                        <p:attrNameLst>
                                          <p:attrName>ppt_x</p:attrName>
                                        </p:attrNameLst>
                                      </p:cBhvr>
                                      <p:tavLst>
                                        <p:tav tm="0">
                                          <p:val>
                                            <p:strVal val="ppt_x"/>
                                          </p:val>
                                        </p:tav>
                                        <p:tav tm="100000">
                                          <p:val>
                                            <p:strVal val="ppt_x"/>
                                          </p:val>
                                        </p:tav>
                                      </p:tavLst>
                                    </p:anim>
                                    <p:anim calcmode="lin" valueType="num">
                                      <p:cBhvr additive="base">
                                        <p:cTn id="103" dur="500"/>
                                        <p:tgtEl>
                                          <p:spTgt spid="5"/>
                                        </p:tgtEl>
                                        <p:attrNameLst>
                                          <p:attrName>ppt_y</p:attrName>
                                        </p:attrNameLst>
                                      </p:cBhvr>
                                      <p:tavLst>
                                        <p:tav tm="0">
                                          <p:val>
                                            <p:strVal val="ppt_y"/>
                                          </p:val>
                                        </p:tav>
                                        <p:tav tm="100000">
                                          <p:val>
                                            <p:strVal val="1+ppt_h/2"/>
                                          </p:val>
                                        </p:tav>
                                      </p:tavLst>
                                    </p:anim>
                                    <p:set>
                                      <p:cBhvr>
                                        <p:cTn id="104" dur="1" fill="hold">
                                          <p:stCondLst>
                                            <p:cond delay="499"/>
                                          </p:stCondLst>
                                        </p:cTn>
                                        <p:tgtEl>
                                          <p:spTgt spid="5"/>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11"/>
                                        </p:tgtEl>
                                        <p:attrNameLst>
                                          <p:attrName>ppt_x</p:attrName>
                                        </p:attrNameLst>
                                      </p:cBhvr>
                                      <p:tavLst>
                                        <p:tav tm="0">
                                          <p:val>
                                            <p:strVal val="ppt_x"/>
                                          </p:val>
                                        </p:tav>
                                        <p:tav tm="100000">
                                          <p:val>
                                            <p:strVal val="ppt_x"/>
                                          </p:val>
                                        </p:tav>
                                      </p:tavLst>
                                    </p:anim>
                                    <p:anim calcmode="lin" valueType="num">
                                      <p:cBhvr additive="base">
                                        <p:cTn id="107" dur="500"/>
                                        <p:tgtEl>
                                          <p:spTgt spid="11"/>
                                        </p:tgtEl>
                                        <p:attrNameLst>
                                          <p:attrName>ppt_y</p:attrName>
                                        </p:attrNameLst>
                                      </p:cBhvr>
                                      <p:tavLst>
                                        <p:tav tm="0">
                                          <p:val>
                                            <p:strVal val="ppt_y"/>
                                          </p:val>
                                        </p:tav>
                                        <p:tav tm="100000">
                                          <p:val>
                                            <p:strVal val="1+ppt_h/2"/>
                                          </p:val>
                                        </p:tav>
                                      </p:tavLst>
                                    </p:anim>
                                    <p:set>
                                      <p:cBhvr>
                                        <p:cTn id="108" dur="1" fill="hold">
                                          <p:stCondLst>
                                            <p:cond delay="499"/>
                                          </p:stCondLst>
                                        </p:cTn>
                                        <p:tgtEl>
                                          <p:spTgt spid="11"/>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180"/>
                                        </p:tgtEl>
                                        <p:attrNameLst>
                                          <p:attrName>ppt_x</p:attrName>
                                        </p:attrNameLst>
                                      </p:cBhvr>
                                      <p:tavLst>
                                        <p:tav tm="0">
                                          <p:val>
                                            <p:strVal val="ppt_x"/>
                                          </p:val>
                                        </p:tav>
                                        <p:tav tm="100000">
                                          <p:val>
                                            <p:strVal val="ppt_x"/>
                                          </p:val>
                                        </p:tav>
                                      </p:tavLst>
                                    </p:anim>
                                    <p:anim calcmode="lin" valueType="num">
                                      <p:cBhvr additive="base">
                                        <p:cTn id="111" dur="500"/>
                                        <p:tgtEl>
                                          <p:spTgt spid="180"/>
                                        </p:tgtEl>
                                        <p:attrNameLst>
                                          <p:attrName>ppt_y</p:attrName>
                                        </p:attrNameLst>
                                      </p:cBhvr>
                                      <p:tavLst>
                                        <p:tav tm="0">
                                          <p:val>
                                            <p:strVal val="ppt_y"/>
                                          </p:val>
                                        </p:tav>
                                        <p:tav tm="100000">
                                          <p:val>
                                            <p:strVal val="1+ppt_h/2"/>
                                          </p:val>
                                        </p:tav>
                                      </p:tavLst>
                                    </p:anim>
                                    <p:set>
                                      <p:cBhvr>
                                        <p:cTn id="112" dur="1" fill="hold">
                                          <p:stCondLst>
                                            <p:cond delay="499"/>
                                          </p:stCondLst>
                                        </p:cTn>
                                        <p:tgtEl>
                                          <p:spTgt spid="180"/>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127"/>
                                        </p:tgtEl>
                                        <p:attrNameLst>
                                          <p:attrName>ppt_x</p:attrName>
                                        </p:attrNameLst>
                                      </p:cBhvr>
                                      <p:tavLst>
                                        <p:tav tm="0">
                                          <p:val>
                                            <p:strVal val="ppt_x"/>
                                          </p:val>
                                        </p:tav>
                                        <p:tav tm="100000">
                                          <p:val>
                                            <p:strVal val="ppt_x"/>
                                          </p:val>
                                        </p:tav>
                                      </p:tavLst>
                                    </p:anim>
                                    <p:anim calcmode="lin" valueType="num">
                                      <p:cBhvr additive="base">
                                        <p:cTn id="115" dur="500"/>
                                        <p:tgtEl>
                                          <p:spTgt spid="127"/>
                                        </p:tgtEl>
                                        <p:attrNameLst>
                                          <p:attrName>ppt_y</p:attrName>
                                        </p:attrNameLst>
                                      </p:cBhvr>
                                      <p:tavLst>
                                        <p:tav tm="0">
                                          <p:val>
                                            <p:strVal val="ppt_y"/>
                                          </p:val>
                                        </p:tav>
                                        <p:tav tm="100000">
                                          <p:val>
                                            <p:strVal val="1+ppt_h/2"/>
                                          </p:val>
                                        </p:tav>
                                      </p:tavLst>
                                    </p:anim>
                                    <p:set>
                                      <p:cBhvr>
                                        <p:cTn id="116" dur="1" fill="hold">
                                          <p:stCondLst>
                                            <p:cond delay="499"/>
                                          </p:stCondLst>
                                        </p:cTn>
                                        <p:tgtEl>
                                          <p:spTgt spid="127"/>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13"/>
                                        </p:tgtEl>
                                        <p:attrNameLst>
                                          <p:attrName>ppt_x</p:attrName>
                                        </p:attrNameLst>
                                      </p:cBhvr>
                                      <p:tavLst>
                                        <p:tav tm="0">
                                          <p:val>
                                            <p:strVal val="ppt_x"/>
                                          </p:val>
                                        </p:tav>
                                        <p:tav tm="100000">
                                          <p:val>
                                            <p:strVal val="ppt_x"/>
                                          </p:val>
                                        </p:tav>
                                      </p:tavLst>
                                    </p:anim>
                                    <p:anim calcmode="lin" valueType="num">
                                      <p:cBhvr additive="base">
                                        <p:cTn id="119" dur="500"/>
                                        <p:tgtEl>
                                          <p:spTgt spid="13"/>
                                        </p:tgtEl>
                                        <p:attrNameLst>
                                          <p:attrName>ppt_y</p:attrName>
                                        </p:attrNameLst>
                                      </p:cBhvr>
                                      <p:tavLst>
                                        <p:tav tm="0">
                                          <p:val>
                                            <p:strVal val="ppt_y"/>
                                          </p:val>
                                        </p:tav>
                                        <p:tav tm="100000">
                                          <p:val>
                                            <p:strVal val="1+ppt_h/2"/>
                                          </p:val>
                                        </p:tav>
                                      </p:tavLst>
                                    </p:anim>
                                    <p:set>
                                      <p:cBhvr>
                                        <p:cTn id="120" dur="1" fill="hold">
                                          <p:stCondLst>
                                            <p:cond delay="499"/>
                                          </p:stCondLst>
                                        </p:cTn>
                                        <p:tgtEl>
                                          <p:spTgt spid="13"/>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30"/>
                                        </p:tgtEl>
                                        <p:attrNameLst>
                                          <p:attrName>ppt_x</p:attrName>
                                        </p:attrNameLst>
                                      </p:cBhvr>
                                      <p:tavLst>
                                        <p:tav tm="0">
                                          <p:val>
                                            <p:strVal val="ppt_x"/>
                                          </p:val>
                                        </p:tav>
                                        <p:tav tm="100000">
                                          <p:val>
                                            <p:strVal val="ppt_x"/>
                                          </p:val>
                                        </p:tav>
                                      </p:tavLst>
                                    </p:anim>
                                    <p:anim calcmode="lin" valueType="num">
                                      <p:cBhvr additive="base">
                                        <p:cTn id="123" dur="500"/>
                                        <p:tgtEl>
                                          <p:spTgt spid="30"/>
                                        </p:tgtEl>
                                        <p:attrNameLst>
                                          <p:attrName>ppt_y</p:attrName>
                                        </p:attrNameLst>
                                      </p:cBhvr>
                                      <p:tavLst>
                                        <p:tav tm="0">
                                          <p:val>
                                            <p:strVal val="ppt_y"/>
                                          </p:val>
                                        </p:tav>
                                        <p:tav tm="100000">
                                          <p:val>
                                            <p:strVal val="1+ppt_h/2"/>
                                          </p:val>
                                        </p:tav>
                                      </p:tavLst>
                                    </p:anim>
                                    <p:set>
                                      <p:cBhvr>
                                        <p:cTn id="124" dur="1" fill="hold">
                                          <p:stCondLst>
                                            <p:cond delay="499"/>
                                          </p:stCondLst>
                                        </p:cTn>
                                        <p:tgtEl>
                                          <p:spTgt spid="30"/>
                                        </p:tgtEl>
                                        <p:attrNameLst>
                                          <p:attrName>style.visibility</p:attrName>
                                        </p:attrNameLst>
                                      </p:cBhvr>
                                      <p:to>
                                        <p:strVal val="hidden"/>
                                      </p:to>
                                    </p:set>
                                  </p:childTnLst>
                                </p:cTn>
                              </p:par>
                              <p:par>
                                <p:cTn id="125" presetID="2" presetClass="entr" presetSubtype="4" fill="hold" nodeType="withEffect">
                                  <p:stCondLst>
                                    <p:cond delay="0"/>
                                  </p:stCondLst>
                                  <p:childTnLst>
                                    <p:set>
                                      <p:cBhvr>
                                        <p:cTn id="126" dur="1" fill="hold">
                                          <p:stCondLst>
                                            <p:cond delay="0"/>
                                          </p:stCondLst>
                                        </p:cTn>
                                        <p:tgtEl>
                                          <p:spTgt spid="208"/>
                                        </p:tgtEl>
                                        <p:attrNameLst>
                                          <p:attrName>style.visibility</p:attrName>
                                        </p:attrNameLst>
                                      </p:cBhvr>
                                      <p:to>
                                        <p:strVal val="visible"/>
                                      </p:to>
                                    </p:set>
                                    <p:anim calcmode="lin" valueType="num">
                                      <p:cBhvr additive="base">
                                        <p:cTn id="127" dur="500" fill="hold"/>
                                        <p:tgtEl>
                                          <p:spTgt spid="208"/>
                                        </p:tgtEl>
                                        <p:attrNameLst>
                                          <p:attrName>ppt_x</p:attrName>
                                        </p:attrNameLst>
                                      </p:cBhvr>
                                      <p:tavLst>
                                        <p:tav tm="0">
                                          <p:val>
                                            <p:strVal val="#ppt_x"/>
                                          </p:val>
                                        </p:tav>
                                        <p:tav tm="100000">
                                          <p:val>
                                            <p:strVal val="#ppt_x"/>
                                          </p:val>
                                        </p:tav>
                                      </p:tavLst>
                                    </p:anim>
                                    <p:anim calcmode="lin" valueType="num">
                                      <p:cBhvr additive="base">
                                        <p:cTn id="128" dur="500" fill="hold"/>
                                        <p:tgtEl>
                                          <p:spTgt spid="208"/>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209"/>
                                        </p:tgtEl>
                                        <p:attrNameLst>
                                          <p:attrName>style.visibility</p:attrName>
                                        </p:attrNameLst>
                                      </p:cBhvr>
                                      <p:to>
                                        <p:strVal val="visible"/>
                                      </p:to>
                                    </p:set>
                                    <p:anim calcmode="lin" valueType="num">
                                      <p:cBhvr additive="base">
                                        <p:cTn id="131" dur="500" fill="hold"/>
                                        <p:tgtEl>
                                          <p:spTgt spid="209"/>
                                        </p:tgtEl>
                                        <p:attrNameLst>
                                          <p:attrName>ppt_x</p:attrName>
                                        </p:attrNameLst>
                                      </p:cBhvr>
                                      <p:tavLst>
                                        <p:tav tm="0">
                                          <p:val>
                                            <p:strVal val="#ppt_x"/>
                                          </p:val>
                                        </p:tav>
                                        <p:tav tm="100000">
                                          <p:val>
                                            <p:strVal val="#ppt_x"/>
                                          </p:val>
                                        </p:tav>
                                      </p:tavLst>
                                    </p:anim>
                                    <p:anim calcmode="lin" valueType="num">
                                      <p:cBhvr additive="base">
                                        <p:cTn id="132" dur="500" fill="hold"/>
                                        <p:tgtEl>
                                          <p:spTgt spid="209"/>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additive="base">
                                        <p:cTn id="135" dur="500" fill="hold"/>
                                        <p:tgtEl>
                                          <p:spTgt spid="21"/>
                                        </p:tgtEl>
                                        <p:attrNameLst>
                                          <p:attrName>ppt_x</p:attrName>
                                        </p:attrNameLst>
                                      </p:cBhvr>
                                      <p:tavLst>
                                        <p:tav tm="0">
                                          <p:val>
                                            <p:strVal val="#ppt_x"/>
                                          </p:val>
                                        </p:tav>
                                        <p:tav tm="100000">
                                          <p:val>
                                            <p:strVal val="#ppt_x"/>
                                          </p:val>
                                        </p:tav>
                                      </p:tavLst>
                                    </p:anim>
                                    <p:anim calcmode="lin" valueType="num">
                                      <p:cBhvr additive="base">
                                        <p:cTn id="136" dur="500" fill="hold"/>
                                        <p:tgtEl>
                                          <p:spTgt spid="21"/>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47"/>
                                        </p:tgtEl>
                                        <p:attrNameLst>
                                          <p:attrName>style.visibility</p:attrName>
                                        </p:attrNameLst>
                                      </p:cBhvr>
                                      <p:to>
                                        <p:strVal val="visible"/>
                                      </p:to>
                                    </p:set>
                                    <p:anim calcmode="lin" valueType="num">
                                      <p:cBhvr additive="base">
                                        <p:cTn id="139" dur="500" fill="hold"/>
                                        <p:tgtEl>
                                          <p:spTgt spid="247"/>
                                        </p:tgtEl>
                                        <p:attrNameLst>
                                          <p:attrName>ppt_x</p:attrName>
                                        </p:attrNameLst>
                                      </p:cBhvr>
                                      <p:tavLst>
                                        <p:tav tm="0">
                                          <p:val>
                                            <p:strVal val="#ppt_x"/>
                                          </p:val>
                                        </p:tav>
                                        <p:tav tm="100000">
                                          <p:val>
                                            <p:strVal val="#ppt_x"/>
                                          </p:val>
                                        </p:tav>
                                      </p:tavLst>
                                    </p:anim>
                                    <p:anim calcmode="lin" valueType="num">
                                      <p:cBhvr additive="base">
                                        <p:cTn id="140" dur="500" fill="hold"/>
                                        <p:tgtEl>
                                          <p:spTgt spid="247"/>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17"/>
                                        </p:tgtEl>
                                        <p:attrNameLst>
                                          <p:attrName>style.visibility</p:attrName>
                                        </p:attrNameLst>
                                      </p:cBhvr>
                                      <p:to>
                                        <p:strVal val="visible"/>
                                      </p:to>
                                    </p:set>
                                    <p:anim calcmode="lin" valueType="num">
                                      <p:cBhvr additive="base">
                                        <p:cTn id="143" dur="500" fill="hold"/>
                                        <p:tgtEl>
                                          <p:spTgt spid="217"/>
                                        </p:tgtEl>
                                        <p:attrNameLst>
                                          <p:attrName>ppt_x</p:attrName>
                                        </p:attrNameLst>
                                      </p:cBhvr>
                                      <p:tavLst>
                                        <p:tav tm="0">
                                          <p:val>
                                            <p:strVal val="#ppt_x"/>
                                          </p:val>
                                        </p:tav>
                                        <p:tav tm="100000">
                                          <p:val>
                                            <p:strVal val="#ppt_x"/>
                                          </p:val>
                                        </p:tav>
                                      </p:tavLst>
                                    </p:anim>
                                    <p:anim calcmode="lin" valueType="num">
                                      <p:cBhvr additive="base">
                                        <p:cTn id="144" dur="500" fill="hold"/>
                                        <p:tgtEl>
                                          <p:spTgt spid="217"/>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15"/>
                                        </p:tgtEl>
                                        <p:attrNameLst>
                                          <p:attrName>style.visibility</p:attrName>
                                        </p:attrNameLst>
                                      </p:cBhvr>
                                      <p:to>
                                        <p:strVal val="visible"/>
                                      </p:to>
                                    </p:set>
                                    <p:anim calcmode="lin" valueType="num">
                                      <p:cBhvr additive="base">
                                        <p:cTn id="147" dur="500" fill="hold"/>
                                        <p:tgtEl>
                                          <p:spTgt spid="15"/>
                                        </p:tgtEl>
                                        <p:attrNameLst>
                                          <p:attrName>ppt_x</p:attrName>
                                        </p:attrNameLst>
                                      </p:cBhvr>
                                      <p:tavLst>
                                        <p:tav tm="0">
                                          <p:val>
                                            <p:strVal val="#ppt_x"/>
                                          </p:val>
                                        </p:tav>
                                        <p:tav tm="100000">
                                          <p:val>
                                            <p:strVal val="#ppt_x"/>
                                          </p:val>
                                        </p:tav>
                                      </p:tavLst>
                                    </p:anim>
                                    <p:anim calcmode="lin" valueType="num">
                                      <p:cBhvr additive="base">
                                        <p:cTn id="148" dur="500" fill="hold"/>
                                        <p:tgtEl>
                                          <p:spTgt spid="1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224"/>
                                        </p:tgtEl>
                                        <p:attrNameLst>
                                          <p:attrName>style.visibility</p:attrName>
                                        </p:attrNameLst>
                                      </p:cBhvr>
                                      <p:to>
                                        <p:strVal val="visible"/>
                                      </p:to>
                                    </p:set>
                                    <p:anim calcmode="lin" valueType="num">
                                      <p:cBhvr additive="base">
                                        <p:cTn id="151" dur="500" fill="hold"/>
                                        <p:tgtEl>
                                          <p:spTgt spid="224"/>
                                        </p:tgtEl>
                                        <p:attrNameLst>
                                          <p:attrName>ppt_x</p:attrName>
                                        </p:attrNameLst>
                                      </p:cBhvr>
                                      <p:tavLst>
                                        <p:tav tm="0">
                                          <p:val>
                                            <p:strVal val="#ppt_x"/>
                                          </p:val>
                                        </p:tav>
                                        <p:tav tm="100000">
                                          <p:val>
                                            <p:strVal val="#ppt_x"/>
                                          </p:val>
                                        </p:tav>
                                      </p:tavLst>
                                    </p:anim>
                                    <p:anim calcmode="lin" valueType="num">
                                      <p:cBhvr additive="base">
                                        <p:cTn id="152" dur="500" fill="hold"/>
                                        <p:tgtEl>
                                          <p:spTgt spid="224"/>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500" fill="hold"/>
                                        <p:tgtEl>
                                          <p:spTgt spid="17"/>
                                        </p:tgtEl>
                                        <p:attrNameLst>
                                          <p:attrName>ppt_x</p:attrName>
                                        </p:attrNameLst>
                                      </p:cBhvr>
                                      <p:tavLst>
                                        <p:tav tm="0">
                                          <p:val>
                                            <p:strVal val="#ppt_x"/>
                                          </p:val>
                                        </p:tav>
                                        <p:tav tm="100000">
                                          <p:val>
                                            <p:strVal val="#ppt_x"/>
                                          </p:val>
                                        </p:tav>
                                      </p:tavLst>
                                    </p:anim>
                                    <p:anim calcmode="lin" valueType="num">
                                      <p:cBhvr additive="base">
                                        <p:cTn id="156" dur="500" fill="hold"/>
                                        <p:tgtEl>
                                          <p:spTgt spid="1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 calcmode="lin" valueType="num">
                                      <p:cBhvr additive="base">
                                        <p:cTn id="159" dur="500" fill="hold"/>
                                        <p:tgtEl>
                                          <p:spTgt spid="23"/>
                                        </p:tgtEl>
                                        <p:attrNameLst>
                                          <p:attrName>ppt_x</p:attrName>
                                        </p:attrNameLst>
                                      </p:cBhvr>
                                      <p:tavLst>
                                        <p:tav tm="0">
                                          <p:val>
                                            <p:strVal val="#ppt_x"/>
                                          </p:val>
                                        </p:tav>
                                        <p:tav tm="100000">
                                          <p:val>
                                            <p:strVal val="#ppt_x"/>
                                          </p:val>
                                        </p:tav>
                                      </p:tavLst>
                                    </p:anim>
                                    <p:anim calcmode="lin" valueType="num">
                                      <p:cBhvr additive="base">
                                        <p:cTn id="160" dur="500" fill="hold"/>
                                        <p:tgtEl>
                                          <p:spTgt spid="23"/>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anim calcmode="lin" valueType="num">
                                      <p:cBhvr additive="base">
                                        <p:cTn id="163" dur="500" fill="hold"/>
                                        <p:tgtEl>
                                          <p:spTgt spid="19"/>
                                        </p:tgtEl>
                                        <p:attrNameLst>
                                          <p:attrName>ppt_x</p:attrName>
                                        </p:attrNameLst>
                                      </p:cBhvr>
                                      <p:tavLst>
                                        <p:tav tm="0">
                                          <p:val>
                                            <p:strVal val="#ppt_x"/>
                                          </p:val>
                                        </p:tav>
                                        <p:tav tm="100000">
                                          <p:val>
                                            <p:strVal val="#ppt_x"/>
                                          </p:val>
                                        </p:tav>
                                      </p:tavLst>
                                    </p:anim>
                                    <p:anim calcmode="lin" valueType="num">
                                      <p:cBhvr additive="base">
                                        <p:cTn id="164" dur="500" fill="hold"/>
                                        <p:tgtEl>
                                          <p:spTgt spid="19"/>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54"/>
                                        </p:tgtEl>
                                        <p:attrNameLst>
                                          <p:attrName>style.visibility</p:attrName>
                                        </p:attrNameLst>
                                      </p:cBhvr>
                                      <p:to>
                                        <p:strVal val="visible"/>
                                      </p:to>
                                    </p:set>
                                    <p:anim calcmode="lin" valueType="num">
                                      <p:cBhvr additive="base">
                                        <p:cTn id="167" dur="500" fill="hold"/>
                                        <p:tgtEl>
                                          <p:spTgt spid="254"/>
                                        </p:tgtEl>
                                        <p:attrNameLst>
                                          <p:attrName>ppt_x</p:attrName>
                                        </p:attrNameLst>
                                      </p:cBhvr>
                                      <p:tavLst>
                                        <p:tav tm="0">
                                          <p:val>
                                            <p:strVal val="#ppt_x"/>
                                          </p:val>
                                        </p:tav>
                                        <p:tav tm="100000">
                                          <p:val>
                                            <p:strVal val="#ppt_x"/>
                                          </p:val>
                                        </p:tav>
                                      </p:tavLst>
                                    </p:anim>
                                    <p:anim calcmode="lin" valueType="num">
                                      <p:cBhvr additive="base">
                                        <p:cTn id="168" dur="500" fill="hold"/>
                                        <p:tgtEl>
                                          <p:spTgt spid="254"/>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233"/>
                                        </p:tgtEl>
                                        <p:attrNameLst>
                                          <p:attrName>style.visibility</p:attrName>
                                        </p:attrNameLst>
                                      </p:cBhvr>
                                      <p:to>
                                        <p:strVal val="visible"/>
                                      </p:to>
                                    </p:set>
                                    <p:anim calcmode="lin" valueType="num">
                                      <p:cBhvr additive="base">
                                        <p:cTn id="171" dur="500" fill="hold"/>
                                        <p:tgtEl>
                                          <p:spTgt spid="233"/>
                                        </p:tgtEl>
                                        <p:attrNameLst>
                                          <p:attrName>ppt_x</p:attrName>
                                        </p:attrNameLst>
                                      </p:cBhvr>
                                      <p:tavLst>
                                        <p:tav tm="0">
                                          <p:val>
                                            <p:strVal val="#ppt_x"/>
                                          </p:val>
                                        </p:tav>
                                        <p:tav tm="100000">
                                          <p:val>
                                            <p:strVal val="#ppt_x"/>
                                          </p:val>
                                        </p:tav>
                                      </p:tavLst>
                                    </p:anim>
                                    <p:anim calcmode="lin" valueType="num">
                                      <p:cBhvr additive="base">
                                        <p:cTn id="172"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 name="Picture 2" descr="C:\Users\Matthew.jordan.reed\Desktop\New TLPs\darby_50k_8x11_STUD_MAP.jpg"/>
          <p:cNvPicPr>
            <a:picLocks noChangeAspect="1" noChangeArrowheads="1"/>
          </p:cNvPicPr>
          <p:nvPr/>
        </p:nvPicPr>
        <p:blipFill>
          <a:blip r:embed="rId3" cstate="print"/>
          <a:srcRect l="21970" t="37788" r="47726" b="14583"/>
          <a:stretch>
            <a:fillRect/>
          </a:stretch>
        </p:blipFill>
        <p:spPr bwMode="auto">
          <a:xfrm>
            <a:off x="0" y="609600"/>
            <a:ext cx="9144000" cy="6248400"/>
          </a:xfrm>
          <a:prstGeom prst="rect">
            <a:avLst/>
          </a:prstGeom>
          <a:noFill/>
          <a:ln w="15875">
            <a:solidFill>
              <a:schemeClr val="tx1"/>
            </a:solidFill>
            <a:miter lim="800000"/>
            <a:headEnd/>
            <a:tailEnd/>
          </a:ln>
        </p:spPr>
      </p:pic>
      <p:grpSp>
        <p:nvGrpSpPr>
          <p:cNvPr id="2" name="Group 70"/>
          <p:cNvGrpSpPr>
            <a:grpSpLocks/>
          </p:cNvGrpSpPr>
          <p:nvPr/>
        </p:nvGrpSpPr>
        <p:grpSpPr bwMode="auto">
          <a:xfrm>
            <a:off x="3505200" y="4572000"/>
            <a:ext cx="381000" cy="381000"/>
            <a:chOff x="3600" y="-624"/>
            <a:chExt cx="288" cy="288"/>
          </a:xfrm>
        </p:grpSpPr>
        <p:sp>
          <p:nvSpPr>
            <p:cNvPr id="68" name="Text Box 71"/>
            <p:cNvSpPr txBox="1">
              <a:spLocks noChangeArrowheads="1"/>
            </p:cNvSpPr>
            <p:nvPr/>
          </p:nvSpPr>
          <p:spPr bwMode="auto">
            <a:xfrm>
              <a:off x="3642" y="-576"/>
              <a:ext cx="186" cy="194"/>
            </a:xfrm>
            <a:prstGeom prst="rect">
              <a:avLst/>
            </a:prstGeom>
            <a:noFill/>
            <a:ln w="9525" algn="ctr">
              <a:noFill/>
              <a:miter lim="800000"/>
              <a:headEnd/>
              <a:tailEnd/>
            </a:ln>
          </p:spPr>
          <p:txBody>
            <a:bodyPr wrap="none">
              <a:spAutoFit/>
            </a:bodyPr>
            <a:lstStyle/>
            <a:p>
              <a:pPr fontAlgn="base">
                <a:spcBef>
                  <a:spcPct val="0"/>
                </a:spcBef>
                <a:spcAft>
                  <a:spcPct val="0"/>
                </a:spcAft>
              </a:pPr>
              <a:r>
                <a:rPr lang="en-US" sz="1400" dirty="0">
                  <a:solidFill>
                    <a:srgbClr val="0000FF"/>
                  </a:solidFill>
                  <a:latin typeface="Calibri" pitchFamily="34" charset="0"/>
                  <a:cs typeface="Arial" charset="0"/>
                </a:rPr>
                <a:t>D</a:t>
              </a:r>
            </a:p>
          </p:txBody>
        </p:sp>
        <p:sp>
          <p:nvSpPr>
            <p:cNvPr id="69" name="Line 72"/>
            <p:cNvSpPr>
              <a:spLocks noChangeShapeType="1"/>
            </p:cNvSpPr>
            <p:nvPr/>
          </p:nvSpPr>
          <p:spPr bwMode="auto">
            <a:xfrm flipV="1">
              <a:off x="3600"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76" name="Line 73"/>
            <p:cNvSpPr>
              <a:spLocks noChangeShapeType="1"/>
            </p:cNvSpPr>
            <p:nvPr/>
          </p:nvSpPr>
          <p:spPr bwMode="auto">
            <a:xfrm flipV="1">
              <a:off x="3792"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0" name="Line 74"/>
            <p:cNvSpPr>
              <a:spLocks noChangeShapeType="1"/>
            </p:cNvSpPr>
            <p:nvPr/>
          </p:nvSpPr>
          <p:spPr bwMode="auto">
            <a:xfrm>
              <a:off x="3792" y="-432"/>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81" name="Line 75"/>
            <p:cNvSpPr>
              <a:spLocks noChangeShapeType="1"/>
            </p:cNvSpPr>
            <p:nvPr/>
          </p:nvSpPr>
          <p:spPr bwMode="auto">
            <a:xfrm>
              <a:off x="3600" y="-624"/>
              <a:ext cx="96" cy="96"/>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sp>
        <p:nvSpPr>
          <p:cNvPr id="82" name="Oval 81"/>
          <p:cNvSpPr/>
          <p:nvPr/>
        </p:nvSpPr>
        <p:spPr>
          <a:xfrm>
            <a:off x="3352800" y="4343400"/>
            <a:ext cx="6858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endParaRPr>
          </a:p>
        </p:txBody>
      </p:sp>
      <p:grpSp>
        <p:nvGrpSpPr>
          <p:cNvPr id="3" name="Group 24"/>
          <p:cNvGrpSpPr>
            <a:grpSpLocks/>
          </p:cNvGrpSpPr>
          <p:nvPr/>
        </p:nvGrpSpPr>
        <p:grpSpPr bwMode="auto">
          <a:xfrm rot="12773685">
            <a:off x="3542842" y="4431357"/>
            <a:ext cx="304800" cy="228600"/>
            <a:chOff x="1824" y="2592"/>
            <a:chExt cx="338" cy="384"/>
          </a:xfrm>
        </p:grpSpPr>
        <p:sp>
          <p:nvSpPr>
            <p:cNvPr id="92" name="Freeform 25"/>
            <p:cNvSpPr>
              <a:spLocks/>
            </p:cNvSpPr>
            <p:nvPr/>
          </p:nvSpPr>
          <p:spPr bwMode="auto">
            <a:xfrm rot="-5364635">
              <a:off x="1896" y="2710"/>
              <a:ext cx="193" cy="338"/>
            </a:xfrm>
            <a:custGeom>
              <a:avLst/>
              <a:gdLst>
                <a:gd name="T0" fmla="*/ 0 w 190"/>
                <a:gd name="T1" fmla="*/ 0 h 306"/>
                <a:gd name="T2" fmla="*/ 226 w 190"/>
                <a:gd name="T3" fmla="*/ 480 h 306"/>
                <a:gd name="T4" fmla="*/ 255 w 190"/>
                <a:gd name="T5" fmla="*/ 926 h 306"/>
                <a:gd name="T6" fmla="*/ 244 w 190"/>
                <a:gd name="T7" fmla="*/ 1352 h 306"/>
                <a:gd name="T8" fmla="*/ 0 w 190"/>
                <a:gd name="T9" fmla="*/ 2021 h 306"/>
                <a:gd name="T10" fmla="*/ 0 60000 65536"/>
                <a:gd name="T11" fmla="*/ 0 60000 65536"/>
                <a:gd name="T12" fmla="*/ 0 60000 65536"/>
                <a:gd name="T13" fmla="*/ 0 60000 65536"/>
                <a:gd name="T14" fmla="*/ 0 60000 65536"/>
                <a:gd name="T15" fmla="*/ 0 w 190"/>
                <a:gd name="T16" fmla="*/ 0 h 306"/>
                <a:gd name="T17" fmla="*/ 190 w 190"/>
                <a:gd name="T18" fmla="*/ 306 h 306"/>
              </a:gdLst>
              <a:ahLst/>
              <a:cxnLst>
                <a:cxn ang="T10">
                  <a:pos x="T0" y="T1"/>
                </a:cxn>
                <a:cxn ang="T11">
                  <a:pos x="T2" y="T3"/>
                </a:cxn>
                <a:cxn ang="T12">
                  <a:pos x="T4" y="T5"/>
                </a:cxn>
                <a:cxn ang="T13">
                  <a:pos x="T6" y="T7"/>
                </a:cxn>
                <a:cxn ang="T14">
                  <a:pos x="T8" y="T9"/>
                </a:cxn>
              </a:cxnLst>
              <a:rect l="T15" t="T16" r="T17" b="T18"/>
              <a:pathLst>
                <a:path w="190" h="306">
                  <a:moveTo>
                    <a:pt x="0" y="0"/>
                  </a:moveTo>
                  <a:cubicBezTo>
                    <a:pt x="80" y="7"/>
                    <a:pt x="122" y="6"/>
                    <a:pt x="168" y="73"/>
                  </a:cubicBezTo>
                  <a:cubicBezTo>
                    <a:pt x="184" y="124"/>
                    <a:pt x="177" y="103"/>
                    <a:pt x="190" y="139"/>
                  </a:cubicBezTo>
                  <a:cubicBezTo>
                    <a:pt x="187" y="161"/>
                    <a:pt x="189" y="183"/>
                    <a:pt x="182" y="204"/>
                  </a:cubicBezTo>
                  <a:cubicBezTo>
                    <a:pt x="153" y="289"/>
                    <a:pt x="77" y="306"/>
                    <a:pt x="0" y="306"/>
                  </a:cubicBezTo>
                </a:path>
              </a:pathLst>
            </a:cu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98" name="Line 26"/>
            <p:cNvSpPr>
              <a:spLocks noChangeShapeType="1"/>
            </p:cNvSpPr>
            <p:nvPr/>
          </p:nvSpPr>
          <p:spPr bwMode="auto">
            <a:xfrm flipV="1">
              <a:off x="1991" y="2592"/>
              <a:ext cx="0" cy="384"/>
            </a:xfrm>
            <a:prstGeom prst="line">
              <a:avLst/>
            </a:prstGeom>
            <a:noFill/>
            <a:ln w="25400">
              <a:solidFill>
                <a:srgbClr val="0000FF"/>
              </a:solidFill>
              <a:round/>
              <a:headEnd/>
              <a:tailEnd type="triangle" w="med" len="med"/>
            </a:ln>
          </p:spPr>
          <p:txBody>
            <a:bodyPr/>
            <a:lstStyle/>
            <a:p>
              <a:pPr fontAlgn="base">
                <a:spcBef>
                  <a:spcPct val="0"/>
                </a:spcBef>
                <a:spcAft>
                  <a:spcPct val="0"/>
                </a:spcAft>
              </a:pPr>
              <a:endParaRPr lang="en-US" dirty="0">
                <a:solidFill>
                  <a:prstClr val="black"/>
                </a:solidFill>
                <a:cs typeface="Arial" charset="0"/>
              </a:endParaRPr>
            </a:p>
          </p:txBody>
        </p:sp>
        <p:sp>
          <p:nvSpPr>
            <p:cNvPr id="99" name="Line 27"/>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0" name="Line 28"/>
            <p:cNvSpPr>
              <a:spLocks noChangeShapeType="1"/>
            </p:cNvSpPr>
            <p:nvPr/>
          </p:nvSpPr>
          <p:spPr bwMode="auto">
            <a:xfrm>
              <a:off x="1991" y="2784"/>
              <a:ext cx="0" cy="192"/>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1" name="Line 29"/>
            <p:cNvSpPr>
              <a:spLocks noChangeShapeType="1"/>
            </p:cNvSpPr>
            <p:nvPr/>
          </p:nvSpPr>
          <p:spPr bwMode="auto">
            <a:xfrm>
              <a:off x="2107" y="2823"/>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2" name="Line 30"/>
            <p:cNvSpPr>
              <a:spLocks noChangeShapeType="1"/>
            </p:cNvSpPr>
            <p:nvPr/>
          </p:nvSpPr>
          <p:spPr bwMode="auto">
            <a:xfrm>
              <a:off x="2052" y="2797"/>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3" name="Line 31"/>
            <p:cNvSpPr>
              <a:spLocks noChangeShapeType="1"/>
            </p:cNvSpPr>
            <p:nvPr/>
          </p:nvSpPr>
          <p:spPr bwMode="auto">
            <a:xfrm>
              <a:off x="1888" y="2817"/>
              <a:ext cx="0" cy="144"/>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sp>
          <p:nvSpPr>
            <p:cNvPr id="104" name="Line 32"/>
            <p:cNvSpPr>
              <a:spLocks noChangeShapeType="1"/>
            </p:cNvSpPr>
            <p:nvPr/>
          </p:nvSpPr>
          <p:spPr bwMode="auto">
            <a:xfrm>
              <a:off x="1943" y="2791"/>
              <a:ext cx="0" cy="173"/>
            </a:xfrm>
            <a:prstGeom prst="line">
              <a:avLst/>
            </a:prstGeom>
            <a:noFill/>
            <a:ln w="25400">
              <a:solidFill>
                <a:srgbClr val="0000FF"/>
              </a:solidFill>
              <a:round/>
              <a:headEnd/>
              <a:tailEnd/>
            </a:ln>
          </p:spPr>
          <p:txBody>
            <a:bodyPr/>
            <a:lstStyle/>
            <a:p>
              <a:pPr fontAlgn="base">
                <a:spcBef>
                  <a:spcPct val="0"/>
                </a:spcBef>
                <a:spcAft>
                  <a:spcPct val="0"/>
                </a:spcAft>
              </a:pPr>
              <a:endParaRPr lang="en-US" dirty="0">
                <a:solidFill>
                  <a:prstClr val="black"/>
                </a:solidFill>
                <a:cs typeface="Arial" charset="0"/>
              </a:endParaRPr>
            </a:p>
          </p:txBody>
        </p:sp>
      </p:grpSp>
      <p:grpSp>
        <p:nvGrpSpPr>
          <p:cNvPr id="4" name="Group 95"/>
          <p:cNvGrpSpPr>
            <a:grpSpLocks/>
          </p:cNvGrpSpPr>
          <p:nvPr/>
        </p:nvGrpSpPr>
        <p:grpSpPr bwMode="auto">
          <a:xfrm>
            <a:off x="2438400" y="3962400"/>
            <a:ext cx="969864" cy="633298"/>
            <a:chOff x="1278" y="2337"/>
            <a:chExt cx="786" cy="546"/>
          </a:xfrm>
        </p:grpSpPr>
        <p:sp>
          <p:nvSpPr>
            <p:cNvPr id="106" name="Rectangle 96"/>
            <p:cNvSpPr>
              <a:spLocks noChangeArrowheads="1"/>
            </p:cNvSpPr>
            <p:nvPr/>
          </p:nvSpPr>
          <p:spPr bwMode="auto">
            <a:xfrm>
              <a:off x="1521" y="2593"/>
              <a:ext cx="311" cy="225"/>
            </a:xfrm>
            <a:prstGeom prst="rect">
              <a:avLst/>
            </a:prstGeom>
            <a:noFill/>
            <a:ln w="25400">
              <a:solidFill>
                <a:srgbClr val="0000FF"/>
              </a:solidFill>
              <a:miter lim="800000"/>
              <a:headEnd/>
              <a:tailEnd/>
            </a:ln>
          </p:spPr>
          <p:txBody>
            <a:bodyPr wrap="none" anchor="ctr"/>
            <a:lstStyle/>
            <a:p>
              <a:pPr fontAlgn="base">
                <a:spcBef>
                  <a:spcPct val="0"/>
                </a:spcBef>
                <a:spcAft>
                  <a:spcPct val="0"/>
                </a:spcAft>
              </a:pPr>
              <a:endParaRPr lang="en-US" dirty="0">
                <a:solidFill>
                  <a:prstClr val="black"/>
                </a:solidFill>
                <a:latin typeface="Calibri" pitchFamily="34" charset="0"/>
                <a:cs typeface="Arial" charset="0"/>
              </a:endParaRPr>
            </a:p>
          </p:txBody>
        </p:sp>
        <p:sp>
          <p:nvSpPr>
            <p:cNvPr id="107" name="Line 97"/>
            <p:cNvSpPr>
              <a:spLocks noChangeShapeType="1"/>
            </p:cNvSpPr>
            <p:nvPr/>
          </p:nvSpPr>
          <p:spPr bwMode="auto">
            <a:xfrm>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8" name="Line 98"/>
            <p:cNvSpPr>
              <a:spLocks noChangeShapeType="1"/>
            </p:cNvSpPr>
            <p:nvPr/>
          </p:nvSpPr>
          <p:spPr bwMode="auto">
            <a:xfrm flipH="1">
              <a:off x="1521" y="2593"/>
              <a:ext cx="311" cy="225"/>
            </a:xfrm>
            <a:prstGeom prst="line">
              <a:avLst/>
            </a:prstGeom>
            <a:noFill/>
            <a:ln w="25400">
              <a:solidFill>
                <a:srgbClr val="0000FF"/>
              </a:solidFill>
              <a:round/>
              <a:headEnd/>
              <a:tailEnd/>
            </a:ln>
          </p:spPr>
          <p:txBody>
            <a:bodyPr wrap="none" anchor="ctr"/>
            <a:lstStyle/>
            <a:p>
              <a:pPr fontAlgn="base">
                <a:spcBef>
                  <a:spcPct val="0"/>
                </a:spcBef>
                <a:spcAft>
                  <a:spcPct val="0"/>
                </a:spcAft>
              </a:pPr>
              <a:endParaRPr lang="en-US" dirty="0">
                <a:solidFill>
                  <a:prstClr val="black"/>
                </a:solidFill>
                <a:cs typeface="Arial" charset="0"/>
              </a:endParaRPr>
            </a:p>
          </p:txBody>
        </p:sp>
        <p:sp>
          <p:nvSpPr>
            <p:cNvPr id="109" name="Text Box 99"/>
            <p:cNvSpPr txBox="1">
              <a:spLocks noChangeArrowheads="1"/>
            </p:cNvSpPr>
            <p:nvPr/>
          </p:nvSpPr>
          <p:spPr bwMode="auto">
            <a:xfrm>
              <a:off x="1576" y="2337"/>
              <a:ext cx="302" cy="318"/>
            </a:xfrm>
            <a:prstGeom prst="rect">
              <a:avLst/>
            </a:prstGeom>
            <a:noFill/>
            <a:ln w="9525">
              <a:noFill/>
              <a:miter lim="800000"/>
              <a:headEnd/>
              <a:tailEnd/>
            </a:ln>
          </p:spPr>
          <p:txBody>
            <a:bodyPr wrap="none">
              <a:spAutoFit/>
            </a:bodyPr>
            <a:lstStyle/>
            <a:p>
              <a:pPr fontAlgn="base">
                <a:spcBef>
                  <a:spcPct val="0"/>
                </a:spcBef>
                <a:spcAft>
                  <a:spcPct val="0"/>
                </a:spcAft>
              </a:pPr>
              <a:r>
                <a:rPr lang="en-US" sz="1000" b="1" dirty="0">
                  <a:solidFill>
                    <a:srgbClr val="0000FF"/>
                  </a:solidFill>
                  <a:latin typeface="Calibri" pitchFamily="34" charset="0"/>
                  <a:cs typeface="Arial" charset="0"/>
                </a:rPr>
                <a:t>●  </a:t>
              </a:r>
              <a:r>
                <a:rPr lang="en-US" b="1" dirty="0">
                  <a:solidFill>
                    <a:srgbClr val="0000FF"/>
                  </a:solidFill>
                  <a:latin typeface="Calibri" pitchFamily="34" charset="0"/>
                  <a:cs typeface="Arial" charset="0"/>
                </a:rPr>
                <a:t> </a:t>
              </a:r>
            </a:p>
          </p:txBody>
        </p:sp>
        <p:sp>
          <p:nvSpPr>
            <p:cNvPr id="110" name="Text Box 100"/>
            <p:cNvSpPr txBox="1">
              <a:spLocks noChangeArrowheads="1"/>
            </p:cNvSpPr>
            <p:nvPr/>
          </p:nvSpPr>
          <p:spPr bwMode="auto">
            <a:xfrm>
              <a:off x="1278" y="2697"/>
              <a:ext cx="786" cy="186"/>
            </a:xfrm>
            <a:prstGeom prst="rect">
              <a:avLst/>
            </a:prstGeom>
            <a:noFill/>
            <a:ln w="9525">
              <a:noFill/>
              <a:miter lim="800000"/>
              <a:headEnd/>
              <a:tailEnd/>
            </a:ln>
          </p:spPr>
          <p:txBody>
            <a:bodyPr wrap="none">
              <a:spAutoFit/>
            </a:bodyPr>
            <a:lstStyle/>
            <a:p>
              <a:pPr fontAlgn="base">
                <a:spcBef>
                  <a:spcPct val="0"/>
                </a:spcBef>
                <a:spcAft>
                  <a:spcPct val="0"/>
                </a:spcAft>
              </a:pPr>
              <a:r>
                <a:rPr lang="en-US" sz="800" b="1" dirty="0">
                  <a:solidFill>
                    <a:srgbClr val="0000FF"/>
                  </a:solidFill>
                  <a:latin typeface="Calibri" pitchFamily="34" charset="0"/>
                  <a:cs typeface="Arial" charset="0"/>
                </a:rPr>
                <a:t>      1                    1/A</a:t>
              </a:r>
            </a:p>
          </p:txBody>
        </p:sp>
      </p:grpSp>
      <p:cxnSp>
        <p:nvCxnSpPr>
          <p:cNvPr id="116" name="Straight Connector 115"/>
          <p:cNvCxnSpPr/>
          <p:nvPr/>
        </p:nvCxnSpPr>
        <p:spPr bwMode="auto">
          <a:xfrm rot="10800000" flipV="1">
            <a:off x="6629400" y="2590800"/>
            <a:ext cx="2362200" cy="914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7" name="Straight Connector 116"/>
          <p:cNvCxnSpPr/>
          <p:nvPr/>
        </p:nvCxnSpPr>
        <p:spPr bwMode="auto">
          <a:xfrm>
            <a:off x="9220200" y="1219200"/>
            <a:ext cx="228600"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5" name="Straight Connector 124"/>
          <p:cNvCxnSpPr/>
          <p:nvPr/>
        </p:nvCxnSpPr>
        <p:spPr bwMode="auto">
          <a:xfrm rot="5400000">
            <a:off x="5572125" y="3590925"/>
            <a:ext cx="838200" cy="81915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7" name="Straight Connector 126"/>
          <p:cNvCxnSpPr/>
          <p:nvPr/>
        </p:nvCxnSpPr>
        <p:spPr bwMode="auto">
          <a:xfrm rot="10800000">
            <a:off x="4648202" y="4419600"/>
            <a:ext cx="685799" cy="76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5" name="Group 172"/>
          <p:cNvGrpSpPr/>
          <p:nvPr/>
        </p:nvGrpSpPr>
        <p:grpSpPr>
          <a:xfrm>
            <a:off x="5334000" y="4314825"/>
            <a:ext cx="228600" cy="409575"/>
            <a:chOff x="5334000" y="4314825"/>
            <a:chExt cx="228600" cy="409575"/>
          </a:xfrm>
        </p:grpSpPr>
        <p:sp>
          <p:nvSpPr>
            <p:cNvPr id="133" name="TextBox 132"/>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6" name="Group 152"/>
            <p:cNvGrpSpPr/>
            <p:nvPr/>
          </p:nvGrpSpPr>
          <p:grpSpPr>
            <a:xfrm>
              <a:off x="5334000" y="4343400"/>
              <a:ext cx="228600" cy="381000"/>
              <a:chOff x="2667000" y="2514600"/>
              <a:chExt cx="1143000" cy="1295400"/>
            </a:xfrm>
          </p:grpSpPr>
          <p:sp>
            <p:nvSpPr>
              <p:cNvPr id="134" name="Pentagon 13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36" name="Straight Connector 13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7" name="Group 164"/>
          <p:cNvGrpSpPr/>
          <p:nvPr/>
        </p:nvGrpSpPr>
        <p:grpSpPr>
          <a:xfrm>
            <a:off x="6400800" y="3352800"/>
            <a:ext cx="228600" cy="409575"/>
            <a:chOff x="6400800" y="3352800"/>
            <a:chExt cx="228600" cy="409575"/>
          </a:xfrm>
        </p:grpSpPr>
        <p:sp>
          <p:nvSpPr>
            <p:cNvPr id="154" name="TextBox 153"/>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8" name="Group 154"/>
            <p:cNvGrpSpPr/>
            <p:nvPr/>
          </p:nvGrpSpPr>
          <p:grpSpPr>
            <a:xfrm>
              <a:off x="6400800" y="3381375"/>
              <a:ext cx="228600" cy="381000"/>
              <a:chOff x="2667000" y="2514600"/>
              <a:chExt cx="1143000" cy="1295400"/>
            </a:xfrm>
          </p:grpSpPr>
          <p:sp>
            <p:nvSpPr>
              <p:cNvPr id="156" name="Pentagon 155"/>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57" name="Straight Connector 156"/>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sp>
        <p:nvSpPr>
          <p:cNvPr id="158" name="TextBox 157"/>
          <p:cNvSpPr txBox="1"/>
          <p:nvPr/>
        </p:nvSpPr>
        <p:spPr>
          <a:xfrm>
            <a:off x="2819400" y="0"/>
            <a:ext cx="3133037" cy="553998"/>
          </a:xfrm>
          <a:prstGeom prst="rect">
            <a:avLst/>
          </a:prstGeom>
          <a:noFill/>
          <a:ln w="28575">
            <a:noFill/>
          </a:ln>
        </p:spPr>
        <p:txBody>
          <a:bodyPr wrap="none" rtlCol="0">
            <a:spAutoFit/>
          </a:bodyPr>
          <a:lstStyle/>
          <a:p>
            <a:pPr eaLnBrk="0" fontAlgn="base" hangingPunct="0">
              <a:spcBef>
                <a:spcPct val="0"/>
              </a:spcBef>
              <a:spcAft>
                <a:spcPct val="0"/>
              </a:spcAft>
            </a:pPr>
            <a:r>
              <a:rPr lang="en-US" sz="3000" b="1" dirty="0">
                <a:solidFill>
                  <a:srgbClr val="000000"/>
                </a:solidFill>
              </a:rPr>
              <a:t>Terrain Analysis</a:t>
            </a:r>
          </a:p>
        </p:txBody>
      </p:sp>
      <p:cxnSp>
        <p:nvCxnSpPr>
          <p:cNvPr id="159" name="Straight Connector 158"/>
          <p:cNvCxnSpPr/>
          <p:nvPr/>
        </p:nvCxnSpPr>
        <p:spPr bwMode="auto">
          <a:xfrm rot="10800000" flipV="1">
            <a:off x="6553200" y="2590800"/>
            <a:ext cx="2438400" cy="3810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9" name="Group 165"/>
          <p:cNvGrpSpPr/>
          <p:nvPr/>
        </p:nvGrpSpPr>
        <p:grpSpPr>
          <a:xfrm>
            <a:off x="6324600" y="2781300"/>
            <a:ext cx="228600" cy="409575"/>
            <a:chOff x="6400800" y="3352800"/>
            <a:chExt cx="228600" cy="409575"/>
          </a:xfrm>
        </p:grpSpPr>
        <p:sp>
          <p:nvSpPr>
            <p:cNvPr id="167" name="TextBox 166"/>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0" name="Group 154"/>
            <p:cNvGrpSpPr/>
            <p:nvPr/>
          </p:nvGrpSpPr>
          <p:grpSpPr>
            <a:xfrm>
              <a:off x="6400800" y="3381375"/>
              <a:ext cx="228600" cy="381000"/>
              <a:chOff x="2667000" y="2514600"/>
              <a:chExt cx="1143000" cy="1295400"/>
            </a:xfrm>
          </p:grpSpPr>
          <p:sp>
            <p:nvSpPr>
              <p:cNvPr id="169" name="Pentagon 168"/>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0" name="Straight Connector 169"/>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71" name="Straight Connector 170"/>
          <p:cNvCxnSpPr>
            <a:endCxn id="177" idx="0"/>
          </p:cNvCxnSpPr>
          <p:nvPr/>
        </p:nvCxnSpPr>
        <p:spPr bwMode="auto">
          <a:xfrm rot="10800000" flipV="1">
            <a:off x="4572000" y="2971799"/>
            <a:ext cx="1752600" cy="314325"/>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1" name="Group 173"/>
          <p:cNvGrpSpPr/>
          <p:nvPr/>
        </p:nvGrpSpPr>
        <p:grpSpPr>
          <a:xfrm>
            <a:off x="4343400" y="3124200"/>
            <a:ext cx="228600" cy="409575"/>
            <a:chOff x="5334000" y="4314825"/>
            <a:chExt cx="228600" cy="409575"/>
          </a:xfrm>
        </p:grpSpPr>
        <p:sp>
          <p:nvSpPr>
            <p:cNvPr id="175" name="TextBox 174"/>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2" name="Group 152"/>
            <p:cNvGrpSpPr/>
            <p:nvPr/>
          </p:nvGrpSpPr>
          <p:grpSpPr>
            <a:xfrm>
              <a:off x="5334000" y="4343400"/>
              <a:ext cx="228600" cy="381000"/>
              <a:chOff x="2667000" y="2514600"/>
              <a:chExt cx="1143000" cy="1295400"/>
            </a:xfrm>
          </p:grpSpPr>
          <p:sp>
            <p:nvSpPr>
              <p:cNvPr id="177" name="Pentagon 176"/>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78" name="Straight Connector 177"/>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180" name="Straight Connector 179"/>
          <p:cNvCxnSpPr/>
          <p:nvPr/>
        </p:nvCxnSpPr>
        <p:spPr bwMode="auto">
          <a:xfrm rot="5400000">
            <a:off x="4057650" y="3524250"/>
            <a:ext cx="381000" cy="19050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84" name="Straight Connector 183"/>
          <p:cNvCxnSpPr/>
          <p:nvPr/>
        </p:nvCxnSpPr>
        <p:spPr bwMode="auto">
          <a:xfrm rot="5400000">
            <a:off x="9296400" y="1524000"/>
            <a:ext cx="152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13" name="Group 260"/>
          <p:cNvGrpSpPr/>
          <p:nvPr/>
        </p:nvGrpSpPr>
        <p:grpSpPr>
          <a:xfrm>
            <a:off x="4343400" y="4267200"/>
            <a:ext cx="457200" cy="257175"/>
            <a:chOff x="4343400" y="4848225"/>
            <a:chExt cx="457200" cy="257175"/>
          </a:xfrm>
        </p:grpSpPr>
        <p:sp>
          <p:nvSpPr>
            <p:cNvPr id="119" name="Oval 118"/>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7" name="TextBox 196"/>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pSp>
        <p:nvGrpSpPr>
          <p:cNvPr id="14" name="Group 200"/>
          <p:cNvGrpSpPr/>
          <p:nvPr/>
        </p:nvGrpSpPr>
        <p:grpSpPr>
          <a:xfrm>
            <a:off x="3886200" y="4191000"/>
            <a:ext cx="714375" cy="304800"/>
            <a:chOff x="3933825" y="4114800"/>
            <a:chExt cx="714375" cy="304800"/>
          </a:xfrm>
        </p:grpSpPr>
        <p:sp>
          <p:nvSpPr>
            <p:cNvPr id="120" name="Oval 119"/>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0" name="TextBox 199"/>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08" name="Straight Connector 207"/>
          <p:cNvCxnSpPr/>
          <p:nvPr/>
        </p:nvCxnSpPr>
        <p:spPr bwMode="auto">
          <a:xfrm rot="16200000" flipH="1">
            <a:off x="3714750" y="3952875"/>
            <a:ext cx="4572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cxnSp>
        <p:nvCxnSpPr>
          <p:cNvPr id="209" name="Straight Connector 208"/>
          <p:cNvCxnSpPr/>
          <p:nvPr/>
        </p:nvCxnSpPr>
        <p:spPr bwMode="auto">
          <a:xfrm rot="10800000" flipV="1">
            <a:off x="4314826" y="3581399"/>
            <a:ext cx="1171575" cy="638175"/>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15" name="Group 211"/>
          <p:cNvGrpSpPr/>
          <p:nvPr/>
        </p:nvGrpSpPr>
        <p:grpSpPr>
          <a:xfrm>
            <a:off x="3657600" y="3429000"/>
            <a:ext cx="228600" cy="409575"/>
            <a:chOff x="6400800" y="3352800"/>
            <a:chExt cx="228600" cy="409575"/>
          </a:xfrm>
        </p:grpSpPr>
        <p:sp>
          <p:nvSpPr>
            <p:cNvPr id="213" name="TextBox 212"/>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16" name="Group 154"/>
            <p:cNvGrpSpPr/>
            <p:nvPr/>
          </p:nvGrpSpPr>
          <p:grpSpPr>
            <a:xfrm>
              <a:off x="6400800" y="3381375"/>
              <a:ext cx="228600" cy="381000"/>
              <a:chOff x="2667000" y="2514600"/>
              <a:chExt cx="1143000" cy="1295400"/>
            </a:xfrm>
          </p:grpSpPr>
          <p:sp>
            <p:nvSpPr>
              <p:cNvPr id="215" name="Pentagon 214"/>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16" name="Straight Connector 215"/>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17" name="Straight Connector 216"/>
          <p:cNvCxnSpPr/>
          <p:nvPr/>
        </p:nvCxnSpPr>
        <p:spPr bwMode="auto">
          <a:xfrm rot="5400000">
            <a:off x="3886200" y="3276600"/>
            <a:ext cx="304800" cy="15240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7" name="Group 218"/>
          <p:cNvGrpSpPr/>
          <p:nvPr/>
        </p:nvGrpSpPr>
        <p:grpSpPr>
          <a:xfrm>
            <a:off x="4048125" y="2819400"/>
            <a:ext cx="228600" cy="409575"/>
            <a:chOff x="5334000" y="4314825"/>
            <a:chExt cx="228600" cy="409575"/>
          </a:xfrm>
        </p:grpSpPr>
        <p:sp>
          <p:nvSpPr>
            <p:cNvPr id="220" name="TextBox 21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18" name="Group 152"/>
            <p:cNvGrpSpPr/>
            <p:nvPr/>
          </p:nvGrpSpPr>
          <p:grpSpPr>
            <a:xfrm>
              <a:off x="5334000" y="4343400"/>
              <a:ext cx="228600" cy="381000"/>
              <a:chOff x="2667000" y="2514600"/>
              <a:chExt cx="1143000" cy="1295400"/>
            </a:xfrm>
          </p:grpSpPr>
          <p:sp>
            <p:nvSpPr>
              <p:cNvPr id="222" name="Pentagon 22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23" name="Straight Connector 22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24" name="Straight Connector 223"/>
          <p:cNvCxnSpPr/>
          <p:nvPr/>
        </p:nvCxnSpPr>
        <p:spPr bwMode="auto">
          <a:xfrm rot="16200000" flipV="1">
            <a:off x="3862389" y="2757488"/>
            <a:ext cx="219074" cy="95249"/>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19" name="Group 226"/>
          <p:cNvGrpSpPr/>
          <p:nvPr/>
        </p:nvGrpSpPr>
        <p:grpSpPr>
          <a:xfrm>
            <a:off x="3810000" y="2362200"/>
            <a:ext cx="228600" cy="409575"/>
            <a:chOff x="5334000" y="4314825"/>
            <a:chExt cx="228600" cy="409575"/>
          </a:xfrm>
        </p:grpSpPr>
        <p:sp>
          <p:nvSpPr>
            <p:cNvPr id="228" name="TextBox 227"/>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3</a:t>
              </a:r>
            </a:p>
          </p:txBody>
        </p:sp>
        <p:grpSp>
          <p:nvGrpSpPr>
            <p:cNvPr id="20" name="Group 152"/>
            <p:cNvGrpSpPr/>
            <p:nvPr/>
          </p:nvGrpSpPr>
          <p:grpSpPr>
            <a:xfrm>
              <a:off x="5334000" y="4343400"/>
              <a:ext cx="228600" cy="381000"/>
              <a:chOff x="2667000" y="2514600"/>
              <a:chExt cx="1143000" cy="1295400"/>
            </a:xfrm>
          </p:grpSpPr>
          <p:sp>
            <p:nvSpPr>
              <p:cNvPr id="230" name="Pentagon 229"/>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31" name="Straight Connector 230"/>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33" name="Straight Connector 232"/>
          <p:cNvCxnSpPr/>
          <p:nvPr/>
        </p:nvCxnSpPr>
        <p:spPr bwMode="auto">
          <a:xfrm rot="5400000" flipH="1" flipV="1">
            <a:off x="3662362" y="1985963"/>
            <a:ext cx="685800" cy="66675"/>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nvGrpSpPr>
          <p:cNvPr id="21" name="Group 240"/>
          <p:cNvGrpSpPr/>
          <p:nvPr/>
        </p:nvGrpSpPr>
        <p:grpSpPr>
          <a:xfrm>
            <a:off x="5562600" y="3276600"/>
            <a:ext cx="228600" cy="409575"/>
            <a:chOff x="6400800" y="3352800"/>
            <a:chExt cx="228600" cy="409575"/>
          </a:xfrm>
        </p:grpSpPr>
        <p:sp>
          <p:nvSpPr>
            <p:cNvPr id="242" name="TextBox 241"/>
            <p:cNvSpPr txBox="1"/>
            <p:nvPr/>
          </p:nvSpPr>
          <p:spPr>
            <a:xfrm>
              <a:off x="6429375" y="3352800"/>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1</a:t>
              </a:r>
            </a:p>
          </p:txBody>
        </p:sp>
        <p:grpSp>
          <p:nvGrpSpPr>
            <p:cNvPr id="22" name="Group 154"/>
            <p:cNvGrpSpPr/>
            <p:nvPr/>
          </p:nvGrpSpPr>
          <p:grpSpPr>
            <a:xfrm>
              <a:off x="6400800" y="3381375"/>
              <a:ext cx="228600" cy="381000"/>
              <a:chOff x="2667000" y="2514600"/>
              <a:chExt cx="1143000" cy="1295400"/>
            </a:xfrm>
          </p:grpSpPr>
          <p:sp>
            <p:nvSpPr>
              <p:cNvPr id="244" name="Pentagon 24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45" name="Straight Connector 24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47" name="Straight Connector 246"/>
          <p:cNvCxnSpPr/>
          <p:nvPr/>
        </p:nvCxnSpPr>
        <p:spPr bwMode="auto">
          <a:xfrm rot="16200000" flipV="1">
            <a:off x="5157788" y="2995612"/>
            <a:ext cx="609600" cy="104776"/>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3" name="Group 248"/>
          <p:cNvGrpSpPr/>
          <p:nvPr/>
        </p:nvGrpSpPr>
        <p:grpSpPr>
          <a:xfrm>
            <a:off x="5181600" y="2438400"/>
            <a:ext cx="228600" cy="409575"/>
            <a:chOff x="5334000" y="4314825"/>
            <a:chExt cx="228600" cy="409575"/>
          </a:xfrm>
        </p:grpSpPr>
        <p:sp>
          <p:nvSpPr>
            <p:cNvPr id="250" name="TextBox 249"/>
            <p:cNvSpPr txBox="1"/>
            <p:nvPr/>
          </p:nvSpPr>
          <p:spPr>
            <a:xfrm>
              <a:off x="5362575" y="4314825"/>
              <a:ext cx="76200" cy="276999"/>
            </a:xfrm>
            <a:prstGeom prst="rect">
              <a:avLst/>
            </a:prstGeom>
            <a:noFill/>
          </p:spPr>
          <p:txBody>
            <a:bodyPr wrap="square" rtlCol="0">
              <a:spAutoFit/>
            </a:bodyPr>
            <a:lstStyle/>
            <a:p>
              <a:pPr eaLnBrk="0" fontAlgn="base" hangingPunct="0">
                <a:spcBef>
                  <a:spcPct val="0"/>
                </a:spcBef>
                <a:spcAft>
                  <a:spcPct val="0"/>
                </a:spcAft>
              </a:pPr>
              <a:r>
                <a:rPr lang="en-US" sz="1200" b="1" dirty="0">
                  <a:solidFill>
                    <a:srgbClr val="000000"/>
                  </a:solidFill>
                </a:rPr>
                <a:t>2</a:t>
              </a:r>
            </a:p>
          </p:txBody>
        </p:sp>
        <p:grpSp>
          <p:nvGrpSpPr>
            <p:cNvPr id="24" name="Group 152"/>
            <p:cNvGrpSpPr/>
            <p:nvPr/>
          </p:nvGrpSpPr>
          <p:grpSpPr>
            <a:xfrm>
              <a:off x="5334000" y="4343400"/>
              <a:ext cx="228600" cy="381000"/>
              <a:chOff x="2667000" y="2514600"/>
              <a:chExt cx="1143000" cy="1295400"/>
            </a:xfrm>
          </p:grpSpPr>
          <p:sp>
            <p:nvSpPr>
              <p:cNvPr id="252" name="Pentagon 251"/>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253" name="Straight Connector 252"/>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cxnSp>
        <p:nvCxnSpPr>
          <p:cNvPr id="254" name="Straight Connector 253"/>
          <p:cNvCxnSpPr/>
          <p:nvPr/>
        </p:nvCxnSpPr>
        <p:spPr bwMode="auto">
          <a:xfrm rot="10800000">
            <a:off x="4114800" y="1752600"/>
            <a:ext cx="1019176" cy="76200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grpSp>
        <p:nvGrpSpPr>
          <p:cNvPr id="25" name="Group 264"/>
          <p:cNvGrpSpPr/>
          <p:nvPr/>
        </p:nvGrpSpPr>
        <p:grpSpPr>
          <a:xfrm>
            <a:off x="0" y="609600"/>
            <a:ext cx="3048000" cy="3139321"/>
            <a:chOff x="0" y="609600"/>
            <a:chExt cx="3048000" cy="3139321"/>
          </a:xfrm>
        </p:grpSpPr>
        <p:sp>
          <p:nvSpPr>
            <p:cNvPr id="187" name="TextBox 186"/>
            <p:cNvSpPr txBox="1"/>
            <p:nvPr/>
          </p:nvSpPr>
          <p:spPr>
            <a:xfrm>
              <a:off x="0" y="609600"/>
              <a:ext cx="3048000" cy="3139321"/>
            </a:xfrm>
            <a:prstGeom prst="rect">
              <a:avLst/>
            </a:prstGeom>
            <a:solidFill>
              <a:schemeClr val="accent5">
                <a:lumMod val="20000"/>
                <a:lumOff val="80000"/>
              </a:schemeClr>
            </a:solidFill>
          </p:spPr>
          <p:txBody>
            <a:bodyPr wrap="square" rtlCol="0">
              <a:spAutoFit/>
            </a:bodyPr>
            <a:lstStyle/>
            <a:p>
              <a:pPr algn="ctr" eaLnBrk="0" fontAlgn="base" hangingPunct="0">
                <a:spcBef>
                  <a:spcPct val="0"/>
                </a:spcBef>
                <a:spcAft>
                  <a:spcPct val="0"/>
                </a:spcAft>
              </a:pPr>
              <a:r>
                <a:rPr lang="en-US" sz="3000" b="1" u="sng" dirty="0">
                  <a:solidFill>
                    <a:srgbClr val="000000"/>
                  </a:solidFill>
                </a:rPr>
                <a:t>LEGEND</a:t>
              </a:r>
            </a:p>
            <a:p>
              <a:pPr marL="800100" lvl="1" indent="-342900" eaLnBrk="0" fontAlgn="base" hangingPunct="0">
                <a:lnSpc>
                  <a:spcPct val="150000"/>
                </a:lnSpc>
                <a:spcBef>
                  <a:spcPct val="0"/>
                </a:spcBef>
                <a:spcAft>
                  <a:spcPct val="0"/>
                </a:spcAft>
              </a:pPr>
              <a:r>
                <a:rPr lang="en-US" sz="1600" b="1" dirty="0">
                  <a:solidFill>
                    <a:srgbClr val="000000"/>
                  </a:solidFill>
                </a:rPr>
                <a:t>	Primary Infil Route</a:t>
              </a:r>
            </a:p>
            <a:p>
              <a:pPr marL="800100" lvl="1" indent="-342900" eaLnBrk="0" fontAlgn="base" hangingPunct="0">
                <a:lnSpc>
                  <a:spcPct val="150000"/>
                </a:lnSpc>
                <a:spcBef>
                  <a:spcPct val="0"/>
                </a:spcBef>
                <a:spcAft>
                  <a:spcPct val="0"/>
                </a:spcAft>
              </a:pPr>
              <a:r>
                <a:rPr lang="en-US" sz="1600" b="1" dirty="0">
                  <a:solidFill>
                    <a:srgbClr val="000000"/>
                  </a:solidFill>
                </a:rPr>
                <a:t>	Alternate Infil Route</a:t>
              </a:r>
            </a:p>
            <a:p>
              <a:pPr marL="800100" lvl="1" indent="-342900" eaLnBrk="0" fontAlgn="base" hangingPunct="0">
                <a:lnSpc>
                  <a:spcPct val="150000"/>
                </a:lnSpc>
                <a:spcBef>
                  <a:spcPct val="0"/>
                </a:spcBef>
                <a:spcAft>
                  <a:spcPct val="0"/>
                </a:spcAft>
              </a:pPr>
              <a:r>
                <a:rPr lang="en-US" sz="1600" b="1" dirty="0">
                  <a:solidFill>
                    <a:srgbClr val="000000"/>
                  </a:solidFill>
                </a:rPr>
                <a:t>	Primary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Alternate </a:t>
              </a:r>
              <a:r>
                <a:rPr lang="en-US" sz="1600" b="1" dirty="0" err="1">
                  <a:solidFill>
                    <a:srgbClr val="000000"/>
                  </a:solidFill>
                </a:rPr>
                <a:t>Exfil</a:t>
              </a:r>
              <a:r>
                <a:rPr lang="en-US" sz="1600" b="1" dirty="0">
                  <a:solidFill>
                    <a:srgbClr val="000000"/>
                  </a:solidFill>
                </a:rPr>
                <a:t> Route</a:t>
              </a:r>
            </a:p>
            <a:p>
              <a:pPr marL="800100" lvl="1" indent="-342900" eaLnBrk="0" fontAlgn="base" hangingPunct="0">
                <a:lnSpc>
                  <a:spcPct val="150000"/>
                </a:lnSpc>
                <a:spcBef>
                  <a:spcPct val="0"/>
                </a:spcBef>
                <a:spcAft>
                  <a:spcPct val="0"/>
                </a:spcAft>
              </a:pPr>
              <a:r>
                <a:rPr lang="en-US" sz="1600" b="1" dirty="0">
                  <a:solidFill>
                    <a:srgbClr val="000000"/>
                  </a:solidFill>
                </a:rPr>
                <a:t>	Checkpoint</a:t>
              </a:r>
            </a:p>
            <a:p>
              <a:pPr marL="800100" lvl="1" indent="-342900" eaLnBrk="0" fontAlgn="base" hangingPunct="0">
                <a:lnSpc>
                  <a:spcPct val="150000"/>
                </a:lnSpc>
                <a:spcBef>
                  <a:spcPct val="0"/>
                </a:spcBef>
                <a:spcAft>
                  <a:spcPct val="0"/>
                </a:spcAft>
              </a:pPr>
              <a:r>
                <a:rPr lang="en-US" sz="1600" b="1" dirty="0">
                  <a:solidFill>
                    <a:srgbClr val="000000"/>
                  </a:solidFill>
                </a:rPr>
                <a:t>	Security Halt</a:t>
              </a:r>
            </a:p>
            <a:p>
              <a:pPr marL="800100" lvl="1" indent="-342900" eaLnBrk="0" fontAlgn="base" hangingPunct="0">
                <a:lnSpc>
                  <a:spcPct val="150000"/>
                </a:lnSpc>
                <a:spcBef>
                  <a:spcPct val="0"/>
                </a:spcBef>
                <a:spcAft>
                  <a:spcPct val="0"/>
                </a:spcAft>
              </a:pPr>
              <a:r>
                <a:rPr lang="en-US" sz="1600" b="1" dirty="0">
                  <a:solidFill>
                    <a:srgbClr val="000000"/>
                  </a:solidFill>
                </a:rPr>
                <a:t>	ORP</a:t>
              </a:r>
              <a:endParaRPr lang="en-US" sz="3000" b="1" dirty="0">
                <a:solidFill>
                  <a:srgbClr val="000000"/>
                </a:solidFill>
              </a:endParaRPr>
            </a:p>
          </p:txBody>
        </p:sp>
        <p:cxnSp>
          <p:nvCxnSpPr>
            <p:cNvPr id="188" name="Straight Connector 187"/>
            <p:cNvCxnSpPr/>
            <p:nvPr/>
          </p:nvCxnSpPr>
          <p:spPr bwMode="auto">
            <a:xfrm rot="10800000">
              <a:off x="76200" y="1504949"/>
              <a:ext cx="533400"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cxnSp>
          <p:nvCxnSpPr>
            <p:cNvPr id="190" name="Straight Connector 189"/>
            <p:cNvCxnSpPr/>
            <p:nvPr/>
          </p:nvCxnSpPr>
          <p:spPr bwMode="auto">
            <a:xfrm rot="10800000">
              <a:off x="76199" y="1142999"/>
              <a:ext cx="53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nvGrpSpPr>
            <p:cNvPr id="26" name="Group 205"/>
            <p:cNvGrpSpPr/>
            <p:nvPr/>
          </p:nvGrpSpPr>
          <p:grpSpPr>
            <a:xfrm>
              <a:off x="247650" y="2497765"/>
              <a:ext cx="228600" cy="302585"/>
              <a:chOff x="609600" y="1619250"/>
              <a:chExt cx="228600" cy="302585"/>
            </a:xfrm>
          </p:grpSpPr>
          <p:sp>
            <p:nvSpPr>
              <p:cNvPr id="192" name="TextBox 191"/>
              <p:cNvSpPr txBox="1"/>
              <p:nvPr/>
            </p:nvSpPr>
            <p:spPr>
              <a:xfrm>
                <a:off x="657225" y="1619250"/>
                <a:ext cx="76200" cy="215444"/>
              </a:xfrm>
              <a:prstGeom prst="rect">
                <a:avLst/>
              </a:prstGeom>
              <a:noFill/>
            </p:spPr>
            <p:txBody>
              <a:bodyPr wrap="square" rtlCol="0">
                <a:spAutoFit/>
              </a:bodyPr>
              <a:lstStyle/>
              <a:p>
                <a:pPr eaLnBrk="0" fontAlgn="base" hangingPunct="0">
                  <a:spcBef>
                    <a:spcPct val="0"/>
                  </a:spcBef>
                  <a:spcAft>
                    <a:spcPct val="0"/>
                  </a:spcAft>
                </a:pPr>
                <a:r>
                  <a:rPr lang="en-US" sz="800" b="1" dirty="0">
                    <a:solidFill>
                      <a:srgbClr val="000000"/>
                    </a:solidFill>
                  </a:rPr>
                  <a:t>1</a:t>
                </a:r>
              </a:p>
            </p:txBody>
          </p:sp>
          <p:grpSp>
            <p:nvGrpSpPr>
              <p:cNvPr id="27" name="Group 154"/>
              <p:cNvGrpSpPr/>
              <p:nvPr/>
            </p:nvGrpSpPr>
            <p:grpSpPr>
              <a:xfrm>
                <a:off x="609600" y="1638300"/>
                <a:ext cx="228600" cy="283535"/>
                <a:chOff x="2667000" y="2514600"/>
                <a:chExt cx="1143000" cy="1295400"/>
              </a:xfrm>
            </p:grpSpPr>
            <p:sp>
              <p:nvSpPr>
                <p:cNvPr id="194" name="Pentagon 193"/>
                <p:cNvSpPr/>
                <p:nvPr/>
              </p:nvSpPr>
              <p:spPr bwMode="auto">
                <a:xfrm rot="5400000">
                  <a:off x="2590800" y="2590800"/>
                  <a:ext cx="1295400" cy="1143000"/>
                </a:xfrm>
                <a:prstGeom prst="homePlate">
                  <a:avLst/>
                </a:prstGeom>
                <a:no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0" b="1" dirty="0">
                    <a:solidFill>
                      <a:srgbClr val="FFFF00"/>
                    </a:solidFill>
                  </a:endParaRPr>
                </a:p>
              </p:txBody>
            </p:sp>
            <p:cxnSp>
              <p:nvCxnSpPr>
                <p:cNvPr id="195" name="Straight Connector 194"/>
                <p:cNvCxnSpPr/>
                <p:nvPr/>
              </p:nvCxnSpPr>
              <p:spPr bwMode="auto">
                <a:xfrm rot="10800000">
                  <a:off x="2667000" y="3200400"/>
                  <a:ext cx="1143000" cy="0"/>
                </a:xfrm>
                <a:prstGeom prst="line">
                  <a:avLst/>
                </a:prstGeom>
                <a:solidFill>
                  <a:schemeClr val="accent1"/>
                </a:solidFill>
                <a:ln w="25400" cap="flat" cmpd="sng" algn="ctr">
                  <a:solidFill>
                    <a:schemeClr val="bg1"/>
                  </a:solidFill>
                  <a:prstDash val="solid"/>
                  <a:round/>
                  <a:headEnd type="none" w="med" len="med"/>
                  <a:tailEnd type="none" w="med" len="med"/>
                </a:ln>
                <a:effectLst/>
              </p:spPr>
            </p:cxnSp>
          </p:grpSp>
        </p:grpSp>
        <p:grpSp>
          <p:nvGrpSpPr>
            <p:cNvPr id="28" name="Group 204"/>
            <p:cNvGrpSpPr/>
            <p:nvPr/>
          </p:nvGrpSpPr>
          <p:grpSpPr>
            <a:xfrm>
              <a:off x="228600" y="2895600"/>
              <a:ext cx="457200" cy="246221"/>
              <a:chOff x="533400" y="2362200"/>
              <a:chExt cx="457200" cy="246221"/>
            </a:xfrm>
          </p:grpSpPr>
          <p:sp>
            <p:nvSpPr>
              <p:cNvPr id="196" name="Oval 195"/>
              <p:cNvSpPr/>
              <p:nvPr/>
            </p:nvSpPr>
            <p:spPr>
              <a:xfrm>
                <a:off x="552450" y="2362200"/>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199" name="TextBox 198"/>
              <p:cNvSpPr txBox="1"/>
              <p:nvPr/>
            </p:nvSpPr>
            <p:spPr>
              <a:xfrm>
                <a:off x="533400" y="2362200"/>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a:t>
                </a:r>
              </a:p>
            </p:txBody>
          </p:sp>
        </p:grpSp>
        <p:grpSp>
          <p:nvGrpSpPr>
            <p:cNvPr id="29" name="Group 201"/>
            <p:cNvGrpSpPr/>
            <p:nvPr/>
          </p:nvGrpSpPr>
          <p:grpSpPr>
            <a:xfrm>
              <a:off x="152400" y="3200400"/>
              <a:ext cx="714375" cy="304800"/>
              <a:chOff x="3933825" y="4114800"/>
              <a:chExt cx="714375" cy="304800"/>
            </a:xfrm>
          </p:grpSpPr>
          <p:sp>
            <p:nvSpPr>
              <p:cNvPr id="203" name="Oval 202"/>
              <p:cNvSpPr/>
              <p:nvPr/>
            </p:nvSpPr>
            <p:spPr>
              <a:xfrm>
                <a:off x="4000500" y="4114800"/>
                <a:ext cx="304800" cy="3048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04" name="TextBox 203"/>
              <p:cNvSpPr txBox="1"/>
              <p:nvPr/>
            </p:nvSpPr>
            <p:spPr>
              <a:xfrm>
                <a:off x="3933825" y="4144804"/>
                <a:ext cx="714375"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ORP</a:t>
                </a:r>
              </a:p>
            </p:txBody>
          </p:sp>
        </p:grpSp>
        <p:cxnSp>
          <p:nvCxnSpPr>
            <p:cNvPr id="259" name="Straight Connector 258"/>
            <p:cNvCxnSpPr/>
            <p:nvPr/>
          </p:nvCxnSpPr>
          <p:spPr bwMode="auto">
            <a:xfrm rot="10800000">
              <a:off x="76201" y="2209800"/>
              <a:ext cx="533400" cy="0"/>
            </a:xfrm>
            <a:prstGeom prst="line">
              <a:avLst/>
            </a:prstGeom>
            <a:solidFill>
              <a:schemeClr val="accent1"/>
            </a:solidFill>
            <a:ln w="38100" cap="flat" cmpd="sng" algn="ctr">
              <a:solidFill>
                <a:schemeClr val="accent1"/>
              </a:solidFill>
              <a:prstDash val="dash"/>
              <a:round/>
              <a:headEnd type="none" w="med" len="med"/>
              <a:tailEnd type="none" w="med" len="med"/>
            </a:ln>
            <a:effectLst/>
          </p:spPr>
        </p:cxnSp>
        <p:cxnSp>
          <p:nvCxnSpPr>
            <p:cNvPr id="260" name="Straight Connector 259"/>
            <p:cNvCxnSpPr/>
            <p:nvPr/>
          </p:nvCxnSpPr>
          <p:spPr bwMode="auto">
            <a:xfrm rot="10800000">
              <a:off x="76200" y="1847850"/>
              <a:ext cx="533400" cy="0"/>
            </a:xfrm>
            <a:prstGeom prst="line">
              <a:avLst/>
            </a:prstGeom>
            <a:solidFill>
              <a:schemeClr val="accent1"/>
            </a:solidFill>
            <a:ln w="38100" cap="flat" cmpd="sng" algn="ctr">
              <a:solidFill>
                <a:srgbClr val="FF0000"/>
              </a:solidFill>
              <a:prstDash val="dash"/>
              <a:round/>
              <a:headEnd type="none" w="med" len="med"/>
              <a:tailEnd type="none" w="med" len="med"/>
            </a:ln>
            <a:effectLst/>
          </p:spPr>
        </p:cxnSp>
      </p:grpSp>
      <p:grpSp>
        <p:nvGrpSpPr>
          <p:cNvPr id="30" name="Group 261"/>
          <p:cNvGrpSpPr/>
          <p:nvPr/>
        </p:nvGrpSpPr>
        <p:grpSpPr>
          <a:xfrm>
            <a:off x="3962400" y="3810000"/>
            <a:ext cx="457200" cy="257175"/>
            <a:chOff x="4343400" y="4848225"/>
            <a:chExt cx="457200" cy="257175"/>
          </a:xfrm>
        </p:grpSpPr>
        <p:sp>
          <p:nvSpPr>
            <p:cNvPr id="263" name="Oval 262"/>
            <p:cNvSpPr/>
            <p:nvPr/>
          </p:nvSpPr>
          <p:spPr>
            <a:xfrm>
              <a:off x="4419600" y="4848225"/>
              <a:ext cx="228600" cy="228600"/>
            </a:xfrm>
            <a:prstGeom prst="ellipse">
              <a:avLst/>
            </a:prstGeom>
            <a:solidFill>
              <a:schemeClr val="tx2">
                <a:alpha val="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solidFill>
                  <a:srgbClr val="000000"/>
                </a:solidFill>
              </a:endParaRPr>
            </a:p>
          </p:txBody>
        </p:sp>
        <p:sp>
          <p:nvSpPr>
            <p:cNvPr id="264" name="TextBox 263"/>
            <p:cNvSpPr txBox="1"/>
            <p:nvPr/>
          </p:nvSpPr>
          <p:spPr>
            <a:xfrm>
              <a:off x="4343400" y="4859179"/>
              <a:ext cx="457200" cy="24622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SH</a:t>
              </a:r>
            </a:p>
          </p:txBody>
        </p:sp>
      </p:grpSp>
      <p:graphicFrame>
        <p:nvGraphicFramePr>
          <p:cNvPr id="124" name="Table 123"/>
          <p:cNvGraphicFramePr>
            <a:graphicFrameLocks noGrp="1"/>
          </p:cNvGraphicFramePr>
          <p:nvPr/>
        </p:nvGraphicFramePr>
        <p:xfrm>
          <a:off x="11874" y="4851092"/>
          <a:ext cx="9132125" cy="1990083"/>
        </p:xfrm>
        <a:graphic>
          <a:graphicData uri="http://schemas.openxmlformats.org/drawingml/2006/table">
            <a:tbl>
              <a:tblPr firstRow="1" bandRow="1">
                <a:tableStyleId>{5C22544A-7EE6-4342-B048-85BDC9FD1C3A}</a:tableStyleId>
              </a:tblPr>
              <a:tblGrid>
                <a:gridCol w="1182062">
                  <a:extLst>
                    <a:ext uri="{9D8B030D-6E8A-4147-A177-3AD203B41FA5}">
                      <a16:colId xmlns:a16="http://schemas.microsoft.com/office/drawing/2014/main" val="20000"/>
                    </a:ext>
                  </a:extLst>
                </a:gridCol>
                <a:gridCol w="2650021">
                  <a:extLst>
                    <a:ext uri="{9D8B030D-6E8A-4147-A177-3AD203B41FA5}">
                      <a16:colId xmlns:a16="http://schemas.microsoft.com/office/drawing/2014/main" val="20001"/>
                    </a:ext>
                  </a:extLst>
                </a:gridCol>
                <a:gridCol w="2650021">
                  <a:extLst>
                    <a:ext uri="{9D8B030D-6E8A-4147-A177-3AD203B41FA5}">
                      <a16:colId xmlns:a16="http://schemas.microsoft.com/office/drawing/2014/main" val="20002"/>
                    </a:ext>
                  </a:extLst>
                </a:gridCol>
                <a:gridCol w="2650021">
                  <a:extLst>
                    <a:ext uri="{9D8B030D-6E8A-4147-A177-3AD203B41FA5}">
                      <a16:colId xmlns:a16="http://schemas.microsoft.com/office/drawing/2014/main" val="20003"/>
                    </a:ext>
                  </a:extLst>
                </a:gridCol>
              </a:tblGrid>
              <a:tr h="514562">
                <a:tc>
                  <a:txBody>
                    <a:bodyPr/>
                    <a:lstStyle/>
                    <a:p>
                      <a:endParaRPr lang="en-US" dirty="0"/>
                    </a:p>
                  </a:txBody>
                  <a:tcPr/>
                </a:tc>
                <a:tc>
                  <a:txBody>
                    <a:bodyPr/>
                    <a:lstStyle/>
                    <a:p>
                      <a:pPr algn="ctr"/>
                      <a:r>
                        <a:rPr lang="en-US" dirty="0">
                          <a:sym typeface="Wingdings" pitchFamily="2" charset="2"/>
                        </a:rPr>
                        <a:t>SPOBJ</a:t>
                      </a:r>
                      <a:endParaRPr lang="en-US" dirty="0"/>
                    </a:p>
                  </a:txBody>
                  <a:tcPr anchor="ctr"/>
                </a:tc>
                <a:tc>
                  <a:txBody>
                    <a:bodyPr/>
                    <a:lstStyle/>
                    <a:p>
                      <a:pPr algn="ctr"/>
                      <a:r>
                        <a:rPr lang="en-US" dirty="0"/>
                        <a:t>OBJ</a:t>
                      </a:r>
                    </a:p>
                  </a:txBody>
                  <a:tcPr anchor="ctr"/>
                </a:tc>
                <a:tc>
                  <a:txBody>
                    <a:bodyPr/>
                    <a:lstStyle/>
                    <a:p>
                      <a:pPr algn="ctr"/>
                      <a:r>
                        <a:rPr lang="en-US" dirty="0"/>
                        <a:t>OBJ</a:t>
                      </a:r>
                      <a:r>
                        <a:rPr lang="en-US" dirty="0">
                          <a:sym typeface="Wingdings" pitchFamily="2" charset="2"/>
                        </a:rPr>
                        <a:t>MC</a:t>
                      </a:r>
                      <a:endParaRPr lang="en-US" dirty="0"/>
                    </a:p>
                  </a:txBody>
                  <a:tcPr anchor="ctr"/>
                </a:tc>
                <a:extLst>
                  <a:ext uri="{0D108BD9-81ED-4DB2-BD59-A6C34878D82A}">
                    <a16:rowId xmlns:a16="http://schemas.microsoft.com/office/drawing/2014/main" val="10000"/>
                  </a:ext>
                </a:extLst>
              </a:tr>
              <a:tr h="1475521">
                <a:tc>
                  <a:txBody>
                    <a:bodyPr/>
                    <a:lstStyle/>
                    <a:p>
                      <a:pPr algn="ctr"/>
                      <a:r>
                        <a:rPr lang="en-US" sz="1200" b="1" dirty="0">
                          <a:solidFill>
                            <a:schemeClr val="bg1"/>
                          </a:solidFill>
                        </a:rPr>
                        <a:t>KEY TERRAIN</a:t>
                      </a:r>
                    </a:p>
                  </a:txBody>
                  <a:tcPr anchor="ct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26" name="TextBox 125"/>
          <p:cNvSpPr txBox="1"/>
          <p:nvPr/>
        </p:nvSpPr>
        <p:spPr>
          <a:xfrm>
            <a:off x="1207325" y="5385321"/>
            <a:ext cx="2607625" cy="1015663"/>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The hilltop vicinity GA166 806 is key terrain when we are travelling to the objective.  It is key terrain because whoever controls it, has observation/fields of fire over multiple unnamed trails which serve as potential avenues of approach.</a:t>
            </a:r>
          </a:p>
        </p:txBody>
      </p:sp>
      <p:sp>
        <p:nvSpPr>
          <p:cNvPr id="128" name="TextBox 127"/>
          <p:cNvSpPr txBox="1"/>
          <p:nvPr/>
        </p:nvSpPr>
        <p:spPr>
          <a:xfrm>
            <a:off x="3862451" y="5384493"/>
            <a:ext cx="2619500" cy="116955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The HLZ/LODA vicinity GA147 797 is key terrain when operating around our objective.  It is key because whoever controls it will have a observation/fields of fire on the access road for our objective.  Friendly forces can use the open area as an HLZ, if necessary.</a:t>
            </a:r>
          </a:p>
        </p:txBody>
      </p:sp>
      <p:sp>
        <p:nvSpPr>
          <p:cNvPr id="129" name="TextBox 128"/>
          <p:cNvSpPr txBox="1"/>
          <p:nvPr/>
        </p:nvSpPr>
        <p:spPr>
          <a:xfrm>
            <a:off x="6511433" y="5391418"/>
            <a:ext cx="2637518" cy="1169551"/>
          </a:xfrm>
          <a:prstGeom prst="rect">
            <a:avLst/>
          </a:prstGeom>
          <a:noFill/>
        </p:spPr>
        <p:txBody>
          <a:bodyPr wrap="square" rtlCol="0">
            <a:spAutoFit/>
          </a:bodyPr>
          <a:lstStyle/>
          <a:p>
            <a:pPr eaLnBrk="0" fontAlgn="base" hangingPunct="0">
              <a:spcBef>
                <a:spcPct val="0"/>
              </a:spcBef>
              <a:spcAft>
                <a:spcPct val="0"/>
              </a:spcAft>
            </a:pPr>
            <a:r>
              <a:rPr lang="en-US" sz="1000" b="1" dirty="0">
                <a:solidFill>
                  <a:srgbClr val="000000"/>
                </a:solidFill>
              </a:rPr>
              <a:t>The hilltop/road intersection vicinity GA 155 804 is key terrain when travelling towards link-up.  It is key terrain because whoever controls it will have control of 4 avenues of approach into Charlie Zone.  They would also have good observation/fields of fire on anyone travelling in their vicinity.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fill="hold"/>
                                        <p:tgtEl>
                                          <p:spTgt spid="126"/>
                                        </p:tgtEl>
                                        <p:attrNameLst>
                                          <p:attrName>ppt_x</p:attrName>
                                        </p:attrNameLst>
                                      </p:cBhvr>
                                      <p:tavLst>
                                        <p:tav tm="0">
                                          <p:val>
                                            <p:strVal val="#ppt_x"/>
                                          </p:val>
                                        </p:tav>
                                        <p:tav tm="100000">
                                          <p:val>
                                            <p:strVal val="#ppt_x"/>
                                          </p:val>
                                        </p:tav>
                                      </p:tavLst>
                                    </p:anim>
                                    <p:anim calcmode="lin" valueType="num">
                                      <p:cBhvr additive="base">
                                        <p:cTn id="8" dur="500" fill="hold"/>
                                        <p:tgtEl>
                                          <p:spTgt spid="1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500" fill="hold"/>
                                        <p:tgtEl>
                                          <p:spTgt spid="124"/>
                                        </p:tgtEl>
                                        <p:attrNameLst>
                                          <p:attrName>ppt_x</p:attrName>
                                        </p:attrNameLst>
                                      </p:cBhvr>
                                      <p:tavLst>
                                        <p:tav tm="0">
                                          <p:val>
                                            <p:strVal val="#ppt_x"/>
                                          </p:val>
                                        </p:tav>
                                        <p:tav tm="100000">
                                          <p:val>
                                            <p:strVal val="#ppt_x"/>
                                          </p:val>
                                        </p:tav>
                                      </p:tavLst>
                                    </p:anim>
                                    <p:anim calcmode="lin" valueType="num">
                                      <p:cBhvr additive="base">
                                        <p:cTn id="12" dur="500" fill="hold"/>
                                        <p:tgtEl>
                                          <p:spTgt spid="1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 calcmode="lin" valueType="num">
                                      <p:cBhvr additive="base">
                                        <p:cTn id="15" dur="500" fill="hold"/>
                                        <p:tgtEl>
                                          <p:spTgt spid="159"/>
                                        </p:tgtEl>
                                        <p:attrNameLst>
                                          <p:attrName>ppt_x</p:attrName>
                                        </p:attrNameLst>
                                      </p:cBhvr>
                                      <p:tavLst>
                                        <p:tav tm="0">
                                          <p:val>
                                            <p:strVal val="#ppt_x"/>
                                          </p:val>
                                        </p:tav>
                                        <p:tav tm="100000">
                                          <p:val>
                                            <p:strVal val="#ppt_x"/>
                                          </p:val>
                                        </p:tav>
                                      </p:tavLst>
                                    </p:anim>
                                    <p:anim calcmode="lin" valueType="num">
                                      <p:cBhvr additive="base">
                                        <p:cTn id="16" dur="500" fill="hold"/>
                                        <p:tgtEl>
                                          <p:spTgt spid="15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ppt_x"/>
                                          </p:val>
                                        </p:tav>
                                        <p:tav tm="100000">
                                          <p:val>
                                            <p:strVal val="#ppt_x"/>
                                          </p:val>
                                        </p:tav>
                                      </p:tavLst>
                                    </p:anim>
                                    <p:anim calcmode="lin" valueType="num">
                                      <p:cBhvr additive="base">
                                        <p:cTn id="20" dur="5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500" fill="hold"/>
                                        <p:tgtEl>
                                          <p:spTgt spid="171"/>
                                        </p:tgtEl>
                                        <p:attrNameLst>
                                          <p:attrName>ppt_x</p:attrName>
                                        </p:attrNameLst>
                                      </p:cBhvr>
                                      <p:tavLst>
                                        <p:tav tm="0">
                                          <p:val>
                                            <p:strVal val="#ppt_x"/>
                                          </p:val>
                                        </p:tav>
                                        <p:tav tm="100000">
                                          <p:val>
                                            <p:strVal val="#ppt_x"/>
                                          </p:val>
                                        </p:tav>
                                      </p:tavLst>
                                    </p:anim>
                                    <p:anim calcmode="lin" valueType="num">
                                      <p:cBhvr additive="base">
                                        <p:cTn id="32" dur="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anim calcmode="lin" valueType="num">
                                      <p:cBhvr additive="base">
                                        <p:cTn id="35" dur="500" fill="hold"/>
                                        <p:tgtEl>
                                          <p:spTgt spid="125"/>
                                        </p:tgtEl>
                                        <p:attrNameLst>
                                          <p:attrName>ppt_x</p:attrName>
                                        </p:attrNameLst>
                                      </p:cBhvr>
                                      <p:tavLst>
                                        <p:tav tm="0">
                                          <p:val>
                                            <p:strVal val="#ppt_x"/>
                                          </p:val>
                                        </p:tav>
                                        <p:tav tm="100000">
                                          <p:val>
                                            <p:strVal val="#ppt_x"/>
                                          </p:val>
                                        </p:tav>
                                      </p:tavLst>
                                    </p:anim>
                                    <p:anim calcmode="lin" valueType="num">
                                      <p:cBhvr additive="base">
                                        <p:cTn id="36" dur="500" fill="hold"/>
                                        <p:tgtEl>
                                          <p:spTgt spid="1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0"/>
                                        </p:tgtEl>
                                        <p:attrNameLst>
                                          <p:attrName>style.visibility</p:attrName>
                                        </p:attrNameLst>
                                      </p:cBhvr>
                                      <p:to>
                                        <p:strVal val="visible"/>
                                      </p:to>
                                    </p:set>
                                    <p:anim calcmode="lin" valueType="num">
                                      <p:cBhvr additive="base">
                                        <p:cTn id="47" dur="500" fill="hold"/>
                                        <p:tgtEl>
                                          <p:spTgt spid="180"/>
                                        </p:tgtEl>
                                        <p:attrNameLst>
                                          <p:attrName>ppt_x</p:attrName>
                                        </p:attrNameLst>
                                      </p:cBhvr>
                                      <p:tavLst>
                                        <p:tav tm="0">
                                          <p:val>
                                            <p:strVal val="#ppt_x"/>
                                          </p:val>
                                        </p:tav>
                                        <p:tav tm="100000">
                                          <p:val>
                                            <p:strVal val="#ppt_x"/>
                                          </p:val>
                                        </p:tav>
                                      </p:tavLst>
                                    </p:anim>
                                    <p:anim calcmode="lin" valueType="num">
                                      <p:cBhvr additive="base">
                                        <p:cTn id="48" dur="500" fill="hold"/>
                                        <p:tgtEl>
                                          <p:spTgt spid="18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500" fill="hold"/>
                                        <p:tgtEl>
                                          <p:spTgt spid="127"/>
                                        </p:tgtEl>
                                        <p:attrNameLst>
                                          <p:attrName>ppt_x</p:attrName>
                                        </p:attrNameLst>
                                      </p:cBhvr>
                                      <p:tavLst>
                                        <p:tav tm="0">
                                          <p:val>
                                            <p:strVal val="#ppt_x"/>
                                          </p:val>
                                        </p:tav>
                                        <p:tav tm="100000">
                                          <p:val>
                                            <p:strVal val="#ppt_x"/>
                                          </p:val>
                                        </p:tav>
                                      </p:tavLst>
                                    </p:anim>
                                    <p:anim calcmode="lin" valueType="num">
                                      <p:cBhvr additive="base">
                                        <p:cTn id="52" dur="5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8"/>
                                        </p:tgtEl>
                                        <p:attrNameLst>
                                          <p:attrName>style.visibility</p:attrName>
                                        </p:attrNameLst>
                                      </p:cBhvr>
                                      <p:to>
                                        <p:strVal val="visible"/>
                                      </p:to>
                                    </p:set>
                                    <p:anim calcmode="lin" valueType="num">
                                      <p:cBhvr additive="base">
                                        <p:cTn id="69" dur="500" fill="hold"/>
                                        <p:tgtEl>
                                          <p:spTgt spid="128"/>
                                        </p:tgtEl>
                                        <p:attrNameLst>
                                          <p:attrName>ppt_x</p:attrName>
                                        </p:attrNameLst>
                                      </p:cBhvr>
                                      <p:tavLst>
                                        <p:tav tm="0">
                                          <p:val>
                                            <p:strVal val="#ppt_x"/>
                                          </p:val>
                                        </p:tav>
                                        <p:tav tm="100000">
                                          <p:val>
                                            <p:strVal val="#ppt_x"/>
                                          </p:val>
                                        </p:tav>
                                      </p:tavLst>
                                    </p:anim>
                                    <p:anim calcmode="lin" valueType="num">
                                      <p:cBhvr additive="base">
                                        <p:cTn id="70"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xit" presetSubtype="4" fill="hold" nodeType="withEffect">
                                  <p:stCondLst>
                                    <p:cond delay="0"/>
                                  </p:stCondLst>
                                  <p:childTnLst>
                                    <p:anim calcmode="lin" valueType="num">
                                      <p:cBhvr additive="base">
                                        <p:cTn id="78" dur="500"/>
                                        <p:tgtEl>
                                          <p:spTgt spid="159"/>
                                        </p:tgtEl>
                                        <p:attrNameLst>
                                          <p:attrName>ppt_x</p:attrName>
                                        </p:attrNameLst>
                                      </p:cBhvr>
                                      <p:tavLst>
                                        <p:tav tm="0">
                                          <p:val>
                                            <p:strVal val="ppt_x"/>
                                          </p:val>
                                        </p:tav>
                                        <p:tav tm="100000">
                                          <p:val>
                                            <p:strVal val="ppt_x"/>
                                          </p:val>
                                        </p:tav>
                                      </p:tavLst>
                                    </p:anim>
                                    <p:anim calcmode="lin" valueType="num">
                                      <p:cBhvr additive="base">
                                        <p:cTn id="79" dur="500"/>
                                        <p:tgtEl>
                                          <p:spTgt spid="159"/>
                                        </p:tgtEl>
                                        <p:attrNameLst>
                                          <p:attrName>ppt_y</p:attrName>
                                        </p:attrNameLst>
                                      </p:cBhvr>
                                      <p:tavLst>
                                        <p:tav tm="0">
                                          <p:val>
                                            <p:strVal val="ppt_y"/>
                                          </p:val>
                                        </p:tav>
                                        <p:tav tm="100000">
                                          <p:val>
                                            <p:strVal val="1+ppt_h/2"/>
                                          </p:val>
                                        </p:tav>
                                      </p:tavLst>
                                    </p:anim>
                                    <p:set>
                                      <p:cBhvr>
                                        <p:cTn id="80" dur="1" fill="hold">
                                          <p:stCondLst>
                                            <p:cond delay="499"/>
                                          </p:stCondLst>
                                        </p:cTn>
                                        <p:tgtEl>
                                          <p:spTgt spid="159"/>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16"/>
                                        </p:tgtEl>
                                        <p:attrNameLst>
                                          <p:attrName>ppt_x</p:attrName>
                                        </p:attrNameLst>
                                      </p:cBhvr>
                                      <p:tavLst>
                                        <p:tav tm="0">
                                          <p:val>
                                            <p:strVal val="ppt_x"/>
                                          </p:val>
                                        </p:tav>
                                        <p:tav tm="100000">
                                          <p:val>
                                            <p:strVal val="ppt_x"/>
                                          </p:val>
                                        </p:tav>
                                      </p:tavLst>
                                    </p:anim>
                                    <p:anim calcmode="lin" valueType="num">
                                      <p:cBhvr additive="base">
                                        <p:cTn id="83" dur="500"/>
                                        <p:tgtEl>
                                          <p:spTgt spid="116"/>
                                        </p:tgtEl>
                                        <p:attrNameLst>
                                          <p:attrName>ppt_y</p:attrName>
                                        </p:attrNameLst>
                                      </p:cBhvr>
                                      <p:tavLst>
                                        <p:tav tm="0">
                                          <p:val>
                                            <p:strVal val="ppt_y"/>
                                          </p:val>
                                        </p:tav>
                                        <p:tav tm="100000">
                                          <p:val>
                                            <p:strVal val="1+ppt_h/2"/>
                                          </p:val>
                                        </p:tav>
                                      </p:tavLst>
                                    </p:anim>
                                    <p:set>
                                      <p:cBhvr>
                                        <p:cTn id="84" dur="1" fill="hold">
                                          <p:stCondLst>
                                            <p:cond delay="499"/>
                                          </p:stCondLst>
                                        </p:cTn>
                                        <p:tgtEl>
                                          <p:spTgt spid="116"/>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
                                        </p:tgtEl>
                                        <p:attrNameLst>
                                          <p:attrName>ppt_x</p:attrName>
                                        </p:attrNameLst>
                                      </p:cBhvr>
                                      <p:tavLst>
                                        <p:tav tm="0">
                                          <p:val>
                                            <p:strVal val="ppt_x"/>
                                          </p:val>
                                        </p:tav>
                                        <p:tav tm="100000">
                                          <p:val>
                                            <p:strVal val="ppt_x"/>
                                          </p:val>
                                        </p:tav>
                                      </p:tavLst>
                                    </p:anim>
                                    <p:anim calcmode="lin" valueType="num">
                                      <p:cBhvr additive="base">
                                        <p:cTn id="87" dur="500"/>
                                        <p:tgtEl>
                                          <p:spTgt spid="7"/>
                                        </p:tgtEl>
                                        <p:attrNameLst>
                                          <p:attrName>ppt_y</p:attrName>
                                        </p:attrNameLst>
                                      </p:cBhvr>
                                      <p:tavLst>
                                        <p:tav tm="0">
                                          <p:val>
                                            <p:strVal val="ppt_y"/>
                                          </p:val>
                                        </p:tav>
                                        <p:tav tm="100000">
                                          <p:val>
                                            <p:strVal val="1+ppt_h/2"/>
                                          </p:val>
                                        </p:tav>
                                      </p:tavLst>
                                    </p:anim>
                                    <p:set>
                                      <p:cBhvr>
                                        <p:cTn id="88" dur="1" fill="hold">
                                          <p:stCondLst>
                                            <p:cond delay="499"/>
                                          </p:stCondLst>
                                        </p:cTn>
                                        <p:tgtEl>
                                          <p:spTgt spid="7"/>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9"/>
                                        </p:tgtEl>
                                        <p:attrNameLst>
                                          <p:attrName>ppt_x</p:attrName>
                                        </p:attrNameLst>
                                      </p:cBhvr>
                                      <p:tavLst>
                                        <p:tav tm="0">
                                          <p:val>
                                            <p:strVal val="ppt_x"/>
                                          </p:val>
                                        </p:tav>
                                        <p:tav tm="100000">
                                          <p:val>
                                            <p:strVal val="ppt_x"/>
                                          </p:val>
                                        </p:tav>
                                      </p:tavLst>
                                    </p:anim>
                                    <p:anim calcmode="lin" valueType="num">
                                      <p:cBhvr additive="base">
                                        <p:cTn id="91" dur="500"/>
                                        <p:tgtEl>
                                          <p:spTgt spid="9"/>
                                        </p:tgtEl>
                                        <p:attrNameLst>
                                          <p:attrName>ppt_y</p:attrName>
                                        </p:attrNameLst>
                                      </p:cBhvr>
                                      <p:tavLst>
                                        <p:tav tm="0">
                                          <p:val>
                                            <p:strVal val="ppt_y"/>
                                          </p:val>
                                        </p:tav>
                                        <p:tav tm="100000">
                                          <p:val>
                                            <p:strVal val="1+ppt_h/2"/>
                                          </p:val>
                                        </p:tav>
                                      </p:tavLst>
                                    </p:anim>
                                    <p:set>
                                      <p:cBhvr>
                                        <p:cTn id="92" dur="1" fill="hold">
                                          <p:stCondLst>
                                            <p:cond delay="499"/>
                                          </p:stCondLst>
                                        </p:cTn>
                                        <p:tgtEl>
                                          <p:spTgt spid="9"/>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171"/>
                                        </p:tgtEl>
                                        <p:attrNameLst>
                                          <p:attrName>ppt_x</p:attrName>
                                        </p:attrNameLst>
                                      </p:cBhvr>
                                      <p:tavLst>
                                        <p:tav tm="0">
                                          <p:val>
                                            <p:strVal val="ppt_x"/>
                                          </p:val>
                                        </p:tav>
                                        <p:tav tm="100000">
                                          <p:val>
                                            <p:strVal val="ppt_x"/>
                                          </p:val>
                                        </p:tav>
                                      </p:tavLst>
                                    </p:anim>
                                    <p:anim calcmode="lin" valueType="num">
                                      <p:cBhvr additive="base">
                                        <p:cTn id="95" dur="500"/>
                                        <p:tgtEl>
                                          <p:spTgt spid="171"/>
                                        </p:tgtEl>
                                        <p:attrNameLst>
                                          <p:attrName>ppt_y</p:attrName>
                                        </p:attrNameLst>
                                      </p:cBhvr>
                                      <p:tavLst>
                                        <p:tav tm="0">
                                          <p:val>
                                            <p:strVal val="ppt_y"/>
                                          </p:val>
                                        </p:tav>
                                        <p:tav tm="100000">
                                          <p:val>
                                            <p:strVal val="1+ppt_h/2"/>
                                          </p:val>
                                        </p:tav>
                                      </p:tavLst>
                                    </p:anim>
                                    <p:set>
                                      <p:cBhvr>
                                        <p:cTn id="96" dur="1" fill="hold">
                                          <p:stCondLst>
                                            <p:cond delay="499"/>
                                          </p:stCondLst>
                                        </p:cTn>
                                        <p:tgtEl>
                                          <p:spTgt spid="171"/>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125"/>
                                        </p:tgtEl>
                                        <p:attrNameLst>
                                          <p:attrName>ppt_x</p:attrName>
                                        </p:attrNameLst>
                                      </p:cBhvr>
                                      <p:tavLst>
                                        <p:tav tm="0">
                                          <p:val>
                                            <p:strVal val="ppt_x"/>
                                          </p:val>
                                        </p:tav>
                                        <p:tav tm="100000">
                                          <p:val>
                                            <p:strVal val="ppt_x"/>
                                          </p:val>
                                        </p:tav>
                                      </p:tavLst>
                                    </p:anim>
                                    <p:anim calcmode="lin" valueType="num">
                                      <p:cBhvr additive="base">
                                        <p:cTn id="99" dur="500"/>
                                        <p:tgtEl>
                                          <p:spTgt spid="125"/>
                                        </p:tgtEl>
                                        <p:attrNameLst>
                                          <p:attrName>ppt_y</p:attrName>
                                        </p:attrNameLst>
                                      </p:cBhvr>
                                      <p:tavLst>
                                        <p:tav tm="0">
                                          <p:val>
                                            <p:strVal val="ppt_y"/>
                                          </p:val>
                                        </p:tav>
                                        <p:tav tm="100000">
                                          <p:val>
                                            <p:strVal val="1+ppt_h/2"/>
                                          </p:val>
                                        </p:tav>
                                      </p:tavLst>
                                    </p:anim>
                                    <p:set>
                                      <p:cBhvr>
                                        <p:cTn id="100" dur="1" fill="hold">
                                          <p:stCondLst>
                                            <p:cond delay="499"/>
                                          </p:stCondLst>
                                        </p:cTn>
                                        <p:tgtEl>
                                          <p:spTgt spid="125"/>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5"/>
                                        </p:tgtEl>
                                        <p:attrNameLst>
                                          <p:attrName>ppt_x</p:attrName>
                                        </p:attrNameLst>
                                      </p:cBhvr>
                                      <p:tavLst>
                                        <p:tav tm="0">
                                          <p:val>
                                            <p:strVal val="ppt_x"/>
                                          </p:val>
                                        </p:tav>
                                        <p:tav tm="100000">
                                          <p:val>
                                            <p:strVal val="ppt_x"/>
                                          </p:val>
                                        </p:tav>
                                      </p:tavLst>
                                    </p:anim>
                                    <p:anim calcmode="lin" valueType="num">
                                      <p:cBhvr additive="base">
                                        <p:cTn id="103" dur="500"/>
                                        <p:tgtEl>
                                          <p:spTgt spid="5"/>
                                        </p:tgtEl>
                                        <p:attrNameLst>
                                          <p:attrName>ppt_y</p:attrName>
                                        </p:attrNameLst>
                                      </p:cBhvr>
                                      <p:tavLst>
                                        <p:tav tm="0">
                                          <p:val>
                                            <p:strVal val="ppt_y"/>
                                          </p:val>
                                        </p:tav>
                                        <p:tav tm="100000">
                                          <p:val>
                                            <p:strVal val="1+ppt_h/2"/>
                                          </p:val>
                                        </p:tav>
                                      </p:tavLst>
                                    </p:anim>
                                    <p:set>
                                      <p:cBhvr>
                                        <p:cTn id="104" dur="1" fill="hold">
                                          <p:stCondLst>
                                            <p:cond delay="499"/>
                                          </p:stCondLst>
                                        </p:cTn>
                                        <p:tgtEl>
                                          <p:spTgt spid="5"/>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11"/>
                                        </p:tgtEl>
                                        <p:attrNameLst>
                                          <p:attrName>ppt_x</p:attrName>
                                        </p:attrNameLst>
                                      </p:cBhvr>
                                      <p:tavLst>
                                        <p:tav tm="0">
                                          <p:val>
                                            <p:strVal val="ppt_x"/>
                                          </p:val>
                                        </p:tav>
                                        <p:tav tm="100000">
                                          <p:val>
                                            <p:strVal val="ppt_x"/>
                                          </p:val>
                                        </p:tav>
                                      </p:tavLst>
                                    </p:anim>
                                    <p:anim calcmode="lin" valueType="num">
                                      <p:cBhvr additive="base">
                                        <p:cTn id="107" dur="500"/>
                                        <p:tgtEl>
                                          <p:spTgt spid="11"/>
                                        </p:tgtEl>
                                        <p:attrNameLst>
                                          <p:attrName>ppt_y</p:attrName>
                                        </p:attrNameLst>
                                      </p:cBhvr>
                                      <p:tavLst>
                                        <p:tav tm="0">
                                          <p:val>
                                            <p:strVal val="ppt_y"/>
                                          </p:val>
                                        </p:tav>
                                        <p:tav tm="100000">
                                          <p:val>
                                            <p:strVal val="1+ppt_h/2"/>
                                          </p:val>
                                        </p:tav>
                                      </p:tavLst>
                                    </p:anim>
                                    <p:set>
                                      <p:cBhvr>
                                        <p:cTn id="108" dur="1" fill="hold">
                                          <p:stCondLst>
                                            <p:cond delay="499"/>
                                          </p:stCondLst>
                                        </p:cTn>
                                        <p:tgtEl>
                                          <p:spTgt spid="11"/>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180"/>
                                        </p:tgtEl>
                                        <p:attrNameLst>
                                          <p:attrName>ppt_x</p:attrName>
                                        </p:attrNameLst>
                                      </p:cBhvr>
                                      <p:tavLst>
                                        <p:tav tm="0">
                                          <p:val>
                                            <p:strVal val="ppt_x"/>
                                          </p:val>
                                        </p:tav>
                                        <p:tav tm="100000">
                                          <p:val>
                                            <p:strVal val="ppt_x"/>
                                          </p:val>
                                        </p:tav>
                                      </p:tavLst>
                                    </p:anim>
                                    <p:anim calcmode="lin" valueType="num">
                                      <p:cBhvr additive="base">
                                        <p:cTn id="111" dur="500"/>
                                        <p:tgtEl>
                                          <p:spTgt spid="180"/>
                                        </p:tgtEl>
                                        <p:attrNameLst>
                                          <p:attrName>ppt_y</p:attrName>
                                        </p:attrNameLst>
                                      </p:cBhvr>
                                      <p:tavLst>
                                        <p:tav tm="0">
                                          <p:val>
                                            <p:strVal val="ppt_y"/>
                                          </p:val>
                                        </p:tav>
                                        <p:tav tm="100000">
                                          <p:val>
                                            <p:strVal val="1+ppt_h/2"/>
                                          </p:val>
                                        </p:tav>
                                      </p:tavLst>
                                    </p:anim>
                                    <p:set>
                                      <p:cBhvr>
                                        <p:cTn id="112" dur="1" fill="hold">
                                          <p:stCondLst>
                                            <p:cond delay="499"/>
                                          </p:stCondLst>
                                        </p:cTn>
                                        <p:tgtEl>
                                          <p:spTgt spid="180"/>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127"/>
                                        </p:tgtEl>
                                        <p:attrNameLst>
                                          <p:attrName>ppt_x</p:attrName>
                                        </p:attrNameLst>
                                      </p:cBhvr>
                                      <p:tavLst>
                                        <p:tav tm="0">
                                          <p:val>
                                            <p:strVal val="ppt_x"/>
                                          </p:val>
                                        </p:tav>
                                        <p:tav tm="100000">
                                          <p:val>
                                            <p:strVal val="ppt_x"/>
                                          </p:val>
                                        </p:tav>
                                      </p:tavLst>
                                    </p:anim>
                                    <p:anim calcmode="lin" valueType="num">
                                      <p:cBhvr additive="base">
                                        <p:cTn id="115" dur="500"/>
                                        <p:tgtEl>
                                          <p:spTgt spid="127"/>
                                        </p:tgtEl>
                                        <p:attrNameLst>
                                          <p:attrName>ppt_y</p:attrName>
                                        </p:attrNameLst>
                                      </p:cBhvr>
                                      <p:tavLst>
                                        <p:tav tm="0">
                                          <p:val>
                                            <p:strVal val="ppt_y"/>
                                          </p:val>
                                        </p:tav>
                                        <p:tav tm="100000">
                                          <p:val>
                                            <p:strVal val="1+ppt_h/2"/>
                                          </p:val>
                                        </p:tav>
                                      </p:tavLst>
                                    </p:anim>
                                    <p:set>
                                      <p:cBhvr>
                                        <p:cTn id="116" dur="1" fill="hold">
                                          <p:stCondLst>
                                            <p:cond delay="499"/>
                                          </p:stCondLst>
                                        </p:cTn>
                                        <p:tgtEl>
                                          <p:spTgt spid="127"/>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13"/>
                                        </p:tgtEl>
                                        <p:attrNameLst>
                                          <p:attrName>ppt_x</p:attrName>
                                        </p:attrNameLst>
                                      </p:cBhvr>
                                      <p:tavLst>
                                        <p:tav tm="0">
                                          <p:val>
                                            <p:strVal val="ppt_x"/>
                                          </p:val>
                                        </p:tav>
                                        <p:tav tm="100000">
                                          <p:val>
                                            <p:strVal val="ppt_x"/>
                                          </p:val>
                                        </p:tav>
                                      </p:tavLst>
                                    </p:anim>
                                    <p:anim calcmode="lin" valueType="num">
                                      <p:cBhvr additive="base">
                                        <p:cTn id="119" dur="500"/>
                                        <p:tgtEl>
                                          <p:spTgt spid="13"/>
                                        </p:tgtEl>
                                        <p:attrNameLst>
                                          <p:attrName>ppt_y</p:attrName>
                                        </p:attrNameLst>
                                      </p:cBhvr>
                                      <p:tavLst>
                                        <p:tav tm="0">
                                          <p:val>
                                            <p:strVal val="ppt_y"/>
                                          </p:val>
                                        </p:tav>
                                        <p:tav tm="100000">
                                          <p:val>
                                            <p:strVal val="1+ppt_h/2"/>
                                          </p:val>
                                        </p:tav>
                                      </p:tavLst>
                                    </p:anim>
                                    <p:set>
                                      <p:cBhvr>
                                        <p:cTn id="120" dur="1" fill="hold">
                                          <p:stCondLst>
                                            <p:cond delay="499"/>
                                          </p:stCondLst>
                                        </p:cTn>
                                        <p:tgtEl>
                                          <p:spTgt spid="13"/>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30"/>
                                        </p:tgtEl>
                                        <p:attrNameLst>
                                          <p:attrName>ppt_x</p:attrName>
                                        </p:attrNameLst>
                                      </p:cBhvr>
                                      <p:tavLst>
                                        <p:tav tm="0">
                                          <p:val>
                                            <p:strVal val="ppt_x"/>
                                          </p:val>
                                        </p:tav>
                                        <p:tav tm="100000">
                                          <p:val>
                                            <p:strVal val="ppt_x"/>
                                          </p:val>
                                        </p:tav>
                                      </p:tavLst>
                                    </p:anim>
                                    <p:anim calcmode="lin" valueType="num">
                                      <p:cBhvr additive="base">
                                        <p:cTn id="123" dur="500"/>
                                        <p:tgtEl>
                                          <p:spTgt spid="30"/>
                                        </p:tgtEl>
                                        <p:attrNameLst>
                                          <p:attrName>ppt_y</p:attrName>
                                        </p:attrNameLst>
                                      </p:cBhvr>
                                      <p:tavLst>
                                        <p:tav tm="0">
                                          <p:val>
                                            <p:strVal val="ppt_y"/>
                                          </p:val>
                                        </p:tav>
                                        <p:tav tm="100000">
                                          <p:val>
                                            <p:strVal val="1+ppt_h/2"/>
                                          </p:val>
                                        </p:tav>
                                      </p:tavLst>
                                    </p:anim>
                                    <p:set>
                                      <p:cBhvr>
                                        <p:cTn id="124" dur="1" fill="hold">
                                          <p:stCondLst>
                                            <p:cond delay="499"/>
                                          </p:stCondLst>
                                        </p:cTn>
                                        <p:tgtEl>
                                          <p:spTgt spid="30"/>
                                        </p:tgtEl>
                                        <p:attrNameLst>
                                          <p:attrName>style.visibility</p:attrName>
                                        </p:attrNameLst>
                                      </p:cBhvr>
                                      <p:to>
                                        <p:strVal val="hidden"/>
                                      </p:to>
                                    </p:set>
                                  </p:childTnLst>
                                </p:cTn>
                              </p:par>
                              <p:par>
                                <p:cTn id="125" presetID="2" presetClass="entr" presetSubtype="4" fill="hold" nodeType="withEffect">
                                  <p:stCondLst>
                                    <p:cond delay="0"/>
                                  </p:stCondLst>
                                  <p:childTnLst>
                                    <p:set>
                                      <p:cBhvr>
                                        <p:cTn id="126" dur="1" fill="hold">
                                          <p:stCondLst>
                                            <p:cond delay="0"/>
                                          </p:stCondLst>
                                        </p:cTn>
                                        <p:tgtEl>
                                          <p:spTgt spid="208"/>
                                        </p:tgtEl>
                                        <p:attrNameLst>
                                          <p:attrName>style.visibility</p:attrName>
                                        </p:attrNameLst>
                                      </p:cBhvr>
                                      <p:to>
                                        <p:strVal val="visible"/>
                                      </p:to>
                                    </p:set>
                                    <p:anim calcmode="lin" valueType="num">
                                      <p:cBhvr additive="base">
                                        <p:cTn id="127" dur="500" fill="hold"/>
                                        <p:tgtEl>
                                          <p:spTgt spid="208"/>
                                        </p:tgtEl>
                                        <p:attrNameLst>
                                          <p:attrName>ppt_x</p:attrName>
                                        </p:attrNameLst>
                                      </p:cBhvr>
                                      <p:tavLst>
                                        <p:tav tm="0">
                                          <p:val>
                                            <p:strVal val="#ppt_x"/>
                                          </p:val>
                                        </p:tav>
                                        <p:tav tm="100000">
                                          <p:val>
                                            <p:strVal val="#ppt_x"/>
                                          </p:val>
                                        </p:tav>
                                      </p:tavLst>
                                    </p:anim>
                                    <p:anim calcmode="lin" valueType="num">
                                      <p:cBhvr additive="base">
                                        <p:cTn id="128" dur="500" fill="hold"/>
                                        <p:tgtEl>
                                          <p:spTgt spid="208"/>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209"/>
                                        </p:tgtEl>
                                        <p:attrNameLst>
                                          <p:attrName>style.visibility</p:attrName>
                                        </p:attrNameLst>
                                      </p:cBhvr>
                                      <p:to>
                                        <p:strVal val="visible"/>
                                      </p:to>
                                    </p:set>
                                    <p:anim calcmode="lin" valueType="num">
                                      <p:cBhvr additive="base">
                                        <p:cTn id="131" dur="500" fill="hold"/>
                                        <p:tgtEl>
                                          <p:spTgt spid="209"/>
                                        </p:tgtEl>
                                        <p:attrNameLst>
                                          <p:attrName>ppt_x</p:attrName>
                                        </p:attrNameLst>
                                      </p:cBhvr>
                                      <p:tavLst>
                                        <p:tav tm="0">
                                          <p:val>
                                            <p:strVal val="#ppt_x"/>
                                          </p:val>
                                        </p:tav>
                                        <p:tav tm="100000">
                                          <p:val>
                                            <p:strVal val="#ppt_x"/>
                                          </p:val>
                                        </p:tav>
                                      </p:tavLst>
                                    </p:anim>
                                    <p:anim calcmode="lin" valueType="num">
                                      <p:cBhvr additive="base">
                                        <p:cTn id="132" dur="500" fill="hold"/>
                                        <p:tgtEl>
                                          <p:spTgt spid="209"/>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additive="base">
                                        <p:cTn id="135" dur="500" fill="hold"/>
                                        <p:tgtEl>
                                          <p:spTgt spid="21"/>
                                        </p:tgtEl>
                                        <p:attrNameLst>
                                          <p:attrName>ppt_x</p:attrName>
                                        </p:attrNameLst>
                                      </p:cBhvr>
                                      <p:tavLst>
                                        <p:tav tm="0">
                                          <p:val>
                                            <p:strVal val="#ppt_x"/>
                                          </p:val>
                                        </p:tav>
                                        <p:tav tm="100000">
                                          <p:val>
                                            <p:strVal val="#ppt_x"/>
                                          </p:val>
                                        </p:tav>
                                      </p:tavLst>
                                    </p:anim>
                                    <p:anim calcmode="lin" valueType="num">
                                      <p:cBhvr additive="base">
                                        <p:cTn id="136" dur="500" fill="hold"/>
                                        <p:tgtEl>
                                          <p:spTgt spid="21"/>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247"/>
                                        </p:tgtEl>
                                        <p:attrNameLst>
                                          <p:attrName>style.visibility</p:attrName>
                                        </p:attrNameLst>
                                      </p:cBhvr>
                                      <p:to>
                                        <p:strVal val="visible"/>
                                      </p:to>
                                    </p:set>
                                    <p:anim calcmode="lin" valueType="num">
                                      <p:cBhvr additive="base">
                                        <p:cTn id="139" dur="500" fill="hold"/>
                                        <p:tgtEl>
                                          <p:spTgt spid="247"/>
                                        </p:tgtEl>
                                        <p:attrNameLst>
                                          <p:attrName>ppt_x</p:attrName>
                                        </p:attrNameLst>
                                      </p:cBhvr>
                                      <p:tavLst>
                                        <p:tav tm="0">
                                          <p:val>
                                            <p:strVal val="#ppt_x"/>
                                          </p:val>
                                        </p:tav>
                                        <p:tav tm="100000">
                                          <p:val>
                                            <p:strVal val="#ppt_x"/>
                                          </p:val>
                                        </p:tav>
                                      </p:tavLst>
                                    </p:anim>
                                    <p:anim calcmode="lin" valueType="num">
                                      <p:cBhvr additive="base">
                                        <p:cTn id="140" dur="500" fill="hold"/>
                                        <p:tgtEl>
                                          <p:spTgt spid="247"/>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17"/>
                                        </p:tgtEl>
                                        <p:attrNameLst>
                                          <p:attrName>style.visibility</p:attrName>
                                        </p:attrNameLst>
                                      </p:cBhvr>
                                      <p:to>
                                        <p:strVal val="visible"/>
                                      </p:to>
                                    </p:set>
                                    <p:anim calcmode="lin" valueType="num">
                                      <p:cBhvr additive="base">
                                        <p:cTn id="143" dur="500" fill="hold"/>
                                        <p:tgtEl>
                                          <p:spTgt spid="217"/>
                                        </p:tgtEl>
                                        <p:attrNameLst>
                                          <p:attrName>ppt_x</p:attrName>
                                        </p:attrNameLst>
                                      </p:cBhvr>
                                      <p:tavLst>
                                        <p:tav tm="0">
                                          <p:val>
                                            <p:strVal val="#ppt_x"/>
                                          </p:val>
                                        </p:tav>
                                        <p:tav tm="100000">
                                          <p:val>
                                            <p:strVal val="#ppt_x"/>
                                          </p:val>
                                        </p:tav>
                                      </p:tavLst>
                                    </p:anim>
                                    <p:anim calcmode="lin" valueType="num">
                                      <p:cBhvr additive="base">
                                        <p:cTn id="144" dur="500" fill="hold"/>
                                        <p:tgtEl>
                                          <p:spTgt spid="217"/>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15"/>
                                        </p:tgtEl>
                                        <p:attrNameLst>
                                          <p:attrName>style.visibility</p:attrName>
                                        </p:attrNameLst>
                                      </p:cBhvr>
                                      <p:to>
                                        <p:strVal val="visible"/>
                                      </p:to>
                                    </p:set>
                                    <p:anim calcmode="lin" valueType="num">
                                      <p:cBhvr additive="base">
                                        <p:cTn id="147" dur="500" fill="hold"/>
                                        <p:tgtEl>
                                          <p:spTgt spid="15"/>
                                        </p:tgtEl>
                                        <p:attrNameLst>
                                          <p:attrName>ppt_x</p:attrName>
                                        </p:attrNameLst>
                                      </p:cBhvr>
                                      <p:tavLst>
                                        <p:tav tm="0">
                                          <p:val>
                                            <p:strVal val="#ppt_x"/>
                                          </p:val>
                                        </p:tav>
                                        <p:tav tm="100000">
                                          <p:val>
                                            <p:strVal val="#ppt_x"/>
                                          </p:val>
                                        </p:tav>
                                      </p:tavLst>
                                    </p:anim>
                                    <p:anim calcmode="lin" valueType="num">
                                      <p:cBhvr additive="base">
                                        <p:cTn id="148" dur="500" fill="hold"/>
                                        <p:tgtEl>
                                          <p:spTgt spid="1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224"/>
                                        </p:tgtEl>
                                        <p:attrNameLst>
                                          <p:attrName>style.visibility</p:attrName>
                                        </p:attrNameLst>
                                      </p:cBhvr>
                                      <p:to>
                                        <p:strVal val="visible"/>
                                      </p:to>
                                    </p:set>
                                    <p:anim calcmode="lin" valueType="num">
                                      <p:cBhvr additive="base">
                                        <p:cTn id="151" dur="500" fill="hold"/>
                                        <p:tgtEl>
                                          <p:spTgt spid="224"/>
                                        </p:tgtEl>
                                        <p:attrNameLst>
                                          <p:attrName>ppt_x</p:attrName>
                                        </p:attrNameLst>
                                      </p:cBhvr>
                                      <p:tavLst>
                                        <p:tav tm="0">
                                          <p:val>
                                            <p:strVal val="#ppt_x"/>
                                          </p:val>
                                        </p:tav>
                                        <p:tav tm="100000">
                                          <p:val>
                                            <p:strVal val="#ppt_x"/>
                                          </p:val>
                                        </p:tav>
                                      </p:tavLst>
                                    </p:anim>
                                    <p:anim calcmode="lin" valueType="num">
                                      <p:cBhvr additive="base">
                                        <p:cTn id="152" dur="500" fill="hold"/>
                                        <p:tgtEl>
                                          <p:spTgt spid="224"/>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7"/>
                                        </p:tgtEl>
                                        <p:attrNameLst>
                                          <p:attrName>style.visibility</p:attrName>
                                        </p:attrNameLst>
                                      </p:cBhvr>
                                      <p:to>
                                        <p:strVal val="visible"/>
                                      </p:to>
                                    </p:set>
                                    <p:anim calcmode="lin" valueType="num">
                                      <p:cBhvr additive="base">
                                        <p:cTn id="155" dur="500" fill="hold"/>
                                        <p:tgtEl>
                                          <p:spTgt spid="17"/>
                                        </p:tgtEl>
                                        <p:attrNameLst>
                                          <p:attrName>ppt_x</p:attrName>
                                        </p:attrNameLst>
                                      </p:cBhvr>
                                      <p:tavLst>
                                        <p:tav tm="0">
                                          <p:val>
                                            <p:strVal val="#ppt_x"/>
                                          </p:val>
                                        </p:tav>
                                        <p:tav tm="100000">
                                          <p:val>
                                            <p:strVal val="#ppt_x"/>
                                          </p:val>
                                        </p:tav>
                                      </p:tavLst>
                                    </p:anim>
                                    <p:anim calcmode="lin" valueType="num">
                                      <p:cBhvr additive="base">
                                        <p:cTn id="156" dur="500" fill="hold"/>
                                        <p:tgtEl>
                                          <p:spTgt spid="1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 calcmode="lin" valueType="num">
                                      <p:cBhvr additive="base">
                                        <p:cTn id="159" dur="500" fill="hold"/>
                                        <p:tgtEl>
                                          <p:spTgt spid="23"/>
                                        </p:tgtEl>
                                        <p:attrNameLst>
                                          <p:attrName>ppt_x</p:attrName>
                                        </p:attrNameLst>
                                      </p:cBhvr>
                                      <p:tavLst>
                                        <p:tav tm="0">
                                          <p:val>
                                            <p:strVal val="#ppt_x"/>
                                          </p:val>
                                        </p:tav>
                                        <p:tav tm="100000">
                                          <p:val>
                                            <p:strVal val="#ppt_x"/>
                                          </p:val>
                                        </p:tav>
                                      </p:tavLst>
                                    </p:anim>
                                    <p:anim calcmode="lin" valueType="num">
                                      <p:cBhvr additive="base">
                                        <p:cTn id="160" dur="500" fill="hold"/>
                                        <p:tgtEl>
                                          <p:spTgt spid="23"/>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anim calcmode="lin" valueType="num">
                                      <p:cBhvr additive="base">
                                        <p:cTn id="163" dur="500" fill="hold"/>
                                        <p:tgtEl>
                                          <p:spTgt spid="19"/>
                                        </p:tgtEl>
                                        <p:attrNameLst>
                                          <p:attrName>ppt_x</p:attrName>
                                        </p:attrNameLst>
                                      </p:cBhvr>
                                      <p:tavLst>
                                        <p:tav tm="0">
                                          <p:val>
                                            <p:strVal val="#ppt_x"/>
                                          </p:val>
                                        </p:tav>
                                        <p:tav tm="100000">
                                          <p:val>
                                            <p:strVal val="#ppt_x"/>
                                          </p:val>
                                        </p:tav>
                                      </p:tavLst>
                                    </p:anim>
                                    <p:anim calcmode="lin" valueType="num">
                                      <p:cBhvr additive="base">
                                        <p:cTn id="164" dur="500" fill="hold"/>
                                        <p:tgtEl>
                                          <p:spTgt spid="19"/>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254"/>
                                        </p:tgtEl>
                                        <p:attrNameLst>
                                          <p:attrName>style.visibility</p:attrName>
                                        </p:attrNameLst>
                                      </p:cBhvr>
                                      <p:to>
                                        <p:strVal val="visible"/>
                                      </p:to>
                                    </p:set>
                                    <p:anim calcmode="lin" valueType="num">
                                      <p:cBhvr additive="base">
                                        <p:cTn id="167" dur="500" fill="hold"/>
                                        <p:tgtEl>
                                          <p:spTgt spid="254"/>
                                        </p:tgtEl>
                                        <p:attrNameLst>
                                          <p:attrName>ppt_x</p:attrName>
                                        </p:attrNameLst>
                                      </p:cBhvr>
                                      <p:tavLst>
                                        <p:tav tm="0">
                                          <p:val>
                                            <p:strVal val="#ppt_x"/>
                                          </p:val>
                                        </p:tav>
                                        <p:tav tm="100000">
                                          <p:val>
                                            <p:strVal val="#ppt_x"/>
                                          </p:val>
                                        </p:tav>
                                      </p:tavLst>
                                    </p:anim>
                                    <p:anim calcmode="lin" valueType="num">
                                      <p:cBhvr additive="base">
                                        <p:cTn id="168" dur="500" fill="hold"/>
                                        <p:tgtEl>
                                          <p:spTgt spid="254"/>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233"/>
                                        </p:tgtEl>
                                        <p:attrNameLst>
                                          <p:attrName>style.visibility</p:attrName>
                                        </p:attrNameLst>
                                      </p:cBhvr>
                                      <p:to>
                                        <p:strVal val="visible"/>
                                      </p:to>
                                    </p:set>
                                    <p:anim calcmode="lin" valueType="num">
                                      <p:cBhvr additive="base">
                                        <p:cTn id="171" dur="500" fill="hold"/>
                                        <p:tgtEl>
                                          <p:spTgt spid="233"/>
                                        </p:tgtEl>
                                        <p:attrNameLst>
                                          <p:attrName>ppt_x</p:attrName>
                                        </p:attrNameLst>
                                      </p:cBhvr>
                                      <p:tavLst>
                                        <p:tav tm="0">
                                          <p:val>
                                            <p:strVal val="#ppt_x"/>
                                          </p:val>
                                        </p:tav>
                                        <p:tav tm="100000">
                                          <p:val>
                                            <p:strVal val="#ppt_x"/>
                                          </p:val>
                                        </p:tav>
                                      </p:tavLst>
                                    </p:anim>
                                    <p:anim calcmode="lin" valueType="num">
                                      <p:cBhvr additive="base">
                                        <p:cTn id="172"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8" grpId="0"/>
      <p:bldP spid="129" grpId="0"/>
    </p:bldLst>
  </p:timing>
</p:sld>
</file>

<file path=ppt/theme/theme1.xml><?xml version="1.0" encoding="utf-8"?>
<a:theme xmlns:a="http://schemas.openxmlformats.org/drawingml/2006/main" name="Default Design">
  <a:themeElements>
    <a:clrScheme name="Default Design 13">
      <a:dk1>
        <a:srgbClr val="336699"/>
      </a:dk1>
      <a:lt1>
        <a:srgbClr val="FFFF00"/>
      </a:lt1>
      <a:dk2>
        <a:srgbClr val="000000"/>
      </a:dk2>
      <a:lt2>
        <a:srgbClr val="E3EBF1"/>
      </a:lt2>
      <a:accent1>
        <a:srgbClr val="003399"/>
      </a:accent1>
      <a:accent2>
        <a:srgbClr val="468A4B"/>
      </a:accent2>
      <a:accent3>
        <a:srgbClr val="AAAAAA"/>
      </a:accent3>
      <a:accent4>
        <a:srgbClr val="DADA00"/>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00"/>
        </a:lt1>
        <a:dk2>
          <a:srgbClr val="000000"/>
        </a:dk2>
        <a:lt2>
          <a:srgbClr val="E3EBF1"/>
        </a:lt2>
        <a:accent1>
          <a:srgbClr val="003399"/>
        </a:accent1>
        <a:accent2>
          <a:srgbClr val="468A4B"/>
        </a:accent2>
        <a:accent3>
          <a:srgbClr val="AAAAAA"/>
        </a:accent3>
        <a:accent4>
          <a:srgbClr val="DADA00"/>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6417</Words>
  <Application>Microsoft Office PowerPoint</Application>
  <PresentationFormat>On-screen Show (4:3)</PresentationFormat>
  <Paragraphs>722</Paragraphs>
  <Slides>34</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TimesNewRoman,Italic</vt:lpstr>
      <vt:lpstr>Wingdings</vt:lpstr>
      <vt:lpstr>Default Design</vt:lpstr>
      <vt:lpstr>1_Office Theme</vt:lpstr>
      <vt:lpstr>3_Office Theme</vt:lpstr>
      <vt:lpstr>TEAM LEADER COURSE</vt:lpstr>
      <vt:lpstr>PowerPoint Presentation</vt:lpstr>
      <vt:lpstr>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Company Concept</vt:lpstr>
      <vt:lpstr>Platoon Concept OBJ Black</vt:lpstr>
      <vt:lpstr>PowerPoint Presentation</vt:lpstr>
      <vt:lpstr>PowerPoint Presentation</vt:lpstr>
      <vt:lpstr>PowerPoint Presentation</vt:lpstr>
      <vt:lpstr>PowerPoint Presentation</vt:lpstr>
      <vt:lpstr>Concept 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on Learning</vt:lpstr>
      <vt:lpstr>Check on Learning cont.</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Animations</dc:title>
  <dc:creator>Matthew.Jordan.Reed</dc:creator>
  <cp:lastModifiedBy>Effie, Mahugh A MIL</cp:lastModifiedBy>
  <cp:revision>44</cp:revision>
  <dcterms:created xsi:type="dcterms:W3CDTF">2010-12-07T17:55:22Z</dcterms:created>
  <dcterms:modified xsi:type="dcterms:W3CDTF">2025-03-14T20:00:38Z</dcterms:modified>
</cp:coreProperties>
</file>