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9"/>
  </p:notesMasterIdLst>
  <p:handoutMasterIdLst>
    <p:handoutMasterId r:id="rId10"/>
  </p:handoutMasterIdLst>
  <p:sldIdLst>
    <p:sldId id="428" r:id="rId5"/>
    <p:sldId id="425" r:id="rId6"/>
    <p:sldId id="426" r:id="rId7"/>
    <p:sldId id="429" r:id="rId8"/>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00"/>
    <a:srgbClr val="0000FF"/>
    <a:srgbClr val="99CC00"/>
    <a:srgbClr val="08C8B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E17BF9F-64A1-422B-B2D2-9555B7F970AA}" v="39" dt="2023-11-01T21:23:12.29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218" autoAdjust="0"/>
    <p:restoredTop sz="94027" autoAdjust="0"/>
  </p:normalViewPr>
  <p:slideViewPr>
    <p:cSldViewPr>
      <p:cViewPr varScale="1">
        <p:scale>
          <a:sx n="81" d="100"/>
          <a:sy n="81" d="100"/>
        </p:scale>
        <p:origin x="1608" y="53"/>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5" Type="http://schemas.microsoft.com/office/2015/10/relationships/revisionInfo" Target="revisionInfo.xml"/><Relationship Id="rId10"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3"/>
            <a:ext cx="3042758" cy="466257"/>
          </a:xfrm>
          <a:prstGeom prst="rect">
            <a:avLst/>
          </a:prstGeom>
        </p:spPr>
        <p:txBody>
          <a:bodyPr vert="horz" lIns="92131" tIns="46065" rIns="92131" bIns="46065" rtlCol="0"/>
          <a:lstStyle>
            <a:lvl1pPr algn="l">
              <a:defRPr sz="1200"/>
            </a:lvl1pPr>
          </a:lstStyle>
          <a:p>
            <a:endParaRPr lang="en-US" dirty="0"/>
          </a:p>
        </p:txBody>
      </p:sp>
      <p:sp>
        <p:nvSpPr>
          <p:cNvPr id="3" name="Date Placeholder 2"/>
          <p:cNvSpPr>
            <a:spLocks noGrp="1"/>
          </p:cNvSpPr>
          <p:nvPr>
            <p:ph type="dt" sz="quarter" idx="1"/>
          </p:nvPr>
        </p:nvSpPr>
        <p:spPr>
          <a:xfrm>
            <a:off x="3978748" y="3"/>
            <a:ext cx="3042757" cy="466257"/>
          </a:xfrm>
          <a:prstGeom prst="rect">
            <a:avLst/>
          </a:prstGeom>
        </p:spPr>
        <p:txBody>
          <a:bodyPr vert="horz" lIns="92131" tIns="46065" rIns="92131" bIns="46065" rtlCol="0"/>
          <a:lstStyle>
            <a:lvl1pPr algn="r">
              <a:defRPr sz="1200"/>
            </a:lvl1pPr>
          </a:lstStyle>
          <a:p>
            <a:fld id="{49328BED-F64E-46F2-9FBF-4A5039C0A0D1}" type="datetimeFigureOut">
              <a:rPr lang="en-US" smtClean="0"/>
              <a:pPr/>
              <a:t>3/4/2025</a:t>
            </a:fld>
            <a:endParaRPr lang="en-US" dirty="0"/>
          </a:p>
        </p:txBody>
      </p:sp>
      <p:sp>
        <p:nvSpPr>
          <p:cNvPr id="4" name="Footer Placeholder 3"/>
          <p:cNvSpPr>
            <a:spLocks noGrp="1"/>
          </p:cNvSpPr>
          <p:nvPr>
            <p:ph type="ftr" sz="quarter" idx="2"/>
          </p:nvPr>
        </p:nvSpPr>
        <p:spPr>
          <a:xfrm>
            <a:off x="1" y="8841244"/>
            <a:ext cx="3042758" cy="466257"/>
          </a:xfrm>
          <a:prstGeom prst="rect">
            <a:avLst/>
          </a:prstGeom>
        </p:spPr>
        <p:txBody>
          <a:bodyPr vert="horz" lIns="92131" tIns="46065" rIns="92131" bIns="46065"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8748" y="8841244"/>
            <a:ext cx="3042757" cy="466257"/>
          </a:xfrm>
          <a:prstGeom prst="rect">
            <a:avLst/>
          </a:prstGeom>
        </p:spPr>
        <p:txBody>
          <a:bodyPr vert="horz" lIns="92131" tIns="46065" rIns="92131" bIns="46065" rtlCol="0" anchor="b"/>
          <a:lstStyle>
            <a:lvl1pPr algn="r">
              <a:defRPr sz="1200"/>
            </a:lvl1pPr>
          </a:lstStyle>
          <a:p>
            <a:fld id="{5ABD7FA9-42F3-40EB-8A79-5A603E5EA20F}" type="slidenum">
              <a:rPr lang="en-US" smtClean="0"/>
              <a:pPr/>
              <a:t>‹#›</a:t>
            </a:fld>
            <a:endParaRPr lang="en-US" dirty="0"/>
          </a:p>
        </p:txBody>
      </p:sp>
    </p:spTree>
    <p:extLst>
      <p:ext uri="{BB962C8B-B14F-4D97-AF65-F5344CB8AC3E}">
        <p14:creationId xmlns:p14="http://schemas.microsoft.com/office/powerpoint/2010/main" val="20917988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43343" cy="465455"/>
          </a:xfrm>
          <a:prstGeom prst="rect">
            <a:avLst/>
          </a:prstGeom>
        </p:spPr>
        <p:txBody>
          <a:bodyPr vert="horz" lIns="93283" tIns="46643" rIns="93283" bIns="46643" rtlCol="0"/>
          <a:lstStyle>
            <a:lvl1pPr algn="l">
              <a:defRPr sz="1200"/>
            </a:lvl1pPr>
          </a:lstStyle>
          <a:p>
            <a:endParaRPr lang="en-US" dirty="0"/>
          </a:p>
        </p:txBody>
      </p:sp>
      <p:sp>
        <p:nvSpPr>
          <p:cNvPr id="3" name="Date Placeholder 2"/>
          <p:cNvSpPr>
            <a:spLocks noGrp="1"/>
          </p:cNvSpPr>
          <p:nvPr>
            <p:ph type="dt" idx="1"/>
          </p:nvPr>
        </p:nvSpPr>
        <p:spPr>
          <a:xfrm>
            <a:off x="3978133" y="1"/>
            <a:ext cx="3043343" cy="465455"/>
          </a:xfrm>
          <a:prstGeom prst="rect">
            <a:avLst/>
          </a:prstGeom>
        </p:spPr>
        <p:txBody>
          <a:bodyPr vert="horz" lIns="93283" tIns="46643" rIns="93283" bIns="46643" rtlCol="0"/>
          <a:lstStyle>
            <a:lvl1pPr algn="r">
              <a:defRPr sz="1200"/>
            </a:lvl1pPr>
          </a:lstStyle>
          <a:p>
            <a:fld id="{D7C9C133-0EF0-472E-8706-A18FAE630CFF}" type="datetimeFigureOut">
              <a:rPr lang="en-US" smtClean="0"/>
              <a:pPr/>
              <a:t>3/4/2025</a:t>
            </a:fld>
            <a:endParaRPr lang="en-US" dirty="0"/>
          </a:p>
        </p:txBody>
      </p:sp>
      <p:sp>
        <p:nvSpPr>
          <p:cNvPr id="4" name="Slide Image Placeholder 3"/>
          <p:cNvSpPr>
            <a:spLocks noGrp="1" noRot="1" noChangeAspect="1"/>
          </p:cNvSpPr>
          <p:nvPr>
            <p:ph type="sldImg" idx="2"/>
          </p:nvPr>
        </p:nvSpPr>
        <p:spPr>
          <a:xfrm>
            <a:off x="1182688" y="698500"/>
            <a:ext cx="4657725" cy="3492500"/>
          </a:xfrm>
          <a:prstGeom prst="rect">
            <a:avLst/>
          </a:prstGeom>
          <a:noFill/>
          <a:ln w="12700">
            <a:solidFill>
              <a:prstClr val="black"/>
            </a:solidFill>
          </a:ln>
        </p:spPr>
        <p:txBody>
          <a:bodyPr vert="horz" lIns="93283" tIns="46643" rIns="93283" bIns="46643" rtlCol="0" anchor="ctr"/>
          <a:lstStyle/>
          <a:p>
            <a:endParaRPr lang="en-US" dirty="0"/>
          </a:p>
        </p:txBody>
      </p:sp>
      <p:sp>
        <p:nvSpPr>
          <p:cNvPr id="5" name="Notes Placeholder 4"/>
          <p:cNvSpPr>
            <a:spLocks noGrp="1"/>
          </p:cNvSpPr>
          <p:nvPr>
            <p:ph type="body" sz="quarter" idx="3"/>
          </p:nvPr>
        </p:nvSpPr>
        <p:spPr>
          <a:xfrm>
            <a:off x="702310" y="4421825"/>
            <a:ext cx="5618480" cy="4189095"/>
          </a:xfrm>
          <a:prstGeom prst="rect">
            <a:avLst/>
          </a:prstGeom>
        </p:spPr>
        <p:txBody>
          <a:bodyPr vert="horz" lIns="93283" tIns="46643" rIns="93283" bIns="46643"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031"/>
            <a:ext cx="3043343" cy="465455"/>
          </a:xfrm>
          <a:prstGeom prst="rect">
            <a:avLst/>
          </a:prstGeom>
        </p:spPr>
        <p:txBody>
          <a:bodyPr vert="horz" lIns="93283" tIns="46643" rIns="93283" bIns="46643"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8133" y="8842031"/>
            <a:ext cx="3043343" cy="465455"/>
          </a:xfrm>
          <a:prstGeom prst="rect">
            <a:avLst/>
          </a:prstGeom>
        </p:spPr>
        <p:txBody>
          <a:bodyPr vert="horz" lIns="93283" tIns="46643" rIns="93283" bIns="46643" rtlCol="0" anchor="b"/>
          <a:lstStyle>
            <a:lvl1pPr algn="r">
              <a:defRPr sz="1200"/>
            </a:lvl1pPr>
          </a:lstStyle>
          <a:p>
            <a:fld id="{CF88FFA8-6F37-4A28-BA11-F74ABAF58CA0}" type="slidenum">
              <a:rPr lang="en-US" smtClean="0"/>
              <a:pPr/>
              <a:t>‹#›</a:t>
            </a:fld>
            <a:endParaRPr lang="en-US" dirty="0"/>
          </a:p>
        </p:txBody>
      </p:sp>
    </p:spTree>
    <p:extLst>
      <p:ext uri="{BB962C8B-B14F-4D97-AF65-F5344CB8AC3E}">
        <p14:creationId xmlns:p14="http://schemas.microsoft.com/office/powerpoint/2010/main" val="4465211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r>
              <a:rPr lang="en-US"/>
              <a:t>3/21/2017</a:t>
            </a:r>
            <a:endParaRPr lang="en-US" dirty="0"/>
          </a:p>
        </p:txBody>
      </p:sp>
      <p:sp>
        <p:nvSpPr>
          <p:cNvPr id="5" name="Footer Placeholder 4"/>
          <p:cNvSpPr>
            <a:spLocks noGrp="1"/>
          </p:cNvSpPr>
          <p:nvPr>
            <p:ph type="ftr" sz="quarter" idx="11"/>
          </p:nvPr>
        </p:nvSpPr>
        <p:spPr/>
        <p:txBody>
          <a:bodyPr/>
          <a:lstStyle/>
          <a:p>
            <a:r>
              <a:rPr lang="en-US"/>
              <a:t>CDR/1SG Retention Brief</a:t>
            </a:r>
            <a:endParaRPr lang="en-US" dirty="0"/>
          </a:p>
        </p:txBody>
      </p:sp>
      <p:sp>
        <p:nvSpPr>
          <p:cNvPr id="6" name="Slide Number Placeholder 5"/>
          <p:cNvSpPr>
            <a:spLocks noGrp="1"/>
          </p:cNvSpPr>
          <p:nvPr>
            <p:ph type="sldNum" sz="quarter" idx="12"/>
          </p:nvPr>
        </p:nvSpPr>
        <p:spPr/>
        <p:txBody>
          <a:bodyPr/>
          <a:lstStyle/>
          <a:p>
            <a:fld id="{93CC8CDD-D454-4B66-AC87-3B00001F1E58}"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3/21/2017</a:t>
            </a:r>
            <a:endParaRPr lang="en-US" dirty="0"/>
          </a:p>
        </p:txBody>
      </p:sp>
      <p:sp>
        <p:nvSpPr>
          <p:cNvPr id="5" name="Footer Placeholder 4"/>
          <p:cNvSpPr>
            <a:spLocks noGrp="1"/>
          </p:cNvSpPr>
          <p:nvPr>
            <p:ph type="ftr" sz="quarter" idx="11"/>
          </p:nvPr>
        </p:nvSpPr>
        <p:spPr/>
        <p:txBody>
          <a:bodyPr/>
          <a:lstStyle/>
          <a:p>
            <a:r>
              <a:rPr lang="en-US"/>
              <a:t>CDR/1SG Retention Brief</a:t>
            </a:r>
            <a:endParaRPr lang="en-US" dirty="0"/>
          </a:p>
        </p:txBody>
      </p:sp>
      <p:sp>
        <p:nvSpPr>
          <p:cNvPr id="6" name="Slide Number Placeholder 5"/>
          <p:cNvSpPr>
            <a:spLocks noGrp="1"/>
          </p:cNvSpPr>
          <p:nvPr>
            <p:ph type="sldNum" sz="quarter" idx="12"/>
          </p:nvPr>
        </p:nvSpPr>
        <p:spPr/>
        <p:txBody>
          <a:bodyPr/>
          <a:lstStyle/>
          <a:p>
            <a:fld id="{93CC8CDD-D454-4B66-AC87-3B00001F1E58}"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3/21/2017</a:t>
            </a:r>
            <a:endParaRPr lang="en-US" dirty="0"/>
          </a:p>
        </p:txBody>
      </p:sp>
      <p:sp>
        <p:nvSpPr>
          <p:cNvPr id="5" name="Footer Placeholder 4"/>
          <p:cNvSpPr>
            <a:spLocks noGrp="1"/>
          </p:cNvSpPr>
          <p:nvPr>
            <p:ph type="ftr" sz="quarter" idx="11"/>
          </p:nvPr>
        </p:nvSpPr>
        <p:spPr/>
        <p:txBody>
          <a:bodyPr/>
          <a:lstStyle/>
          <a:p>
            <a:r>
              <a:rPr lang="en-US"/>
              <a:t>CDR/1SG Retention Brief</a:t>
            </a:r>
            <a:endParaRPr lang="en-US" dirty="0"/>
          </a:p>
        </p:txBody>
      </p:sp>
      <p:sp>
        <p:nvSpPr>
          <p:cNvPr id="6" name="Slide Number Placeholder 5"/>
          <p:cNvSpPr>
            <a:spLocks noGrp="1"/>
          </p:cNvSpPr>
          <p:nvPr>
            <p:ph type="sldNum" sz="quarter" idx="12"/>
          </p:nvPr>
        </p:nvSpPr>
        <p:spPr/>
        <p:txBody>
          <a:bodyPr/>
          <a:lstStyle/>
          <a:p>
            <a:fld id="{93CC8CDD-D454-4B66-AC87-3B00001F1E58}"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3/21/2017</a:t>
            </a:r>
            <a:endParaRPr lang="en-US" dirty="0"/>
          </a:p>
        </p:txBody>
      </p:sp>
      <p:sp>
        <p:nvSpPr>
          <p:cNvPr id="5" name="Footer Placeholder 4"/>
          <p:cNvSpPr>
            <a:spLocks noGrp="1"/>
          </p:cNvSpPr>
          <p:nvPr>
            <p:ph type="ftr" sz="quarter" idx="11"/>
          </p:nvPr>
        </p:nvSpPr>
        <p:spPr/>
        <p:txBody>
          <a:bodyPr/>
          <a:lstStyle/>
          <a:p>
            <a:r>
              <a:rPr lang="en-US" dirty="0"/>
              <a:t>CDR/1SG Retention Brief</a:t>
            </a:r>
          </a:p>
        </p:txBody>
      </p:sp>
      <p:sp>
        <p:nvSpPr>
          <p:cNvPr id="6" name="Slide Number Placeholder 5"/>
          <p:cNvSpPr>
            <a:spLocks noGrp="1"/>
          </p:cNvSpPr>
          <p:nvPr>
            <p:ph type="sldNum" sz="quarter" idx="12"/>
          </p:nvPr>
        </p:nvSpPr>
        <p:spPr/>
        <p:txBody>
          <a:bodyPr/>
          <a:lstStyle/>
          <a:p>
            <a:fld id="{93CC8CDD-D454-4B66-AC87-3B00001F1E58}"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a:t>3/21/2017</a:t>
            </a:r>
            <a:endParaRPr lang="en-US" dirty="0"/>
          </a:p>
        </p:txBody>
      </p:sp>
      <p:sp>
        <p:nvSpPr>
          <p:cNvPr id="5" name="Footer Placeholder 4"/>
          <p:cNvSpPr>
            <a:spLocks noGrp="1"/>
          </p:cNvSpPr>
          <p:nvPr>
            <p:ph type="ftr" sz="quarter" idx="11"/>
          </p:nvPr>
        </p:nvSpPr>
        <p:spPr/>
        <p:txBody>
          <a:bodyPr/>
          <a:lstStyle/>
          <a:p>
            <a:r>
              <a:rPr lang="en-US"/>
              <a:t>CDR/1SG Retention Brief</a:t>
            </a:r>
            <a:endParaRPr lang="en-US" dirty="0"/>
          </a:p>
        </p:txBody>
      </p:sp>
      <p:sp>
        <p:nvSpPr>
          <p:cNvPr id="6" name="Slide Number Placeholder 5"/>
          <p:cNvSpPr>
            <a:spLocks noGrp="1"/>
          </p:cNvSpPr>
          <p:nvPr>
            <p:ph type="sldNum" sz="quarter" idx="12"/>
          </p:nvPr>
        </p:nvSpPr>
        <p:spPr/>
        <p:txBody>
          <a:bodyPr/>
          <a:lstStyle/>
          <a:p>
            <a:fld id="{93CC8CDD-D454-4B66-AC87-3B00001F1E58}"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r>
              <a:rPr lang="en-US"/>
              <a:t>3/21/2017</a:t>
            </a:r>
            <a:endParaRPr lang="en-US" dirty="0"/>
          </a:p>
        </p:txBody>
      </p:sp>
      <p:sp>
        <p:nvSpPr>
          <p:cNvPr id="6" name="Footer Placeholder 5"/>
          <p:cNvSpPr>
            <a:spLocks noGrp="1"/>
          </p:cNvSpPr>
          <p:nvPr>
            <p:ph type="ftr" sz="quarter" idx="11"/>
          </p:nvPr>
        </p:nvSpPr>
        <p:spPr/>
        <p:txBody>
          <a:bodyPr/>
          <a:lstStyle/>
          <a:p>
            <a:r>
              <a:rPr lang="en-US"/>
              <a:t>CDR/1SG Retention Brief</a:t>
            </a:r>
            <a:endParaRPr lang="en-US" dirty="0"/>
          </a:p>
        </p:txBody>
      </p:sp>
      <p:sp>
        <p:nvSpPr>
          <p:cNvPr id="7" name="Slide Number Placeholder 6"/>
          <p:cNvSpPr>
            <a:spLocks noGrp="1"/>
          </p:cNvSpPr>
          <p:nvPr>
            <p:ph type="sldNum" sz="quarter" idx="12"/>
          </p:nvPr>
        </p:nvSpPr>
        <p:spPr/>
        <p:txBody>
          <a:bodyPr/>
          <a:lstStyle/>
          <a:p>
            <a:fld id="{93CC8CDD-D454-4B66-AC87-3B00001F1E58}"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r>
              <a:rPr lang="en-US"/>
              <a:t>3/21/2017</a:t>
            </a:r>
            <a:endParaRPr lang="en-US" dirty="0"/>
          </a:p>
        </p:txBody>
      </p:sp>
      <p:sp>
        <p:nvSpPr>
          <p:cNvPr id="8" name="Footer Placeholder 7"/>
          <p:cNvSpPr>
            <a:spLocks noGrp="1"/>
          </p:cNvSpPr>
          <p:nvPr>
            <p:ph type="ftr" sz="quarter" idx="11"/>
          </p:nvPr>
        </p:nvSpPr>
        <p:spPr/>
        <p:txBody>
          <a:bodyPr/>
          <a:lstStyle/>
          <a:p>
            <a:r>
              <a:rPr lang="en-US"/>
              <a:t>CDR/1SG Retention Brief</a:t>
            </a:r>
            <a:endParaRPr lang="en-US" dirty="0"/>
          </a:p>
        </p:txBody>
      </p:sp>
      <p:sp>
        <p:nvSpPr>
          <p:cNvPr id="9" name="Slide Number Placeholder 8"/>
          <p:cNvSpPr>
            <a:spLocks noGrp="1"/>
          </p:cNvSpPr>
          <p:nvPr>
            <p:ph type="sldNum" sz="quarter" idx="12"/>
          </p:nvPr>
        </p:nvSpPr>
        <p:spPr/>
        <p:txBody>
          <a:bodyPr/>
          <a:lstStyle/>
          <a:p>
            <a:fld id="{93CC8CDD-D454-4B66-AC87-3B00001F1E58}"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r>
              <a:rPr lang="en-US"/>
              <a:t>3/21/2017</a:t>
            </a:r>
            <a:endParaRPr lang="en-US" dirty="0"/>
          </a:p>
        </p:txBody>
      </p:sp>
      <p:sp>
        <p:nvSpPr>
          <p:cNvPr id="4" name="Footer Placeholder 3"/>
          <p:cNvSpPr>
            <a:spLocks noGrp="1"/>
          </p:cNvSpPr>
          <p:nvPr>
            <p:ph type="ftr" sz="quarter" idx="11"/>
          </p:nvPr>
        </p:nvSpPr>
        <p:spPr/>
        <p:txBody>
          <a:bodyPr/>
          <a:lstStyle/>
          <a:p>
            <a:r>
              <a:rPr lang="en-US"/>
              <a:t>CDR/1SG Retention Brief</a:t>
            </a:r>
            <a:endParaRPr lang="en-US" dirty="0"/>
          </a:p>
        </p:txBody>
      </p:sp>
      <p:sp>
        <p:nvSpPr>
          <p:cNvPr id="5" name="Slide Number Placeholder 4"/>
          <p:cNvSpPr>
            <a:spLocks noGrp="1"/>
          </p:cNvSpPr>
          <p:nvPr>
            <p:ph type="sldNum" sz="quarter" idx="12"/>
          </p:nvPr>
        </p:nvSpPr>
        <p:spPr/>
        <p:txBody>
          <a:bodyPr/>
          <a:lstStyle/>
          <a:p>
            <a:fld id="{93CC8CDD-D454-4B66-AC87-3B00001F1E58}"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3/21/2017</a:t>
            </a:r>
            <a:endParaRPr lang="en-US" dirty="0"/>
          </a:p>
        </p:txBody>
      </p:sp>
      <p:sp>
        <p:nvSpPr>
          <p:cNvPr id="3" name="Footer Placeholder 2"/>
          <p:cNvSpPr>
            <a:spLocks noGrp="1"/>
          </p:cNvSpPr>
          <p:nvPr>
            <p:ph type="ftr" sz="quarter" idx="11"/>
          </p:nvPr>
        </p:nvSpPr>
        <p:spPr/>
        <p:txBody>
          <a:bodyPr/>
          <a:lstStyle/>
          <a:p>
            <a:r>
              <a:rPr lang="en-US"/>
              <a:t>CDR/1SG Retention Brief</a:t>
            </a:r>
            <a:endParaRPr lang="en-US" dirty="0"/>
          </a:p>
        </p:txBody>
      </p:sp>
      <p:sp>
        <p:nvSpPr>
          <p:cNvPr id="4" name="Slide Number Placeholder 3"/>
          <p:cNvSpPr>
            <a:spLocks noGrp="1"/>
          </p:cNvSpPr>
          <p:nvPr>
            <p:ph type="sldNum" sz="quarter" idx="12"/>
          </p:nvPr>
        </p:nvSpPr>
        <p:spPr/>
        <p:txBody>
          <a:bodyPr/>
          <a:lstStyle/>
          <a:p>
            <a:fld id="{93CC8CDD-D454-4B66-AC87-3B00001F1E58}"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3/21/2017</a:t>
            </a:r>
            <a:endParaRPr lang="en-US" dirty="0"/>
          </a:p>
        </p:txBody>
      </p:sp>
      <p:sp>
        <p:nvSpPr>
          <p:cNvPr id="6" name="Footer Placeholder 5"/>
          <p:cNvSpPr>
            <a:spLocks noGrp="1"/>
          </p:cNvSpPr>
          <p:nvPr>
            <p:ph type="ftr" sz="quarter" idx="11"/>
          </p:nvPr>
        </p:nvSpPr>
        <p:spPr/>
        <p:txBody>
          <a:bodyPr/>
          <a:lstStyle/>
          <a:p>
            <a:r>
              <a:rPr lang="en-US"/>
              <a:t>CDR/1SG Retention Brief</a:t>
            </a:r>
            <a:endParaRPr lang="en-US" dirty="0"/>
          </a:p>
        </p:txBody>
      </p:sp>
      <p:sp>
        <p:nvSpPr>
          <p:cNvPr id="7" name="Slide Number Placeholder 6"/>
          <p:cNvSpPr>
            <a:spLocks noGrp="1"/>
          </p:cNvSpPr>
          <p:nvPr>
            <p:ph type="sldNum" sz="quarter" idx="12"/>
          </p:nvPr>
        </p:nvSpPr>
        <p:spPr/>
        <p:txBody>
          <a:bodyPr/>
          <a:lstStyle/>
          <a:p>
            <a:fld id="{93CC8CDD-D454-4B66-AC87-3B00001F1E58}"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3/21/2017</a:t>
            </a:r>
            <a:endParaRPr lang="en-US" dirty="0"/>
          </a:p>
        </p:txBody>
      </p:sp>
      <p:sp>
        <p:nvSpPr>
          <p:cNvPr id="6" name="Footer Placeholder 5"/>
          <p:cNvSpPr>
            <a:spLocks noGrp="1"/>
          </p:cNvSpPr>
          <p:nvPr>
            <p:ph type="ftr" sz="quarter" idx="11"/>
          </p:nvPr>
        </p:nvSpPr>
        <p:spPr/>
        <p:txBody>
          <a:bodyPr/>
          <a:lstStyle/>
          <a:p>
            <a:r>
              <a:rPr lang="en-US"/>
              <a:t>CDR/1SG Retention Brief</a:t>
            </a:r>
            <a:endParaRPr lang="en-US" dirty="0"/>
          </a:p>
        </p:txBody>
      </p:sp>
      <p:sp>
        <p:nvSpPr>
          <p:cNvPr id="7" name="Slide Number Placeholder 6"/>
          <p:cNvSpPr>
            <a:spLocks noGrp="1"/>
          </p:cNvSpPr>
          <p:nvPr>
            <p:ph type="sldNum" sz="quarter" idx="12"/>
          </p:nvPr>
        </p:nvSpPr>
        <p:spPr/>
        <p:txBody>
          <a:bodyPr/>
          <a:lstStyle/>
          <a:p>
            <a:fld id="{93CC8CDD-D454-4B66-AC87-3B00001F1E58}"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3/21/2017</a:t>
            </a: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CDR/1SG Retention Brief</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3CC8CDD-D454-4B66-AC87-3B00001F1E58}" type="slidenum">
              <a:rPr lang="en-US" smtClean="0"/>
              <a:pPr/>
              <a:t>‹#›</a:t>
            </a:fld>
            <a:endParaRPr lang="en-US" dirty="0"/>
          </a:p>
        </p:txBody>
      </p:sp>
      <p:sp>
        <p:nvSpPr>
          <p:cNvPr id="10" name="Rectangle 9"/>
          <p:cNvSpPr/>
          <p:nvPr userDrawn="1"/>
        </p:nvSpPr>
        <p:spPr>
          <a:xfrm>
            <a:off x="47625" y="58738"/>
            <a:ext cx="9051925" cy="6765925"/>
          </a:xfrm>
          <a:prstGeom prst="rect">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1" name="Rectangle 10"/>
          <p:cNvSpPr/>
          <p:nvPr userDrawn="1"/>
        </p:nvSpPr>
        <p:spPr>
          <a:xfrm>
            <a:off x="93663" y="104775"/>
            <a:ext cx="8959850" cy="6675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pic>
        <p:nvPicPr>
          <p:cNvPr id="8" name="Picture 7" descr="A black circle with a white circle in the middle&#10;&#10;Description automatically generated with low confidence">
            <a:extLst>
              <a:ext uri="{FF2B5EF4-FFF2-40B4-BE49-F238E27FC236}">
                <a16:creationId xmlns:a16="http://schemas.microsoft.com/office/drawing/2014/main" id="{4E6FE6D9-0537-56D4-13AA-5696C6029CA9}"/>
              </a:ext>
            </a:extLst>
          </p:cNvPr>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202351" y="192531"/>
            <a:ext cx="685800" cy="753619"/>
          </a:xfrm>
          <a:prstGeom prst="rect">
            <a:avLst/>
          </a:prstGeom>
        </p:spPr>
      </p:pic>
      <p:pic>
        <p:nvPicPr>
          <p:cNvPr id="14" name="Picture 13" descr="Logo&#10;&#10;Description automatically generated">
            <a:extLst>
              <a:ext uri="{FF2B5EF4-FFF2-40B4-BE49-F238E27FC236}">
                <a16:creationId xmlns:a16="http://schemas.microsoft.com/office/drawing/2014/main" id="{2276AF82-9CA6-A6CD-1443-7F825639DFF3}"/>
              </a:ext>
            </a:extLst>
          </p:cNvPr>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8219326" y="197418"/>
            <a:ext cx="722323" cy="773112"/>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054D7B-7088-0193-2543-F8FF8D20A2E4}"/>
              </a:ext>
            </a:extLst>
          </p:cNvPr>
          <p:cNvSpPr>
            <a:spLocks noGrp="1"/>
          </p:cNvSpPr>
          <p:nvPr>
            <p:ph type="title"/>
          </p:nvPr>
        </p:nvSpPr>
        <p:spPr/>
        <p:txBody>
          <a:bodyPr vert="horz" lIns="91440" tIns="45720" rIns="91440" bIns="45720" rtlCol="0" anchor="ctr">
            <a:normAutofit/>
          </a:bodyPr>
          <a:lstStyle/>
          <a:p>
            <a:pPr>
              <a:lnSpc>
                <a:spcPct val="90000"/>
              </a:lnSpc>
            </a:pPr>
            <a:r>
              <a:rPr lang="en-US" sz="3600" dirty="0"/>
              <a:t>CSM Retention Program </a:t>
            </a:r>
            <a:br>
              <a:rPr lang="en-US" sz="3600" dirty="0"/>
            </a:br>
            <a:r>
              <a:rPr lang="en-US" sz="3600" dirty="0"/>
              <a:t>TTPs &amp; Best Practices</a:t>
            </a:r>
          </a:p>
        </p:txBody>
      </p:sp>
      <p:sp>
        <p:nvSpPr>
          <p:cNvPr id="4" name="Content Placeholder 3">
            <a:extLst>
              <a:ext uri="{FF2B5EF4-FFF2-40B4-BE49-F238E27FC236}">
                <a16:creationId xmlns:a16="http://schemas.microsoft.com/office/drawing/2014/main" id="{CD8216EB-5820-9435-2E31-737727E64A90}"/>
              </a:ext>
            </a:extLst>
          </p:cNvPr>
          <p:cNvSpPr>
            <a:spLocks noGrp="1"/>
          </p:cNvSpPr>
          <p:nvPr>
            <p:ph idx="1"/>
          </p:nvPr>
        </p:nvSpPr>
        <p:spPr/>
        <p:txBody>
          <a:bodyPr>
            <a:normAutofit/>
          </a:bodyPr>
          <a:lstStyle/>
          <a:p>
            <a:pPr marL="0" indent="0">
              <a:buNone/>
            </a:pPr>
            <a:endParaRPr lang="en-US" dirty="0"/>
          </a:p>
          <a:p>
            <a:pPr lvl="1"/>
            <a:r>
              <a:rPr lang="en-US" dirty="0"/>
              <a:t>The battle rhythm helps operationalize the Retention Program and provide predictability for all stakeholders  </a:t>
            </a:r>
          </a:p>
          <a:p>
            <a:pPr lvl="1"/>
            <a:r>
              <a:rPr lang="en-US" dirty="0"/>
              <a:t>Not an all-inclusive list of TTPs just an example of a way to organize retention tasks</a:t>
            </a:r>
          </a:p>
          <a:p>
            <a:pPr lvl="1"/>
            <a:r>
              <a:rPr lang="en-US" dirty="0"/>
              <a:t>CSM can chose to </a:t>
            </a:r>
            <a:r>
              <a:rPr lang="en-US" b="1" dirty="0">
                <a:highlight>
                  <a:srgbClr val="FFFF00"/>
                </a:highlight>
              </a:rPr>
              <a:t>tailor the battle rhythm </a:t>
            </a:r>
            <a:r>
              <a:rPr lang="en-US" dirty="0"/>
              <a:t>to best fit their organization</a:t>
            </a:r>
          </a:p>
        </p:txBody>
      </p:sp>
    </p:spTree>
    <p:extLst>
      <p:ext uri="{BB962C8B-B14F-4D97-AF65-F5344CB8AC3E}">
        <p14:creationId xmlns:p14="http://schemas.microsoft.com/office/powerpoint/2010/main" val="4273543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054D7B-7088-0193-2543-F8FF8D20A2E4}"/>
              </a:ext>
            </a:extLst>
          </p:cNvPr>
          <p:cNvSpPr>
            <a:spLocks noGrp="1"/>
          </p:cNvSpPr>
          <p:nvPr>
            <p:ph type="title"/>
          </p:nvPr>
        </p:nvSpPr>
        <p:spPr>
          <a:xfrm>
            <a:off x="914400" y="152400"/>
            <a:ext cx="7543800" cy="1143000"/>
          </a:xfrm>
        </p:spPr>
        <p:txBody>
          <a:bodyPr vert="horz" lIns="91440" tIns="45720" rIns="91440" bIns="45720" rtlCol="0" anchor="ctr">
            <a:normAutofit/>
          </a:bodyPr>
          <a:lstStyle/>
          <a:p>
            <a:pPr>
              <a:lnSpc>
                <a:spcPct val="90000"/>
              </a:lnSpc>
            </a:pPr>
            <a:r>
              <a:rPr lang="en-US" sz="3600" dirty="0"/>
              <a:t>Retention Program </a:t>
            </a:r>
            <a:br>
              <a:rPr lang="en-US" sz="3600" dirty="0"/>
            </a:br>
            <a:r>
              <a:rPr lang="en-US" sz="3600" dirty="0"/>
              <a:t>Best Practices</a:t>
            </a:r>
          </a:p>
        </p:txBody>
      </p:sp>
      <p:sp>
        <p:nvSpPr>
          <p:cNvPr id="3" name="TextBox 2">
            <a:extLst>
              <a:ext uri="{FF2B5EF4-FFF2-40B4-BE49-F238E27FC236}">
                <a16:creationId xmlns:a16="http://schemas.microsoft.com/office/drawing/2014/main" id="{8CCEFEE2-1000-2E4A-9809-8C4E9599C8A4}"/>
              </a:ext>
            </a:extLst>
          </p:cNvPr>
          <p:cNvSpPr txBox="1"/>
          <p:nvPr/>
        </p:nvSpPr>
        <p:spPr>
          <a:xfrm>
            <a:off x="242888" y="1447800"/>
            <a:ext cx="8658223" cy="5562600"/>
          </a:xfrm>
          <a:prstGeom prst="rect">
            <a:avLst/>
          </a:prstGeom>
        </p:spPr>
        <p:txBody>
          <a:bodyPr vert="horz" lIns="91440" tIns="45720" rIns="91440" bIns="45720" numCol="3" rtlCol="0" anchor="ctr">
            <a:noAutofit/>
          </a:bodyPr>
          <a:lstStyle/>
          <a:p>
            <a:pPr marL="285750" marR="0" lvl="0" indent="-228600" algn="l" defTabSz="914400" rtl="0" eaLnBrk="1" fontAlgn="auto" latinLnBrk="0" hangingPunct="1">
              <a:spcBef>
                <a:spcPts val="0"/>
              </a:spcBef>
              <a:spcAft>
                <a:spcPts val="600"/>
              </a:spcAft>
              <a:buClrTx/>
              <a:buSzTx/>
              <a:buFont typeface="Arial" panose="020B0604020202020204" pitchFamily="34" charset="0"/>
              <a:buChar char="•"/>
              <a:tabLst/>
              <a:defRPr/>
            </a:pPr>
            <a:r>
              <a:rPr kumimoji="0" lang="en-US" sz="1050" b="0" i="0" u="none" strike="noStrike" kern="1200" cap="none" spc="0" normalizeH="0" baseline="0" noProof="0" dirty="0">
                <a:ln>
                  <a:noFill/>
                </a:ln>
                <a:solidFill>
                  <a:prstClr val="black"/>
                </a:solidFill>
                <a:effectLst/>
                <a:uLnTx/>
                <a:uFillTx/>
                <a:latin typeface="Calibri"/>
                <a:ea typeface="+mn-ea"/>
                <a:cs typeface="+mn-cs"/>
              </a:rPr>
              <a:t>Mandating a retention bullet in your unit’s Monthly/ QTRLY counseling </a:t>
            </a:r>
          </a:p>
          <a:p>
            <a:pPr marL="285750" marR="0" lvl="0" indent="-228600" algn="l" defTabSz="914400" rtl="0" eaLnBrk="1" fontAlgn="auto" latinLnBrk="0" hangingPunct="1">
              <a:spcBef>
                <a:spcPts val="0"/>
              </a:spcBef>
              <a:spcAft>
                <a:spcPts val="600"/>
              </a:spcAft>
              <a:buClrTx/>
              <a:buSzTx/>
              <a:buFont typeface="Arial" panose="020B0604020202020204" pitchFamily="34" charset="0"/>
              <a:buChar char="•"/>
              <a:tabLst/>
              <a:defRPr/>
            </a:pPr>
            <a:r>
              <a:rPr lang="en-US" sz="1050" dirty="0">
                <a:solidFill>
                  <a:prstClr val="black"/>
                </a:solidFill>
                <a:latin typeface="Calibri"/>
              </a:rPr>
              <a:t>Review glidepath monthly and adjust, as necessary</a:t>
            </a:r>
          </a:p>
          <a:p>
            <a:pPr marL="285750" marR="0" lvl="0" indent="-228600" algn="l" defTabSz="914400" rtl="0" eaLnBrk="1" fontAlgn="auto" latinLnBrk="0" hangingPunct="1">
              <a:spcBef>
                <a:spcPts val="0"/>
              </a:spcBef>
              <a:spcAft>
                <a:spcPts val="600"/>
              </a:spcAft>
              <a:buClrTx/>
              <a:buSzTx/>
              <a:buFont typeface="Arial" panose="020B0604020202020204" pitchFamily="34" charset="0"/>
              <a:buChar char="•"/>
              <a:tabLst/>
              <a:defRPr/>
            </a:pPr>
            <a:r>
              <a:rPr kumimoji="0" lang="en-US" sz="1050" b="0" i="0" u="none" strike="noStrike" kern="1200" cap="none" spc="0" normalizeH="0" baseline="0" noProof="0" dirty="0">
                <a:ln>
                  <a:noFill/>
                </a:ln>
                <a:solidFill>
                  <a:prstClr val="black"/>
                </a:solidFill>
                <a:effectLst/>
                <a:uLnTx/>
                <a:uFillTx/>
                <a:latin typeface="Calibri"/>
                <a:ea typeface="+mn-ea"/>
                <a:cs typeface="+mn-cs"/>
              </a:rPr>
              <a:t>Use </a:t>
            </a:r>
            <a:r>
              <a:rPr lang="en-US" sz="1050" dirty="0">
                <a:solidFill>
                  <a:prstClr val="black"/>
                </a:solidFill>
                <a:latin typeface="Calibri"/>
              </a:rPr>
              <a:t>Corps</a:t>
            </a:r>
            <a:r>
              <a:rPr kumimoji="0" lang="en-US" sz="1050" b="0" i="0" u="none" strike="noStrike" kern="1200" cap="none" spc="0" normalizeH="0" baseline="0" noProof="0" dirty="0">
                <a:ln>
                  <a:noFill/>
                </a:ln>
                <a:solidFill>
                  <a:prstClr val="black"/>
                </a:solidFill>
                <a:effectLst/>
                <a:uLnTx/>
                <a:uFillTx/>
                <a:latin typeface="Calibri"/>
                <a:ea typeface="+mn-ea"/>
                <a:cs typeface="+mn-cs"/>
              </a:rPr>
              <a:t> rankings to compare progress and the </a:t>
            </a:r>
            <a:r>
              <a:rPr lang="en-US" sz="1050" dirty="0">
                <a:solidFill>
                  <a:prstClr val="black"/>
                </a:solidFill>
                <a:latin typeface="Calibri"/>
              </a:rPr>
              <a:t>Career Counselor &amp; CSM should speak with top performing units for what TTPs they are utilizing </a:t>
            </a:r>
            <a:r>
              <a:rPr kumimoji="0" lang="en-US" sz="1050" b="0" i="0" u="none" strike="noStrike" kern="1200" cap="none" spc="0" normalizeH="0" baseline="0" noProof="0" dirty="0">
                <a:ln>
                  <a:noFill/>
                </a:ln>
                <a:solidFill>
                  <a:prstClr val="black"/>
                </a:solidFill>
                <a:effectLst/>
                <a:uLnTx/>
                <a:uFillTx/>
                <a:latin typeface="Calibri"/>
                <a:ea typeface="+mn-ea"/>
                <a:cs typeface="+mn-cs"/>
              </a:rPr>
              <a:t> </a:t>
            </a:r>
          </a:p>
          <a:p>
            <a:pPr marL="285750" marR="0" lvl="0" indent="-228600" algn="l" defTabSz="914400" rtl="0" eaLnBrk="1" fontAlgn="auto" latinLnBrk="0" hangingPunct="1">
              <a:spcBef>
                <a:spcPts val="0"/>
              </a:spcBef>
              <a:spcAft>
                <a:spcPts val="600"/>
              </a:spcAft>
              <a:buClrTx/>
              <a:buSzTx/>
              <a:buFont typeface="Arial" panose="020B0604020202020204" pitchFamily="34" charset="0"/>
              <a:buChar char="•"/>
              <a:tabLst/>
              <a:defRPr/>
            </a:pPr>
            <a:r>
              <a:rPr lang="en-US" sz="1050" dirty="0">
                <a:solidFill>
                  <a:prstClr val="black"/>
                </a:solidFill>
                <a:latin typeface="Calibri"/>
              </a:rPr>
              <a:t>Command &amp; Staff slide that covers retention stats, HQDA BARs, unit/local BARS, eligibility, bonus messages, </a:t>
            </a:r>
            <a:r>
              <a:rPr lang="en-US" sz="1050" dirty="0" err="1">
                <a:solidFill>
                  <a:prstClr val="black"/>
                </a:solidFill>
                <a:latin typeface="Calibri"/>
              </a:rPr>
              <a:t>etc</a:t>
            </a:r>
            <a:endParaRPr kumimoji="0" lang="en-US" sz="1050" b="0" i="0" u="none" strike="noStrike" kern="1200" cap="none" spc="0" normalizeH="0" baseline="0" noProof="0" dirty="0">
              <a:ln>
                <a:noFill/>
              </a:ln>
              <a:solidFill>
                <a:prstClr val="black"/>
              </a:solidFill>
              <a:effectLst/>
              <a:uLnTx/>
              <a:uFillTx/>
              <a:latin typeface="Calibri"/>
              <a:ea typeface="+mn-ea"/>
              <a:cs typeface="+mn-cs"/>
            </a:endParaRPr>
          </a:p>
          <a:p>
            <a:pPr marL="285750" marR="0" lvl="0" indent="-228600" algn="l" defTabSz="914400" rtl="0" eaLnBrk="1" fontAlgn="auto" latinLnBrk="0" hangingPunct="1">
              <a:spcBef>
                <a:spcPts val="0"/>
              </a:spcBef>
              <a:spcAft>
                <a:spcPts val="600"/>
              </a:spcAft>
              <a:buClrTx/>
              <a:buSzTx/>
              <a:buFont typeface="Arial" panose="020B0604020202020204" pitchFamily="34" charset="0"/>
              <a:buChar char="•"/>
              <a:tabLst/>
              <a:defRPr/>
            </a:pPr>
            <a:r>
              <a:rPr kumimoji="0" lang="en-US" sz="1050" b="0" i="0" u="none" strike="noStrike" kern="1200" cap="none" spc="0" normalizeH="0" baseline="0" noProof="0" dirty="0">
                <a:ln>
                  <a:noFill/>
                </a:ln>
                <a:solidFill>
                  <a:prstClr val="black"/>
                </a:solidFill>
                <a:effectLst/>
                <a:uLnTx/>
                <a:uFillTx/>
                <a:latin typeface="Calibri"/>
                <a:ea typeface="+mn-ea"/>
                <a:cs typeface="+mn-cs"/>
              </a:rPr>
              <a:t>Ownership of retention mission: Have Company CDRs and 1SGs brief their retention goals and way forward during Command &amp; Staff</a:t>
            </a:r>
          </a:p>
          <a:p>
            <a:pPr marL="285750" marR="0" lvl="0" indent="-228600" algn="l" defTabSz="914400" rtl="0" eaLnBrk="1" fontAlgn="auto" latinLnBrk="0" hangingPunct="1">
              <a:spcBef>
                <a:spcPts val="0"/>
              </a:spcBef>
              <a:spcAft>
                <a:spcPts val="600"/>
              </a:spcAft>
              <a:buClrTx/>
              <a:buSzTx/>
              <a:buFont typeface="Arial" panose="020B0604020202020204" pitchFamily="34" charset="0"/>
              <a:buChar char="•"/>
              <a:tabLst/>
              <a:defRPr/>
            </a:pPr>
            <a:r>
              <a:rPr kumimoji="0" lang="en-US" sz="1050" b="0" i="0" u="none" strike="noStrike" kern="1200" cap="none" spc="0" normalizeH="0" baseline="0" noProof="0" dirty="0">
                <a:ln>
                  <a:noFill/>
                </a:ln>
                <a:solidFill>
                  <a:srgbClr val="000000"/>
                </a:solidFill>
                <a:effectLst/>
                <a:uLnTx/>
                <a:uFillTx/>
                <a:latin typeface="Calibri"/>
                <a:ea typeface="+mn-ea"/>
                <a:cs typeface="+mn-cs"/>
              </a:rPr>
              <a:t>Unit retention competition or campaign/ 4-day pass for company that is 100% complete</a:t>
            </a:r>
          </a:p>
          <a:p>
            <a:pPr marL="285750" indent="-228600">
              <a:spcAft>
                <a:spcPts val="600"/>
              </a:spcAft>
              <a:buFont typeface="Arial" panose="020B0604020202020204" pitchFamily="34" charset="0"/>
              <a:buChar char="•"/>
            </a:pPr>
            <a:r>
              <a:rPr kumimoji="0" lang="en-US" sz="1050" b="0" i="0" u="none" strike="noStrike" kern="1200" cap="none" spc="0" normalizeH="0" baseline="0" noProof="0" dirty="0">
                <a:ln>
                  <a:noFill/>
                </a:ln>
                <a:solidFill>
                  <a:prstClr val="black"/>
                </a:solidFill>
                <a:effectLst/>
                <a:uLnTx/>
                <a:uFillTx/>
                <a:latin typeface="Calibri"/>
                <a:ea typeface="+mn-ea"/>
                <a:cs typeface="+mn-cs"/>
              </a:rPr>
              <a:t>Incentivize Soldiers that reenlist: 30 days off duty roster, 4-day weekend, </a:t>
            </a:r>
            <a:r>
              <a:rPr kumimoji="0" lang="en-US" sz="1050" b="0" i="0" u="none" strike="noStrike" kern="1200" cap="none" spc="0" normalizeH="0" baseline="0" noProof="0" dirty="0" err="1">
                <a:ln>
                  <a:noFill/>
                </a:ln>
                <a:solidFill>
                  <a:prstClr val="black"/>
                </a:solidFill>
                <a:effectLst/>
                <a:uLnTx/>
                <a:uFillTx/>
                <a:latin typeface="Calibri"/>
                <a:ea typeface="+mn-ea"/>
                <a:cs typeface="+mn-cs"/>
              </a:rPr>
              <a:t>etc</a:t>
            </a:r>
            <a:r>
              <a:rPr kumimoji="0" lang="en-US" sz="1050" b="0" i="0" u="none" strike="noStrike" kern="1200" cap="none" spc="0" normalizeH="0" baseline="0" noProof="0" dirty="0">
                <a:ln>
                  <a:noFill/>
                </a:ln>
                <a:solidFill>
                  <a:prstClr val="black"/>
                </a:solidFill>
                <a:effectLst/>
                <a:uLnTx/>
                <a:uFillTx/>
                <a:latin typeface="Calibri"/>
                <a:ea typeface="+mn-ea"/>
                <a:cs typeface="+mn-cs"/>
              </a:rPr>
              <a:t>…</a:t>
            </a:r>
          </a:p>
          <a:p>
            <a:pPr marL="285750" marR="0" lvl="0" indent="-228600" algn="l" defTabSz="914400" rtl="0" eaLnBrk="1" fontAlgn="auto" latinLnBrk="0" hangingPunct="1">
              <a:spcBef>
                <a:spcPts val="0"/>
              </a:spcBef>
              <a:spcAft>
                <a:spcPts val="600"/>
              </a:spcAft>
              <a:buClrTx/>
              <a:buSzTx/>
              <a:buFont typeface="Arial" panose="020B0604020202020204" pitchFamily="34" charset="0"/>
              <a:buChar char="•"/>
              <a:tabLst/>
              <a:defRPr/>
            </a:pPr>
            <a:r>
              <a:rPr kumimoji="0" lang="en-US" sz="1050" b="0" i="0" u="none" strike="noStrike" kern="1200" cap="none" spc="0" normalizeH="0" baseline="0" noProof="0" dirty="0">
                <a:ln>
                  <a:noFill/>
                </a:ln>
                <a:solidFill>
                  <a:srgbClr val="000000"/>
                </a:solidFill>
                <a:effectLst/>
                <a:uLnTx/>
                <a:uFillTx/>
                <a:latin typeface="Calibri"/>
                <a:ea typeface="+mn-ea"/>
                <a:cs typeface="+mn-cs"/>
              </a:rPr>
              <a:t>Career Counselors set up “Retention Table” during field training exercises/ E3B to explain retention options</a:t>
            </a:r>
            <a:endParaRPr kumimoji="0" lang="en-US" sz="1050" b="0" i="0" u="none" strike="noStrike" kern="1200" cap="none" spc="0" normalizeH="0" baseline="0" noProof="0" dirty="0">
              <a:ln>
                <a:noFill/>
              </a:ln>
              <a:solidFill>
                <a:prstClr val="black"/>
              </a:solidFill>
              <a:effectLst/>
              <a:uLnTx/>
              <a:uFillTx/>
              <a:latin typeface="Calibri"/>
              <a:ea typeface="+mn-ea"/>
              <a:cs typeface="+mn-cs"/>
            </a:endParaRPr>
          </a:p>
          <a:p>
            <a:pPr marL="285750" marR="0" lvl="0" indent="-228600" algn="l" defTabSz="914400" rtl="0" eaLnBrk="1" fontAlgn="auto" latinLnBrk="0" hangingPunct="1">
              <a:spcBef>
                <a:spcPts val="0"/>
              </a:spcBef>
              <a:spcAft>
                <a:spcPts val="600"/>
              </a:spcAft>
              <a:buClrTx/>
              <a:buSzTx/>
              <a:buFont typeface="Arial" panose="020B0604020202020204" pitchFamily="34" charset="0"/>
              <a:buChar char="•"/>
              <a:tabLst/>
              <a:defRPr/>
            </a:pPr>
            <a:r>
              <a:rPr lang="en-US" sz="1050" dirty="0">
                <a:latin typeface="Calibri"/>
              </a:rPr>
              <a:t>Assign </a:t>
            </a:r>
            <a:r>
              <a:rPr kumimoji="0" lang="en-US" sz="1050" b="0" i="0" u="none" strike="noStrike" kern="1200" cap="none" spc="0" normalizeH="0" baseline="0" noProof="0" dirty="0">
                <a:ln>
                  <a:noFill/>
                </a:ln>
                <a:effectLst/>
                <a:uLnTx/>
                <a:uFillTx/>
                <a:latin typeface="Calibri"/>
                <a:ea typeface="+mn-ea"/>
                <a:cs typeface="+mn-cs"/>
              </a:rPr>
              <a:t>C/B/T Retention NCOs </a:t>
            </a:r>
            <a:r>
              <a:rPr lang="en-US" sz="1050" dirty="0">
                <a:latin typeface="Calibri"/>
              </a:rPr>
              <a:t>who are the most qualified NCOs (charismatic, outgoing personality, plans on staying in the Army)  (BN CSM can vet candidate)</a:t>
            </a:r>
            <a:endParaRPr kumimoji="0" lang="en-US" sz="1050" b="0" i="0" u="none" strike="noStrike" kern="1200" cap="none" spc="0" normalizeH="0" baseline="0" noProof="0" dirty="0">
              <a:ln>
                <a:noFill/>
              </a:ln>
              <a:effectLst/>
              <a:uLnTx/>
              <a:uFillTx/>
              <a:latin typeface="Calibri"/>
              <a:ea typeface="+mn-ea"/>
              <a:cs typeface="+mn-cs"/>
            </a:endParaRPr>
          </a:p>
          <a:p>
            <a:pPr marL="285750" marR="0" lvl="0" indent="-228600" algn="l" defTabSz="914400" rtl="0" eaLnBrk="1" fontAlgn="auto" latinLnBrk="0" hangingPunct="1">
              <a:spcBef>
                <a:spcPts val="0"/>
              </a:spcBef>
              <a:spcAft>
                <a:spcPts val="600"/>
              </a:spcAft>
              <a:buClrTx/>
              <a:buSzTx/>
              <a:buFont typeface="Arial" panose="020B0604020202020204" pitchFamily="34" charset="0"/>
              <a:buChar char="•"/>
              <a:tabLst/>
              <a:defRPr/>
            </a:pPr>
            <a:r>
              <a:rPr kumimoji="0" lang="en-US" sz="1050" b="0" i="0" u="none" strike="noStrike" kern="1200" cap="none" spc="0" normalizeH="0" baseline="0" noProof="0" dirty="0">
                <a:ln>
                  <a:noFill/>
                </a:ln>
                <a:solidFill>
                  <a:prstClr val="black"/>
                </a:solidFill>
                <a:effectLst/>
                <a:uLnTx/>
                <a:uFillTx/>
                <a:latin typeface="Calibri"/>
                <a:ea typeface="+mn-ea"/>
                <a:cs typeface="+mn-cs"/>
              </a:rPr>
              <a:t>Conduct NCOPD &amp; LPD on the Army Retention Program &amp; Bar to Continued Service</a:t>
            </a:r>
          </a:p>
          <a:p>
            <a:pPr marL="285750" marR="0" lvl="0" indent="-228600" algn="l" defTabSz="914400" rtl="0" eaLnBrk="1" fontAlgn="auto" latinLnBrk="0" hangingPunct="1">
              <a:spcBef>
                <a:spcPts val="0"/>
              </a:spcBef>
              <a:spcAft>
                <a:spcPts val="600"/>
              </a:spcAft>
              <a:buClrTx/>
              <a:buSzTx/>
              <a:buFont typeface="Arial" panose="020B0604020202020204" pitchFamily="34" charset="0"/>
              <a:buChar char="•"/>
              <a:tabLst/>
              <a:defRPr/>
            </a:pPr>
            <a:endParaRPr kumimoji="0" lang="en-US" sz="1050" b="0" i="0" u="none" strike="noStrike" kern="1200" cap="none" spc="0" normalizeH="0" baseline="0" noProof="0" dirty="0">
              <a:ln>
                <a:noFill/>
              </a:ln>
              <a:solidFill>
                <a:prstClr val="black"/>
              </a:solidFill>
              <a:effectLst/>
              <a:uLnTx/>
              <a:uFillTx/>
              <a:latin typeface="Calibri"/>
              <a:ea typeface="+mn-ea"/>
              <a:cs typeface="+mn-cs"/>
            </a:endParaRPr>
          </a:p>
          <a:p>
            <a:pPr marL="285750" marR="0" lvl="0" indent="-228600" algn="l" defTabSz="914400" rtl="0" eaLnBrk="1" fontAlgn="auto" latinLnBrk="0" hangingPunct="1">
              <a:spcBef>
                <a:spcPts val="0"/>
              </a:spcBef>
              <a:spcAft>
                <a:spcPts val="600"/>
              </a:spcAft>
              <a:buClrTx/>
              <a:buSzTx/>
              <a:buFont typeface="Arial" panose="020B0604020202020204" pitchFamily="34" charset="0"/>
              <a:buChar char="•"/>
              <a:tabLst/>
              <a:defRPr/>
            </a:pPr>
            <a:r>
              <a:rPr kumimoji="0" lang="en-US" sz="1050" b="0" i="0" u="none" strike="noStrike" kern="1200" cap="none" spc="0" normalizeH="0" baseline="0" noProof="0" dirty="0">
                <a:ln>
                  <a:noFill/>
                </a:ln>
                <a:solidFill>
                  <a:prstClr val="black"/>
                </a:solidFill>
                <a:effectLst/>
                <a:uLnTx/>
                <a:uFillTx/>
                <a:latin typeface="Calibri"/>
                <a:ea typeface="+mn-ea"/>
                <a:cs typeface="+mn-cs"/>
              </a:rPr>
              <a:t>Add retention to unit In-processing sheet/ helps build rapport between SM/ Career Counselor</a:t>
            </a:r>
          </a:p>
          <a:p>
            <a:pPr marL="285750" marR="0" lvl="0" indent="-228600" algn="l" defTabSz="914400" rtl="0" eaLnBrk="1" fontAlgn="auto" latinLnBrk="0" hangingPunct="1">
              <a:spcBef>
                <a:spcPts val="0"/>
              </a:spcBef>
              <a:spcAft>
                <a:spcPts val="600"/>
              </a:spcAft>
              <a:buClrTx/>
              <a:buSzTx/>
              <a:buFont typeface="Arial" panose="020B0604020202020204" pitchFamily="34" charset="0"/>
              <a:buChar char="•"/>
              <a:tabLst/>
              <a:defRPr/>
            </a:pPr>
            <a:r>
              <a:rPr kumimoji="0" lang="en-US" sz="1050" b="0" i="0" u="none" strike="noStrike" kern="1200" cap="none" spc="0" normalizeH="0" baseline="0" noProof="0" dirty="0">
                <a:ln>
                  <a:noFill/>
                </a:ln>
                <a:solidFill>
                  <a:prstClr val="black"/>
                </a:solidFill>
                <a:effectLst/>
                <a:uLnTx/>
                <a:uFillTx/>
                <a:latin typeface="Calibri"/>
                <a:ea typeface="+mn-ea"/>
                <a:cs typeface="+mn-cs"/>
              </a:rPr>
              <a:t>Encourage Company formations to conduct reenlistment ceremonies. This demonstrates p</a:t>
            </a:r>
            <a:r>
              <a:rPr lang="en-US" sz="1050" dirty="0">
                <a:solidFill>
                  <a:prstClr val="black"/>
                </a:solidFill>
                <a:latin typeface="Calibri"/>
              </a:rPr>
              <a:t>ride in continuing to serve</a:t>
            </a:r>
            <a:endParaRPr kumimoji="0" lang="en-US" sz="1050" b="0" i="0" u="none" strike="noStrike" kern="1200" cap="none" spc="0" normalizeH="0" baseline="0" noProof="0" dirty="0">
              <a:ln>
                <a:noFill/>
              </a:ln>
              <a:solidFill>
                <a:prstClr val="black"/>
              </a:solidFill>
              <a:effectLst/>
              <a:uLnTx/>
              <a:uFillTx/>
              <a:latin typeface="Calibri"/>
              <a:ea typeface="+mn-ea"/>
              <a:cs typeface="+mn-cs"/>
            </a:endParaRPr>
          </a:p>
          <a:p>
            <a:pPr marL="285750" marR="0" lvl="0" indent="-228600" algn="l" defTabSz="914400" rtl="0" eaLnBrk="1" fontAlgn="auto" latinLnBrk="0" hangingPunct="1">
              <a:spcBef>
                <a:spcPts val="0"/>
              </a:spcBef>
              <a:spcAft>
                <a:spcPts val="600"/>
              </a:spcAft>
              <a:buClrTx/>
              <a:buSzTx/>
              <a:buFont typeface="Arial" panose="020B0604020202020204" pitchFamily="34" charset="0"/>
              <a:buChar char="•"/>
              <a:tabLst/>
              <a:defRPr/>
            </a:pPr>
            <a:r>
              <a:rPr kumimoji="0" lang="en-US" sz="1050" b="0" i="0" u="none" strike="noStrike" kern="1200" cap="none" spc="0" normalizeH="0" baseline="0" noProof="0" dirty="0">
                <a:ln>
                  <a:noFill/>
                </a:ln>
                <a:solidFill>
                  <a:prstClr val="black"/>
                </a:solidFill>
                <a:effectLst/>
                <a:uLnTx/>
                <a:uFillTx/>
                <a:latin typeface="Calibri"/>
                <a:ea typeface="+mn-ea"/>
                <a:cs typeface="+mn-cs"/>
              </a:rPr>
              <a:t>Acknowledge Soldiers that reenlisted during close out/ motorpool formations</a:t>
            </a:r>
          </a:p>
          <a:p>
            <a:pPr marL="285750" marR="0" lvl="0" indent="-228600" algn="l" defTabSz="914400" rtl="0" eaLnBrk="1" fontAlgn="auto" latinLnBrk="0" hangingPunct="1">
              <a:spcBef>
                <a:spcPts val="0"/>
              </a:spcBef>
              <a:spcAft>
                <a:spcPts val="600"/>
              </a:spcAft>
              <a:buClrTx/>
              <a:buSzTx/>
              <a:buFont typeface="Arial" panose="020B0604020202020204" pitchFamily="34" charset="0"/>
              <a:buChar char="•"/>
              <a:tabLst/>
              <a:defRPr/>
            </a:pPr>
            <a:r>
              <a:rPr kumimoji="0" lang="en-US" sz="1050" b="0" i="0" u="none" strike="noStrike" kern="1200" cap="none" spc="0" normalizeH="0" baseline="0" noProof="0" dirty="0">
                <a:ln>
                  <a:noFill/>
                </a:ln>
                <a:solidFill>
                  <a:prstClr val="black"/>
                </a:solidFill>
                <a:effectLst/>
                <a:uLnTx/>
                <a:uFillTx/>
                <a:latin typeface="Calibri"/>
                <a:ea typeface="+mn-ea"/>
                <a:cs typeface="+mn-cs"/>
              </a:rPr>
              <a:t>Career Counselor circulation with CSM when conducting battlefield circulation: Talk retention with SMs</a:t>
            </a:r>
          </a:p>
          <a:p>
            <a:pPr marL="285750" marR="0" lvl="0" indent="-228600" algn="l" defTabSz="914400" rtl="0" eaLnBrk="1" fontAlgn="auto" latinLnBrk="0" hangingPunct="1">
              <a:spcBef>
                <a:spcPts val="0"/>
              </a:spcBef>
              <a:spcAft>
                <a:spcPts val="600"/>
              </a:spcAft>
              <a:buClrTx/>
              <a:buSzTx/>
              <a:buFont typeface="Arial" panose="020B0604020202020204" pitchFamily="34" charset="0"/>
              <a:buChar char="•"/>
              <a:tabLst/>
              <a:defRPr/>
            </a:pPr>
            <a:r>
              <a:rPr kumimoji="0" lang="en-US" sz="1050" b="0" i="0" u="none" strike="noStrike" kern="1200" cap="none" spc="0" normalizeH="0" baseline="0" noProof="0" dirty="0">
                <a:ln>
                  <a:noFill/>
                </a:ln>
                <a:solidFill>
                  <a:prstClr val="black"/>
                </a:solidFill>
                <a:effectLst/>
                <a:uLnTx/>
                <a:uFillTx/>
                <a:latin typeface="Calibri"/>
                <a:ea typeface="+mn-ea"/>
                <a:cs typeface="+mn-cs"/>
              </a:rPr>
              <a:t>Publish retention information and highlight Soldiers achievements &amp; reenlistments on unit newsletters &amp; social media pages  </a:t>
            </a:r>
          </a:p>
          <a:p>
            <a:pPr marL="285750" marR="0" lvl="0" indent="-228600" algn="l" defTabSz="914400" rtl="0" eaLnBrk="1" fontAlgn="auto" latinLnBrk="0" hangingPunct="1">
              <a:spcBef>
                <a:spcPts val="0"/>
              </a:spcBef>
              <a:spcAft>
                <a:spcPts val="600"/>
              </a:spcAft>
              <a:buClrTx/>
              <a:buSzTx/>
              <a:buFont typeface="Arial" panose="020B0604020202020204" pitchFamily="34" charset="0"/>
              <a:buChar char="•"/>
              <a:tabLst/>
              <a:defRPr/>
            </a:pPr>
            <a:r>
              <a:rPr kumimoji="0" lang="en-US" sz="1050" b="0" i="0" u="none" strike="noStrike" kern="1200" cap="none" spc="0" normalizeH="0" baseline="0" noProof="0" dirty="0">
                <a:ln>
                  <a:noFill/>
                </a:ln>
                <a:solidFill>
                  <a:prstClr val="black"/>
                </a:solidFill>
                <a:effectLst/>
                <a:uLnTx/>
                <a:uFillTx/>
                <a:latin typeface="Calibri"/>
                <a:ea typeface="+mn-ea"/>
                <a:cs typeface="+mn-cs"/>
              </a:rPr>
              <a:t>Counsel Soldiers on how the Army can help them accomplish their goals/ aspirations. Tailor a plan using Army resources. </a:t>
            </a:r>
          </a:p>
          <a:p>
            <a:pPr marL="285750" indent="-228600">
              <a:spcAft>
                <a:spcPts val="600"/>
              </a:spcAft>
              <a:buFont typeface="Arial" panose="020B0604020202020204" pitchFamily="34" charset="0"/>
              <a:buChar char="•"/>
            </a:pPr>
            <a:r>
              <a:rPr kumimoji="0" lang="en-US" sz="1050" b="0" i="0" u="none" strike="noStrike" kern="1200" cap="none" spc="0" normalizeH="0" baseline="0" noProof="0" dirty="0">
                <a:ln>
                  <a:noFill/>
                </a:ln>
                <a:solidFill>
                  <a:prstClr val="black"/>
                </a:solidFill>
                <a:effectLst/>
                <a:uLnTx/>
                <a:uFillTx/>
                <a:latin typeface="Calibri"/>
                <a:ea typeface="+mn-ea"/>
                <a:cs typeface="+mn-cs"/>
              </a:rPr>
              <a:t>All Leaders (1SG, PSG, PL, SL, &amp; TL) have a copy of the eligibility </a:t>
            </a:r>
            <a:r>
              <a:rPr lang="en-US" sz="1050" dirty="0">
                <a:solidFill>
                  <a:prstClr val="black"/>
                </a:solidFill>
                <a:latin typeface="Calibri"/>
              </a:rPr>
              <a:t>r</a:t>
            </a:r>
            <a:r>
              <a:rPr kumimoji="0" lang="en-US" sz="1050" b="0" i="0" u="none" strike="noStrike" kern="1200" cap="none" spc="0" normalizeH="0" baseline="0" noProof="0" dirty="0" err="1">
                <a:ln>
                  <a:noFill/>
                </a:ln>
                <a:solidFill>
                  <a:prstClr val="black"/>
                </a:solidFill>
                <a:effectLst/>
                <a:uLnTx/>
                <a:uFillTx/>
                <a:latin typeface="Calibri"/>
                <a:ea typeface="+mn-ea"/>
                <a:cs typeface="+mn-cs"/>
              </a:rPr>
              <a:t>oster</a:t>
            </a:r>
            <a:r>
              <a:rPr kumimoji="0" lang="en-US" sz="1050" b="0" i="0" u="none" strike="noStrike" kern="1200" cap="none" spc="0" normalizeH="0" baseline="0" noProof="0" dirty="0">
                <a:ln>
                  <a:noFill/>
                </a:ln>
                <a:solidFill>
                  <a:prstClr val="black"/>
                </a:solidFill>
                <a:effectLst/>
                <a:uLnTx/>
                <a:uFillTx/>
                <a:latin typeface="Calibri"/>
                <a:ea typeface="+mn-ea"/>
                <a:cs typeface="+mn-cs"/>
              </a:rPr>
              <a:t> &amp; “most wanted list” </a:t>
            </a:r>
          </a:p>
          <a:p>
            <a:pPr marL="285750" marR="0" lvl="0" indent="-228600" algn="l" defTabSz="914400" rtl="0" eaLnBrk="1" fontAlgn="auto" latinLnBrk="0" hangingPunct="1">
              <a:spcBef>
                <a:spcPts val="0"/>
              </a:spcBef>
              <a:spcAft>
                <a:spcPts val="600"/>
              </a:spcAft>
              <a:buClrTx/>
              <a:buSzTx/>
              <a:buFont typeface="Arial" panose="020B0604020202020204" pitchFamily="34" charset="0"/>
              <a:buChar char="•"/>
              <a:tabLst/>
              <a:defRPr/>
            </a:pPr>
            <a:r>
              <a:rPr kumimoji="0" lang="en-US" sz="1050" b="0" i="0" u="none" strike="noStrike" kern="1200" cap="none" spc="0" normalizeH="0" baseline="0" noProof="0" dirty="0">
                <a:ln>
                  <a:noFill/>
                </a:ln>
                <a:effectLst/>
                <a:uLnTx/>
                <a:uFillTx/>
                <a:latin typeface="Calibri"/>
                <a:ea typeface="+mn-ea"/>
                <a:cs typeface="+mn-cs"/>
              </a:rPr>
              <a:t>Don't let mid grade NCOs speak poorly about continuing to serve, promote stewardship of  the profession. Encourage all leaders within the command to be pro retention and educate leaders on retention opportunities available (reclass, ASI/ SQI, PCS Options, etc..)</a:t>
            </a:r>
          </a:p>
          <a:p>
            <a:pPr marL="285750" indent="-228600">
              <a:spcAft>
                <a:spcPts val="600"/>
              </a:spcAft>
              <a:buFont typeface="Arial" panose="020B0604020202020204" pitchFamily="34" charset="0"/>
              <a:buChar char="•"/>
            </a:pPr>
            <a:r>
              <a:rPr kumimoji="0" lang="en-US" sz="1050" b="0" i="0" u="none" strike="noStrike" kern="1200" cap="none" spc="0" normalizeH="0" baseline="0" noProof="0" dirty="0">
                <a:ln>
                  <a:noFill/>
                </a:ln>
                <a:effectLst/>
                <a:uLnTx/>
                <a:uFillTx/>
                <a:latin typeface="Calibri"/>
                <a:ea typeface="+mn-ea"/>
                <a:cs typeface="+mn-cs"/>
              </a:rPr>
              <a:t>Encourage high performers to stabilize by explaining plan for the Soldier. (#1 SGT identified for SL position, move to scout platoon, schools, family stabilization, </a:t>
            </a:r>
            <a:r>
              <a:rPr kumimoji="0" lang="en-US" sz="1050" b="0" i="0" u="none" strike="noStrike" kern="1200" cap="none" spc="0" normalizeH="0" baseline="0" noProof="0" dirty="0" err="1">
                <a:ln>
                  <a:noFill/>
                </a:ln>
                <a:effectLst/>
                <a:uLnTx/>
                <a:uFillTx/>
                <a:latin typeface="Calibri"/>
                <a:ea typeface="+mn-ea"/>
                <a:cs typeface="+mn-cs"/>
              </a:rPr>
              <a:t>etc</a:t>
            </a:r>
            <a:r>
              <a:rPr kumimoji="0" lang="en-US" sz="1050" b="0" i="0" u="none" strike="noStrike" kern="1200" cap="none" spc="0" normalizeH="0" baseline="0" noProof="0" dirty="0">
                <a:ln>
                  <a:noFill/>
                </a:ln>
                <a:effectLst/>
                <a:uLnTx/>
                <a:uFillTx/>
                <a:latin typeface="Calibri"/>
                <a:ea typeface="+mn-ea"/>
                <a:cs typeface="+mn-cs"/>
              </a:rPr>
              <a:t>)</a:t>
            </a:r>
            <a:endParaRPr kumimoji="0" lang="en-US" sz="1050" b="0" i="0" u="none" strike="noStrike" kern="1200" cap="none" spc="0" normalizeH="0" baseline="0" noProof="0" dirty="0">
              <a:ln>
                <a:noFill/>
              </a:ln>
              <a:solidFill>
                <a:prstClr val="black"/>
              </a:solidFill>
              <a:effectLst/>
              <a:uLnTx/>
              <a:uFillTx/>
              <a:latin typeface="Calibri"/>
              <a:ea typeface="+mn-ea"/>
              <a:cs typeface="+mn-cs"/>
            </a:endParaRPr>
          </a:p>
          <a:p>
            <a:pPr marL="285750" marR="0" lvl="0" indent="-228600" algn="l" defTabSz="914400" rtl="0" eaLnBrk="1" fontAlgn="auto" latinLnBrk="0" hangingPunct="1">
              <a:spcBef>
                <a:spcPts val="0"/>
              </a:spcBef>
              <a:spcAft>
                <a:spcPts val="600"/>
              </a:spcAft>
              <a:buClrTx/>
              <a:buSzTx/>
              <a:buFont typeface="Arial" panose="020B0604020202020204" pitchFamily="34" charset="0"/>
              <a:buChar char="•"/>
              <a:tabLst/>
              <a:defRPr/>
            </a:pPr>
            <a:r>
              <a:rPr kumimoji="0" lang="en-US" sz="1050" b="0" i="0" u="none" strike="noStrike" kern="1200" cap="none" spc="0" normalizeH="0" baseline="0" noProof="0" dirty="0">
                <a:ln>
                  <a:noFill/>
                </a:ln>
                <a:solidFill>
                  <a:prstClr val="black"/>
                </a:solidFill>
                <a:effectLst/>
                <a:uLnTx/>
                <a:uFillTx/>
                <a:latin typeface="Calibri"/>
                <a:ea typeface="+mn-ea"/>
                <a:cs typeface="+mn-cs"/>
              </a:rPr>
              <a:t>CSM talking to branch/ talent managers to secure assignments for Soldiers (Careerist) that can’t reenlist for options</a:t>
            </a:r>
          </a:p>
          <a:p>
            <a:pPr marL="285750" marR="0" lvl="0" indent="-228600" algn="l" defTabSz="914400" rtl="0" eaLnBrk="1" fontAlgn="auto" latinLnBrk="0" hangingPunct="1">
              <a:spcBef>
                <a:spcPts val="0"/>
              </a:spcBef>
              <a:spcAft>
                <a:spcPts val="600"/>
              </a:spcAft>
              <a:buClrTx/>
              <a:buSzTx/>
              <a:buFont typeface="Arial" panose="020B0604020202020204" pitchFamily="34" charset="0"/>
              <a:buChar char="•"/>
              <a:tabLst/>
              <a:defRPr/>
            </a:pPr>
            <a:r>
              <a:rPr kumimoji="0" lang="en-US" sz="1050" b="0" i="0" u="none" strike="noStrike" kern="1200" cap="none" spc="0" normalizeH="0" baseline="0" noProof="0" dirty="0">
                <a:ln>
                  <a:noFill/>
                </a:ln>
                <a:solidFill>
                  <a:prstClr val="black"/>
                </a:solidFill>
                <a:effectLst/>
                <a:uLnTx/>
                <a:uFillTx/>
                <a:latin typeface="Calibri"/>
                <a:ea typeface="+mn-ea"/>
                <a:cs typeface="+mn-cs"/>
              </a:rPr>
              <a:t>CSM to CSM communication for retention related inter-post transfers for Soldiers who reenlist to stabilize within 1</a:t>
            </a:r>
            <a:r>
              <a:rPr kumimoji="0" lang="en-US" sz="1050" b="0" i="0" u="none" strike="noStrike" kern="1200" cap="none" spc="0" normalizeH="0" baseline="30000" noProof="0" dirty="0">
                <a:ln>
                  <a:noFill/>
                </a:ln>
                <a:solidFill>
                  <a:prstClr val="black"/>
                </a:solidFill>
                <a:effectLst/>
                <a:uLnTx/>
                <a:uFillTx/>
                <a:latin typeface="Calibri"/>
                <a:ea typeface="+mn-ea"/>
                <a:cs typeface="+mn-cs"/>
              </a:rPr>
              <a:t>st</a:t>
            </a:r>
            <a:r>
              <a:rPr kumimoji="0" lang="en-US" sz="1050" b="0" i="0" u="none" strike="noStrike" kern="1200" cap="none" spc="0" normalizeH="0" baseline="0" noProof="0" dirty="0">
                <a:ln>
                  <a:noFill/>
                </a:ln>
                <a:solidFill>
                  <a:prstClr val="black"/>
                </a:solidFill>
                <a:effectLst/>
                <a:uLnTx/>
                <a:uFillTx/>
                <a:latin typeface="Calibri"/>
                <a:ea typeface="+mn-ea"/>
                <a:cs typeface="+mn-cs"/>
              </a:rPr>
              <a:t> Corps </a:t>
            </a:r>
          </a:p>
          <a:p>
            <a:pPr marL="285750" marR="0" lvl="0" indent="-228600" algn="l" defTabSz="914400" rtl="0" eaLnBrk="1" fontAlgn="auto" latinLnBrk="0" hangingPunct="1">
              <a:spcBef>
                <a:spcPts val="0"/>
              </a:spcBef>
              <a:spcAft>
                <a:spcPts val="600"/>
              </a:spcAft>
              <a:buClrTx/>
              <a:buSzTx/>
              <a:buFont typeface="Arial" panose="020B0604020202020204" pitchFamily="34" charset="0"/>
              <a:buChar char="•"/>
              <a:tabLst/>
              <a:defRPr/>
            </a:pPr>
            <a:r>
              <a:rPr kumimoji="0" lang="en-US" sz="1050" b="0" i="0" u="none" strike="noStrike" kern="1200" cap="none" spc="0" normalizeH="0" baseline="0" noProof="0" dirty="0">
                <a:ln>
                  <a:noFill/>
                </a:ln>
                <a:effectLst/>
                <a:uLnTx/>
                <a:uFillTx/>
                <a:latin typeface="Calibri"/>
                <a:ea typeface="+mn-ea"/>
                <a:cs typeface="+mn-cs"/>
              </a:rPr>
              <a:t>B</a:t>
            </a:r>
            <a:r>
              <a:rPr lang="en-US" sz="1050" dirty="0">
                <a:latin typeface="Calibri"/>
              </a:rPr>
              <a:t>N</a:t>
            </a:r>
            <a:r>
              <a:rPr kumimoji="0" lang="en-US" sz="1050" b="0" i="0" u="none" strike="noStrike" kern="1200" cap="none" spc="0" normalizeH="0" baseline="0" noProof="0" dirty="0">
                <a:ln>
                  <a:noFill/>
                </a:ln>
                <a:effectLst/>
                <a:uLnTx/>
                <a:uFillTx/>
                <a:latin typeface="Calibri"/>
                <a:ea typeface="+mn-ea"/>
                <a:cs typeface="+mn-cs"/>
              </a:rPr>
              <a:t> CSM builds relationship with BDE Senior Career Counselor. Ensure that CC is up to date on all training requirements (especially newly graduated CC)</a:t>
            </a:r>
          </a:p>
          <a:p>
            <a:pPr marL="285750" marR="0" lvl="0" indent="-228600" algn="l" defTabSz="914400" rtl="0" eaLnBrk="1" fontAlgn="auto" latinLnBrk="0" hangingPunct="1">
              <a:lnSpc>
                <a:spcPct val="90000"/>
              </a:lnSpc>
              <a:spcBef>
                <a:spcPts val="0"/>
              </a:spcBef>
              <a:spcAft>
                <a:spcPts val="600"/>
              </a:spcAft>
              <a:buClrTx/>
              <a:buSzTx/>
              <a:buFont typeface="Arial" panose="020B0604020202020204" pitchFamily="34" charset="0"/>
              <a:buChar char="•"/>
              <a:tabLst/>
              <a:defRPr/>
            </a:pPr>
            <a:r>
              <a:rPr kumimoji="0" lang="en-US" sz="1050" b="0" i="0" u="none" strike="noStrike" kern="1200" cap="none" spc="0" normalizeH="0" baseline="0" noProof="0" dirty="0">
                <a:ln>
                  <a:noFill/>
                </a:ln>
                <a:solidFill>
                  <a:prstClr val="black"/>
                </a:solidFill>
                <a:effectLst/>
                <a:uLnTx/>
                <a:uFillTx/>
                <a:latin typeface="Calibri"/>
                <a:ea typeface="+mn-ea"/>
                <a:cs typeface="+mn-cs"/>
              </a:rPr>
              <a:t>Retention sensing sessions at the C/B/T level</a:t>
            </a:r>
            <a:r>
              <a:rPr lang="en-US" sz="1050" dirty="0">
                <a:solidFill>
                  <a:prstClr val="black"/>
                </a:solidFill>
                <a:latin typeface="Calibri"/>
              </a:rPr>
              <a:t>. Determine what motivates Soldiers to reenlist or not</a:t>
            </a:r>
          </a:p>
          <a:p>
            <a:pPr marL="285750" marR="0" lvl="0" indent="-228600" algn="l" defTabSz="914400" rtl="0" eaLnBrk="1" fontAlgn="auto" latinLnBrk="0" hangingPunct="1">
              <a:lnSpc>
                <a:spcPct val="90000"/>
              </a:lnSpc>
              <a:spcBef>
                <a:spcPts val="0"/>
              </a:spcBef>
              <a:spcAft>
                <a:spcPts val="600"/>
              </a:spcAft>
              <a:buClrTx/>
              <a:buSzTx/>
              <a:buFont typeface="Arial" panose="020B0604020202020204" pitchFamily="34" charset="0"/>
              <a:buChar char="•"/>
              <a:tabLst/>
              <a:defRPr/>
            </a:pPr>
            <a:r>
              <a:rPr kumimoji="0" lang="en-US" sz="1050" b="0" i="0" u="none" strike="noStrike" kern="1200" cap="none" spc="0" normalizeH="0" baseline="0" noProof="0" dirty="0">
                <a:ln>
                  <a:noFill/>
                </a:ln>
                <a:solidFill>
                  <a:prstClr val="black"/>
                </a:solidFill>
                <a:effectLst/>
                <a:uLnTx/>
                <a:uFillTx/>
                <a:latin typeface="Calibri"/>
                <a:ea typeface="+mn-ea"/>
                <a:cs typeface="+mn-cs"/>
              </a:rPr>
              <a:t>Retention board in unit area/barracks with updated bonus messages and reclass opportunities</a:t>
            </a:r>
          </a:p>
          <a:p>
            <a:pPr marL="285750" marR="0" lvl="0" indent="-228600" algn="l" defTabSz="914400" rtl="0" eaLnBrk="1" fontAlgn="auto" latinLnBrk="0" hangingPunct="1">
              <a:lnSpc>
                <a:spcPct val="90000"/>
              </a:lnSpc>
              <a:spcBef>
                <a:spcPts val="0"/>
              </a:spcBef>
              <a:spcAft>
                <a:spcPts val="600"/>
              </a:spcAft>
              <a:buClrTx/>
              <a:buSzTx/>
              <a:buFont typeface="Arial" panose="020B0604020202020204" pitchFamily="34" charset="0"/>
              <a:buChar char="•"/>
              <a:tabLst/>
              <a:defRPr/>
            </a:pPr>
            <a:r>
              <a:rPr lang="en-US" sz="1050" dirty="0">
                <a:solidFill>
                  <a:prstClr val="black"/>
                </a:solidFill>
                <a:latin typeface="Calibri"/>
              </a:rPr>
              <a:t>Soldier that re-enlisted speaks to eligible Soldiers in their category about why they re-enlisted and how the process works</a:t>
            </a:r>
            <a:endParaRPr kumimoji="0" lang="en-US" sz="105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0859810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AFD005-355F-BD86-1004-2AF7C760442D}"/>
              </a:ext>
            </a:extLst>
          </p:cNvPr>
          <p:cNvSpPr>
            <a:spLocks noGrp="1"/>
          </p:cNvSpPr>
          <p:nvPr>
            <p:ph type="title"/>
          </p:nvPr>
        </p:nvSpPr>
        <p:spPr>
          <a:xfrm>
            <a:off x="457200" y="-76200"/>
            <a:ext cx="8229600" cy="1143000"/>
          </a:xfrm>
        </p:spPr>
        <p:txBody>
          <a:bodyPr>
            <a:normAutofit/>
          </a:bodyPr>
          <a:lstStyle/>
          <a:p>
            <a:r>
              <a:rPr lang="en-US" sz="3600" dirty="0"/>
              <a:t>Battalion Monthly Battle Rhythm </a:t>
            </a:r>
          </a:p>
        </p:txBody>
      </p:sp>
      <p:graphicFrame>
        <p:nvGraphicFramePr>
          <p:cNvPr id="7" name="Content Placeholder 6">
            <a:extLst>
              <a:ext uri="{FF2B5EF4-FFF2-40B4-BE49-F238E27FC236}">
                <a16:creationId xmlns:a16="http://schemas.microsoft.com/office/drawing/2014/main" id="{C4AEB6ED-C0E6-2577-1338-15EF23D1E42D}"/>
              </a:ext>
            </a:extLst>
          </p:cNvPr>
          <p:cNvGraphicFramePr>
            <a:graphicFrameLocks noGrp="1"/>
          </p:cNvGraphicFramePr>
          <p:nvPr>
            <p:ph idx="1"/>
            <p:extLst>
              <p:ext uri="{D42A27DB-BD31-4B8C-83A1-F6EECF244321}">
                <p14:modId xmlns:p14="http://schemas.microsoft.com/office/powerpoint/2010/main" val="196166721"/>
              </p:ext>
            </p:extLst>
          </p:nvPr>
        </p:nvGraphicFramePr>
        <p:xfrm>
          <a:off x="533400" y="990600"/>
          <a:ext cx="8077200" cy="5653684"/>
        </p:xfrm>
        <a:graphic>
          <a:graphicData uri="http://schemas.openxmlformats.org/drawingml/2006/table">
            <a:tbl>
              <a:tblPr/>
              <a:tblGrid>
                <a:gridCol w="1517110">
                  <a:extLst>
                    <a:ext uri="{9D8B030D-6E8A-4147-A177-3AD203B41FA5}">
                      <a16:colId xmlns:a16="http://schemas.microsoft.com/office/drawing/2014/main" val="3558921128"/>
                    </a:ext>
                  </a:extLst>
                </a:gridCol>
                <a:gridCol w="1622463">
                  <a:extLst>
                    <a:ext uri="{9D8B030D-6E8A-4147-A177-3AD203B41FA5}">
                      <a16:colId xmlns:a16="http://schemas.microsoft.com/office/drawing/2014/main" val="3539928311"/>
                    </a:ext>
                  </a:extLst>
                </a:gridCol>
                <a:gridCol w="1685678">
                  <a:extLst>
                    <a:ext uri="{9D8B030D-6E8A-4147-A177-3AD203B41FA5}">
                      <a16:colId xmlns:a16="http://schemas.microsoft.com/office/drawing/2014/main" val="3085998719"/>
                    </a:ext>
                  </a:extLst>
                </a:gridCol>
                <a:gridCol w="1650556">
                  <a:extLst>
                    <a:ext uri="{9D8B030D-6E8A-4147-A177-3AD203B41FA5}">
                      <a16:colId xmlns:a16="http://schemas.microsoft.com/office/drawing/2014/main" val="1568034090"/>
                    </a:ext>
                  </a:extLst>
                </a:gridCol>
                <a:gridCol w="1601393">
                  <a:extLst>
                    <a:ext uri="{9D8B030D-6E8A-4147-A177-3AD203B41FA5}">
                      <a16:colId xmlns:a16="http://schemas.microsoft.com/office/drawing/2014/main" val="3120217659"/>
                    </a:ext>
                  </a:extLst>
                </a:gridCol>
              </a:tblGrid>
              <a:tr h="221879">
                <a:tc gridSpan="5">
                  <a:txBody>
                    <a:bodyPr/>
                    <a:lstStyle/>
                    <a:p>
                      <a:pPr algn="ctr" fontAlgn="base"/>
                      <a:r>
                        <a:rPr lang="en-US" sz="1100" b="1" i="0" dirty="0">
                          <a:solidFill>
                            <a:srgbClr val="FFFFFF"/>
                          </a:solidFill>
                          <a:effectLst/>
                          <a:latin typeface="Arial" panose="020B0604020202020204" pitchFamily="34" charset="0"/>
                        </a:rPr>
                        <a:t>Monthly CSM Retention Battle Rhythm </a:t>
                      </a:r>
                      <a:endParaRPr lang="en-US" sz="1200" b="0" i="0" dirty="0">
                        <a:solidFill>
                          <a:srgbClr val="000000"/>
                        </a:solidFill>
                        <a:effectLst/>
                      </a:endParaRPr>
                    </a:p>
                  </a:txBody>
                  <a:tcPr marL="63153" marR="63153" marT="31576" marB="31576">
                    <a:lnL w="19050" cap="flat" cmpd="sng" algn="ctr">
                      <a:solidFill>
                        <a:srgbClr val="000000"/>
                      </a:solidFill>
                      <a:prstDash val="solid"/>
                      <a:round/>
                      <a:headEnd type="none" w="med" len="med"/>
                      <a:tailEnd type="none" w="med" len="med"/>
                    </a:lnL>
                    <a:lnR w="12697"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4F81BC"/>
                    </a:solidFill>
                  </a:tcPr>
                </a:tc>
                <a:tc hMerge="1">
                  <a:txBody>
                    <a:bodyPr/>
                    <a:lstStyle/>
                    <a:p>
                      <a:endParaRPr lang="en-US"/>
                    </a:p>
                  </a:txBody>
                  <a:tcPr>
                    <a:lnL w="12697" cap="flat" cmpd="sng" algn="ctr">
                      <a:solidFill>
                        <a:srgbClr val="000000"/>
                      </a:solidFill>
                      <a:prstDash val="solid"/>
                      <a:round/>
                      <a:headEnd type="none" w="med" len="med"/>
                      <a:tailEnd type="none" w="med" len="med"/>
                    </a:ln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49126819"/>
                  </a:ext>
                </a:extLst>
              </a:tr>
              <a:tr h="148622">
                <a:tc>
                  <a:txBody>
                    <a:bodyPr/>
                    <a:lstStyle/>
                    <a:p>
                      <a:pPr algn="ctr" fontAlgn="base"/>
                      <a:r>
                        <a:rPr lang="en-US" sz="600" b="1" i="0" dirty="0">
                          <a:solidFill>
                            <a:srgbClr val="000000"/>
                          </a:solidFill>
                          <a:effectLst/>
                          <a:latin typeface="Arial" panose="020B0604020202020204" pitchFamily="34" charset="0"/>
                        </a:rPr>
                        <a:t>Monday </a:t>
                      </a:r>
                      <a:endParaRPr lang="en-US" sz="1200" b="1" i="0" dirty="0">
                        <a:solidFill>
                          <a:srgbClr val="000000"/>
                        </a:solidFill>
                        <a:effectLst/>
                      </a:endParaRPr>
                    </a:p>
                  </a:txBody>
                  <a:tcPr marL="63153" marR="63153" marT="31576" marB="31576" anchor="ctr">
                    <a:lnL w="1905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12697" cap="flat" cmpd="sng" algn="ctr">
                      <a:solidFill>
                        <a:srgbClr val="000000"/>
                      </a:solidFill>
                      <a:prstDash val="solid"/>
                      <a:round/>
                      <a:headEnd type="none" w="med" len="med"/>
                      <a:tailEnd type="none" w="med" len="med"/>
                    </a:lnB>
                    <a:solidFill>
                      <a:srgbClr val="D9D9D9"/>
                    </a:solidFill>
                  </a:tcPr>
                </a:tc>
                <a:tc>
                  <a:txBody>
                    <a:bodyPr/>
                    <a:lstStyle/>
                    <a:p>
                      <a:pPr algn="ctr" fontAlgn="base"/>
                      <a:r>
                        <a:rPr lang="en-US" sz="600" b="1" i="0" dirty="0">
                          <a:solidFill>
                            <a:srgbClr val="000000"/>
                          </a:solidFill>
                          <a:effectLst/>
                          <a:latin typeface="Arial" panose="020B0604020202020204" pitchFamily="34" charset="0"/>
                        </a:rPr>
                        <a:t>Tuesday</a:t>
                      </a:r>
                      <a:endParaRPr lang="en-US" sz="1200" b="1" i="0" dirty="0">
                        <a:solidFill>
                          <a:srgbClr val="000000"/>
                        </a:solidFill>
                        <a:effectLst/>
                      </a:endParaRPr>
                    </a:p>
                  </a:txBody>
                  <a:tcPr marL="63153" marR="63153" marT="31576" marB="31576" anchor="ctr">
                    <a:lnL w="9525" cap="flat" cmpd="sng" algn="ctr">
                      <a:solidFill>
                        <a:srgbClr val="000000"/>
                      </a:solidFill>
                      <a:prstDash val="solid"/>
                      <a:round/>
                      <a:headEnd type="none" w="med" len="med"/>
                      <a:tailEnd type="none" w="med" len="med"/>
                    </a:lnL>
                    <a:lnR w="12697" cap="flat" cmpd="sng" algn="ctr">
                      <a:solidFill>
                        <a:srgbClr val="000000"/>
                      </a:solidFill>
                      <a:prstDash val="solid"/>
                      <a:round/>
                      <a:headEnd type="none" w="med" len="med"/>
                      <a:tailEnd type="none" w="med" len="med"/>
                    </a:lnR>
                    <a:lnT w="12697" cap="flat" cmpd="sng" algn="ctr">
                      <a:solidFill>
                        <a:srgbClr val="000000"/>
                      </a:solidFill>
                      <a:prstDash val="solid"/>
                      <a:round/>
                      <a:headEnd type="none" w="med" len="med"/>
                      <a:tailEnd type="none" w="med" len="med"/>
                    </a:lnT>
                    <a:lnB w="12697" cap="flat" cmpd="sng" algn="ctr">
                      <a:solidFill>
                        <a:srgbClr val="000000"/>
                      </a:solidFill>
                      <a:prstDash val="solid"/>
                      <a:round/>
                      <a:headEnd type="none" w="med" len="med"/>
                      <a:tailEnd type="none" w="med" len="med"/>
                    </a:lnB>
                    <a:solidFill>
                      <a:srgbClr val="D9D9D9"/>
                    </a:solidFill>
                  </a:tcPr>
                </a:tc>
                <a:tc>
                  <a:txBody>
                    <a:bodyPr/>
                    <a:lstStyle/>
                    <a:p>
                      <a:pPr algn="ctr" fontAlgn="base"/>
                      <a:r>
                        <a:rPr lang="en-US" sz="600" b="1" i="0" dirty="0">
                          <a:solidFill>
                            <a:srgbClr val="000000"/>
                          </a:solidFill>
                          <a:effectLst/>
                          <a:latin typeface="Arial" panose="020B0604020202020204" pitchFamily="34" charset="0"/>
                        </a:rPr>
                        <a:t>Wednesday</a:t>
                      </a:r>
                      <a:endParaRPr lang="en-US" sz="1200" b="1" i="0" dirty="0">
                        <a:solidFill>
                          <a:srgbClr val="000000"/>
                        </a:solidFill>
                        <a:effectLst/>
                      </a:endParaRPr>
                    </a:p>
                  </a:txBody>
                  <a:tcPr marL="63153" marR="63153" marT="31576" marB="31576" anchor="ctr">
                    <a:lnL w="12697" cap="flat" cmpd="sng" algn="ctr">
                      <a:solidFill>
                        <a:srgbClr val="000000"/>
                      </a:solidFill>
                      <a:prstDash val="solid"/>
                      <a:round/>
                      <a:headEnd type="none" w="med" len="med"/>
                      <a:tailEnd type="none" w="med" len="med"/>
                    </a:lnL>
                    <a:lnR w="12697" cap="flat" cmpd="sng" algn="ctr">
                      <a:solidFill>
                        <a:srgbClr val="000000"/>
                      </a:solidFill>
                      <a:prstDash val="solid"/>
                      <a:round/>
                      <a:headEnd type="none" w="med" len="med"/>
                      <a:tailEnd type="none" w="med" len="med"/>
                    </a:lnR>
                    <a:lnT w="12697" cap="flat" cmpd="sng" algn="ctr">
                      <a:solidFill>
                        <a:srgbClr val="000000"/>
                      </a:solidFill>
                      <a:prstDash val="solid"/>
                      <a:round/>
                      <a:headEnd type="none" w="med" len="med"/>
                      <a:tailEnd type="none" w="med" len="med"/>
                    </a:lnT>
                    <a:lnB w="12697" cap="flat" cmpd="sng" algn="ctr">
                      <a:solidFill>
                        <a:srgbClr val="000000"/>
                      </a:solidFill>
                      <a:prstDash val="solid"/>
                      <a:round/>
                      <a:headEnd type="none" w="med" len="med"/>
                      <a:tailEnd type="none" w="med" len="med"/>
                    </a:lnB>
                    <a:solidFill>
                      <a:srgbClr val="D9D9D9"/>
                    </a:solidFill>
                  </a:tcPr>
                </a:tc>
                <a:tc>
                  <a:txBody>
                    <a:bodyPr/>
                    <a:lstStyle/>
                    <a:p>
                      <a:pPr algn="ctr" fontAlgn="base"/>
                      <a:r>
                        <a:rPr lang="en-US" sz="600" b="1" i="0" dirty="0">
                          <a:solidFill>
                            <a:srgbClr val="000000"/>
                          </a:solidFill>
                          <a:effectLst/>
                          <a:latin typeface="Arial" panose="020B0604020202020204" pitchFamily="34" charset="0"/>
                        </a:rPr>
                        <a:t>Thursday</a:t>
                      </a:r>
                      <a:endParaRPr lang="en-US" sz="1200" b="1" i="0" dirty="0">
                        <a:solidFill>
                          <a:srgbClr val="000000"/>
                        </a:solidFill>
                        <a:effectLst/>
                      </a:endParaRPr>
                    </a:p>
                  </a:txBody>
                  <a:tcPr marL="63153" marR="63153" marT="31576" marB="31576" anchor="ctr">
                    <a:lnL w="12697" cap="flat" cmpd="sng" algn="ctr">
                      <a:solidFill>
                        <a:srgbClr val="000000"/>
                      </a:solidFill>
                      <a:prstDash val="solid"/>
                      <a:round/>
                      <a:headEnd type="none" w="med" len="med"/>
                      <a:tailEnd type="none" w="med" len="med"/>
                    </a:lnL>
                    <a:lnR w="12697" cap="flat" cmpd="sng" algn="ctr">
                      <a:solidFill>
                        <a:srgbClr val="000000"/>
                      </a:solidFill>
                      <a:prstDash val="solid"/>
                      <a:round/>
                      <a:headEnd type="none" w="med" len="med"/>
                      <a:tailEnd type="none" w="med" len="med"/>
                    </a:lnR>
                    <a:lnT w="12697" cap="flat" cmpd="sng" algn="ctr">
                      <a:solidFill>
                        <a:srgbClr val="000000"/>
                      </a:solidFill>
                      <a:prstDash val="solid"/>
                      <a:round/>
                      <a:headEnd type="none" w="med" len="med"/>
                      <a:tailEnd type="none" w="med" len="med"/>
                    </a:lnT>
                    <a:lnB w="12697" cap="flat" cmpd="sng" algn="ctr">
                      <a:solidFill>
                        <a:srgbClr val="000000"/>
                      </a:solidFill>
                      <a:prstDash val="solid"/>
                      <a:round/>
                      <a:headEnd type="none" w="med" len="med"/>
                      <a:tailEnd type="none" w="med" len="med"/>
                    </a:lnB>
                    <a:solidFill>
                      <a:srgbClr val="D9D9D9"/>
                    </a:solidFill>
                  </a:tcPr>
                </a:tc>
                <a:tc>
                  <a:txBody>
                    <a:bodyPr/>
                    <a:lstStyle/>
                    <a:p>
                      <a:pPr algn="ctr" fontAlgn="base"/>
                      <a:r>
                        <a:rPr lang="en-US" sz="600" b="1" i="0" dirty="0">
                          <a:solidFill>
                            <a:srgbClr val="000000"/>
                          </a:solidFill>
                          <a:effectLst/>
                          <a:latin typeface="Arial" panose="020B0604020202020204" pitchFamily="34" charset="0"/>
                        </a:rPr>
                        <a:t>Friday</a:t>
                      </a:r>
                      <a:endParaRPr lang="en-US" sz="1200" b="1" i="0" dirty="0">
                        <a:solidFill>
                          <a:srgbClr val="000000"/>
                        </a:solidFill>
                        <a:effectLst/>
                      </a:endParaRPr>
                    </a:p>
                  </a:txBody>
                  <a:tcPr marL="63153" marR="63153" marT="31576" marB="31576" anchor="ctr">
                    <a:lnL w="12697"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697" cap="flat" cmpd="sng" algn="ctr">
                      <a:solidFill>
                        <a:srgbClr val="000000"/>
                      </a:solidFill>
                      <a:prstDash val="solid"/>
                      <a:round/>
                      <a:headEnd type="none" w="med" len="med"/>
                      <a:tailEnd type="none" w="med" len="med"/>
                    </a:lnT>
                    <a:lnB w="12697"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69286513"/>
                  </a:ext>
                </a:extLst>
              </a:tr>
              <a:tr h="1291435">
                <a:tc>
                  <a:txBody>
                    <a:bodyPr/>
                    <a:lstStyle/>
                    <a:p>
                      <a:pPr algn="l" fontAlgn="base"/>
                      <a:r>
                        <a:rPr lang="en-US" sz="700" b="1" i="0" dirty="0">
                          <a:solidFill>
                            <a:srgbClr val="000000"/>
                          </a:solidFill>
                          <a:effectLst/>
                          <a:latin typeface="+mj-lt"/>
                        </a:rPr>
                        <a:t>​</a:t>
                      </a:r>
                      <a:r>
                        <a:rPr kumimoji="0" lang="en-US" sz="700" b="1" i="0" u="none" strike="noStrike" kern="1200" cap="none" spc="0" normalizeH="0" baseline="0" noProof="0" dirty="0">
                          <a:ln>
                            <a:noFill/>
                          </a:ln>
                          <a:solidFill>
                            <a:srgbClr val="000000"/>
                          </a:solidFill>
                          <a:effectLst/>
                          <a:uLnTx/>
                          <a:uFillTx/>
                          <a:latin typeface="+mn-lt"/>
                          <a:ea typeface="+mn-ea"/>
                          <a:cs typeface="+mn-cs"/>
                        </a:rPr>
                        <a:t>Task: </a:t>
                      </a:r>
                      <a:r>
                        <a:rPr lang="en-US" sz="700" b="0" i="0" dirty="0">
                          <a:solidFill>
                            <a:srgbClr val="000000"/>
                          </a:solidFill>
                          <a:effectLst/>
                          <a:latin typeface="+mj-lt"/>
                        </a:rPr>
                        <a:t>Career Counselor (CC) Update/ Strategy Meeting- (</a:t>
                      </a:r>
                      <a:r>
                        <a:rPr lang="en-US" sz="700" b="1" i="0" dirty="0">
                          <a:solidFill>
                            <a:srgbClr val="000000"/>
                          </a:solidFill>
                          <a:effectLst/>
                          <a:latin typeface="+mj-lt"/>
                        </a:rPr>
                        <a:t>Task #1 on following slide more in depth)</a:t>
                      </a:r>
                    </a:p>
                    <a:p>
                      <a:pPr algn="l" fontAlgn="base"/>
                      <a:endParaRPr lang="en-US" sz="700" b="0" i="0" dirty="0">
                        <a:solidFill>
                          <a:srgbClr val="000000"/>
                        </a:solidFill>
                        <a:effectLst/>
                        <a:latin typeface="+mj-lt"/>
                      </a:endParaRPr>
                    </a:p>
                    <a:p>
                      <a:pPr algn="l" fontAlgn="base"/>
                      <a:r>
                        <a:rPr lang="en-US" sz="700" b="1" i="0" dirty="0">
                          <a:solidFill>
                            <a:srgbClr val="000000"/>
                          </a:solidFill>
                          <a:effectLst/>
                          <a:latin typeface="+mj-lt"/>
                        </a:rPr>
                        <a:t>Attendees: </a:t>
                      </a:r>
                      <a:r>
                        <a:rPr lang="en-US" sz="700" b="0" i="0" dirty="0">
                          <a:solidFill>
                            <a:srgbClr val="000000"/>
                          </a:solidFill>
                          <a:effectLst/>
                          <a:latin typeface="+mj-lt"/>
                        </a:rPr>
                        <a:t>CSM, CC, 1SGs, &amp; Retention NCOs</a:t>
                      </a:r>
                    </a:p>
                    <a:p>
                      <a:pPr algn="l" fontAlgn="base"/>
                      <a:endParaRPr lang="en-US" sz="700" b="0" i="0" dirty="0">
                        <a:solidFill>
                          <a:srgbClr val="000000"/>
                        </a:solidFill>
                        <a:effectLst/>
                        <a:latin typeface="+mj-lt"/>
                      </a:endParaRPr>
                    </a:p>
                    <a:p>
                      <a:pPr algn="l" fontAlgn="base"/>
                      <a:r>
                        <a:rPr lang="en-US" sz="700" b="1" i="0" dirty="0">
                          <a:solidFill>
                            <a:srgbClr val="000000"/>
                          </a:solidFill>
                          <a:effectLst/>
                          <a:latin typeface="+mj-lt"/>
                        </a:rPr>
                        <a:t>Agenda: </a:t>
                      </a:r>
                      <a:r>
                        <a:rPr lang="en-US" sz="700" b="0" i="0" dirty="0">
                          <a:solidFill>
                            <a:srgbClr val="000000"/>
                          </a:solidFill>
                          <a:effectLst/>
                          <a:latin typeface="+mj-lt"/>
                        </a:rPr>
                        <a:t>current eligibility roster, retention trends, accomplishments/ shortcomings, Top ten list, bar review, policy updates, </a:t>
                      </a:r>
                      <a:r>
                        <a:rPr lang="en-US" sz="700" b="0" i="0" dirty="0" err="1">
                          <a:solidFill>
                            <a:srgbClr val="000000"/>
                          </a:solidFill>
                          <a:effectLst/>
                          <a:latin typeface="+mj-lt"/>
                        </a:rPr>
                        <a:t>etc</a:t>
                      </a:r>
                      <a:endParaRPr lang="en-US" sz="700" b="0" i="0" dirty="0">
                        <a:solidFill>
                          <a:srgbClr val="000000"/>
                        </a:solidFill>
                        <a:effectLst/>
                        <a:latin typeface="+mj-lt"/>
                      </a:endParaRPr>
                    </a:p>
                  </a:txBody>
                  <a:tcPr marL="63153" marR="63153" marT="31576" marB="31576">
                    <a:lnL w="1905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697"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l" fontAlgn="base"/>
                      <a:r>
                        <a:rPr kumimoji="0" lang="en-US" sz="700" b="1" i="0" u="none" strike="noStrike" kern="1200" cap="none" spc="0" normalizeH="0" baseline="0" noProof="0" dirty="0">
                          <a:ln>
                            <a:noFill/>
                          </a:ln>
                          <a:solidFill>
                            <a:srgbClr val="000000"/>
                          </a:solidFill>
                          <a:effectLst/>
                          <a:uLnTx/>
                          <a:uFillTx/>
                          <a:latin typeface="+mn-lt"/>
                          <a:ea typeface="+mn-ea"/>
                          <a:cs typeface="+mn-cs"/>
                        </a:rPr>
                        <a:t>Task: </a:t>
                      </a:r>
                      <a:r>
                        <a:rPr lang="en-US" sz="700" b="0" i="0" u="none" strike="noStrike" dirty="0">
                          <a:solidFill>
                            <a:srgbClr val="000000"/>
                          </a:solidFill>
                          <a:effectLst/>
                          <a:latin typeface="+mj-lt"/>
                        </a:rPr>
                        <a:t>Retention PT Event</a:t>
                      </a:r>
                      <a:endParaRPr lang="en-US" sz="700" b="0" i="0" dirty="0">
                        <a:solidFill>
                          <a:srgbClr val="000000"/>
                        </a:solidFill>
                        <a:effectLst/>
                        <a:latin typeface="+mj-lt"/>
                      </a:endParaRPr>
                    </a:p>
                    <a:p>
                      <a:pPr algn="l" fontAlgn="base"/>
                      <a:endParaRPr lang="en-US" sz="700" b="0" i="0" dirty="0">
                        <a:solidFill>
                          <a:srgbClr val="000000"/>
                        </a:solidFill>
                        <a:effectLst/>
                        <a:latin typeface="+mj-lt"/>
                      </a:endParaRPr>
                    </a:p>
                    <a:p>
                      <a:pPr algn="l" fontAlgn="base"/>
                      <a:r>
                        <a:rPr lang="en-US" sz="700" b="1" i="0" dirty="0">
                          <a:solidFill>
                            <a:srgbClr val="000000"/>
                          </a:solidFill>
                          <a:effectLst/>
                          <a:latin typeface="+mj-lt"/>
                        </a:rPr>
                        <a:t>Attendees: </a:t>
                      </a:r>
                      <a:r>
                        <a:rPr lang="en-US" sz="700" b="0" i="0" dirty="0">
                          <a:solidFill>
                            <a:srgbClr val="000000"/>
                          </a:solidFill>
                          <a:effectLst/>
                          <a:latin typeface="+mj-lt"/>
                        </a:rPr>
                        <a:t>CSM, CC, Soldiers in their reenlistment window </a:t>
                      </a:r>
                    </a:p>
                    <a:p>
                      <a:pPr algn="l" fontAlgn="base"/>
                      <a:endParaRPr lang="en-US" sz="700" b="0" i="0" dirty="0">
                        <a:solidFill>
                          <a:srgbClr val="000000"/>
                        </a:solidFill>
                        <a:effectLst/>
                        <a:latin typeface="+mj-lt"/>
                      </a:endParaRPr>
                    </a:p>
                    <a:p>
                      <a:pPr algn="l" fontAlgn="base"/>
                      <a:r>
                        <a:rPr lang="en-US" sz="700" b="1" i="0" dirty="0">
                          <a:solidFill>
                            <a:srgbClr val="000000"/>
                          </a:solidFill>
                          <a:effectLst/>
                          <a:latin typeface="+mj-lt"/>
                        </a:rPr>
                        <a:t>Desired Outcome: </a:t>
                      </a:r>
                      <a:r>
                        <a:rPr lang="en-US" sz="700" b="0" i="0" dirty="0">
                          <a:solidFill>
                            <a:srgbClr val="000000"/>
                          </a:solidFill>
                          <a:effectLst/>
                          <a:latin typeface="+mj-lt"/>
                        </a:rPr>
                        <a:t>Build rapport with Soldiers</a:t>
                      </a:r>
                    </a:p>
                    <a:p>
                      <a:pPr algn="l" fontAlgn="base"/>
                      <a:endParaRPr lang="en-US" sz="700" b="0" i="0" dirty="0">
                        <a:solidFill>
                          <a:srgbClr val="000000"/>
                        </a:solidFill>
                        <a:effectLst/>
                        <a:latin typeface="+mj-lt"/>
                      </a:endParaRPr>
                    </a:p>
                    <a:p>
                      <a:pPr algn="l" fontAlgn="base"/>
                      <a:r>
                        <a:rPr lang="en-US" sz="700" b="0" i="0" dirty="0">
                          <a:solidFill>
                            <a:srgbClr val="000000"/>
                          </a:solidFill>
                          <a:effectLst/>
                          <a:latin typeface="+mj-lt"/>
                        </a:rPr>
                        <a:t>***Target audience: initial term</a:t>
                      </a:r>
                    </a:p>
                  </a:txBody>
                  <a:tcPr marL="63153" marR="63153" marT="31576" marB="31576">
                    <a:lnL w="9525" cap="flat" cmpd="sng" algn="ctr">
                      <a:solidFill>
                        <a:srgbClr val="000000"/>
                      </a:solidFill>
                      <a:prstDash val="solid"/>
                      <a:round/>
                      <a:headEnd type="none" w="med" len="med"/>
                      <a:tailEnd type="none" w="med" len="med"/>
                    </a:lnL>
                    <a:lnR w="12697" cap="flat" cmpd="sng" algn="ctr">
                      <a:solidFill>
                        <a:srgbClr val="000000"/>
                      </a:solidFill>
                      <a:prstDash val="solid"/>
                      <a:round/>
                      <a:headEnd type="none" w="med" len="med"/>
                      <a:tailEnd type="none" w="med" len="med"/>
                    </a:lnR>
                    <a:lnT w="12697"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l" fontAlgn="base"/>
                      <a:r>
                        <a:rPr lang="en-US" sz="700" b="1" i="0" dirty="0">
                          <a:solidFill>
                            <a:srgbClr val="000000"/>
                          </a:solidFill>
                          <a:effectLst/>
                          <a:latin typeface="+mj-lt"/>
                        </a:rPr>
                        <a:t>Task: </a:t>
                      </a:r>
                      <a:r>
                        <a:rPr lang="en-US" sz="700" b="0" i="0" dirty="0">
                          <a:solidFill>
                            <a:srgbClr val="000000"/>
                          </a:solidFill>
                          <a:effectLst/>
                          <a:latin typeface="+mj-lt"/>
                        </a:rPr>
                        <a:t>Retention Brief </a:t>
                      </a:r>
                    </a:p>
                    <a:p>
                      <a:pPr algn="l" fontAlgn="base"/>
                      <a:endParaRPr lang="en-US" sz="700" b="0" i="0" dirty="0">
                        <a:solidFill>
                          <a:srgbClr val="000000"/>
                        </a:solidFill>
                        <a:effectLst/>
                        <a:latin typeface="+mj-lt"/>
                      </a:endParaRPr>
                    </a:p>
                    <a:p>
                      <a:pPr algn="l" fontAlgn="base"/>
                      <a:r>
                        <a:rPr lang="en-US" sz="700" b="1" i="0" dirty="0">
                          <a:solidFill>
                            <a:srgbClr val="000000"/>
                          </a:solidFill>
                          <a:effectLst/>
                          <a:latin typeface="+mj-lt"/>
                        </a:rPr>
                        <a:t>Attendees</a:t>
                      </a:r>
                      <a:r>
                        <a:rPr lang="en-US" sz="700" b="0" i="0" dirty="0">
                          <a:solidFill>
                            <a:srgbClr val="000000"/>
                          </a:solidFill>
                          <a:effectLst/>
                          <a:latin typeface="+mj-lt"/>
                        </a:rPr>
                        <a:t>: CSM, CC, 1SG, Eligible Soldiers</a:t>
                      </a:r>
                    </a:p>
                    <a:p>
                      <a:pPr algn="l" fontAlgn="base"/>
                      <a:endParaRPr lang="en-US" sz="700" b="0" i="0" dirty="0">
                        <a:solidFill>
                          <a:srgbClr val="000000"/>
                        </a:solidFill>
                        <a:effectLst/>
                        <a:latin typeface="+mj-lt"/>
                      </a:endParaRPr>
                    </a:p>
                    <a:p>
                      <a:pPr algn="l" fontAlgn="base"/>
                      <a:r>
                        <a:rPr lang="en-US" sz="700" b="1" i="0" dirty="0">
                          <a:solidFill>
                            <a:srgbClr val="000000"/>
                          </a:solidFill>
                          <a:effectLst/>
                          <a:latin typeface="+mj-lt"/>
                        </a:rPr>
                        <a:t>Desired Outcome</a:t>
                      </a:r>
                      <a:r>
                        <a:rPr lang="en-US" sz="700" b="0" i="0" dirty="0">
                          <a:solidFill>
                            <a:srgbClr val="000000"/>
                          </a:solidFill>
                          <a:effectLst/>
                          <a:latin typeface="+mj-lt"/>
                        </a:rPr>
                        <a:t>: CSM/leaders talks about retention and shares his story/ Soldiers commit to reenlisting </a:t>
                      </a:r>
                    </a:p>
                    <a:p>
                      <a:pPr algn="l" fontAlgn="base"/>
                      <a:endParaRPr lang="en-US" sz="700" b="0" i="0" dirty="0">
                        <a:solidFill>
                          <a:srgbClr val="000000"/>
                        </a:solidFill>
                        <a:effectLst/>
                        <a:latin typeface="+mj-lt"/>
                      </a:endParaRPr>
                    </a:p>
                    <a:p>
                      <a:pPr marL="0" marR="0" lvl="0" indent="0" algn="l" defTabSz="914400" rtl="0" eaLnBrk="1" fontAlgn="base" latinLnBrk="0" hangingPunct="1">
                        <a:lnSpc>
                          <a:spcPct val="100000"/>
                        </a:lnSpc>
                        <a:spcBef>
                          <a:spcPts val="0"/>
                        </a:spcBef>
                        <a:spcAft>
                          <a:spcPts val="0"/>
                        </a:spcAft>
                        <a:buClrTx/>
                        <a:buSzTx/>
                        <a:buFontTx/>
                        <a:buNone/>
                        <a:tabLst/>
                        <a:defRPr/>
                      </a:pPr>
                      <a:r>
                        <a:rPr lang="en-US" sz="700" b="0" i="0" kern="1200" dirty="0">
                          <a:solidFill>
                            <a:srgbClr val="000000"/>
                          </a:solidFill>
                          <a:effectLst/>
                          <a:latin typeface="+mj-lt"/>
                          <a:ea typeface="+mn-ea"/>
                          <a:cs typeface="+mn-cs"/>
                        </a:rPr>
                        <a:t>***Target audience: initial term</a:t>
                      </a:r>
                    </a:p>
                    <a:p>
                      <a:pPr marL="0" marR="0" lvl="0" indent="0" algn="l" defTabSz="914400" rtl="0" eaLnBrk="1" fontAlgn="base" latinLnBrk="0" hangingPunct="1">
                        <a:lnSpc>
                          <a:spcPct val="100000"/>
                        </a:lnSpc>
                        <a:spcBef>
                          <a:spcPts val="0"/>
                        </a:spcBef>
                        <a:spcAft>
                          <a:spcPts val="0"/>
                        </a:spcAft>
                        <a:buClrTx/>
                        <a:buSzTx/>
                        <a:buFontTx/>
                        <a:buNone/>
                        <a:tabLst/>
                        <a:defRPr/>
                      </a:pPr>
                      <a:r>
                        <a:rPr lang="en-US" sz="700" b="0" i="0" kern="1200" dirty="0">
                          <a:solidFill>
                            <a:srgbClr val="000000"/>
                          </a:solidFill>
                          <a:effectLst/>
                          <a:latin typeface="+mn-lt"/>
                          <a:ea typeface="+mn-ea"/>
                          <a:cs typeface="+mn-cs"/>
                        </a:rPr>
                        <a:t>***Soldier that re-enlisted tells their story</a:t>
                      </a:r>
                      <a:endParaRPr lang="en-US" sz="700" b="1" i="0" kern="1200" dirty="0">
                        <a:solidFill>
                          <a:srgbClr val="000000"/>
                        </a:solidFill>
                        <a:effectLst/>
                        <a:latin typeface="+mn-lt"/>
                        <a:ea typeface="+mn-ea"/>
                        <a:cs typeface="+mn-cs"/>
                      </a:endParaRPr>
                    </a:p>
                    <a:p>
                      <a:pPr algn="l" fontAlgn="base"/>
                      <a:endParaRPr lang="en-US" sz="700" b="1" i="0" dirty="0">
                        <a:solidFill>
                          <a:srgbClr val="000000"/>
                        </a:solidFill>
                        <a:effectLst/>
                        <a:latin typeface="+mj-lt"/>
                      </a:endParaRPr>
                    </a:p>
                  </a:txBody>
                  <a:tcPr marL="63153" marR="63153" marT="31576" marB="31576">
                    <a:lnL w="12697" cap="flat" cmpd="sng" algn="ctr">
                      <a:solidFill>
                        <a:srgbClr val="000000"/>
                      </a:solidFill>
                      <a:prstDash val="solid"/>
                      <a:round/>
                      <a:headEnd type="none" w="med" len="med"/>
                      <a:tailEnd type="none" w="med" len="med"/>
                    </a:lnL>
                    <a:lnR w="12697" cap="flat" cmpd="sng" algn="ctr">
                      <a:solidFill>
                        <a:srgbClr val="000000"/>
                      </a:solidFill>
                      <a:prstDash val="solid"/>
                      <a:round/>
                      <a:headEnd type="none" w="med" len="med"/>
                      <a:tailEnd type="none" w="med" len="med"/>
                    </a:lnR>
                    <a:lnT w="12697"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l" fontAlgn="base"/>
                      <a:r>
                        <a:rPr lang="en-US" sz="700" b="1" i="0" dirty="0">
                          <a:solidFill>
                            <a:srgbClr val="000000"/>
                          </a:solidFill>
                          <a:effectLst/>
                          <a:latin typeface="+mj-lt"/>
                        </a:rPr>
                        <a:t>Task</a:t>
                      </a:r>
                      <a:r>
                        <a:rPr lang="en-US" sz="700" b="0" i="0" dirty="0">
                          <a:solidFill>
                            <a:srgbClr val="000000"/>
                          </a:solidFill>
                          <a:effectLst/>
                          <a:latin typeface="+mj-lt"/>
                        </a:rPr>
                        <a:t>: CSM Emails Retention plan and progress to CMD Teams</a:t>
                      </a:r>
                    </a:p>
                    <a:p>
                      <a:pPr algn="l" fontAlgn="base"/>
                      <a:endParaRPr lang="en-US" sz="700" b="0" i="0" dirty="0">
                        <a:solidFill>
                          <a:srgbClr val="000000"/>
                        </a:solidFill>
                        <a:effectLst/>
                        <a:latin typeface="+mj-lt"/>
                      </a:endParaRPr>
                    </a:p>
                    <a:p>
                      <a:pPr algn="l" fontAlgn="base"/>
                      <a:r>
                        <a:rPr lang="en-US" sz="700" b="1" i="0" dirty="0">
                          <a:solidFill>
                            <a:srgbClr val="000000"/>
                          </a:solidFill>
                          <a:effectLst/>
                          <a:latin typeface="+mj-lt"/>
                        </a:rPr>
                        <a:t>Attendees: </a:t>
                      </a:r>
                      <a:r>
                        <a:rPr lang="en-US" sz="700" b="0" i="0" dirty="0">
                          <a:solidFill>
                            <a:srgbClr val="000000"/>
                          </a:solidFill>
                          <a:effectLst/>
                          <a:latin typeface="+mj-lt"/>
                        </a:rPr>
                        <a:t>CC provides update on each CBT’s progress and CSM provides guidance</a:t>
                      </a:r>
                    </a:p>
                    <a:p>
                      <a:pPr algn="l" fontAlgn="base"/>
                      <a:endParaRPr lang="en-US" sz="700" b="0" i="0" dirty="0">
                        <a:solidFill>
                          <a:srgbClr val="000000"/>
                        </a:solidFill>
                        <a:effectLst/>
                        <a:latin typeface="+mj-lt"/>
                      </a:endParaRPr>
                    </a:p>
                    <a:p>
                      <a:pPr algn="l" fontAlgn="base"/>
                      <a:r>
                        <a:rPr lang="en-US" sz="700" b="1" i="0" dirty="0">
                          <a:solidFill>
                            <a:srgbClr val="000000"/>
                          </a:solidFill>
                          <a:effectLst/>
                          <a:latin typeface="+mj-lt"/>
                        </a:rPr>
                        <a:t>Desired Outcome: </a:t>
                      </a:r>
                      <a:r>
                        <a:rPr lang="en-US" sz="700" b="0" i="0" dirty="0">
                          <a:solidFill>
                            <a:srgbClr val="000000"/>
                          </a:solidFill>
                          <a:effectLst/>
                          <a:latin typeface="+mj-lt"/>
                        </a:rPr>
                        <a:t>Command influence on retention mission</a:t>
                      </a:r>
                    </a:p>
                    <a:p>
                      <a:pPr algn="l" fontAlgn="base"/>
                      <a:endParaRPr lang="en-US" sz="700" b="0" i="0" dirty="0">
                        <a:solidFill>
                          <a:srgbClr val="000000"/>
                        </a:solidFill>
                        <a:effectLst/>
                        <a:latin typeface="+mj-lt"/>
                      </a:endParaRPr>
                    </a:p>
                  </a:txBody>
                  <a:tcPr marL="63153" marR="63153" marT="31576" marB="31576">
                    <a:lnL w="12697" cap="flat" cmpd="sng" algn="ctr">
                      <a:solidFill>
                        <a:srgbClr val="000000"/>
                      </a:solidFill>
                      <a:prstDash val="solid"/>
                      <a:round/>
                      <a:headEnd type="none" w="med" len="med"/>
                      <a:tailEnd type="none" w="med" len="med"/>
                    </a:lnL>
                    <a:lnR w="12697" cap="flat" cmpd="sng" algn="ctr">
                      <a:solidFill>
                        <a:srgbClr val="000000"/>
                      </a:solidFill>
                      <a:prstDash val="solid"/>
                      <a:round/>
                      <a:headEnd type="none" w="med" len="med"/>
                      <a:tailEnd type="none" w="med" len="med"/>
                    </a:lnR>
                    <a:lnT w="12697"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l" fontAlgn="base"/>
                      <a:r>
                        <a:rPr kumimoji="0" lang="en-US" sz="700" b="1" i="0" u="none" strike="noStrike" kern="1200" cap="none" spc="0" normalizeH="0" baseline="0" noProof="0" dirty="0">
                          <a:ln>
                            <a:noFill/>
                          </a:ln>
                          <a:solidFill>
                            <a:srgbClr val="000000"/>
                          </a:solidFill>
                          <a:effectLst/>
                          <a:uLnTx/>
                          <a:uFillTx/>
                          <a:latin typeface="+mn-lt"/>
                          <a:ea typeface="+mn-ea"/>
                          <a:cs typeface="+mn-cs"/>
                        </a:rPr>
                        <a:t>Task: </a:t>
                      </a:r>
                      <a:r>
                        <a:rPr kumimoji="0" lang="en-US" sz="700" b="0" i="0" u="none" strike="noStrike" kern="1200" cap="none" spc="0" normalizeH="0" baseline="0" noProof="0" dirty="0">
                          <a:ln>
                            <a:noFill/>
                          </a:ln>
                          <a:solidFill>
                            <a:srgbClr val="000000"/>
                          </a:solidFill>
                          <a:effectLst/>
                          <a:uLnTx/>
                          <a:uFillTx/>
                          <a:latin typeface="+mn-lt"/>
                          <a:ea typeface="+mn-ea"/>
                          <a:cs typeface="+mn-cs"/>
                        </a:rPr>
                        <a:t>BN</a:t>
                      </a:r>
                      <a:r>
                        <a:rPr kumimoji="0" lang="en-US" sz="700" b="1" i="0" u="none" strike="noStrike" kern="1200" cap="none" spc="0" normalizeH="0" baseline="0" noProof="0" dirty="0">
                          <a:ln>
                            <a:noFill/>
                          </a:ln>
                          <a:solidFill>
                            <a:srgbClr val="000000"/>
                          </a:solidFill>
                          <a:effectLst/>
                          <a:uLnTx/>
                          <a:uFillTx/>
                          <a:latin typeface="+mn-lt"/>
                          <a:ea typeface="+mn-ea"/>
                          <a:cs typeface="+mn-cs"/>
                        </a:rPr>
                        <a:t> </a:t>
                      </a:r>
                      <a:r>
                        <a:rPr kumimoji="0" lang="en-US" sz="700" b="0" i="0" u="none" strike="noStrike" kern="1200" cap="none" spc="0" normalizeH="0" baseline="0" noProof="0" dirty="0">
                          <a:ln>
                            <a:noFill/>
                          </a:ln>
                          <a:solidFill>
                            <a:srgbClr val="000000"/>
                          </a:solidFill>
                          <a:effectLst/>
                          <a:uLnTx/>
                          <a:uFillTx/>
                          <a:latin typeface="+mj-lt"/>
                          <a:ea typeface="+mn-ea"/>
                          <a:cs typeface="+mn-cs"/>
                        </a:rPr>
                        <a:t>Motor pool</a:t>
                      </a:r>
                      <a:r>
                        <a:rPr lang="en-US" sz="700" b="0" i="0" dirty="0">
                          <a:solidFill>
                            <a:srgbClr val="000000"/>
                          </a:solidFill>
                          <a:effectLst/>
                          <a:latin typeface="+mj-lt"/>
                        </a:rPr>
                        <a:t> formation recognizing Soldiers that reenlisted</a:t>
                      </a:r>
                    </a:p>
                    <a:p>
                      <a:pPr algn="l" fontAlgn="base"/>
                      <a:endParaRPr lang="en-US" sz="700" b="0" i="0" dirty="0">
                        <a:solidFill>
                          <a:srgbClr val="000000"/>
                        </a:solidFill>
                        <a:effectLst/>
                        <a:latin typeface="+mj-lt"/>
                      </a:endParaRPr>
                    </a:p>
                    <a:p>
                      <a:pPr algn="l" fontAlgn="base"/>
                      <a:r>
                        <a:rPr lang="en-US" sz="700" b="1" i="0" dirty="0">
                          <a:solidFill>
                            <a:srgbClr val="000000"/>
                          </a:solidFill>
                          <a:effectLst/>
                          <a:latin typeface="+mj-lt"/>
                        </a:rPr>
                        <a:t>Attendees: </a:t>
                      </a:r>
                      <a:r>
                        <a:rPr lang="en-US" sz="700" b="0" i="0" dirty="0">
                          <a:solidFill>
                            <a:srgbClr val="000000"/>
                          </a:solidFill>
                          <a:effectLst/>
                          <a:latin typeface="+mj-lt"/>
                        </a:rPr>
                        <a:t>All BN Personnel</a:t>
                      </a:r>
                    </a:p>
                    <a:p>
                      <a:pPr algn="l" fontAlgn="base"/>
                      <a:endParaRPr lang="en-US" sz="700" b="0" i="0" dirty="0">
                        <a:solidFill>
                          <a:srgbClr val="000000"/>
                        </a:solidFill>
                        <a:effectLst/>
                        <a:latin typeface="+mj-lt"/>
                      </a:endParaRPr>
                    </a:p>
                    <a:p>
                      <a:pPr algn="l" fontAlgn="base"/>
                      <a:r>
                        <a:rPr lang="en-US" sz="700" b="1" i="0" dirty="0">
                          <a:solidFill>
                            <a:srgbClr val="000000"/>
                          </a:solidFill>
                          <a:effectLst/>
                          <a:latin typeface="+mj-lt"/>
                        </a:rPr>
                        <a:t>Desired Outcome: </a:t>
                      </a:r>
                      <a:r>
                        <a:rPr lang="en-US" sz="700" b="0" i="0" dirty="0">
                          <a:solidFill>
                            <a:srgbClr val="000000"/>
                          </a:solidFill>
                          <a:effectLst/>
                          <a:latin typeface="+mj-lt"/>
                        </a:rPr>
                        <a:t>Recognize Soldiers that reenlisted throughout the week and explain what they are reenlisting for</a:t>
                      </a:r>
                    </a:p>
                    <a:p>
                      <a:pPr algn="l" fontAlgn="base"/>
                      <a:endParaRPr lang="en-US" sz="700" b="0" i="0" dirty="0">
                        <a:solidFill>
                          <a:srgbClr val="000000"/>
                        </a:solidFill>
                        <a:effectLst/>
                        <a:latin typeface="+mj-lt"/>
                      </a:endParaRPr>
                    </a:p>
                    <a:p>
                      <a:pPr algn="l" fontAlgn="base"/>
                      <a:endParaRPr lang="en-US" sz="700" b="1" i="0" dirty="0">
                        <a:solidFill>
                          <a:srgbClr val="000000"/>
                        </a:solidFill>
                        <a:effectLst/>
                        <a:latin typeface="+mj-lt"/>
                      </a:endParaRPr>
                    </a:p>
                  </a:txBody>
                  <a:tcPr marL="63153" marR="63153" marT="31576" marB="31576">
                    <a:lnL w="12697"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697"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15080799"/>
                  </a:ext>
                </a:extLst>
              </a:tr>
              <a:tr h="1291435">
                <a:tc>
                  <a:txBody>
                    <a:bodyPr/>
                    <a:lstStyle/>
                    <a:p>
                      <a:pPr algn="l" fontAlgn="base"/>
                      <a:r>
                        <a:rPr kumimoji="0" lang="en-US" sz="700" b="1" i="0" u="none" strike="noStrike" kern="1200" cap="none" spc="0" normalizeH="0" baseline="0" noProof="0" dirty="0">
                          <a:ln>
                            <a:noFill/>
                          </a:ln>
                          <a:solidFill>
                            <a:srgbClr val="000000"/>
                          </a:solidFill>
                          <a:effectLst/>
                          <a:uLnTx/>
                          <a:uFillTx/>
                          <a:latin typeface="+mn-lt"/>
                          <a:ea typeface="+mn-ea"/>
                          <a:cs typeface="+mn-cs"/>
                        </a:rPr>
                        <a:t>Task: </a:t>
                      </a:r>
                      <a:r>
                        <a:rPr lang="en-US" sz="700" b="0" i="0" kern="1200" dirty="0">
                          <a:solidFill>
                            <a:srgbClr val="000000"/>
                          </a:solidFill>
                          <a:effectLst/>
                          <a:latin typeface="+mj-lt"/>
                          <a:ea typeface="+mn-ea"/>
                          <a:cs typeface="+mn-cs"/>
                        </a:rPr>
                        <a:t>Career Counselor (CC) Update/ Strategy Meeting- (</a:t>
                      </a:r>
                      <a:r>
                        <a:rPr lang="en-US" sz="700" b="1" i="0" kern="1200" dirty="0">
                          <a:solidFill>
                            <a:srgbClr val="000000"/>
                          </a:solidFill>
                          <a:effectLst/>
                          <a:latin typeface="+mj-lt"/>
                          <a:ea typeface="+mn-ea"/>
                          <a:cs typeface="+mn-cs"/>
                        </a:rPr>
                        <a:t>Task #1 on following slide more in depth)</a:t>
                      </a:r>
                    </a:p>
                    <a:p>
                      <a:pPr algn="l" fontAlgn="base"/>
                      <a:endParaRPr lang="en-US" sz="700" b="0" i="0" kern="1200" dirty="0">
                        <a:solidFill>
                          <a:srgbClr val="000000"/>
                        </a:solidFill>
                        <a:effectLst/>
                        <a:latin typeface="+mj-lt"/>
                        <a:ea typeface="+mn-ea"/>
                        <a:cs typeface="+mn-cs"/>
                      </a:endParaRPr>
                    </a:p>
                    <a:p>
                      <a:pPr algn="l" fontAlgn="base"/>
                      <a:r>
                        <a:rPr lang="en-US" sz="700" b="1" i="0" kern="1200" dirty="0">
                          <a:solidFill>
                            <a:srgbClr val="000000"/>
                          </a:solidFill>
                          <a:effectLst/>
                          <a:latin typeface="+mj-lt"/>
                          <a:ea typeface="+mn-ea"/>
                          <a:cs typeface="+mn-cs"/>
                        </a:rPr>
                        <a:t>Attendees: </a:t>
                      </a:r>
                      <a:r>
                        <a:rPr lang="en-US" sz="700" b="0" i="0" kern="1200" dirty="0">
                          <a:solidFill>
                            <a:srgbClr val="000000"/>
                          </a:solidFill>
                          <a:effectLst/>
                          <a:latin typeface="+mj-lt"/>
                          <a:ea typeface="+mn-ea"/>
                          <a:cs typeface="+mn-cs"/>
                        </a:rPr>
                        <a:t>CC, Retention NCOs  (CSM directs other participates)</a:t>
                      </a:r>
                    </a:p>
                    <a:p>
                      <a:pPr algn="l" fontAlgn="base"/>
                      <a:endParaRPr lang="en-US" sz="700" b="0" i="0" kern="1200" dirty="0">
                        <a:solidFill>
                          <a:srgbClr val="000000"/>
                        </a:solidFill>
                        <a:effectLst/>
                        <a:latin typeface="+mj-lt"/>
                        <a:ea typeface="+mn-ea"/>
                        <a:cs typeface="+mn-cs"/>
                      </a:endParaRPr>
                    </a:p>
                    <a:p>
                      <a:pPr algn="l" fontAlgn="base"/>
                      <a:r>
                        <a:rPr lang="en-US" sz="700" b="1" i="0" kern="1200" dirty="0">
                          <a:solidFill>
                            <a:srgbClr val="000000"/>
                          </a:solidFill>
                          <a:effectLst/>
                          <a:latin typeface="+mj-lt"/>
                          <a:ea typeface="+mn-ea"/>
                          <a:cs typeface="+mn-cs"/>
                        </a:rPr>
                        <a:t>Agendas: </a:t>
                      </a:r>
                      <a:r>
                        <a:rPr lang="en-US" sz="700" b="0" i="0" kern="1200" dirty="0">
                          <a:solidFill>
                            <a:srgbClr val="000000"/>
                          </a:solidFill>
                          <a:effectLst/>
                          <a:latin typeface="+mj-lt"/>
                          <a:ea typeface="+mn-ea"/>
                          <a:cs typeface="+mn-cs"/>
                        </a:rPr>
                        <a:t>current eligibility roster, retention trends, accomplishments/ shortcomings, Top ten list, bar review, policy updates, </a:t>
                      </a:r>
                      <a:r>
                        <a:rPr lang="en-US" sz="700" b="0" i="0" kern="1200" dirty="0" err="1">
                          <a:solidFill>
                            <a:srgbClr val="000000"/>
                          </a:solidFill>
                          <a:effectLst/>
                          <a:latin typeface="+mj-lt"/>
                          <a:ea typeface="+mn-ea"/>
                          <a:cs typeface="+mn-cs"/>
                        </a:rPr>
                        <a:t>etc</a:t>
                      </a:r>
                      <a:endParaRPr lang="en-US" sz="700" b="0" i="0" kern="1200" dirty="0">
                        <a:solidFill>
                          <a:srgbClr val="000000"/>
                        </a:solidFill>
                        <a:effectLst/>
                        <a:latin typeface="+mj-lt"/>
                        <a:ea typeface="+mn-ea"/>
                        <a:cs typeface="+mn-cs"/>
                      </a:endParaRPr>
                    </a:p>
                  </a:txBody>
                  <a:tcPr marL="63153" marR="63153" marT="31576" marB="31576">
                    <a:lnL w="1905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l" fontAlgn="base"/>
                      <a:r>
                        <a:rPr kumimoji="0" lang="en-US" sz="700" b="1" i="0" u="none" strike="noStrike" kern="1200" cap="none" spc="0" normalizeH="0" baseline="0" noProof="0" dirty="0">
                          <a:ln>
                            <a:noFill/>
                          </a:ln>
                          <a:solidFill>
                            <a:srgbClr val="000000"/>
                          </a:solidFill>
                          <a:effectLst/>
                          <a:uLnTx/>
                          <a:uFillTx/>
                          <a:latin typeface="+mn-lt"/>
                          <a:ea typeface="+mn-ea"/>
                          <a:cs typeface="+mn-cs"/>
                        </a:rPr>
                        <a:t>Task: </a:t>
                      </a:r>
                      <a:r>
                        <a:rPr lang="en-US" sz="700" b="0" i="0" u="none" strike="noStrike" kern="1200" dirty="0">
                          <a:solidFill>
                            <a:srgbClr val="000000"/>
                          </a:solidFill>
                          <a:effectLst/>
                          <a:latin typeface="+mj-lt"/>
                          <a:ea typeface="+mn-ea"/>
                          <a:cs typeface="+mn-cs"/>
                        </a:rPr>
                        <a:t>Retention PT Event</a:t>
                      </a:r>
                      <a:endParaRPr lang="en-US" sz="700" b="0" i="0" kern="1200" dirty="0">
                        <a:solidFill>
                          <a:srgbClr val="000000"/>
                        </a:solidFill>
                        <a:effectLst/>
                        <a:latin typeface="+mj-lt"/>
                        <a:ea typeface="+mn-ea"/>
                        <a:cs typeface="+mn-cs"/>
                      </a:endParaRPr>
                    </a:p>
                    <a:p>
                      <a:pPr algn="l" fontAlgn="base"/>
                      <a:endParaRPr lang="en-US" sz="700" b="0" i="0" kern="1200" dirty="0">
                        <a:solidFill>
                          <a:srgbClr val="000000"/>
                        </a:solidFill>
                        <a:effectLst/>
                        <a:latin typeface="+mj-lt"/>
                        <a:ea typeface="+mn-ea"/>
                        <a:cs typeface="+mn-cs"/>
                      </a:endParaRPr>
                    </a:p>
                    <a:p>
                      <a:pPr algn="l" fontAlgn="base"/>
                      <a:r>
                        <a:rPr lang="en-US" sz="700" b="1" i="0" kern="1200" dirty="0">
                          <a:solidFill>
                            <a:srgbClr val="000000"/>
                          </a:solidFill>
                          <a:effectLst/>
                          <a:latin typeface="+mj-lt"/>
                          <a:ea typeface="+mn-ea"/>
                          <a:cs typeface="+mn-cs"/>
                        </a:rPr>
                        <a:t>Attendees: </a:t>
                      </a:r>
                      <a:r>
                        <a:rPr lang="en-US" sz="700" b="0" i="0" kern="1200" dirty="0">
                          <a:solidFill>
                            <a:srgbClr val="000000"/>
                          </a:solidFill>
                          <a:effectLst/>
                          <a:latin typeface="+mj-lt"/>
                          <a:ea typeface="+mn-ea"/>
                          <a:cs typeface="+mn-cs"/>
                        </a:rPr>
                        <a:t>CSM, CC, Soldiers in their reenlistment window </a:t>
                      </a:r>
                    </a:p>
                    <a:p>
                      <a:pPr algn="l" fontAlgn="base"/>
                      <a:endParaRPr lang="en-US" sz="700" b="0" i="0" kern="1200" dirty="0">
                        <a:solidFill>
                          <a:srgbClr val="000000"/>
                        </a:solidFill>
                        <a:effectLst/>
                        <a:latin typeface="+mj-lt"/>
                        <a:ea typeface="+mn-ea"/>
                        <a:cs typeface="+mn-cs"/>
                      </a:endParaRPr>
                    </a:p>
                    <a:p>
                      <a:pPr algn="l" fontAlgn="base"/>
                      <a:r>
                        <a:rPr lang="en-US" sz="700" b="1" i="0" kern="1200" dirty="0">
                          <a:solidFill>
                            <a:srgbClr val="000000"/>
                          </a:solidFill>
                          <a:effectLst/>
                          <a:latin typeface="+mj-lt"/>
                          <a:ea typeface="+mn-ea"/>
                          <a:cs typeface="+mn-cs"/>
                        </a:rPr>
                        <a:t>Desired Outcome: </a:t>
                      </a:r>
                      <a:r>
                        <a:rPr lang="en-US" sz="700" b="0" i="0" kern="1200" dirty="0">
                          <a:solidFill>
                            <a:srgbClr val="000000"/>
                          </a:solidFill>
                          <a:effectLst/>
                          <a:latin typeface="+mj-lt"/>
                          <a:ea typeface="+mn-ea"/>
                          <a:cs typeface="+mn-cs"/>
                        </a:rPr>
                        <a:t>Build rapport with Soldiers</a:t>
                      </a:r>
                    </a:p>
                    <a:p>
                      <a:pPr algn="l" fontAlgn="base"/>
                      <a:endParaRPr lang="en-US" sz="700" b="0" i="0" kern="1200" dirty="0">
                        <a:solidFill>
                          <a:srgbClr val="000000"/>
                        </a:solidFill>
                        <a:effectLst/>
                        <a:latin typeface="+mj-lt"/>
                        <a:ea typeface="+mn-ea"/>
                        <a:cs typeface="+mn-cs"/>
                      </a:endParaRPr>
                    </a:p>
                    <a:p>
                      <a:pPr marL="0" marR="0" lvl="0" indent="0" algn="l" defTabSz="914400" rtl="0" eaLnBrk="1" fontAlgn="base" latinLnBrk="0" hangingPunct="1">
                        <a:lnSpc>
                          <a:spcPct val="100000"/>
                        </a:lnSpc>
                        <a:spcBef>
                          <a:spcPts val="0"/>
                        </a:spcBef>
                        <a:spcAft>
                          <a:spcPts val="0"/>
                        </a:spcAft>
                        <a:buClrTx/>
                        <a:buSzTx/>
                        <a:buFontTx/>
                        <a:buNone/>
                        <a:tabLst/>
                        <a:defRPr/>
                      </a:pPr>
                      <a:r>
                        <a:rPr lang="en-US" sz="700" b="0" i="0" kern="1200" dirty="0">
                          <a:solidFill>
                            <a:srgbClr val="000000"/>
                          </a:solidFill>
                          <a:effectLst/>
                          <a:latin typeface="+mj-lt"/>
                          <a:ea typeface="+mn-ea"/>
                          <a:cs typeface="+mn-cs"/>
                        </a:rPr>
                        <a:t>***Target audience: mid- term</a:t>
                      </a:r>
                    </a:p>
                    <a:p>
                      <a:pPr algn="l" fontAlgn="base"/>
                      <a:endParaRPr lang="en-US" sz="700" b="0" i="0" dirty="0">
                        <a:solidFill>
                          <a:srgbClr val="000000"/>
                        </a:solidFill>
                        <a:effectLst/>
                        <a:latin typeface="+mj-lt"/>
                      </a:endParaRPr>
                    </a:p>
                  </a:txBody>
                  <a:tcPr marL="63153" marR="63153" marT="31576" marB="31576">
                    <a:lnL w="9525" cap="flat" cmpd="sng" algn="ctr">
                      <a:solidFill>
                        <a:srgbClr val="000000"/>
                      </a:solidFill>
                      <a:prstDash val="solid"/>
                      <a:round/>
                      <a:headEnd type="none" w="med" len="med"/>
                      <a:tailEnd type="none" w="med" len="med"/>
                    </a:lnL>
                    <a:lnR w="12697"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l" fontAlgn="ctr"/>
                      <a:r>
                        <a:rPr lang="en-US" sz="700" b="1" i="0" u="none" strike="noStrike" dirty="0">
                          <a:solidFill>
                            <a:srgbClr val="000000"/>
                          </a:solidFill>
                          <a:effectLst/>
                          <a:latin typeface="+mj-lt"/>
                        </a:rPr>
                        <a:t>Task</a:t>
                      </a:r>
                      <a:r>
                        <a:rPr lang="en-US" sz="700" b="0" i="0" u="none" strike="noStrike" dirty="0">
                          <a:solidFill>
                            <a:srgbClr val="000000"/>
                          </a:solidFill>
                          <a:effectLst/>
                          <a:latin typeface="+mj-lt"/>
                        </a:rPr>
                        <a:t>: Retention Breakfast or Luncheons</a:t>
                      </a:r>
                    </a:p>
                    <a:p>
                      <a:pPr algn="l" fontAlgn="ctr"/>
                      <a:endParaRPr lang="en-US" sz="700" b="0" i="0" u="none" strike="noStrike" dirty="0">
                        <a:solidFill>
                          <a:srgbClr val="000000"/>
                        </a:solidFill>
                        <a:effectLst/>
                        <a:latin typeface="+mj-lt"/>
                      </a:endParaRPr>
                    </a:p>
                    <a:p>
                      <a:pPr algn="l" fontAlgn="ctr"/>
                      <a:r>
                        <a:rPr lang="en-US" sz="700" b="1" i="0" u="none" strike="noStrike" dirty="0">
                          <a:solidFill>
                            <a:srgbClr val="000000"/>
                          </a:solidFill>
                          <a:effectLst/>
                          <a:latin typeface="+mj-lt"/>
                        </a:rPr>
                        <a:t>Attendees: </a:t>
                      </a:r>
                      <a:r>
                        <a:rPr lang="en-US" sz="700" b="0" i="0" u="none" strike="noStrike" dirty="0">
                          <a:solidFill>
                            <a:srgbClr val="000000"/>
                          </a:solidFill>
                          <a:effectLst/>
                          <a:latin typeface="+mj-lt"/>
                        </a:rPr>
                        <a:t>Eligible Soldiers by category or unit, CSM, CC, 1SGs, Retention NCO</a:t>
                      </a:r>
                    </a:p>
                    <a:p>
                      <a:pPr marL="0" marR="0" lvl="0" indent="0" algn="l" defTabSz="914400" rtl="0" eaLnBrk="1" fontAlgn="base" latinLnBrk="0" hangingPunct="1">
                        <a:lnSpc>
                          <a:spcPct val="100000"/>
                        </a:lnSpc>
                        <a:spcBef>
                          <a:spcPts val="0"/>
                        </a:spcBef>
                        <a:spcAft>
                          <a:spcPts val="0"/>
                        </a:spcAft>
                        <a:buClrTx/>
                        <a:buSzTx/>
                        <a:buFontTx/>
                        <a:buNone/>
                        <a:tabLst/>
                        <a:defRPr/>
                      </a:pPr>
                      <a:endParaRPr kumimoji="0" lang="en-US" sz="700" b="1" i="0" u="none" strike="noStrike" kern="1200" cap="none" spc="0" normalizeH="0" baseline="0" noProof="0" dirty="0">
                        <a:ln>
                          <a:noFill/>
                        </a:ln>
                        <a:solidFill>
                          <a:srgbClr val="000000"/>
                        </a:solidFill>
                        <a:effectLst/>
                        <a:uLnTx/>
                        <a:uFillTx/>
                        <a:latin typeface="+mj-lt"/>
                        <a:ea typeface="+mn-ea"/>
                        <a:cs typeface="+mn-cs"/>
                      </a:endParaRPr>
                    </a:p>
                    <a:p>
                      <a:pPr marL="0" marR="0" lvl="0" indent="0" algn="l" defTabSz="914400" rtl="0" eaLnBrk="1" fontAlgn="base" latinLnBrk="0" hangingPunct="1">
                        <a:lnSpc>
                          <a:spcPct val="100000"/>
                        </a:lnSpc>
                        <a:spcBef>
                          <a:spcPts val="0"/>
                        </a:spcBef>
                        <a:spcAft>
                          <a:spcPts val="0"/>
                        </a:spcAft>
                        <a:buClrTx/>
                        <a:buSzTx/>
                        <a:buFontTx/>
                        <a:buNone/>
                        <a:tabLst/>
                        <a:defRPr/>
                      </a:pPr>
                      <a:r>
                        <a:rPr kumimoji="0" lang="en-US" sz="700" b="1" i="0" u="none" strike="noStrike" kern="1200" cap="none" spc="0" normalizeH="0" baseline="0" noProof="0" dirty="0">
                          <a:ln>
                            <a:noFill/>
                          </a:ln>
                          <a:solidFill>
                            <a:srgbClr val="000000"/>
                          </a:solidFill>
                          <a:effectLst/>
                          <a:uLnTx/>
                          <a:uFillTx/>
                          <a:latin typeface="+mj-lt"/>
                          <a:ea typeface="+mn-ea"/>
                          <a:cs typeface="+mn-cs"/>
                        </a:rPr>
                        <a:t>Desired Outcome: </a:t>
                      </a:r>
                      <a:r>
                        <a:rPr kumimoji="0" lang="en-US" sz="700" b="0" i="0" u="none" strike="noStrike" kern="1200" cap="none" spc="0" normalizeH="0" baseline="0" noProof="0" dirty="0">
                          <a:ln>
                            <a:noFill/>
                          </a:ln>
                          <a:solidFill>
                            <a:srgbClr val="000000"/>
                          </a:solidFill>
                          <a:effectLst/>
                          <a:uLnTx/>
                          <a:uFillTx/>
                          <a:latin typeface="+mj-lt"/>
                          <a:ea typeface="+mn-ea"/>
                          <a:cs typeface="+mn-cs"/>
                        </a:rPr>
                        <a:t>Build rapport with Soldiers; attain reenlistment commitment </a:t>
                      </a:r>
                    </a:p>
                    <a:p>
                      <a:pPr marL="0" marR="0" lvl="0" indent="0" algn="l" defTabSz="914400" rtl="0" eaLnBrk="1" fontAlgn="base" latinLnBrk="0" hangingPunct="1">
                        <a:lnSpc>
                          <a:spcPct val="100000"/>
                        </a:lnSpc>
                        <a:spcBef>
                          <a:spcPts val="0"/>
                        </a:spcBef>
                        <a:spcAft>
                          <a:spcPts val="0"/>
                        </a:spcAft>
                        <a:buClrTx/>
                        <a:buSzTx/>
                        <a:buFontTx/>
                        <a:buNone/>
                        <a:tabLst/>
                        <a:defRPr/>
                      </a:pPr>
                      <a:endParaRPr kumimoji="0" lang="en-US" sz="700" b="0" i="0" u="none" strike="noStrike" kern="1200" cap="none" spc="0" normalizeH="0" baseline="0" noProof="0" dirty="0">
                        <a:ln>
                          <a:noFill/>
                        </a:ln>
                        <a:solidFill>
                          <a:srgbClr val="000000"/>
                        </a:solidFill>
                        <a:effectLst/>
                        <a:uLnTx/>
                        <a:uFillTx/>
                        <a:latin typeface="+mj-lt"/>
                        <a:ea typeface="+mn-ea"/>
                        <a:cs typeface="+mn-cs"/>
                      </a:endParaRPr>
                    </a:p>
                    <a:p>
                      <a:pPr marL="0" marR="0" lvl="0" indent="0" algn="l" defTabSz="914400" rtl="0" eaLnBrk="1" fontAlgn="base" latinLnBrk="0" hangingPunct="1">
                        <a:lnSpc>
                          <a:spcPct val="100000"/>
                        </a:lnSpc>
                        <a:spcBef>
                          <a:spcPts val="0"/>
                        </a:spcBef>
                        <a:spcAft>
                          <a:spcPts val="0"/>
                        </a:spcAft>
                        <a:buClrTx/>
                        <a:buSzTx/>
                        <a:buFontTx/>
                        <a:buNone/>
                        <a:tabLst/>
                        <a:defRPr/>
                      </a:pPr>
                      <a:r>
                        <a:rPr lang="en-US" sz="700" b="0" i="0" kern="1200" dirty="0">
                          <a:solidFill>
                            <a:srgbClr val="000000"/>
                          </a:solidFill>
                          <a:effectLst/>
                          <a:latin typeface="+mn-lt"/>
                          <a:ea typeface="+mn-ea"/>
                          <a:cs typeface="+mn-cs"/>
                        </a:rPr>
                        <a:t>***Target audience: careerist</a:t>
                      </a:r>
                    </a:p>
                    <a:p>
                      <a:pPr marL="0" marR="0" lvl="0" indent="0" algn="l" defTabSz="914400" rtl="0" eaLnBrk="1" fontAlgn="base" latinLnBrk="0" hangingPunct="1">
                        <a:lnSpc>
                          <a:spcPct val="100000"/>
                        </a:lnSpc>
                        <a:spcBef>
                          <a:spcPts val="0"/>
                        </a:spcBef>
                        <a:spcAft>
                          <a:spcPts val="0"/>
                        </a:spcAft>
                        <a:buClrTx/>
                        <a:buSzTx/>
                        <a:buFontTx/>
                        <a:buNone/>
                        <a:tabLst/>
                        <a:defRPr/>
                      </a:pPr>
                      <a:r>
                        <a:rPr lang="en-US" sz="700" b="0" i="0" kern="1200" dirty="0">
                          <a:solidFill>
                            <a:srgbClr val="000000"/>
                          </a:solidFill>
                          <a:effectLst/>
                          <a:latin typeface="+mn-lt"/>
                          <a:ea typeface="+mn-ea"/>
                          <a:cs typeface="+mn-cs"/>
                        </a:rPr>
                        <a:t>***Soldier that re-enlisted tells their story</a:t>
                      </a:r>
                      <a:endParaRPr lang="en-US" sz="700" b="1" i="0" kern="1200" dirty="0">
                        <a:solidFill>
                          <a:srgbClr val="000000"/>
                        </a:solidFill>
                        <a:effectLst/>
                        <a:latin typeface="+mn-lt"/>
                        <a:ea typeface="+mn-ea"/>
                        <a:cs typeface="+mn-cs"/>
                      </a:endParaRPr>
                    </a:p>
                    <a:p>
                      <a:pPr marL="0" marR="0" lvl="0" indent="0" algn="l" defTabSz="914400" rtl="0" eaLnBrk="1" fontAlgn="base" latinLnBrk="0" hangingPunct="1">
                        <a:lnSpc>
                          <a:spcPct val="100000"/>
                        </a:lnSpc>
                        <a:spcBef>
                          <a:spcPts val="0"/>
                        </a:spcBef>
                        <a:spcAft>
                          <a:spcPts val="0"/>
                        </a:spcAft>
                        <a:buClrTx/>
                        <a:buSzTx/>
                        <a:buFontTx/>
                        <a:buNone/>
                        <a:tabLst/>
                        <a:defRPr/>
                      </a:pPr>
                      <a:endParaRPr kumimoji="0" lang="en-US" sz="700" b="0" i="0" u="none" strike="noStrike" kern="1200" cap="none" spc="0" normalizeH="0" baseline="0" noProof="0" dirty="0">
                        <a:ln>
                          <a:noFill/>
                        </a:ln>
                        <a:solidFill>
                          <a:srgbClr val="000000"/>
                        </a:solidFill>
                        <a:effectLst/>
                        <a:uLnTx/>
                        <a:uFillTx/>
                        <a:latin typeface="+mj-lt"/>
                        <a:ea typeface="+mn-ea"/>
                        <a:cs typeface="+mn-cs"/>
                      </a:endParaRPr>
                    </a:p>
                  </a:txBody>
                  <a:tcPr marL="63153" marR="63153" marT="31576" marB="31576">
                    <a:lnL w="12697" cap="flat" cmpd="sng" algn="ctr">
                      <a:solidFill>
                        <a:srgbClr val="000000"/>
                      </a:solidFill>
                      <a:prstDash val="solid"/>
                      <a:round/>
                      <a:headEnd type="none" w="med" len="med"/>
                      <a:tailEnd type="none" w="med" len="med"/>
                    </a:lnL>
                    <a:lnR w="12697"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l" fontAlgn="base"/>
                      <a:r>
                        <a:rPr lang="en-US" sz="700" b="1" i="0" kern="1200" dirty="0">
                          <a:solidFill>
                            <a:srgbClr val="000000"/>
                          </a:solidFill>
                          <a:effectLst/>
                          <a:latin typeface="+mn-lt"/>
                          <a:ea typeface="+mn-ea"/>
                          <a:cs typeface="+mn-cs"/>
                        </a:rPr>
                        <a:t>Task</a:t>
                      </a:r>
                      <a:r>
                        <a:rPr lang="en-US" sz="700" b="0" i="0" kern="1200" dirty="0">
                          <a:solidFill>
                            <a:srgbClr val="000000"/>
                          </a:solidFill>
                          <a:effectLst/>
                          <a:latin typeface="+mn-lt"/>
                          <a:ea typeface="+mn-ea"/>
                          <a:cs typeface="+mn-cs"/>
                        </a:rPr>
                        <a:t>: CSM Emails Retention plan and progress to CMD Teams</a:t>
                      </a:r>
                    </a:p>
                    <a:p>
                      <a:pPr algn="l" fontAlgn="base"/>
                      <a:endParaRPr lang="en-US" sz="700" b="0" i="0" kern="1200" dirty="0">
                        <a:solidFill>
                          <a:srgbClr val="000000"/>
                        </a:solidFill>
                        <a:effectLst/>
                        <a:latin typeface="+mn-lt"/>
                        <a:ea typeface="+mn-ea"/>
                        <a:cs typeface="+mn-cs"/>
                      </a:endParaRPr>
                    </a:p>
                    <a:p>
                      <a:pPr algn="l" fontAlgn="base"/>
                      <a:r>
                        <a:rPr lang="en-US" sz="700" b="1" i="0" kern="1200" dirty="0">
                          <a:solidFill>
                            <a:srgbClr val="000000"/>
                          </a:solidFill>
                          <a:effectLst/>
                          <a:latin typeface="+mn-lt"/>
                          <a:ea typeface="+mn-ea"/>
                          <a:cs typeface="+mn-cs"/>
                        </a:rPr>
                        <a:t>Attendees: </a:t>
                      </a:r>
                      <a:r>
                        <a:rPr lang="en-US" sz="700" b="0" i="0" kern="1200" dirty="0">
                          <a:solidFill>
                            <a:srgbClr val="000000"/>
                          </a:solidFill>
                          <a:effectLst/>
                          <a:latin typeface="+mn-lt"/>
                          <a:ea typeface="+mn-ea"/>
                          <a:cs typeface="+mn-cs"/>
                        </a:rPr>
                        <a:t>CC provides update on each CBT’s progress and CSM provides guidance</a:t>
                      </a:r>
                    </a:p>
                    <a:p>
                      <a:pPr algn="l" fontAlgn="base"/>
                      <a:endParaRPr lang="en-US" sz="700" b="0" i="0" kern="1200" dirty="0">
                        <a:solidFill>
                          <a:srgbClr val="000000"/>
                        </a:solidFill>
                        <a:effectLst/>
                        <a:latin typeface="+mn-lt"/>
                        <a:ea typeface="+mn-ea"/>
                        <a:cs typeface="+mn-cs"/>
                      </a:endParaRPr>
                    </a:p>
                    <a:p>
                      <a:pPr algn="l" fontAlgn="base"/>
                      <a:r>
                        <a:rPr lang="en-US" sz="700" b="1" i="0" kern="1200" dirty="0">
                          <a:solidFill>
                            <a:srgbClr val="000000"/>
                          </a:solidFill>
                          <a:effectLst/>
                          <a:latin typeface="+mn-lt"/>
                          <a:ea typeface="+mn-ea"/>
                          <a:cs typeface="+mn-cs"/>
                        </a:rPr>
                        <a:t>Desired Outcome: </a:t>
                      </a:r>
                      <a:r>
                        <a:rPr lang="en-US" sz="700" b="0" i="0" kern="1200" dirty="0">
                          <a:solidFill>
                            <a:srgbClr val="000000"/>
                          </a:solidFill>
                          <a:effectLst/>
                          <a:latin typeface="+mn-lt"/>
                          <a:ea typeface="+mn-ea"/>
                          <a:cs typeface="+mn-cs"/>
                        </a:rPr>
                        <a:t>Command influence on retention mission</a:t>
                      </a:r>
                    </a:p>
                  </a:txBody>
                  <a:tcPr marL="63153" marR="63153" marT="31576" marB="31576">
                    <a:lnL w="12697" cap="flat" cmpd="sng" algn="ctr">
                      <a:solidFill>
                        <a:srgbClr val="000000"/>
                      </a:solidFill>
                      <a:prstDash val="solid"/>
                      <a:round/>
                      <a:headEnd type="none" w="med" len="med"/>
                      <a:tailEnd type="none" w="med" len="med"/>
                    </a:lnL>
                    <a:lnR w="12697"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marL="0" marR="0" lvl="0" indent="0" algn="l" defTabSz="914400" rtl="0" eaLnBrk="1" fontAlgn="base" latinLnBrk="0" hangingPunct="1">
                        <a:lnSpc>
                          <a:spcPct val="100000"/>
                        </a:lnSpc>
                        <a:spcBef>
                          <a:spcPts val="0"/>
                        </a:spcBef>
                        <a:spcAft>
                          <a:spcPts val="0"/>
                        </a:spcAft>
                        <a:buClrTx/>
                        <a:buSzTx/>
                        <a:buFontTx/>
                        <a:buNone/>
                        <a:tabLst/>
                        <a:defRPr/>
                      </a:pPr>
                      <a:r>
                        <a:rPr kumimoji="0" lang="en-US" sz="700" b="1" i="0" u="none" strike="noStrike" kern="1200" cap="none" spc="0" normalizeH="0" baseline="0" noProof="0" dirty="0">
                          <a:ln>
                            <a:noFill/>
                          </a:ln>
                          <a:solidFill>
                            <a:srgbClr val="000000"/>
                          </a:solidFill>
                          <a:effectLst/>
                          <a:uLnTx/>
                          <a:uFillTx/>
                          <a:latin typeface="+mn-lt"/>
                          <a:ea typeface="+mn-ea"/>
                          <a:cs typeface="+mn-cs"/>
                        </a:rPr>
                        <a:t>Task: </a:t>
                      </a:r>
                      <a:r>
                        <a:rPr kumimoji="0" lang="en-US" sz="700" b="0" i="0" u="none" strike="noStrike" kern="1200" cap="none" spc="0" normalizeH="0" baseline="0" noProof="0" dirty="0">
                          <a:ln>
                            <a:noFill/>
                          </a:ln>
                          <a:solidFill>
                            <a:srgbClr val="000000"/>
                          </a:solidFill>
                          <a:effectLst/>
                          <a:uLnTx/>
                          <a:uFillTx/>
                          <a:latin typeface="+mn-lt"/>
                          <a:ea typeface="+mn-ea"/>
                          <a:cs typeface="+mn-cs"/>
                        </a:rPr>
                        <a:t>Recognize leader and Soldier of the week on social media</a:t>
                      </a:r>
                      <a:endParaRPr kumimoji="0" lang="en-US" sz="700" b="0" i="0" u="none" strike="noStrike" kern="1200" cap="none" spc="0" normalizeH="0" baseline="0" noProof="0" dirty="0">
                        <a:ln>
                          <a:noFill/>
                        </a:ln>
                        <a:solidFill>
                          <a:srgbClr val="000000"/>
                        </a:solidFill>
                        <a:effectLst/>
                        <a:uLnTx/>
                        <a:uFillTx/>
                        <a:latin typeface="+mj-lt"/>
                        <a:ea typeface="+mn-ea"/>
                        <a:cs typeface="+mn-cs"/>
                      </a:endParaRPr>
                    </a:p>
                    <a:p>
                      <a:pPr marL="0" marR="0" lvl="0" indent="0" algn="l" defTabSz="914400" rtl="0" eaLnBrk="1" fontAlgn="base" latinLnBrk="0" hangingPunct="1">
                        <a:lnSpc>
                          <a:spcPct val="100000"/>
                        </a:lnSpc>
                        <a:spcBef>
                          <a:spcPts val="0"/>
                        </a:spcBef>
                        <a:spcAft>
                          <a:spcPts val="0"/>
                        </a:spcAft>
                        <a:buClrTx/>
                        <a:buSzTx/>
                        <a:buFontTx/>
                        <a:buNone/>
                        <a:tabLst/>
                        <a:defRPr/>
                      </a:pPr>
                      <a:endParaRPr kumimoji="0" lang="en-US" sz="700" b="0" i="0" u="none" strike="noStrike" kern="1200" cap="none" spc="0" normalizeH="0" baseline="0" noProof="0" dirty="0">
                        <a:ln>
                          <a:noFill/>
                        </a:ln>
                        <a:solidFill>
                          <a:srgbClr val="000000"/>
                        </a:solidFill>
                        <a:effectLst/>
                        <a:uLnTx/>
                        <a:uFillTx/>
                        <a:latin typeface="+mj-lt"/>
                        <a:ea typeface="+mn-ea"/>
                        <a:cs typeface="+mn-cs"/>
                      </a:endParaRPr>
                    </a:p>
                    <a:p>
                      <a:pPr marL="0" marR="0" lvl="0" indent="0" algn="l" defTabSz="914400" rtl="0" eaLnBrk="1" fontAlgn="base" latinLnBrk="0" hangingPunct="1">
                        <a:lnSpc>
                          <a:spcPct val="100000"/>
                        </a:lnSpc>
                        <a:spcBef>
                          <a:spcPts val="0"/>
                        </a:spcBef>
                        <a:spcAft>
                          <a:spcPts val="0"/>
                        </a:spcAft>
                        <a:buClrTx/>
                        <a:buSzTx/>
                        <a:buFontTx/>
                        <a:buNone/>
                        <a:tabLst/>
                        <a:defRPr/>
                      </a:pPr>
                      <a:r>
                        <a:rPr kumimoji="0" lang="en-US" sz="700" b="1" i="0" u="none" strike="noStrike" kern="1200" cap="none" spc="0" normalizeH="0" baseline="0" noProof="0" dirty="0">
                          <a:ln>
                            <a:noFill/>
                          </a:ln>
                          <a:solidFill>
                            <a:srgbClr val="000000"/>
                          </a:solidFill>
                          <a:effectLst/>
                          <a:uLnTx/>
                          <a:uFillTx/>
                          <a:latin typeface="+mj-lt"/>
                          <a:ea typeface="+mn-ea"/>
                          <a:cs typeface="+mn-cs"/>
                        </a:rPr>
                        <a:t>Attendees: </a:t>
                      </a:r>
                      <a:r>
                        <a:rPr kumimoji="0" lang="en-US" sz="700" b="0" i="0" u="none" strike="noStrike" kern="1200" cap="none" spc="0" normalizeH="0" baseline="0" noProof="0" dirty="0">
                          <a:ln>
                            <a:noFill/>
                          </a:ln>
                          <a:solidFill>
                            <a:srgbClr val="000000"/>
                          </a:solidFill>
                          <a:effectLst/>
                          <a:uLnTx/>
                          <a:uFillTx/>
                          <a:latin typeface="+mj-lt"/>
                          <a:ea typeface="+mn-ea"/>
                          <a:cs typeface="+mn-cs"/>
                        </a:rPr>
                        <a:t>Leader and Soldier of the week</a:t>
                      </a:r>
                    </a:p>
                    <a:p>
                      <a:pPr marL="0" marR="0" lvl="0" indent="0" algn="l" defTabSz="914400" rtl="0" eaLnBrk="1" fontAlgn="base" latinLnBrk="0" hangingPunct="1">
                        <a:lnSpc>
                          <a:spcPct val="100000"/>
                        </a:lnSpc>
                        <a:spcBef>
                          <a:spcPts val="0"/>
                        </a:spcBef>
                        <a:spcAft>
                          <a:spcPts val="0"/>
                        </a:spcAft>
                        <a:buClrTx/>
                        <a:buSzTx/>
                        <a:buFontTx/>
                        <a:buNone/>
                        <a:tabLst/>
                        <a:defRPr/>
                      </a:pPr>
                      <a:endParaRPr kumimoji="0" lang="en-US" sz="700" b="0" i="0" u="none" strike="noStrike" kern="1200" cap="none" spc="0" normalizeH="0" baseline="0" noProof="0" dirty="0">
                        <a:ln>
                          <a:noFill/>
                        </a:ln>
                        <a:solidFill>
                          <a:srgbClr val="000000"/>
                        </a:solidFill>
                        <a:effectLst/>
                        <a:uLnTx/>
                        <a:uFillTx/>
                        <a:latin typeface="+mj-lt"/>
                        <a:ea typeface="+mn-ea"/>
                        <a:cs typeface="+mn-cs"/>
                      </a:endParaRPr>
                    </a:p>
                    <a:p>
                      <a:pPr marL="0" marR="0" lvl="0" indent="0" algn="l" defTabSz="914400" rtl="0" eaLnBrk="1" fontAlgn="base" latinLnBrk="0" hangingPunct="1">
                        <a:lnSpc>
                          <a:spcPct val="100000"/>
                        </a:lnSpc>
                        <a:spcBef>
                          <a:spcPts val="0"/>
                        </a:spcBef>
                        <a:spcAft>
                          <a:spcPts val="0"/>
                        </a:spcAft>
                        <a:buClrTx/>
                        <a:buSzTx/>
                        <a:buFontTx/>
                        <a:buNone/>
                        <a:tabLst/>
                        <a:defRPr/>
                      </a:pPr>
                      <a:r>
                        <a:rPr kumimoji="0" lang="en-US" sz="700" b="1" i="0" u="none" strike="noStrike" kern="1200" cap="none" spc="0" normalizeH="0" baseline="0" noProof="0" dirty="0">
                          <a:ln>
                            <a:noFill/>
                          </a:ln>
                          <a:solidFill>
                            <a:srgbClr val="000000"/>
                          </a:solidFill>
                          <a:effectLst/>
                          <a:uLnTx/>
                          <a:uFillTx/>
                          <a:latin typeface="+mj-lt"/>
                          <a:ea typeface="+mn-ea"/>
                          <a:cs typeface="+mn-cs"/>
                        </a:rPr>
                        <a:t>Desired Outcome:</a:t>
                      </a:r>
                      <a:r>
                        <a:rPr kumimoji="0" lang="en-US" sz="700" b="0" i="0" u="none" strike="noStrike" kern="1200" cap="none" spc="0" normalizeH="0" baseline="0" noProof="0" dirty="0">
                          <a:ln>
                            <a:noFill/>
                          </a:ln>
                          <a:solidFill>
                            <a:srgbClr val="000000"/>
                          </a:solidFill>
                          <a:effectLst/>
                          <a:uLnTx/>
                          <a:uFillTx/>
                          <a:latin typeface="+mj-lt"/>
                          <a:ea typeface="+mn-ea"/>
                          <a:cs typeface="+mn-cs"/>
                        </a:rPr>
                        <a:t> BN Commander/BN CSM recognize leader/Soldier of the week on social media (Facebook Live)</a:t>
                      </a:r>
                      <a:endParaRPr kumimoji="0" lang="en-US" sz="700" b="1" i="0" u="none" strike="noStrike" kern="1200" cap="none" spc="0" normalizeH="0" baseline="0" noProof="0" dirty="0">
                        <a:ln>
                          <a:noFill/>
                        </a:ln>
                        <a:solidFill>
                          <a:srgbClr val="000000"/>
                        </a:solidFill>
                        <a:effectLst/>
                        <a:uLnTx/>
                        <a:uFillTx/>
                        <a:latin typeface="+mj-lt"/>
                        <a:ea typeface="+mn-ea"/>
                        <a:cs typeface="+mn-cs"/>
                      </a:endParaRPr>
                    </a:p>
                  </a:txBody>
                  <a:tcPr marL="63153" marR="63153" marT="31576" marB="31576">
                    <a:lnL w="12697"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64150545"/>
                  </a:ext>
                </a:extLst>
              </a:tr>
              <a:tr h="1291435">
                <a:tc>
                  <a:txBody>
                    <a:bodyPr/>
                    <a:lstStyle/>
                    <a:p>
                      <a:pPr algn="l" fontAlgn="base"/>
                      <a:r>
                        <a:rPr kumimoji="0" lang="en-US" sz="700" b="1" i="0" u="none" strike="noStrike" kern="1200" cap="none" spc="0" normalizeH="0" baseline="0" noProof="0" dirty="0">
                          <a:ln>
                            <a:noFill/>
                          </a:ln>
                          <a:solidFill>
                            <a:srgbClr val="000000"/>
                          </a:solidFill>
                          <a:effectLst/>
                          <a:uLnTx/>
                          <a:uFillTx/>
                          <a:latin typeface="+mn-lt"/>
                          <a:ea typeface="+mn-ea"/>
                          <a:cs typeface="+mn-cs"/>
                        </a:rPr>
                        <a:t>Task: </a:t>
                      </a:r>
                      <a:r>
                        <a:rPr lang="en-US" sz="700" b="0" i="0" kern="1200" dirty="0">
                          <a:solidFill>
                            <a:srgbClr val="000000"/>
                          </a:solidFill>
                          <a:effectLst/>
                          <a:latin typeface="+mj-lt"/>
                          <a:ea typeface="+mn-ea"/>
                          <a:cs typeface="+mn-cs"/>
                        </a:rPr>
                        <a:t>Career Counselor (CC) Update/ Strategy Meeting- (</a:t>
                      </a:r>
                      <a:r>
                        <a:rPr lang="en-US" sz="700" b="1" i="0" kern="1200" dirty="0">
                          <a:solidFill>
                            <a:srgbClr val="000000"/>
                          </a:solidFill>
                          <a:effectLst/>
                          <a:latin typeface="+mj-lt"/>
                          <a:ea typeface="+mn-ea"/>
                          <a:cs typeface="+mn-cs"/>
                        </a:rPr>
                        <a:t>Task #1 on following slide more in depth)</a:t>
                      </a:r>
                    </a:p>
                    <a:p>
                      <a:pPr algn="l" fontAlgn="base"/>
                      <a:endParaRPr lang="en-US" sz="700" b="0" i="0" kern="1200" dirty="0">
                        <a:solidFill>
                          <a:srgbClr val="000000"/>
                        </a:solidFill>
                        <a:effectLst/>
                        <a:latin typeface="+mj-lt"/>
                        <a:ea typeface="+mn-ea"/>
                        <a:cs typeface="+mn-cs"/>
                      </a:endParaRPr>
                    </a:p>
                    <a:p>
                      <a:pPr algn="l" fontAlgn="base"/>
                      <a:r>
                        <a:rPr lang="en-US" sz="700" b="1" i="0" kern="1200" dirty="0">
                          <a:solidFill>
                            <a:srgbClr val="000000"/>
                          </a:solidFill>
                          <a:effectLst/>
                          <a:latin typeface="+mj-lt"/>
                          <a:ea typeface="+mn-ea"/>
                          <a:cs typeface="+mn-cs"/>
                        </a:rPr>
                        <a:t>Attendees: </a:t>
                      </a:r>
                      <a:r>
                        <a:rPr lang="en-US" sz="700" b="0" i="0" kern="1200" dirty="0">
                          <a:solidFill>
                            <a:srgbClr val="000000"/>
                          </a:solidFill>
                          <a:effectLst/>
                          <a:latin typeface="+mj-lt"/>
                          <a:ea typeface="+mn-ea"/>
                          <a:cs typeface="+mn-cs"/>
                        </a:rPr>
                        <a:t>CSM, CC, 1SGs, &amp; Retention NCOs</a:t>
                      </a:r>
                    </a:p>
                    <a:p>
                      <a:pPr algn="l" fontAlgn="base"/>
                      <a:endParaRPr lang="en-US" sz="700" b="0" i="0" kern="1200" dirty="0">
                        <a:solidFill>
                          <a:srgbClr val="000000"/>
                        </a:solidFill>
                        <a:effectLst/>
                        <a:latin typeface="+mj-lt"/>
                        <a:ea typeface="+mn-ea"/>
                        <a:cs typeface="+mn-cs"/>
                      </a:endParaRPr>
                    </a:p>
                    <a:p>
                      <a:pPr algn="l" fontAlgn="base"/>
                      <a:r>
                        <a:rPr lang="en-US" sz="700" b="1" i="0" kern="1200" dirty="0">
                          <a:solidFill>
                            <a:srgbClr val="000000"/>
                          </a:solidFill>
                          <a:effectLst/>
                          <a:latin typeface="+mj-lt"/>
                          <a:ea typeface="+mn-ea"/>
                          <a:cs typeface="+mn-cs"/>
                        </a:rPr>
                        <a:t>Agenda: </a:t>
                      </a:r>
                      <a:r>
                        <a:rPr lang="en-US" sz="700" b="0" i="0" kern="1200" dirty="0">
                          <a:solidFill>
                            <a:srgbClr val="000000"/>
                          </a:solidFill>
                          <a:effectLst/>
                          <a:latin typeface="+mj-lt"/>
                          <a:ea typeface="+mn-ea"/>
                          <a:cs typeface="+mn-cs"/>
                        </a:rPr>
                        <a:t>current eligibility roster, retention trends, accomplishments/ shortcomings, Top ten list, bar review, policy updates, </a:t>
                      </a:r>
                      <a:r>
                        <a:rPr lang="en-US" sz="700" b="0" i="0" kern="1200" dirty="0" err="1">
                          <a:solidFill>
                            <a:srgbClr val="000000"/>
                          </a:solidFill>
                          <a:effectLst/>
                          <a:latin typeface="+mj-lt"/>
                          <a:ea typeface="+mn-ea"/>
                          <a:cs typeface="+mn-cs"/>
                        </a:rPr>
                        <a:t>etc</a:t>
                      </a:r>
                      <a:endParaRPr lang="en-US" sz="700" b="0" i="0" dirty="0">
                        <a:solidFill>
                          <a:srgbClr val="000000"/>
                        </a:solidFill>
                        <a:effectLst/>
                        <a:latin typeface="+mj-lt"/>
                      </a:endParaRPr>
                    </a:p>
                  </a:txBody>
                  <a:tcPr marL="63153" marR="63153" marT="31576" marB="31576">
                    <a:lnL w="1905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l" fontAlgn="base"/>
                      <a:r>
                        <a:rPr kumimoji="0" lang="en-US" sz="700" b="1" i="0" u="none" strike="noStrike" kern="1200" cap="none" spc="0" normalizeH="0" baseline="0" noProof="0" dirty="0">
                          <a:ln>
                            <a:noFill/>
                          </a:ln>
                          <a:solidFill>
                            <a:srgbClr val="000000"/>
                          </a:solidFill>
                          <a:effectLst/>
                          <a:uLnTx/>
                          <a:uFillTx/>
                          <a:latin typeface="+mn-lt"/>
                          <a:ea typeface="+mn-ea"/>
                          <a:cs typeface="+mn-cs"/>
                        </a:rPr>
                        <a:t>Task: </a:t>
                      </a:r>
                      <a:r>
                        <a:rPr lang="en-US" sz="700" b="0" i="0" u="none" strike="noStrike" kern="1200" dirty="0">
                          <a:solidFill>
                            <a:srgbClr val="000000"/>
                          </a:solidFill>
                          <a:effectLst/>
                          <a:latin typeface="+mj-lt"/>
                          <a:ea typeface="+mn-ea"/>
                          <a:cs typeface="+mn-cs"/>
                        </a:rPr>
                        <a:t>Retention PT Event</a:t>
                      </a:r>
                      <a:endParaRPr lang="en-US" sz="700" b="0" i="0" kern="1200" dirty="0">
                        <a:solidFill>
                          <a:srgbClr val="000000"/>
                        </a:solidFill>
                        <a:effectLst/>
                        <a:latin typeface="+mj-lt"/>
                        <a:ea typeface="+mn-ea"/>
                        <a:cs typeface="+mn-cs"/>
                      </a:endParaRPr>
                    </a:p>
                    <a:p>
                      <a:pPr algn="l" fontAlgn="base"/>
                      <a:endParaRPr lang="en-US" sz="700" b="0" i="0" kern="1200" dirty="0">
                        <a:solidFill>
                          <a:srgbClr val="000000"/>
                        </a:solidFill>
                        <a:effectLst/>
                        <a:latin typeface="+mj-lt"/>
                        <a:ea typeface="+mn-ea"/>
                        <a:cs typeface="+mn-cs"/>
                      </a:endParaRPr>
                    </a:p>
                    <a:p>
                      <a:pPr algn="l" fontAlgn="base"/>
                      <a:r>
                        <a:rPr lang="en-US" sz="700" b="1" i="0" kern="1200" dirty="0">
                          <a:solidFill>
                            <a:srgbClr val="000000"/>
                          </a:solidFill>
                          <a:effectLst/>
                          <a:latin typeface="+mj-lt"/>
                          <a:ea typeface="+mn-ea"/>
                          <a:cs typeface="+mn-cs"/>
                        </a:rPr>
                        <a:t>Attendees: </a:t>
                      </a:r>
                      <a:r>
                        <a:rPr lang="en-US" sz="700" b="0" i="0" kern="1200" dirty="0">
                          <a:solidFill>
                            <a:srgbClr val="000000"/>
                          </a:solidFill>
                          <a:effectLst/>
                          <a:latin typeface="+mj-lt"/>
                          <a:ea typeface="+mn-ea"/>
                          <a:cs typeface="+mn-cs"/>
                        </a:rPr>
                        <a:t>CSM, CC, Soldiers in their reenlistment window </a:t>
                      </a:r>
                    </a:p>
                    <a:p>
                      <a:pPr algn="l" fontAlgn="base"/>
                      <a:endParaRPr lang="en-US" sz="700" b="0" i="0" kern="1200" dirty="0">
                        <a:solidFill>
                          <a:srgbClr val="000000"/>
                        </a:solidFill>
                        <a:effectLst/>
                        <a:latin typeface="+mj-lt"/>
                        <a:ea typeface="+mn-ea"/>
                        <a:cs typeface="+mn-cs"/>
                      </a:endParaRPr>
                    </a:p>
                    <a:p>
                      <a:pPr algn="l" fontAlgn="base"/>
                      <a:r>
                        <a:rPr lang="en-US" sz="700" b="1" i="0" kern="1200" dirty="0">
                          <a:solidFill>
                            <a:srgbClr val="000000"/>
                          </a:solidFill>
                          <a:effectLst/>
                          <a:latin typeface="+mj-lt"/>
                          <a:ea typeface="+mn-ea"/>
                          <a:cs typeface="+mn-cs"/>
                        </a:rPr>
                        <a:t>Desired Outcome: </a:t>
                      </a:r>
                      <a:r>
                        <a:rPr lang="en-US" sz="700" b="0" i="0" kern="1200" dirty="0">
                          <a:solidFill>
                            <a:srgbClr val="000000"/>
                          </a:solidFill>
                          <a:effectLst/>
                          <a:latin typeface="+mj-lt"/>
                          <a:ea typeface="+mn-ea"/>
                          <a:cs typeface="+mn-cs"/>
                        </a:rPr>
                        <a:t>Build rapport with Soldiers</a:t>
                      </a:r>
                    </a:p>
                    <a:p>
                      <a:pPr algn="l" fontAlgn="base"/>
                      <a:endParaRPr lang="en-US" sz="700" b="0" i="0" kern="1200" dirty="0">
                        <a:solidFill>
                          <a:srgbClr val="000000"/>
                        </a:solidFill>
                        <a:effectLst/>
                        <a:latin typeface="+mj-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700" b="0" i="0" kern="1200" dirty="0">
                          <a:solidFill>
                            <a:srgbClr val="000000"/>
                          </a:solidFill>
                          <a:effectLst/>
                          <a:latin typeface="+mj-lt"/>
                          <a:ea typeface="+mn-ea"/>
                          <a:cs typeface="+mn-cs"/>
                        </a:rPr>
                        <a:t>***Target audience: initial term</a:t>
                      </a:r>
                    </a:p>
                    <a:p>
                      <a:pPr algn="l" fontAlgn="auto"/>
                      <a:endParaRPr lang="en-US" sz="700" b="1" i="0" dirty="0">
                        <a:solidFill>
                          <a:srgbClr val="000000"/>
                        </a:solidFill>
                        <a:effectLst/>
                        <a:latin typeface="+mj-lt"/>
                      </a:endParaRPr>
                    </a:p>
                  </a:txBody>
                  <a:tcPr marL="63153" marR="63153" marT="31576" marB="31576">
                    <a:lnL w="9525" cap="flat" cmpd="sng" algn="ctr">
                      <a:solidFill>
                        <a:srgbClr val="000000"/>
                      </a:solidFill>
                      <a:prstDash val="solid"/>
                      <a:round/>
                      <a:headEnd type="none" w="med" len="med"/>
                      <a:tailEnd type="none" w="med" len="med"/>
                    </a:lnL>
                    <a:lnR w="12697"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marL="0" marR="0" lvl="0" indent="0" algn="l" defTabSz="914400" rtl="0" eaLnBrk="1" fontAlgn="base" latinLnBrk="0" hangingPunct="1">
                        <a:lnSpc>
                          <a:spcPct val="100000"/>
                        </a:lnSpc>
                        <a:spcBef>
                          <a:spcPts val="0"/>
                        </a:spcBef>
                        <a:spcAft>
                          <a:spcPts val="0"/>
                        </a:spcAft>
                        <a:buClrTx/>
                        <a:buSzTx/>
                        <a:buFontTx/>
                        <a:buNone/>
                        <a:tabLst/>
                        <a:defRPr/>
                      </a:pPr>
                      <a:r>
                        <a:rPr kumimoji="0" lang="en-US" sz="700" b="1" i="0" u="none" strike="noStrike" kern="1200" cap="none" spc="0" normalizeH="0" baseline="0" noProof="0" dirty="0">
                          <a:ln>
                            <a:noFill/>
                          </a:ln>
                          <a:solidFill>
                            <a:srgbClr val="000000"/>
                          </a:solidFill>
                          <a:effectLst/>
                          <a:uLnTx/>
                          <a:uFillTx/>
                          <a:latin typeface="+mj-lt"/>
                          <a:ea typeface="+mn-ea"/>
                          <a:cs typeface="+mn-cs"/>
                        </a:rPr>
                        <a:t>Task: </a:t>
                      </a:r>
                      <a:r>
                        <a:rPr kumimoji="0" lang="en-US" sz="700" b="0" i="0" u="none" strike="noStrike" kern="1200" cap="none" spc="0" normalizeH="0" baseline="0" noProof="0" dirty="0">
                          <a:ln>
                            <a:noFill/>
                          </a:ln>
                          <a:solidFill>
                            <a:srgbClr val="000000"/>
                          </a:solidFill>
                          <a:effectLst/>
                          <a:uLnTx/>
                          <a:uFillTx/>
                          <a:latin typeface="+mj-lt"/>
                          <a:ea typeface="+mn-ea"/>
                          <a:cs typeface="+mn-cs"/>
                        </a:rPr>
                        <a:t>Retention Brief </a:t>
                      </a:r>
                    </a:p>
                    <a:p>
                      <a:pPr marL="0" marR="0" lvl="0" indent="0" algn="l" defTabSz="914400" rtl="0" eaLnBrk="1" fontAlgn="base" latinLnBrk="0" hangingPunct="1">
                        <a:lnSpc>
                          <a:spcPct val="100000"/>
                        </a:lnSpc>
                        <a:spcBef>
                          <a:spcPts val="0"/>
                        </a:spcBef>
                        <a:spcAft>
                          <a:spcPts val="0"/>
                        </a:spcAft>
                        <a:buClrTx/>
                        <a:buSzTx/>
                        <a:buFontTx/>
                        <a:buNone/>
                        <a:tabLst/>
                        <a:defRPr/>
                      </a:pPr>
                      <a:endParaRPr kumimoji="0" lang="en-US" sz="700" b="0" i="0" u="none" strike="noStrike" kern="1200" cap="none" spc="0" normalizeH="0" baseline="0" noProof="0" dirty="0">
                        <a:ln>
                          <a:noFill/>
                        </a:ln>
                        <a:solidFill>
                          <a:srgbClr val="000000"/>
                        </a:solidFill>
                        <a:effectLst/>
                        <a:uLnTx/>
                        <a:uFillTx/>
                        <a:latin typeface="+mj-lt"/>
                        <a:ea typeface="+mn-ea"/>
                        <a:cs typeface="+mn-cs"/>
                      </a:endParaRPr>
                    </a:p>
                    <a:p>
                      <a:pPr marL="0" marR="0" lvl="0" indent="0" algn="l" defTabSz="914400" rtl="0" eaLnBrk="1" fontAlgn="base" latinLnBrk="0" hangingPunct="1">
                        <a:lnSpc>
                          <a:spcPct val="100000"/>
                        </a:lnSpc>
                        <a:spcBef>
                          <a:spcPts val="0"/>
                        </a:spcBef>
                        <a:spcAft>
                          <a:spcPts val="0"/>
                        </a:spcAft>
                        <a:buClrTx/>
                        <a:buSzTx/>
                        <a:buFontTx/>
                        <a:buNone/>
                        <a:tabLst/>
                        <a:defRPr/>
                      </a:pPr>
                      <a:r>
                        <a:rPr kumimoji="0" lang="en-US" sz="700" b="0" i="0" u="none" strike="noStrike" kern="1200" cap="none" spc="0" normalizeH="0" baseline="0" noProof="0" dirty="0">
                          <a:ln>
                            <a:noFill/>
                          </a:ln>
                          <a:solidFill>
                            <a:srgbClr val="000000"/>
                          </a:solidFill>
                          <a:effectLst/>
                          <a:uLnTx/>
                          <a:uFillTx/>
                          <a:latin typeface="+mj-lt"/>
                          <a:ea typeface="+mn-ea"/>
                          <a:cs typeface="+mn-cs"/>
                        </a:rPr>
                        <a:t>Attendees: CSM, CC, 1SG, Eligible Soldiers</a:t>
                      </a:r>
                    </a:p>
                    <a:p>
                      <a:pPr marL="0" marR="0" lvl="0" indent="0" algn="l" defTabSz="914400" rtl="0" eaLnBrk="1" fontAlgn="base" latinLnBrk="0" hangingPunct="1">
                        <a:lnSpc>
                          <a:spcPct val="100000"/>
                        </a:lnSpc>
                        <a:spcBef>
                          <a:spcPts val="0"/>
                        </a:spcBef>
                        <a:spcAft>
                          <a:spcPts val="0"/>
                        </a:spcAft>
                        <a:buClrTx/>
                        <a:buSzTx/>
                        <a:buFontTx/>
                        <a:buNone/>
                        <a:tabLst/>
                        <a:defRPr/>
                      </a:pPr>
                      <a:endParaRPr kumimoji="0" lang="en-US" sz="700" b="0" i="0" u="none" strike="noStrike" kern="1200" cap="none" spc="0" normalizeH="0" baseline="0" noProof="0" dirty="0">
                        <a:ln>
                          <a:noFill/>
                        </a:ln>
                        <a:solidFill>
                          <a:srgbClr val="000000"/>
                        </a:solidFill>
                        <a:effectLst/>
                        <a:uLnTx/>
                        <a:uFillTx/>
                        <a:latin typeface="+mj-lt"/>
                        <a:ea typeface="+mn-ea"/>
                        <a:cs typeface="+mn-cs"/>
                      </a:endParaRPr>
                    </a:p>
                    <a:p>
                      <a:pPr marL="0" marR="0" lvl="0" indent="0" algn="l" defTabSz="914400" rtl="0" eaLnBrk="1" fontAlgn="base" latinLnBrk="0" hangingPunct="1">
                        <a:lnSpc>
                          <a:spcPct val="100000"/>
                        </a:lnSpc>
                        <a:spcBef>
                          <a:spcPts val="0"/>
                        </a:spcBef>
                        <a:spcAft>
                          <a:spcPts val="0"/>
                        </a:spcAft>
                        <a:buClrTx/>
                        <a:buSzTx/>
                        <a:buFontTx/>
                        <a:buNone/>
                        <a:tabLst/>
                        <a:defRPr/>
                      </a:pPr>
                      <a:r>
                        <a:rPr kumimoji="0" lang="en-US" sz="700" b="1" i="0" u="none" strike="noStrike" kern="1200" cap="none" spc="0" normalizeH="0" baseline="0" noProof="0" dirty="0">
                          <a:ln>
                            <a:noFill/>
                          </a:ln>
                          <a:solidFill>
                            <a:srgbClr val="000000"/>
                          </a:solidFill>
                          <a:effectLst/>
                          <a:uLnTx/>
                          <a:uFillTx/>
                          <a:latin typeface="+mj-lt"/>
                          <a:ea typeface="+mn-ea"/>
                          <a:cs typeface="+mn-cs"/>
                        </a:rPr>
                        <a:t>Desired Outcome</a:t>
                      </a:r>
                      <a:r>
                        <a:rPr kumimoji="0" lang="en-US" sz="700" b="0" i="0" u="none" strike="noStrike" kern="1200" cap="none" spc="0" normalizeH="0" baseline="0" noProof="0" dirty="0">
                          <a:ln>
                            <a:noFill/>
                          </a:ln>
                          <a:solidFill>
                            <a:srgbClr val="000000"/>
                          </a:solidFill>
                          <a:effectLst/>
                          <a:uLnTx/>
                          <a:uFillTx/>
                          <a:latin typeface="+mj-lt"/>
                          <a:ea typeface="+mn-ea"/>
                          <a:cs typeface="+mn-cs"/>
                        </a:rPr>
                        <a:t>: CSM talks about retention and shares his story/ Soldiers commit to reenlisting </a:t>
                      </a:r>
                    </a:p>
                    <a:p>
                      <a:pPr marL="0" marR="0" lvl="0" indent="0" algn="l" defTabSz="914400" rtl="0" eaLnBrk="1" fontAlgn="base" latinLnBrk="0" hangingPunct="1">
                        <a:lnSpc>
                          <a:spcPct val="100000"/>
                        </a:lnSpc>
                        <a:spcBef>
                          <a:spcPts val="0"/>
                        </a:spcBef>
                        <a:spcAft>
                          <a:spcPts val="0"/>
                        </a:spcAft>
                        <a:buClrTx/>
                        <a:buSzTx/>
                        <a:buFontTx/>
                        <a:buNone/>
                        <a:tabLst/>
                        <a:defRPr/>
                      </a:pPr>
                      <a:endParaRPr kumimoji="0" lang="en-US" sz="700" b="0" i="0" u="none" strike="noStrike" kern="1200" cap="none" spc="0" normalizeH="0" baseline="0" noProof="0" dirty="0">
                        <a:ln>
                          <a:noFill/>
                        </a:ln>
                        <a:solidFill>
                          <a:srgbClr val="000000"/>
                        </a:solidFill>
                        <a:effectLst/>
                        <a:uLnTx/>
                        <a:uFillTx/>
                        <a:latin typeface="+mj-lt"/>
                        <a:ea typeface="+mn-ea"/>
                        <a:cs typeface="+mn-cs"/>
                      </a:endParaRPr>
                    </a:p>
                    <a:p>
                      <a:pPr marL="0" marR="0" lvl="0" indent="0" algn="l" defTabSz="914400" rtl="0" eaLnBrk="1" fontAlgn="base" latinLnBrk="0" hangingPunct="1">
                        <a:lnSpc>
                          <a:spcPct val="100000"/>
                        </a:lnSpc>
                        <a:spcBef>
                          <a:spcPts val="0"/>
                        </a:spcBef>
                        <a:spcAft>
                          <a:spcPts val="0"/>
                        </a:spcAft>
                        <a:buClrTx/>
                        <a:buSzTx/>
                        <a:buFontTx/>
                        <a:buNone/>
                        <a:tabLst/>
                        <a:defRPr/>
                      </a:pPr>
                      <a:r>
                        <a:rPr lang="en-US" sz="700" b="0" i="0" kern="1200" dirty="0">
                          <a:solidFill>
                            <a:srgbClr val="000000"/>
                          </a:solidFill>
                          <a:effectLst/>
                          <a:latin typeface="+mn-lt"/>
                          <a:ea typeface="+mn-ea"/>
                          <a:cs typeface="+mn-cs"/>
                        </a:rPr>
                        <a:t>***Target audience: mid-term</a:t>
                      </a:r>
                    </a:p>
                    <a:p>
                      <a:pPr marL="0" marR="0" lvl="0" indent="0" algn="l" defTabSz="914400" rtl="0" eaLnBrk="1" fontAlgn="base" latinLnBrk="0" hangingPunct="1">
                        <a:lnSpc>
                          <a:spcPct val="100000"/>
                        </a:lnSpc>
                        <a:spcBef>
                          <a:spcPts val="0"/>
                        </a:spcBef>
                        <a:spcAft>
                          <a:spcPts val="0"/>
                        </a:spcAft>
                        <a:buClrTx/>
                        <a:buSzTx/>
                        <a:buFontTx/>
                        <a:buNone/>
                        <a:tabLst/>
                        <a:defRPr/>
                      </a:pPr>
                      <a:r>
                        <a:rPr lang="en-US" sz="700" b="0" i="0" kern="1200" dirty="0">
                          <a:solidFill>
                            <a:srgbClr val="000000"/>
                          </a:solidFill>
                          <a:effectLst/>
                          <a:latin typeface="+mn-lt"/>
                          <a:ea typeface="+mn-ea"/>
                          <a:cs typeface="+mn-cs"/>
                        </a:rPr>
                        <a:t>***Soldier that re-enlisted tells their story</a:t>
                      </a:r>
                      <a:endParaRPr lang="en-US" sz="700" b="1" i="0" kern="1200" dirty="0">
                        <a:solidFill>
                          <a:srgbClr val="000000"/>
                        </a:solidFill>
                        <a:effectLst/>
                        <a:latin typeface="+mn-lt"/>
                        <a:ea typeface="+mn-ea"/>
                        <a:cs typeface="+mn-cs"/>
                      </a:endParaRPr>
                    </a:p>
                    <a:p>
                      <a:pPr marL="0" marR="0" lvl="0" indent="0" algn="l" defTabSz="914400" rtl="0" eaLnBrk="1" fontAlgn="base" latinLnBrk="0" hangingPunct="1">
                        <a:lnSpc>
                          <a:spcPct val="100000"/>
                        </a:lnSpc>
                        <a:spcBef>
                          <a:spcPts val="0"/>
                        </a:spcBef>
                        <a:spcAft>
                          <a:spcPts val="0"/>
                        </a:spcAft>
                        <a:buClrTx/>
                        <a:buSzTx/>
                        <a:buFontTx/>
                        <a:buNone/>
                        <a:tabLst/>
                        <a:defRPr/>
                      </a:pPr>
                      <a:endParaRPr kumimoji="0" lang="en-US" sz="700" b="1" i="0" u="none" strike="noStrike" kern="1200" cap="none" spc="0" normalizeH="0" baseline="0" noProof="0" dirty="0">
                        <a:ln>
                          <a:noFill/>
                        </a:ln>
                        <a:solidFill>
                          <a:srgbClr val="000000"/>
                        </a:solidFill>
                        <a:effectLst/>
                        <a:uLnTx/>
                        <a:uFillTx/>
                        <a:latin typeface="+mj-lt"/>
                        <a:ea typeface="+mn-ea"/>
                        <a:cs typeface="+mn-cs"/>
                      </a:endParaRPr>
                    </a:p>
                  </a:txBody>
                  <a:tcPr marL="63153" marR="63153" marT="31576" marB="31576">
                    <a:lnL w="12697" cap="flat" cmpd="sng" algn="ctr">
                      <a:solidFill>
                        <a:srgbClr val="000000"/>
                      </a:solidFill>
                      <a:prstDash val="solid"/>
                      <a:round/>
                      <a:headEnd type="none" w="med" len="med"/>
                      <a:tailEnd type="none" w="med" len="med"/>
                    </a:lnL>
                    <a:lnR w="12697"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l" fontAlgn="base"/>
                      <a:r>
                        <a:rPr lang="en-US" sz="700" b="1" i="0" kern="1200" dirty="0">
                          <a:solidFill>
                            <a:srgbClr val="000000"/>
                          </a:solidFill>
                          <a:effectLst/>
                          <a:latin typeface="+mn-lt"/>
                          <a:ea typeface="+mn-ea"/>
                          <a:cs typeface="+mn-cs"/>
                        </a:rPr>
                        <a:t>Task</a:t>
                      </a:r>
                      <a:r>
                        <a:rPr lang="en-US" sz="700" b="0" i="0" kern="1200" dirty="0">
                          <a:solidFill>
                            <a:srgbClr val="000000"/>
                          </a:solidFill>
                          <a:effectLst/>
                          <a:latin typeface="+mn-lt"/>
                          <a:ea typeface="+mn-ea"/>
                          <a:cs typeface="+mn-cs"/>
                        </a:rPr>
                        <a:t>: CSM Emails Retention plan and progress to CMD Teams</a:t>
                      </a:r>
                    </a:p>
                    <a:p>
                      <a:pPr algn="l" fontAlgn="base"/>
                      <a:endParaRPr lang="en-US" sz="700" b="0" i="0" kern="1200" dirty="0">
                        <a:solidFill>
                          <a:srgbClr val="000000"/>
                        </a:solidFill>
                        <a:effectLst/>
                        <a:latin typeface="+mn-lt"/>
                        <a:ea typeface="+mn-ea"/>
                        <a:cs typeface="+mn-cs"/>
                      </a:endParaRPr>
                    </a:p>
                    <a:p>
                      <a:pPr algn="l" fontAlgn="base"/>
                      <a:r>
                        <a:rPr lang="en-US" sz="700" b="1" i="0" kern="1200" dirty="0">
                          <a:solidFill>
                            <a:srgbClr val="000000"/>
                          </a:solidFill>
                          <a:effectLst/>
                          <a:latin typeface="+mn-lt"/>
                          <a:ea typeface="+mn-ea"/>
                          <a:cs typeface="+mn-cs"/>
                        </a:rPr>
                        <a:t>Attendees: </a:t>
                      </a:r>
                      <a:r>
                        <a:rPr lang="en-US" sz="700" b="0" i="0" kern="1200" dirty="0">
                          <a:solidFill>
                            <a:srgbClr val="000000"/>
                          </a:solidFill>
                          <a:effectLst/>
                          <a:latin typeface="+mn-lt"/>
                          <a:ea typeface="+mn-ea"/>
                          <a:cs typeface="+mn-cs"/>
                        </a:rPr>
                        <a:t>CC provides update on each CBT’s progress and CSM provides guidance</a:t>
                      </a:r>
                    </a:p>
                    <a:p>
                      <a:pPr algn="l" fontAlgn="base"/>
                      <a:endParaRPr lang="en-US" sz="700" b="0" i="0" kern="1200" dirty="0">
                        <a:solidFill>
                          <a:srgbClr val="000000"/>
                        </a:solidFill>
                        <a:effectLst/>
                        <a:latin typeface="+mn-lt"/>
                        <a:ea typeface="+mn-ea"/>
                        <a:cs typeface="+mn-cs"/>
                      </a:endParaRPr>
                    </a:p>
                    <a:p>
                      <a:pPr algn="l" fontAlgn="base"/>
                      <a:r>
                        <a:rPr lang="en-US" sz="700" b="1" i="0" kern="1200" dirty="0">
                          <a:solidFill>
                            <a:srgbClr val="000000"/>
                          </a:solidFill>
                          <a:effectLst/>
                          <a:latin typeface="+mn-lt"/>
                          <a:ea typeface="+mn-ea"/>
                          <a:cs typeface="+mn-cs"/>
                        </a:rPr>
                        <a:t>Desired Outcome: </a:t>
                      </a:r>
                      <a:r>
                        <a:rPr lang="en-US" sz="700" b="0" i="0" kern="1200" dirty="0">
                          <a:solidFill>
                            <a:srgbClr val="000000"/>
                          </a:solidFill>
                          <a:effectLst/>
                          <a:latin typeface="+mn-lt"/>
                          <a:ea typeface="+mn-ea"/>
                          <a:cs typeface="+mn-cs"/>
                        </a:rPr>
                        <a:t>Command influence on retention mission</a:t>
                      </a:r>
                    </a:p>
                  </a:txBody>
                  <a:tcPr marL="63153" marR="63153" marT="31576" marB="31576">
                    <a:lnL w="12697" cap="flat" cmpd="sng" algn="ctr">
                      <a:solidFill>
                        <a:srgbClr val="000000"/>
                      </a:solidFill>
                      <a:prstDash val="solid"/>
                      <a:round/>
                      <a:headEnd type="none" w="med" len="med"/>
                      <a:tailEnd type="none" w="med" len="med"/>
                    </a:lnL>
                    <a:lnR w="12697"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marL="0" marR="0" lvl="0" indent="0" algn="l" defTabSz="914400" rtl="0" eaLnBrk="1" fontAlgn="base" latinLnBrk="0" hangingPunct="1">
                        <a:lnSpc>
                          <a:spcPct val="100000"/>
                        </a:lnSpc>
                        <a:spcBef>
                          <a:spcPts val="0"/>
                        </a:spcBef>
                        <a:spcAft>
                          <a:spcPts val="0"/>
                        </a:spcAft>
                        <a:buClrTx/>
                        <a:buSzTx/>
                        <a:buFontTx/>
                        <a:buNone/>
                        <a:tabLst/>
                        <a:defRPr/>
                      </a:pPr>
                      <a:r>
                        <a:rPr kumimoji="0" lang="en-US" sz="700" b="1" i="0" u="none" strike="noStrike" kern="1200" cap="none" spc="0" normalizeH="0" baseline="0" noProof="0" dirty="0">
                          <a:ln>
                            <a:noFill/>
                          </a:ln>
                          <a:solidFill>
                            <a:srgbClr val="000000"/>
                          </a:solidFill>
                          <a:effectLst/>
                          <a:uLnTx/>
                          <a:uFillTx/>
                          <a:latin typeface="+mn-lt"/>
                          <a:ea typeface="+mn-ea"/>
                          <a:cs typeface="+mn-cs"/>
                        </a:rPr>
                        <a:t>Task:  </a:t>
                      </a:r>
                      <a:r>
                        <a:rPr kumimoji="0" lang="en-US" sz="700" b="0" i="0" u="none" strike="noStrike" kern="1200" cap="none" spc="0" normalizeH="0" baseline="0" noProof="0" dirty="0">
                          <a:ln>
                            <a:noFill/>
                          </a:ln>
                          <a:solidFill>
                            <a:srgbClr val="000000"/>
                          </a:solidFill>
                          <a:effectLst/>
                          <a:uLnTx/>
                          <a:uFillTx/>
                          <a:latin typeface="+mn-lt"/>
                          <a:ea typeface="+mn-ea"/>
                          <a:cs typeface="+mn-cs"/>
                        </a:rPr>
                        <a:t>BN </a:t>
                      </a:r>
                      <a:r>
                        <a:rPr kumimoji="0" lang="en-US" sz="700" b="0" i="0" u="none" strike="noStrike" kern="1200" cap="none" spc="0" normalizeH="0" baseline="0" noProof="0" dirty="0">
                          <a:ln>
                            <a:noFill/>
                          </a:ln>
                          <a:solidFill>
                            <a:srgbClr val="000000"/>
                          </a:solidFill>
                          <a:effectLst/>
                          <a:uLnTx/>
                          <a:uFillTx/>
                          <a:latin typeface="+mj-lt"/>
                          <a:ea typeface="+mn-ea"/>
                          <a:cs typeface="+mn-cs"/>
                        </a:rPr>
                        <a:t>Close out formation recognizing Soldiers that reenlisted</a:t>
                      </a:r>
                    </a:p>
                    <a:p>
                      <a:pPr marL="0" marR="0" lvl="0" indent="0" algn="l" defTabSz="914400" rtl="0" eaLnBrk="1" fontAlgn="base" latinLnBrk="0" hangingPunct="1">
                        <a:lnSpc>
                          <a:spcPct val="100000"/>
                        </a:lnSpc>
                        <a:spcBef>
                          <a:spcPts val="0"/>
                        </a:spcBef>
                        <a:spcAft>
                          <a:spcPts val="0"/>
                        </a:spcAft>
                        <a:buClrTx/>
                        <a:buSzTx/>
                        <a:buFontTx/>
                        <a:buNone/>
                        <a:tabLst/>
                        <a:defRPr/>
                      </a:pPr>
                      <a:endParaRPr kumimoji="0" lang="en-US" sz="700" b="0" i="0" u="none" strike="noStrike" kern="1200" cap="none" spc="0" normalizeH="0" baseline="0" noProof="0" dirty="0">
                        <a:ln>
                          <a:noFill/>
                        </a:ln>
                        <a:solidFill>
                          <a:srgbClr val="000000"/>
                        </a:solidFill>
                        <a:effectLst/>
                        <a:uLnTx/>
                        <a:uFillTx/>
                        <a:latin typeface="+mj-lt"/>
                        <a:ea typeface="+mn-ea"/>
                        <a:cs typeface="+mn-cs"/>
                      </a:endParaRPr>
                    </a:p>
                    <a:p>
                      <a:pPr marL="0" marR="0" lvl="0" indent="0" algn="l" defTabSz="914400" rtl="0" eaLnBrk="1" fontAlgn="base" latinLnBrk="0" hangingPunct="1">
                        <a:lnSpc>
                          <a:spcPct val="100000"/>
                        </a:lnSpc>
                        <a:spcBef>
                          <a:spcPts val="0"/>
                        </a:spcBef>
                        <a:spcAft>
                          <a:spcPts val="0"/>
                        </a:spcAft>
                        <a:buClrTx/>
                        <a:buSzTx/>
                        <a:buFontTx/>
                        <a:buNone/>
                        <a:tabLst/>
                        <a:defRPr/>
                      </a:pPr>
                      <a:r>
                        <a:rPr kumimoji="0" lang="en-US" sz="700" b="1" i="0" u="none" strike="noStrike" kern="1200" cap="none" spc="0" normalizeH="0" baseline="0" noProof="0" dirty="0">
                          <a:ln>
                            <a:noFill/>
                          </a:ln>
                          <a:solidFill>
                            <a:srgbClr val="000000"/>
                          </a:solidFill>
                          <a:effectLst/>
                          <a:uLnTx/>
                          <a:uFillTx/>
                          <a:latin typeface="+mj-lt"/>
                          <a:ea typeface="+mn-ea"/>
                          <a:cs typeface="+mn-cs"/>
                        </a:rPr>
                        <a:t>Attendees: </a:t>
                      </a:r>
                      <a:r>
                        <a:rPr kumimoji="0" lang="en-US" sz="700" b="0" i="0" u="none" strike="noStrike" kern="1200" cap="none" spc="0" normalizeH="0" baseline="0" noProof="0" dirty="0">
                          <a:ln>
                            <a:noFill/>
                          </a:ln>
                          <a:solidFill>
                            <a:srgbClr val="000000"/>
                          </a:solidFill>
                          <a:effectLst/>
                          <a:uLnTx/>
                          <a:uFillTx/>
                          <a:latin typeface="+mj-lt"/>
                          <a:ea typeface="+mn-ea"/>
                          <a:cs typeface="+mn-cs"/>
                        </a:rPr>
                        <a:t>All BN Personnel</a:t>
                      </a:r>
                    </a:p>
                    <a:p>
                      <a:pPr marL="0" marR="0" lvl="0" indent="0" algn="l" defTabSz="914400" rtl="0" eaLnBrk="1" fontAlgn="base" latinLnBrk="0" hangingPunct="1">
                        <a:lnSpc>
                          <a:spcPct val="100000"/>
                        </a:lnSpc>
                        <a:spcBef>
                          <a:spcPts val="0"/>
                        </a:spcBef>
                        <a:spcAft>
                          <a:spcPts val="0"/>
                        </a:spcAft>
                        <a:buClrTx/>
                        <a:buSzTx/>
                        <a:buFontTx/>
                        <a:buNone/>
                        <a:tabLst/>
                        <a:defRPr/>
                      </a:pPr>
                      <a:endParaRPr kumimoji="0" lang="en-US" sz="700" b="0" i="0" u="none" strike="noStrike" kern="1200" cap="none" spc="0" normalizeH="0" baseline="0" noProof="0" dirty="0">
                        <a:ln>
                          <a:noFill/>
                        </a:ln>
                        <a:solidFill>
                          <a:srgbClr val="000000"/>
                        </a:solidFill>
                        <a:effectLst/>
                        <a:uLnTx/>
                        <a:uFillTx/>
                        <a:latin typeface="+mj-lt"/>
                        <a:ea typeface="+mn-ea"/>
                        <a:cs typeface="+mn-cs"/>
                      </a:endParaRPr>
                    </a:p>
                    <a:p>
                      <a:pPr marL="0" marR="0" lvl="0" indent="0" algn="l" defTabSz="914400" rtl="0" eaLnBrk="1" fontAlgn="base" latinLnBrk="0" hangingPunct="1">
                        <a:lnSpc>
                          <a:spcPct val="100000"/>
                        </a:lnSpc>
                        <a:spcBef>
                          <a:spcPts val="0"/>
                        </a:spcBef>
                        <a:spcAft>
                          <a:spcPts val="0"/>
                        </a:spcAft>
                        <a:buClrTx/>
                        <a:buSzTx/>
                        <a:buFontTx/>
                        <a:buNone/>
                        <a:tabLst/>
                        <a:defRPr/>
                      </a:pPr>
                      <a:r>
                        <a:rPr kumimoji="0" lang="en-US" sz="700" b="1" i="0" u="none" strike="noStrike" kern="1200" cap="none" spc="0" normalizeH="0" baseline="0" noProof="0" dirty="0">
                          <a:ln>
                            <a:noFill/>
                          </a:ln>
                          <a:solidFill>
                            <a:srgbClr val="000000"/>
                          </a:solidFill>
                          <a:effectLst/>
                          <a:uLnTx/>
                          <a:uFillTx/>
                          <a:latin typeface="+mj-lt"/>
                          <a:ea typeface="+mn-ea"/>
                          <a:cs typeface="+mn-cs"/>
                        </a:rPr>
                        <a:t>Desired Outcome: </a:t>
                      </a:r>
                      <a:r>
                        <a:rPr kumimoji="0" lang="en-US" sz="700" b="0" i="0" u="none" strike="noStrike" kern="1200" cap="none" spc="0" normalizeH="0" baseline="0" noProof="0" dirty="0">
                          <a:ln>
                            <a:noFill/>
                          </a:ln>
                          <a:solidFill>
                            <a:srgbClr val="000000"/>
                          </a:solidFill>
                          <a:effectLst/>
                          <a:uLnTx/>
                          <a:uFillTx/>
                          <a:latin typeface="+mj-lt"/>
                          <a:ea typeface="+mn-ea"/>
                          <a:cs typeface="+mn-cs"/>
                        </a:rPr>
                        <a:t>Recognize Soldiers that reenlisted throughout the week and explain what they are reenlisting for</a:t>
                      </a:r>
                      <a:endParaRPr kumimoji="0" lang="en-US" sz="700" b="1" i="0" u="none" strike="noStrike" kern="1200" cap="none" spc="0" normalizeH="0" baseline="0" noProof="0" dirty="0">
                        <a:ln>
                          <a:noFill/>
                        </a:ln>
                        <a:solidFill>
                          <a:srgbClr val="000000"/>
                        </a:solidFill>
                        <a:effectLst/>
                        <a:uLnTx/>
                        <a:uFillTx/>
                        <a:latin typeface="+mj-lt"/>
                        <a:ea typeface="+mn-ea"/>
                        <a:cs typeface="+mn-cs"/>
                      </a:endParaRPr>
                    </a:p>
                  </a:txBody>
                  <a:tcPr marL="63153" marR="63153" marT="31576" marB="31576">
                    <a:lnL w="12697"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34482584"/>
                  </a:ext>
                </a:extLst>
              </a:tr>
              <a:tr h="1393995">
                <a:tc>
                  <a:txBody>
                    <a:bodyPr/>
                    <a:lstStyle/>
                    <a:p>
                      <a:pPr algn="l" fontAlgn="base"/>
                      <a:r>
                        <a:rPr kumimoji="0" lang="en-US" sz="700" b="1" i="0" u="none" strike="noStrike" kern="1200" cap="none" spc="0" normalizeH="0" baseline="0" noProof="0" dirty="0">
                          <a:ln>
                            <a:noFill/>
                          </a:ln>
                          <a:solidFill>
                            <a:srgbClr val="000000"/>
                          </a:solidFill>
                          <a:effectLst/>
                          <a:uLnTx/>
                          <a:uFillTx/>
                          <a:latin typeface="+mn-lt"/>
                          <a:ea typeface="+mn-ea"/>
                          <a:cs typeface="+mn-cs"/>
                        </a:rPr>
                        <a:t>Task: </a:t>
                      </a:r>
                      <a:r>
                        <a:rPr lang="en-US" sz="700" b="0" i="0" kern="1200" dirty="0">
                          <a:solidFill>
                            <a:srgbClr val="000000"/>
                          </a:solidFill>
                          <a:effectLst/>
                          <a:latin typeface="+mj-lt"/>
                          <a:ea typeface="+mn-ea"/>
                          <a:cs typeface="+mn-cs"/>
                        </a:rPr>
                        <a:t>Career Counselor (CC) Update/ Strategy Meeting- (</a:t>
                      </a:r>
                      <a:r>
                        <a:rPr lang="en-US" sz="700" b="1" i="0" kern="1200" dirty="0">
                          <a:solidFill>
                            <a:srgbClr val="000000"/>
                          </a:solidFill>
                          <a:effectLst/>
                          <a:latin typeface="+mj-lt"/>
                          <a:ea typeface="+mn-ea"/>
                          <a:cs typeface="+mn-cs"/>
                        </a:rPr>
                        <a:t>Task #1 on following slide more in depth)</a:t>
                      </a:r>
                    </a:p>
                    <a:p>
                      <a:pPr algn="l" fontAlgn="base"/>
                      <a:endParaRPr lang="en-US" sz="700" b="0" i="0" kern="1200" dirty="0">
                        <a:solidFill>
                          <a:srgbClr val="000000"/>
                        </a:solidFill>
                        <a:effectLst/>
                        <a:latin typeface="+mj-lt"/>
                        <a:ea typeface="+mn-ea"/>
                        <a:cs typeface="+mn-cs"/>
                      </a:endParaRPr>
                    </a:p>
                    <a:p>
                      <a:pPr algn="l" fontAlgn="base"/>
                      <a:r>
                        <a:rPr lang="en-US" sz="700" b="1" i="0" kern="1200" dirty="0">
                          <a:solidFill>
                            <a:srgbClr val="000000"/>
                          </a:solidFill>
                          <a:effectLst/>
                          <a:latin typeface="+mj-lt"/>
                          <a:ea typeface="+mn-ea"/>
                          <a:cs typeface="+mn-cs"/>
                        </a:rPr>
                        <a:t>Attendees: </a:t>
                      </a:r>
                      <a:r>
                        <a:rPr lang="en-US" sz="700" b="0" i="0" kern="1200" dirty="0">
                          <a:solidFill>
                            <a:srgbClr val="000000"/>
                          </a:solidFill>
                          <a:effectLst/>
                          <a:latin typeface="+mj-lt"/>
                          <a:ea typeface="+mn-ea"/>
                          <a:cs typeface="+mn-cs"/>
                        </a:rPr>
                        <a:t>CC, Retention NCOs  (CSM &amp; 1SGs as directed by CSM)</a:t>
                      </a:r>
                    </a:p>
                    <a:p>
                      <a:pPr algn="l" fontAlgn="base"/>
                      <a:endParaRPr lang="en-US" sz="700" b="0" i="0" kern="1200" dirty="0">
                        <a:solidFill>
                          <a:srgbClr val="000000"/>
                        </a:solidFill>
                        <a:effectLst/>
                        <a:latin typeface="+mj-lt"/>
                        <a:ea typeface="+mn-ea"/>
                        <a:cs typeface="+mn-cs"/>
                      </a:endParaRPr>
                    </a:p>
                    <a:p>
                      <a:pPr algn="l" fontAlgn="base"/>
                      <a:r>
                        <a:rPr lang="en-US" sz="700" b="1" i="0" kern="1200" dirty="0">
                          <a:solidFill>
                            <a:srgbClr val="000000"/>
                          </a:solidFill>
                          <a:effectLst/>
                          <a:latin typeface="+mj-lt"/>
                          <a:ea typeface="+mn-ea"/>
                          <a:cs typeface="+mn-cs"/>
                        </a:rPr>
                        <a:t>Agenda: </a:t>
                      </a:r>
                      <a:r>
                        <a:rPr lang="en-US" sz="700" b="0" i="0" kern="1200" dirty="0">
                          <a:solidFill>
                            <a:srgbClr val="000000"/>
                          </a:solidFill>
                          <a:effectLst/>
                          <a:latin typeface="+mj-lt"/>
                          <a:ea typeface="+mn-ea"/>
                          <a:cs typeface="+mn-cs"/>
                        </a:rPr>
                        <a:t>current eligibility roster, retention trends, accomplishments/ shortcomings, Top ten list, bar review, policy updates, </a:t>
                      </a:r>
                      <a:r>
                        <a:rPr lang="en-US" sz="700" b="0" i="0" kern="1200" dirty="0" err="1">
                          <a:solidFill>
                            <a:srgbClr val="000000"/>
                          </a:solidFill>
                          <a:effectLst/>
                          <a:latin typeface="+mj-lt"/>
                          <a:ea typeface="+mn-ea"/>
                          <a:cs typeface="+mn-cs"/>
                        </a:rPr>
                        <a:t>etc</a:t>
                      </a:r>
                      <a:endParaRPr lang="en-US" sz="700" b="0" i="0" kern="1200" dirty="0">
                        <a:solidFill>
                          <a:srgbClr val="000000"/>
                        </a:solidFill>
                        <a:effectLst/>
                        <a:latin typeface="+mj-lt"/>
                        <a:ea typeface="+mn-ea"/>
                        <a:cs typeface="+mn-cs"/>
                      </a:endParaRPr>
                    </a:p>
                    <a:p>
                      <a:pPr algn="l" fontAlgn="base"/>
                      <a:endParaRPr lang="en-US" sz="700" b="0" i="0" dirty="0">
                        <a:solidFill>
                          <a:srgbClr val="000000"/>
                        </a:solidFill>
                        <a:effectLst/>
                        <a:latin typeface="+mj-lt"/>
                      </a:endParaRPr>
                    </a:p>
                  </a:txBody>
                  <a:tcPr marL="63153" marR="63153" marT="31576" marB="31576">
                    <a:lnL w="1905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l" fontAlgn="base"/>
                      <a:r>
                        <a:rPr kumimoji="0" lang="en-US" sz="700" b="1" i="0" u="none" strike="noStrike" kern="1200" cap="none" spc="0" normalizeH="0" baseline="0" noProof="0" dirty="0">
                          <a:ln>
                            <a:noFill/>
                          </a:ln>
                          <a:solidFill>
                            <a:srgbClr val="000000"/>
                          </a:solidFill>
                          <a:effectLst/>
                          <a:uLnTx/>
                          <a:uFillTx/>
                          <a:latin typeface="+mn-lt"/>
                          <a:ea typeface="+mn-ea"/>
                          <a:cs typeface="+mn-cs"/>
                        </a:rPr>
                        <a:t>Task: </a:t>
                      </a:r>
                      <a:r>
                        <a:rPr lang="en-US" sz="700" b="0" i="0" u="none" strike="noStrike" kern="1200" dirty="0">
                          <a:solidFill>
                            <a:srgbClr val="000000"/>
                          </a:solidFill>
                          <a:effectLst/>
                          <a:latin typeface="+mj-lt"/>
                          <a:ea typeface="+mn-ea"/>
                          <a:cs typeface="+mn-cs"/>
                        </a:rPr>
                        <a:t>Retention PT Event</a:t>
                      </a:r>
                      <a:endParaRPr lang="en-US" sz="700" b="0" i="0" kern="1200" dirty="0">
                        <a:solidFill>
                          <a:srgbClr val="000000"/>
                        </a:solidFill>
                        <a:effectLst/>
                        <a:latin typeface="+mj-lt"/>
                        <a:ea typeface="+mn-ea"/>
                        <a:cs typeface="+mn-cs"/>
                      </a:endParaRPr>
                    </a:p>
                    <a:p>
                      <a:pPr algn="l" fontAlgn="base"/>
                      <a:endParaRPr lang="en-US" sz="700" b="0" i="0" kern="1200" dirty="0">
                        <a:solidFill>
                          <a:srgbClr val="000000"/>
                        </a:solidFill>
                        <a:effectLst/>
                        <a:latin typeface="+mj-lt"/>
                        <a:ea typeface="+mn-ea"/>
                        <a:cs typeface="+mn-cs"/>
                      </a:endParaRPr>
                    </a:p>
                    <a:p>
                      <a:pPr algn="l" fontAlgn="base"/>
                      <a:r>
                        <a:rPr lang="en-US" sz="700" b="1" i="0" kern="1200" dirty="0">
                          <a:solidFill>
                            <a:srgbClr val="000000"/>
                          </a:solidFill>
                          <a:effectLst/>
                          <a:latin typeface="+mj-lt"/>
                          <a:ea typeface="+mn-ea"/>
                          <a:cs typeface="+mn-cs"/>
                        </a:rPr>
                        <a:t>Attendees: </a:t>
                      </a:r>
                      <a:r>
                        <a:rPr lang="en-US" sz="700" b="0" i="0" kern="1200" dirty="0">
                          <a:solidFill>
                            <a:srgbClr val="000000"/>
                          </a:solidFill>
                          <a:effectLst/>
                          <a:latin typeface="+mj-lt"/>
                          <a:ea typeface="+mn-ea"/>
                          <a:cs typeface="+mn-cs"/>
                        </a:rPr>
                        <a:t>CSM, CC, Soldiers in their reenlistment window </a:t>
                      </a:r>
                    </a:p>
                    <a:p>
                      <a:pPr algn="l" fontAlgn="base"/>
                      <a:endParaRPr lang="en-US" sz="700" b="0" i="0" kern="1200" dirty="0">
                        <a:solidFill>
                          <a:srgbClr val="000000"/>
                        </a:solidFill>
                        <a:effectLst/>
                        <a:latin typeface="+mj-lt"/>
                        <a:ea typeface="+mn-ea"/>
                        <a:cs typeface="+mn-cs"/>
                      </a:endParaRPr>
                    </a:p>
                    <a:p>
                      <a:pPr algn="l" fontAlgn="base"/>
                      <a:r>
                        <a:rPr lang="en-US" sz="700" b="1" i="0" kern="1200" dirty="0">
                          <a:solidFill>
                            <a:srgbClr val="000000"/>
                          </a:solidFill>
                          <a:effectLst/>
                          <a:latin typeface="+mj-lt"/>
                          <a:ea typeface="+mn-ea"/>
                          <a:cs typeface="+mn-cs"/>
                        </a:rPr>
                        <a:t>Desired Outcome: </a:t>
                      </a:r>
                      <a:r>
                        <a:rPr lang="en-US" sz="700" b="0" i="0" kern="1200" dirty="0">
                          <a:solidFill>
                            <a:srgbClr val="000000"/>
                          </a:solidFill>
                          <a:effectLst/>
                          <a:latin typeface="+mj-lt"/>
                          <a:ea typeface="+mn-ea"/>
                          <a:cs typeface="+mn-cs"/>
                        </a:rPr>
                        <a:t>Build rapport with Soldiers</a:t>
                      </a:r>
                    </a:p>
                    <a:p>
                      <a:pPr algn="l" fontAlgn="base"/>
                      <a:endParaRPr lang="en-US" sz="700" b="0" i="0" kern="1200" dirty="0">
                        <a:solidFill>
                          <a:srgbClr val="000000"/>
                        </a:solidFill>
                        <a:effectLst/>
                        <a:latin typeface="+mj-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700" b="0" i="0" kern="1200" dirty="0">
                          <a:solidFill>
                            <a:srgbClr val="000000"/>
                          </a:solidFill>
                          <a:effectLst/>
                          <a:latin typeface="+mj-lt"/>
                          <a:ea typeface="+mn-ea"/>
                          <a:cs typeface="+mn-cs"/>
                        </a:rPr>
                        <a:t>***Target audience: careerist</a:t>
                      </a:r>
                    </a:p>
                    <a:p>
                      <a:pPr algn="l" fontAlgn="auto"/>
                      <a:endParaRPr lang="en-US" sz="700" b="1" i="0" dirty="0">
                        <a:solidFill>
                          <a:srgbClr val="000000"/>
                        </a:solidFill>
                        <a:effectLst/>
                        <a:latin typeface="+mj-lt"/>
                      </a:endParaRPr>
                    </a:p>
                  </a:txBody>
                  <a:tcPr marL="63153" marR="63153" marT="31576" marB="31576">
                    <a:lnL w="9525" cap="flat" cmpd="sng" algn="ctr">
                      <a:solidFill>
                        <a:srgbClr val="000000"/>
                      </a:solidFill>
                      <a:prstDash val="solid"/>
                      <a:round/>
                      <a:headEnd type="none" w="med" len="med"/>
                      <a:tailEnd type="none" w="med" len="med"/>
                    </a:lnL>
                    <a:lnR w="12697"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l" fontAlgn="ctr"/>
                      <a:r>
                        <a:rPr kumimoji="0" lang="en-US" sz="700" b="1" i="0" u="none" strike="noStrike" kern="1200" cap="none" spc="0" normalizeH="0" baseline="0" noProof="0" dirty="0">
                          <a:ln>
                            <a:noFill/>
                          </a:ln>
                          <a:solidFill>
                            <a:srgbClr val="000000"/>
                          </a:solidFill>
                          <a:effectLst/>
                          <a:uLnTx/>
                          <a:uFillTx/>
                          <a:latin typeface="+mn-lt"/>
                          <a:ea typeface="+mn-ea"/>
                          <a:cs typeface="+mn-cs"/>
                        </a:rPr>
                        <a:t>Task: </a:t>
                      </a:r>
                      <a:r>
                        <a:rPr lang="en-US" sz="700" b="0" i="0" u="none" strike="noStrike" dirty="0">
                          <a:solidFill>
                            <a:srgbClr val="000000"/>
                          </a:solidFill>
                          <a:effectLst/>
                          <a:latin typeface="+mj-lt"/>
                        </a:rPr>
                        <a:t>Retention Climate pulse check</a:t>
                      </a:r>
                    </a:p>
                    <a:p>
                      <a:pPr marL="0" marR="0" lvl="0" indent="0" algn="l" defTabSz="914400" rtl="0" eaLnBrk="1" fontAlgn="base" latinLnBrk="0" hangingPunct="1">
                        <a:lnSpc>
                          <a:spcPct val="100000"/>
                        </a:lnSpc>
                        <a:spcBef>
                          <a:spcPts val="0"/>
                        </a:spcBef>
                        <a:spcAft>
                          <a:spcPts val="0"/>
                        </a:spcAft>
                        <a:buClrTx/>
                        <a:buSzTx/>
                        <a:buFontTx/>
                        <a:buNone/>
                        <a:tabLst/>
                        <a:defRPr/>
                      </a:pPr>
                      <a:endParaRPr kumimoji="0" lang="en-US" sz="700" b="1" i="0" u="none" strike="noStrike" kern="1200" cap="none" spc="0" normalizeH="0" baseline="0" noProof="0" dirty="0">
                        <a:ln>
                          <a:noFill/>
                        </a:ln>
                        <a:solidFill>
                          <a:srgbClr val="000000"/>
                        </a:solidFill>
                        <a:effectLst/>
                        <a:uLnTx/>
                        <a:uFillTx/>
                        <a:latin typeface="+mj-lt"/>
                        <a:ea typeface="+mn-ea"/>
                        <a:cs typeface="+mn-cs"/>
                      </a:endParaRPr>
                    </a:p>
                    <a:p>
                      <a:pPr marL="0" marR="0" lvl="0" indent="0" algn="l" defTabSz="914400" rtl="0" eaLnBrk="1" fontAlgn="base" latinLnBrk="0" hangingPunct="1">
                        <a:lnSpc>
                          <a:spcPct val="100000"/>
                        </a:lnSpc>
                        <a:spcBef>
                          <a:spcPts val="0"/>
                        </a:spcBef>
                        <a:spcAft>
                          <a:spcPts val="0"/>
                        </a:spcAft>
                        <a:buClrTx/>
                        <a:buSzTx/>
                        <a:buFontTx/>
                        <a:buNone/>
                        <a:tabLst/>
                        <a:defRPr/>
                      </a:pPr>
                      <a:r>
                        <a:rPr kumimoji="0" lang="en-US" sz="700" b="1" i="0" u="none" strike="noStrike" kern="1200" cap="none" spc="0" normalizeH="0" baseline="0" noProof="0" dirty="0">
                          <a:ln>
                            <a:noFill/>
                          </a:ln>
                          <a:solidFill>
                            <a:srgbClr val="000000"/>
                          </a:solidFill>
                          <a:effectLst/>
                          <a:uLnTx/>
                          <a:uFillTx/>
                          <a:latin typeface="+mj-lt"/>
                          <a:ea typeface="+mn-ea"/>
                          <a:cs typeface="+mn-cs"/>
                        </a:rPr>
                        <a:t>Attendees: </a:t>
                      </a:r>
                      <a:r>
                        <a:rPr kumimoji="0" lang="en-US" sz="700" b="0" i="0" u="none" strike="noStrike" kern="1200" cap="none" spc="0" normalizeH="0" baseline="0" noProof="0" dirty="0">
                          <a:ln>
                            <a:noFill/>
                          </a:ln>
                          <a:solidFill>
                            <a:srgbClr val="000000"/>
                          </a:solidFill>
                          <a:effectLst/>
                          <a:uLnTx/>
                          <a:uFillTx/>
                          <a:latin typeface="+mj-lt"/>
                          <a:ea typeface="+mn-ea"/>
                          <a:cs typeface="+mn-cs"/>
                        </a:rPr>
                        <a:t> CSM, CC, 1SG, &amp; Retention NCO</a:t>
                      </a:r>
                    </a:p>
                    <a:p>
                      <a:pPr marL="0" marR="0" lvl="0" indent="0" algn="l" defTabSz="914400" rtl="0" eaLnBrk="1" fontAlgn="base" latinLnBrk="0" hangingPunct="1">
                        <a:lnSpc>
                          <a:spcPct val="100000"/>
                        </a:lnSpc>
                        <a:spcBef>
                          <a:spcPts val="0"/>
                        </a:spcBef>
                        <a:spcAft>
                          <a:spcPts val="0"/>
                        </a:spcAft>
                        <a:buClrTx/>
                        <a:buSzTx/>
                        <a:buFontTx/>
                        <a:buNone/>
                        <a:tabLst/>
                        <a:defRPr/>
                      </a:pPr>
                      <a:endParaRPr kumimoji="0" lang="en-US" sz="700" b="0" i="0" u="none" strike="noStrike" kern="1200" cap="none" spc="0" normalizeH="0" baseline="0" noProof="0" dirty="0">
                        <a:ln>
                          <a:noFill/>
                        </a:ln>
                        <a:solidFill>
                          <a:srgbClr val="000000"/>
                        </a:solidFill>
                        <a:effectLst/>
                        <a:uLnTx/>
                        <a:uFillTx/>
                        <a:latin typeface="+mj-lt"/>
                        <a:ea typeface="+mn-ea"/>
                        <a:cs typeface="+mn-cs"/>
                      </a:endParaRPr>
                    </a:p>
                    <a:p>
                      <a:pPr marL="0" marR="0" lvl="0" indent="0" algn="l" defTabSz="914400" rtl="0" eaLnBrk="1" fontAlgn="base" latinLnBrk="0" hangingPunct="1">
                        <a:lnSpc>
                          <a:spcPct val="100000"/>
                        </a:lnSpc>
                        <a:spcBef>
                          <a:spcPts val="0"/>
                        </a:spcBef>
                        <a:spcAft>
                          <a:spcPts val="0"/>
                        </a:spcAft>
                        <a:buClrTx/>
                        <a:buSzTx/>
                        <a:buFontTx/>
                        <a:buNone/>
                        <a:tabLst/>
                        <a:defRPr/>
                      </a:pPr>
                      <a:r>
                        <a:rPr kumimoji="0" lang="en-US" sz="700" b="1" i="0" u="none" strike="noStrike" kern="1200" cap="none" spc="0" normalizeH="0" baseline="0" noProof="0" dirty="0">
                          <a:ln>
                            <a:noFill/>
                          </a:ln>
                          <a:solidFill>
                            <a:srgbClr val="000000"/>
                          </a:solidFill>
                          <a:effectLst/>
                          <a:uLnTx/>
                          <a:uFillTx/>
                          <a:latin typeface="+mj-lt"/>
                          <a:ea typeface="+mn-ea"/>
                          <a:cs typeface="+mn-cs"/>
                        </a:rPr>
                        <a:t>Desired Outcome: </a:t>
                      </a:r>
                      <a:r>
                        <a:rPr kumimoji="0" lang="en-US" sz="700" b="0" i="0" u="none" strike="noStrike" kern="1200" cap="none" spc="0" normalizeH="0" baseline="0" noProof="0" dirty="0">
                          <a:ln>
                            <a:noFill/>
                          </a:ln>
                          <a:solidFill>
                            <a:srgbClr val="000000"/>
                          </a:solidFill>
                          <a:effectLst/>
                          <a:uLnTx/>
                          <a:uFillTx/>
                          <a:latin typeface="+mj-lt"/>
                          <a:ea typeface="+mn-ea"/>
                          <a:cs typeface="+mn-cs"/>
                        </a:rPr>
                        <a:t> utilize reenlistment trends to identify potential command climate issues</a:t>
                      </a:r>
                    </a:p>
                    <a:p>
                      <a:pPr marL="0" marR="0" lvl="0" indent="0" algn="l" defTabSz="914400" rtl="0" eaLnBrk="1" fontAlgn="base" latinLnBrk="0" hangingPunct="1">
                        <a:lnSpc>
                          <a:spcPct val="100000"/>
                        </a:lnSpc>
                        <a:spcBef>
                          <a:spcPts val="0"/>
                        </a:spcBef>
                        <a:spcAft>
                          <a:spcPts val="0"/>
                        </a:spcAft>
                        <a:buClrTx/>
                        <a:buSzTx/>
                        <a:buFontTx/>
                        <a:buNone/>
                        <a:tabLst/>
                        <a:defRPr/>
                      </a:pPr>
                      <a:endParaRPr lang="en-US" sz="700" b="0" i="0" kern="1200" dirty="0">
                        <a:solidFill>
                          <a:srgbClr val="000000"/>
                        </a:solidFill>
                        <a:effectLst/>
                        <a:latin typeface="+mj-lt"/>
                        <a:ea typeface="+mn-ea"/>
                        <a:cs typeface="+mn-cs"/>
                      </a:endParaRPr>
                    </a:p>
                    <a:p>
                      <a:pPr marL="0" marR="0" lvl="0" indent="0" algn="l" defTabSz="914400" rtl="0" eaLnBrk="1" fontAlgn="base" latinLnBrk="0" hangingPunct="1">
                        <a:lnSpc>
                          <a:spcPct val="100000"/>
                        </a:lnSpc>
                        <a:spcBef>
                          <a:spcPts val="0"/>
                        </a:spcBef>
                        <a:spcAft>
                          <a:spcPts val="0"/>
                        </a:spcAft>
                        <a:buClrTx/>
                        <a:buSzTx/>
                        <a:buFontTx/>
                        <a:buNone/>
                        <a:tabLst/>
                        <a:defRPr/>
                      </a:pPr>
                      <a:r>
                        <a:rPr lang="en-US" sz="700" b="0" i="0" kern="1200" dirty="0">
                          <a:solidFill>
                            <a:srgbClr val="000000"/>
                          </a:solidFill>
                          <a:effectLst/>
                          <a:latin typeface="+mj-lt"/>
                          <a:ea typeface="+mn-ea"/>
                          <a:cs typeface="+mn-cs"/>
                        </a:rPr>
                        <a:t>***Target audience: initial term</a:t>
                      </a:r>
                    </a:p>
                    <a:p>
                      <a:pPr marL="0" marR="0" lvl="0" indent="0" algn="l" defTabSz="914400" rtl="0" eaLnBrk="1" fontAlgn="base" latinLnBrk="0" hangingPunct="1">
                        <a:lnSpc>
                          <a:spcPct val="100000"/>
                        </a:lnSpc>
                        <a:spcBef>
                          <a:spcPts val="0"/>
                        </a:spcBef>
                        <a:spcAft>
                          <a:spcPts val="0"/>
                        </a:spcAft>
                        <a:buClrTx/>
                        <a:buSzTx/>
                        <a:buFontTx/>
                        <a:buNone/>
                        <a:tabLst/>
                        <a:defRPr/>
                      </a:pPr>
                      <a:r>
                        <a:rPr lang="en-US" sz="700" b="0" i="0" kern="1200" dirty="0">
                          <a:solidFill>
                            <a:srgbClr val="000000"/>
                          </a:solidFill>
                          <a:effectLst/>
                          <a:latin typeface="+mn-lt"/>
                          <a:ea typeface="+mn-ea"/>
                          <a:cs typeface="+mn-cs"/>
                        </a:rPr>
                        <a:t>***Soldier that re-enlisted tells their story</a:t>
                      </a:r>
                      <a:endParaRPr lang="en-US" sz="700" b="1" i="0" kern="1200" dirty="0">
                        <a:solidFill>
                          <a:srgbClr val="000000"/>
                        </a:solidFill>
                        <a:effectLst/>
                        <a:latin typeface="+mn-lt"/>
                        <a:ea typeface="+mn-ea"/>
                        <a:cs typeface="+mn-cs"/>
                      </a:endParaRPr>
                    </a:p>
                    <a:p>
                      <a:pPr marL="0" marR="0" lvl="0" indent="0" algn="l" defTabSz="914400" rtl="0" eaLnBrk="1" fontAlgn="base" latinLnBrk="0" hangingPunct="1">
                        <a:lnSpc>
                          <a:spcPct val="100000"/>
                        </a:lnSpc>
                        <a:spcBef>
                          <a:spcPts val="0"/>
                        </a:spcBef>
                        <a:spcAft>
                          <a:spcPts val="0"/>
                        </a:spcAft>
                        <a:buClrTx/>
                        <a:buSzTx/>
                        <a:buFontTx/>
                        <a:buNone/>
                        <a:tabLst/>
                        <a:defRPr/>
                      </a:pPr>
                      <a:endParaRPr kumimoji="0" lang="en-US" sz="700" b="1" i="0" u="none" strike="noStrike" kern="1200" cap="none" spc="0" normalizeH="0" baseline="0" noProof="0" dirty="0">
                        <a:ln>
                          <a:noFill/>
                        </a:ln>
                        <a:solidFill>
                          <a:srgbClr val="000000"/>
                        </a:solidFill>
                        <a:effectLst/>
                        <a:uLnTx/>
                        <a:uFillTx/>
                        <a:latin typeface="+mj-lt"/>
                        <a:ea typeface="+mn-ea"/>
                        <a:cs typeface="+mn-cs"/>
                      </a:endParaRPr>
                    </a:p>
                  </a:txBody>
                  <a:tcPr marL="63153" marR="63153" marT="31576" marB="31576">
                    <a:lnL w="12697" cap="flat" cmpd="sng" algn="ctr">
                      <a:solidFill>
                        <a:srgbClr val="000000"/>
                      </a:solidFill>
                      <a:prstDash val="solid"/>
                      <a:round/>
                      <a:headEnd type="none" w="med" len="med"/>
                      <a:tailEnd type="none" w="med" len="med"/>
                    </a:lnL>
                    <a:lnR w="12697"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l" fontAlgn="base"/>
                      <a:r>
                        <a:rPr lang="en-US" sz="700" b="1" i="0" kern="1200" dirty="0">
                          <a:solidFill>
                            <a:srgbClr val="000000"/>
                          </a:solidFill>
                          <a:effectLst/>
                          <a:latin typeface="+mn-lt"/>
                          <a:ea typeface="+mn-ea"/>
                          <a:cs typeface="+mn-cs"/>
                        </a:rPr>
                        <a:t>Task</a:t>
                      </a:r>
                      <a:r>
                        <a:rPr lang="en-US" sz="700" b="0" i="0" kern="1200" dirty="0">
                          <a:solidFill>
                            <a:srgbClr val="000000"/>
                          </a:solidFill>
                          <a:effectLst/>
                          <a:latin typeface="+mn-lt"/>
                          <a:ea typeface="+mn-ea"/>
                          <a:cs typeface="+mn-cs"/>
                        </a:rPr>
                        <a:t>: CSM Emails Retention plan and progress to CMD Teams</a:t>
                      </a:r>
                    </a:p>
                    <a:p>
                      <a:pPr algn="l" fontAlgn="base"/>
                      <a:endParaRPr lang="en-US" sz="700" b="0" i="0" kern="1200" dirty="0">
                        <a:solidFill>
                          <a:srgbClr val="000000"/>
                        </a:solidFill>
                        <a:effectLst/>
                        <a:latin typeface="+mn-lt"/>
                        <a:ea typeface="+mn-ea"/>
                        <a:cs typeface="+mn-cs"/>
                      </a:endParaRPr>
                    </a:p>
                    <a:p>
                      <a:pPr algn="l" fontAlgn="base"/>
                      <a:r>
                        <a:rPr lang="en-US" sz="700" b="1" i="0" kern="1200" dirty="0">
                          <a:solidFill>
                            <a:srgbClr val="000000"/>
                          </a:solidFill>
                          <a:effectLst/>
                          <a:latin typeface="+mn-lt"/>
                          <a:ea typeface="+mn-ea"/>
                          <a:cs typeface="+mn-cs"/>
                        </a:rPr>
                        <a:t>Attendees: </a:t>
                      </a:r>
                      <a:r>
                        <a:rPr lang="en-US" sz="700" b="0" i="0" kern="1200" dirty="0">
                          <a:solidFill>
                            <a:srgbClr val="000000"/>
                          </a:solidFill>
                          <a:effectLst/>
                          <a:latin typeface="+mn-lt"/>
                          <a:ea typeface="+mn-ea"/>
                          <a:cs typeface="+mn-cs"/>
                        </a:rPr>
                        <a:t>CC provides update on each CBT’s progress and CSM provides guidance</a:t>
                      </a:r>
                    </a:p>
                    <a:p>
                      <a:pPr algn="l" fontAlgn="base"/>
                      <a:endParaRPr lang="en-US" sz="700" b="0" i="0" kern="1200" dirty="0">
                        <a:solidFill>
                          <a:srgbClr val="000000"/>
                        </a:solidFill>
                        <a:effectLst/>
                        <a:latin typeface="+mn-lt"/>
                        <a:ea typeface="+mn-ea"/>
                        <a:cs typeface="+mn-cs"/>
                      </a:endParaRPr>
                    </a:p>
                    <a:p>
                      <a:pPr algn="l" fontAlgn="base"/>
                      <a:r>
                        <a:rPr lang="en-US" sz="700" b="1" i="0" kern="1200" dirty="0">
                          <a:solidFill>
                            <a:srgbClr val="000000"/>
                          </a:solidFill>
                          <a:effectLst/>
                          <a:latin typeface="+mn-lt"/>
                          <a:ea typeface="+mn-ea"/>
                          <a:cs typeface="+mn-cs"/>
                        </a:rPr>
                        <a:t>Desired Outcome: </a:t>
                      </a:r>
                      <a:r>
                        <a:rPr lang="en-US" sz="700" b="0" i="0" kern="1200" dirty="0">
                          <a:solidFill>
                            <a:srgbClr val="000000"/>
                          </a:solidFill>
                          <a:effectLst/>
                          <a:latin typeface="+mn-lt"/>
                          <a:ea typeface="+mn-ea"/>
                          <a:cs typeface="+mn-cs"/>
                        </a:rPr>
                        <a:t>Command influence on retention mission</a:t>
                      </a:r>
                    </a:p>
                  </a:txBody>
                  <a:tcPr marL="63153" marR="63153" marT="31576" marB="31576">
                    <a:lnL w="12697" cap="flat" cmpd="sng" algn="ctr">
                      <a:solidFill>
                        <a:srgbClr val="000000"/>
                      </a:solidFill>
                      <a:prstDash val="solid"/>
                      <a:round/>
                      <a:headEnd type="none" w="med" len="med"/>
                      <a:tailEnd type="none" w="med" len="med"/>
                    </a:lnL>
                    <a:lnR w="12697"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marL="0" marR="0" lvl="0" indent="0" algn="l" defTabSz="914400" rtl="0" eaLnBrk="1" fontAlgn="base" latinLnBrk="0" hangingPunct="1">
                        <a:lnSpc>
                          <a:spcPct val="100000"/>
                        </a:lnSpc>
                        <a:spcBef>
                          <a:spcPts val="0"/>
                        </a:spcBef>
                        <a:spcAft>
                          <a:spcPts val="0"/>
                        </a:spcAft>
                        <a:buClrTx/>
                        <a:buSzTx/>
                        <a:buFontTx/>
                        <a:buNone/>
                        <a:tabLst/>
                        <a:defRPr/>
                      </a:pPr>
                      <a:r>
                        <a:rPr kumimoji="0" lang="en-US" sz="700" b="1" i="0" u="none" strike="noStrike" kern="1200" cap="none" spc="0" normalizeH="0" baseline="0" noProof="0" dirty="0">
                          <a:ln>
                            <a:noFill/>
                          </a:ln>
                          <a:solidFill>
                            <a:srgbClr val="000000"/>
                          </a:solidFill>
                          <a:effectLst/>
                          <a:uLnTx/>
                          <a:uFillTx/>
                          <a:latin typeface="+mn-lt"/>
                          <a:ea typeface="+mn-ea"/>
                          <a:cs typeface="+mn-cs"/>
                        </a:rPr>
                        <a:t>Task: </a:t>
                      </a:r>
                      <a:r>
                        <a:rPr kumimoji="0" lang="en-US" sz="700" b="0" i="0" u="none" strike="noStrike" kern="1200" cap="none" spc="0" normalizeH="0" baseline="0" noProof="0" dirty="0">
                          <a:ln>
                            <a:noFill/>
                          </a:ln>
                          <a:solidFill>
                            <a:srgbClr val="000000"/>
                          </a:solidFill>
                          <a:effectLst/>
                          <a:uLnTx/>
                          <a:uFillTx/>
                          <a:latin typeface="+mn-lt"/>
                          <a:ea typeface="+mn-ea"/>
                          <a:cs typeface="+mn-cs"/>
                        </a:rPr>
                        <a:t> Company </a:t>
                      </a:r>
                      <a:r>
                        <a:rPr kumimoji="0" lang="en-US" sz="700" b="0" i="0" u="none" strike="noStrike" kern="1200" cap="none" spc="0" normalizeH="0" baseline="0" noProof="0" dirty="0">
                          <a:ln>
                            <a:noFill/>
                          </a:ln>
                          <a:solidFill>
                            <a:srgbClr val="000000"/>
                          </a:solidFill>
                          <a:effectLst/>
                          <a:uLnTx/>
                          <a:uFillTx/>
                          <a:latin typeface="+mj-lt"/>
                          <a:ea typeface="+mn-ea"/>
                          <a:cs typeface="+mn-cs"/>
                        </a:rPr>
                        <a:t>close out formations recognizing Soldiers that reenlisted and accomplishments</a:t>
                      </a:r>
                    </a:p>
                    <a:p>
                      <a:pPr marL="0" marR="0" lvl="0" indent="0" algn="l" defTabSz="914400" rtl="0" eaLnBrk="1" fontAlgn="base" latinLnBrk="0" hangingPunct="1">
                        <a:lnSpc>
                          <a:spcPct val="100000"/>
                        </a:lnSpc>
                        <a:spcBef>
                          <a:spcPts val="0"/>
                        </a:spcBef>
                        <a:spcAft>
                          <a:spcPts val="0"/>
                        </a:spcAft>
                        <a:buClrTx/>
                        <a:buSzTx/>
                        <a:buFontTx/>
                        <a:buNone/>
                        <a:tabLst/>
                        <a:defRPr/>
                      </a:pPr>
                      <a:endParaRPr kumimoji="0" lang="en-US" sz="700" b="0" i="0" u="none" strike="noStrike" kern="1200" cap="none" spc="0" normalizeH="0" baseline="0" noProof="0" dirty="0">
                        <a:ln>
                          <a:noFill/>
                        </a:ln>
                        <a:solidFill>
                          <a:srgbClr val="000000"/>
                        </a:solidFill>
                        <a:effectLst/>
                        <a:uLnTx/>
                        <a:uFillTx/>
                        <a:latin typeface="+mj-lt"/>
                        <a:ea typeface="+mn-ea"/>
                        <a:cs typeface="+mn-cs"/>
                      </a:endParaRPr>
                    </a:p>
                    <a:p>
                      <a:pPr marL="0" marR="0" lvl="0" indent="0" algn="l" defTabSz="914400" rtl="0" eaLnBrk="1" fontAlgn="base" latinLnBrk="0" hangingPunct="1">
                        <a:lnSpc>
                          <a:spcPct val="100000"/>
                        </a:lnSpc>
                        <a:spcBef>
                          <a:spcPts val="0"/>
                        </a:spcBef>
                        <a:spcAft>
                          <a:spcPts val="0"/>
                        </a:spcAft>
                        <a:buClrTx/>
                        <a:buSzTx/>
                        <a:buFontTx/>
                        <a:buNone/>
                        <a:tabLst/>
                        <a:defRPr/>
                      </a:pPr>
                      <a:r>
                        <a:rPr kumimoji="0" lang="en-US" sz="700" b="1" i="0" u="none" strike="noStrike" kern="1200" cap="none" spc="0" normalizeH="0" baseline="0" noProof="0" dirty="0">
                          <a:ln>
                            <a:noFill/>
                          </a:ln>
                          <a:solidFill>
                            <a:srgbClr val="000000"/>
                          </a:solidFill>
                          <a:effectLst/>
                          <a:uLnTx/>
                          <a:uFillTx/>
                          <a:latin typeface="+mj-lt"/>
                          <a:ea typeface="+mn-ea"/>
                          <a:cs typeface="+mn-cs"/>
                        </a:rPr>
                        <a:t>Attendees: </a:t>
                      </a:r>
                      <a:r>
                        <a:rPr kumimoji="0" lang="en-US" sz="700" b="0" i="0" u="none" strike="noStrike" kern="1200" cap="none" spc="0" normalizeH="0" baseline="0" noProof="0" dirty="0">
                          <a:ln>
                            <a:noFill/>
                          </a:ln>
                          <a:solidFill>
                            <a:srgbClr val="000000"/>
                          </a:solidFill>
                          <a:effectLst/>
                          <a:uLnTx/>
                          <a:uFillTx/>
                          <a:latin typeface="+mj-lt"/>
                          <a:ea typeface="+mn-ea"/>
                          <a:cs typeface="+mn-cs"/>
                        </a:rPr>
                        <a:t>All BN Personnel (Company formations staggered)</a:t>
                      </a:r>
                    </a:p>
                    <a:p>
                      <a:pPr marL="0" marR="0" lvl="0" indent="0" algn="l" defTabSz="914400" rtl="0" eaLnBrk="1" fontAlgn="base" latinLnBrk="0" hangingPunct="1">
                        <a:lnSpc>
                          <a:spcPct val="100000"/>
                        </a:lnSpc>
                        <a:spcBef>
                          <a:spcPts val="0"/>
                        </a:spcBef>
                        <a:spcAft>
                          <a:spcPts val="0"/>
                        </a:spcAft>
                        <a:buClrTx/>
                        <a:buSzTx/>
                        <a:buFontTx/>
                        <a:buNone/>
                        <a:tabLst/>
                        <a:defRPr/>
                      </a:pPr>
                      <a:endParaRPr kumimoji="0" lang="en-US" sz="700" b="0" i="0" u="none" strike="noStrike" kern="1200" cap="none" spc="0" normalizeH="0" baseline="0" noProof="0" dirty="0">
                        <a:ln>
                          <a:noFill/>
                        </a:ln>
                        <a:solidFill>
                          <a:srgbClr val="000000"/>
                        </a:solidFill>
                        <a:effectLst/>
                        <a:uLnTx/>
                        <a:uFillTx/>
                        <a:latin typeface="+mj-lt"/>
                        <a:ea typeface="+mn-ea"/>
                        <a:cs typeface="+mn-cs"/>
                      </a:endParaRPr>
                    </a:p>
                    <a:p>
                      <a:pPr marL="0" marR="0" lvl="0" indent="0" algn="l" defTabSz="914400" rtl="0" eaLnBrk="1" fontAlgn="base" latinLnBrk="0" hangingPunct="1">
                        <a:lnSpc>
                          <a:spcPct val="100000"/>
                        </a:lnSpc>
                        <a:spcBef>
                          <a:spcPts val="0"/>
                        </a:spcBef>
                        <a:spcAft>
                          <a:spcPts val="0"/>
                        </a:spcAft>
                        <a:buClrTx/>
                        <a:buSzTx/>
                        <a:buFontTx/>
                        <a:buNone/>
                        <a:tabLst/>
                        <a:defRPr/>
                      </a:pPr>
                      <a:r>
                        <a:rPr kumimoji="0" lang="en-US" sz="700" b="1" i="0" u="none" strike="noStrike" kern="1200" cap="none" spc="0" normalizeH="0" baseline="0" noProof="0" dirty="0">
                          <a:ln>
                            <a:noFill/>
                          </a:ln>
                          <a:solidFill>
                            <a:srgbClr val="000000"/>
                          </a:solidFill>
                          <a:effectLst/>
                          <a:uLnTx/>
                          <a:uFillTx/>
                          <a:latin typeface="+mj-lt"/>
                          <a:ea typeface="+mn-ea"/>
                          <a:cs typeface="+mn-cs"/>
                        </a:rPr>
                        <a:t>Desired Outcome:</a:t>
                      </a:r>
                      <a:r>
                        <a:rPr kumimoji="0" lang="en-US" sz="700" b="0" i="0" u="none" strike="noStrike" kern="1200" cap="none" spc="0" normalizeH="0" baseline="0" noProof="0" dirty="0">
                          <a:ln>
                            <a:noFill/>
                          </a:ln>
                          <a:solidFill>
                            <a:srgbClr val="000000"/>
                          </a:solidFill>
                          <a:effectLst/>
                          <a:uLnTx/>
                          <a:uFillTx/>
                          <a:latin typeface="+mj-lt"/>
                          <a:ea typeface="+mn-ea"/>
                          <a:cs typeface="+mn-cs"/>
                        </a:rPr>
                        <a:t> Staggered company close out formations allow BN commander/CSM to personalize Soldier accomplishments and interactions</a:t>
                      </a:r>
                      <a:endParaRPr kumimoji="0" lang="en-US" sz="700" b="1" i="0" u="none" strike="noStrike" kern="1200" cap="none" spc="0" normalizeH="0" baseline="0" noProof="0" dirty="0">
                        <a:ln>
                          <a:noFill/>
                        </a:ln>
                        <a:solidFill>
                          <a:srgbClr val="000000"/>
                        </a:solidFill>
                        <a:effectLst/>
                        <a:uLnTx/>
                        <a:uFillTx/>
                        <a:latin typeface="+mj-lt"/>
                        <a:ea typeface="+mn-ea"/>
                        <a:cs typeface="+mn-cs"/>
                      </a:endParaRPr>
                    </a:p>
                  </a:txBody>
                  <a:tcPr marL="63153" marR="63153" marT="31576" marB="31576">
                    <a:lnL w="12697"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07666414"/>
                  </a:ext>
                </a:extLst>
              </a:tr>
            </a:tbl>
          </a:graphicData>
        </a:graphic>
      </p:graphicFrame>
      <p:sp>
        <p:nvSpPr>
          <p:cNvPr id="8" name="Rectangle 1">
            <a:extLst>
              <a:ext uri="{FF2B5EF4-FFF2-40B4-BE49-F238E27FC236}">
                <a16:creationId xmlns:a16="http://schemas.microsoft.com/office/drawing/2014/main" id="{936FD00A-0DBB-FDEB-C639-D2C26366D83C}"/>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rgbClr val="000000"/>
                </a:solidFill>
                <a:effectLst/>
                <a:latin typeface="Times New Roman" panose="02020603050405020304" pitchFamily="18" charset="0"/>
                <a:cs typeface="Times New Roman" panose="02020603050405020304" pitchFamily="18" charset="0"/>
              </a:rPr>
              <a:t> </a:t>
            </a:r>
            <a:endParaRPr kumimoji="0" lang="en-US" altLang="en-US" sz="18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 name="TextBox 10">
            <a:extLst>
              <a:ext uri="{FF2B5EF4-FFF2-40B4-BE49-F238E27FC236}">
                <a16:creationId xmlns:a16="http://schemas.microsoft.com/office/drawing/2014/main" id="{1B815A0E-D0A2-9722-4262-A24DC091DC3E}"/>
              </a:ext>
            </a:extLst>
          </p:cNvPr>
          <p:cNvSpPr txBox="1"/>
          <p:nvPr/>
        </p:nvSpPr>
        <p:spPr>
          <a:xfrm>
            <a:off x="40741" y="1958225"/>
            <a:ext cx="522900" cy="276999"/>
          </a:xfrm>
          <a:prstGeom prst="rect">
            <a:avLst/>
          </a:prstGeom>
          <a:noFill/>
        </p:spPr>
        <p:txBody>
          <a:bodyPr wrap="none" rtlCol="0">
            <a:spAutoFit/>
          </a:bodyPr>
          <a:lstStyle/>
          <a:p>
            <a:r>
              <a:rPr lang="en-US" sz="1200" b="1" dirty="0"/>
              <a:t>WK 1</a:t>
            </a:r>
          </a:p>
        </p:txBody>
      </p:sp>
      <p:sp>
        <p:nvSpPr>
          <p:cNvPr id="12" name="TextBox 11">
            <a:extLst>
              <a:ext uri="{FF2B5EF4-FFF2-40B4-BE49-F238E27FC236}">
                <a16:creationId xmlns:a16="http://schemas.microsoft.com/office/drawing/2014/main" id="{49AAD2A9-7E5C-0C2D-CD94-299A2ADA0B6D}"/>
              </a:ext>
            </a:extLst>
          </p:cNvPr>
          <p:cNvSpPr txBox="1"/>
          <p:nvPr/>
        </p:nvSpPr>
        <p:spPr>
          <a:xfrm>
            <a:off x="37095" y="5857794"/>
            <a:ext cx="522900" cy="276999"/>
          </a:xfrm>
          <a:prstGeom prst="rect">
            <a:avLst/>
          </a:prstGeom>
          <a:noFill/>
        </p:spPr>
        <p:txBody>
          <a:bodyPr wrap="none" rtlCol="0">
            <a:spAutoFit/>
          </a:bodyPr>
          <a:lstStyle/>
          <a:p>
            <a:r>
              <a:rPr lang="en-US" sz="1200" b="1" dirty="0"/>
              <a:t>WK 4</a:t>
            </a:r>
          </a:p>
        </p:txBody>
      </p:sp>
      <p:sp>
        <p:nvSpPr>
          <p:cNvPr id="13" name="TextBox 12">
            <a:extLst>
              <a:ext uri="{FF2B5EF4-FFF2-40B4-BE49-F238E27FC236}">
                <a16:creationId xmlns:a16="http://schemas.microsoft.com/office/drawing/2014/main" id="{17B6DE94-94D9-E892-1E4A-5FCEDCAABDD4}"/>
              </a:ext>
            </a:extLst>
          </p:cNvPr>
          <p:cNvSpPr txBox="1"/>
          <p:nvPr/>
        </p:nvSpPr>
        <p:spPr>
          <a:xfrm>
            <a:off x="40741" y="4570376"/>
            <a:ext cx="522900" cy="276999"/>
          </a:xfrm>
          <a:prstGeom prst="rect">
            <a:avLst/>
          </a:prstGeom>
          <a:noFill/>
        </p:spPr>
        <p:txBody>
          <a:bodyPr wrap="none" rtlCol="0">
            <a:spAutoFit/>
          </a:bodyPr>
          <a:lstStyle/>
          <a:p>
            <a:r>
              <a:rPr lang="en-US" sz="1200" b="1" dirty="0"/>
              <a:t>WK 3</a:t>
            </a:r>
          </a:p>
        </p:txBody>
      </p:sp>
      <p:sp>
        <p:nvSpPr>
          <p:cNvPr id="14" name="TextBox 13">
            <a:extLst>
              <a:ext uri="{FF2B5EF4-FFF2-40B4-BE49-F238E27FC236}">
                <a16:creationId xmlns:a16="http://schemas.microsoft.com/office/drawing/2014/main" id="{6614B1F0-FFB6-4B9C-9766-4CE5D23DA713}"/>
              </a:ext>
            </a:extLst>
          </p:cNvPr>
          <p:cNvSpPr txBox="1"/>
          <p:nvPr/>
        </p:nvSpPr>
        <p:spPr>
          <a:xfrm>
            <a:off x="37095" y="3290500"/>
            <a:ext cx="522900" cy="276999"/>
          </a:xfrm>
          <a:prstGeom prst="rect">
            <a:avLst/>
          </a:prstGeom>
          <a:noFill/>
        </p:spPr>
        <p:txBody>
          <a:bodyPr wrap="none" rtlCol="0">
            <a:spAutoFit/>
          </a:bodyPr>
          <a:lstStyle/>
          <a:p>
            <a:r>
              <a:rPr lang="en-US" sz="1200" b="1" dirty="0"/>
              <a:t>WK 2</a:t>
            </a:r>
          </a:p>
        </p:txBody>
      </p:sp>
    </p:spTree>
    <p:extLst>
      <p:ext uri="{BB962C8B-B14F-4D97-AF65-F5344CB8AC3E}">
        <p14:creationId xmlns:p14="http://schemas.microsoft.com/office/powerpoint/2010/main" val="32546087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AFD005-355F-BD86-1004-2AF7C760442D}"/>
              </a:ext>
            </a:extLst>
          </p:cNvPr>
          <p:cNvSpPr>
            <a:spLocks noGrp="1"/>
          </p:cNvSpPr>
          <p:nvPr>
            <p:ph type="title"/>
          </p:nvPr>
        </p:nvSpPr>
        <p:spPr>
          <a:xfrm>
            <a:off x="457200" y="-76200"/>
            <a:ext cx="8229600" cy="1143000"/>
          </a:xfrm>
        </p:spPr>
        <p:txBody>
          <a:bodyPr>
            <a:normAutofit/>
          </a:bodyPr>
          <a:lstStyle/>
          <a:p>
            <a:r>
              <a:rPr lang="en-US" sz="3600"/>
              <a:t>C/B/T </a:t>
            </a:r>
            <a:r>
              <a:rPr lang="en-US" sz="3600" dirty="0"/>
              <a:t>Monthly Battle Rhythm </a:t>
            </a:r>
          </a:p>
        </p:txBody>
      </p:sp>
      <p:graphicFrame>
        <p:nvGraphicFramePr>
          <p:cNvPr id="7" name="Content Placeholder 6">
            <a:extLst>
              <a:ext uri="{FF2B5EF4-FFF2-40B4-BE49-F238E27FC236}">
                <a16:creationId xmlns:a16="http://schemas.microsoft.com/office/drawing/2014/main" id="{C4AEB6ED-C0E6-2577-1338-15EF23D1E42D}"/>
              </a:ext>
            </a:extLst>
          </p:cNvPr>
          <p:cNvGraphicFramePr>
            <a:graphicFrameLocks noGrp="1"/>
          </p:cNvGraphicFramePr>
          <p:nvPr>
            <p:ph idx="1"/>
          </p:nvPr>
        </p:nvGraphicFramePr>
        <p:xfrm>
          <a:off x="533400" y="990600"/>
          <a:ext cx="8077200" cy="5653684"/>
        </p:xfrm>
        <a:graphic>
          <a:graphicData uri="http://schemas.openxmlformats.org/drawingml/2006/table">
            <a:tbl>
              <a:tblPr/>
              <a:tblGrid>
                <a:gridCol w="1517110">
                  <a:extLst>
                    <a:ext uri="{9D8B030D-6E8A-4147-A177-3AD203B41FA5}">
                      <a16:colId xmlns:a16="http://schemas.microsoft.com/office/drawing/2014/main" val="3558921128"/>
                    </a:ext>
                  </a:extLst>
                </a:gridCol>
                <a:gridCol w="1622463">
                  <a:extLst>
                    <a:ext uri="{9D8B030D-6E8A-4147-A177-3AD203B41FA5}">
                      <a16:colId xmlns:a16="http://schemas.microsoft.com/office/drawing/2014/main" val="3539928311"/>
                    </a:ext>
                  </a:extLst>
                </a:gridCol>
                <a:gridCol w="1685678">
                  <a:extLst>
                    <a:ext uri="{9D8B030D-6E8A-4147-A177-3AD203B41FA5}">
                      <a16:colId xmlns:a16="http://schemas.microsoft.com/office/drawing/2014/main" val="3085998719"/>
                    </a:ext>
                  </a:extLst>
                </a:gridCol>
                <a:gridCol w="1650556">
                  <a:extLst>
                    <a:ext uri="{9D8B030D-6E8A-4147-A177-3AD203B41FA5}">
                      <a16:colId xmlns:a16="http://schemas.microsoft.com/office/drawing/2014/main" val="1568034090"/>
                    </a:ext>
                  </a:extLst>
                </a:gridCol>
                <a:gridCol w="1601393">
                  <a:extLst>
                    <a:ext uri="{9D8B030D-6E8A-4147-A177-3AD203B41FA5}">
                      <a16:colId xmlns:a16="http://schemas.microsoft.com/office/drawing/2014/main" val="3120217659"/>
                    </a:ext>
                  </a:extLst>
                </a:gridCol>
              </a:tblGrid>
              <a:tr h="221879">
                <a:tc gridSpan="5">
                  <a:txBody>
                    <a:bodyPr/>
                    <a:lstStyle/>
                    <a:p>
                      <a:pPr algn="ctr" fontAlgn="base"/>
                      <a:r>
                        <a:rPr lang="en-US" sz="1100" b="1" i="0" dirty="0">
                          <a:solidFill>
                            <a:srgbClr val="FFFFFF"/>
                          </a:solidFill>
                          <a:effectLst/>
                          <a:latin typeface="Arial" panose="020B0604020202020204" pitchFamily="34" charset="0"/>
                        </a:rPr>
                        <a:t>Monthly CSM Retention Battle Rhythm </a:t>
                      </a:r>
                      <a:endParaRPr lang="en-US" sz="1200" b="0" i="0" dirty="0">
                        <a:solidFill>
                          <a:srgbClr val="000000"/>
                        </a:solidFill>
                        <a:effectLst/>
                      </a:endParaRPr>
                    </a:p>
                  </a:txBody>
                  <a:tcPr marL="63153" marR="63153" marT="31576" marB="31576">
                    <a:lnL w="19050" cap="flat" cmpd="sng" algn="ctr">
                      <a:solidFill>
                        <a:srgbClr val="000000"/>
                      </a:solidFill>
                      <a:prstDash val="solid"/>
                      <a:round/>
                      <a:headEnd type="none" w="med" len="med"/>
                      <a:tailEnd type="none" w="med" len="med"/>
                    </a:lnL>
                    <a:lnR w="12697"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4F81BC"/>
                    </a:solidFill>
                  </a:tcPr>
                </a:tc>
                <a:tc hMerge="1">
                  <a:txBody>
                    <a:bodyPr/>
                    <a:lstStyle/>
                    <a:p>
                      <a:endParaRPr lang="en-US"/>
                    </a:p>
                  </a:txBody>
                  <a:tcPr>
                    <a:lnL w="12697" cap="flat" cmpd="sng" algn="ctr">
                      <a:solidFill>
                        <a:srgbClr val="000000"/>
                      </a:solidFill>
                      <a:prstDash val="solid"/>
                      <a:round/>
                      <a:headEnd type="none" w="med" len="med"/>
                      <a:tailEnd type="none" w="med" len="med"/>
                    </a:ln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49126819"/>
                  </a:ext>
                </a:extLst>
              </a:tr>
              <a:tr h="148622">
                <a:tc>
                  <a:txBody>
                    <a:bodyPr/>
                    <a:lstStyle/>
                    <a:p>
                      <a:pPr algn="ctr" fontAlgn="base"/>
                      <a:r>
                        <a:rPr lang="en-US" sz="600" b="1" i="0" dirty="0">
                          <a:solidFill>
                            <a:srgbClr val="000000"/>
                          </a:solidFill>
                          <a:effectLst/>
                          <a:latin typeface="Arial" panose="020B0604020202020204" pitchFamily="34" charset="0"/>
                        </a:rPr>
                        <a:t>Monday </a:t>
                      </a:r>
                      <a:endParaRPr lang="en-US" sz="1200" b="1" i="0" dirty="0">
                        <a:solidFill>
                          <a:srgbClr val="000000"/>
                        </a:solidFill>
                        <a:effectLst/>
                      </a:endParaRPr>
                    </a:p>
                  </a:txBody>
                  <a:tcPr marL="63153" marR="63153" marT="31576" marB="31576" anchor="ctr">
                    <a:lnL w="1905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12697" cap="flat" cmpd="sng" algn="ctr">
                      <a:solidFill>
                        <a:srgbClr val="000000"/>
                      </a:solidFill>
                      <a:prstDash val="solid"/>
                      <a:round/>
                      <a:headEnd type="none" w="med" len="med"/>
                      <a:tailEnd type="none" w="med" len="med"/>
                    </a:lnB>
                    <a:solidFill>
                      <a:srgbClr val="D9D9D9"/>
                    </a:solidFill>
                  </a:tcPr>
                </a:tc>
                <a:tc>
                  <a:txBody>
                    <a:bodyPr/>
                    <a:lstStyle/>
                    <a:p>
                      <a:pPr algn="ctr" fontAlgn="base"/>
                      <a:r>
                        <a:rPr lang="en-US" sz="600" b="1" i="0" dirty="0">
                          <a:solidFill>
                            <a:srgbClr val="000000"/>
                          </a:solidFill>
                          <a:effectLst/>
                          <a:latin typeface="Arial" panose="020B0604020202020204" pitchFamily="34" charset="0"/>
                        </a:rPr>
                        <a:t>Tuesday</a:t>
                      </a:r>
                      <a:endParaRPr lang="en-US" sz="1200" b="1" i="0" dirty="0">
                        <a:solidFill>
                          <a:srgbClr val="000000"/>
                        </a:solidFill>
                        <a:effectLst/>
                      </a:endParaRPr>
                    </a:p>
                  </a:txBody>
                  <a:tcPr marL="63153" marR="63153" marT="31576" marB="31576" anchor="ctr">
                    <a:lnL w="9525" cap="flat" cmpd="sng" algn="ctr">
                      <a:solidFill>
                        <a:srgbClr val="000000"/>
                      </a:solidFill>
                      <a:prstDash val="solid"/>
                      <a:round/>
                      <a:headEnd type="none" w="med" len="med"/>
                      <a:tailEnd type="none" w="med" len="med"/>
                    </a:lnL>
                    <a:lnR w="12697" cap="flat" cmpd="sng" algn="ctr">
                      <a:solidFill>
                        <a:srgbClr val="000000"/>
                      </a:solidFill>
                      <a:prstDash val="solid"/>
                      <a:round/>
                      <a:headEnd type="none" w="med" len="med"/>
                      <a:tailEnd type="none" w="med" len="med"/>
                    </a:lnR>
                    <a:lnT w="12697" cap="flat" cmpd="sng" algn="ctr">
                      <a:solidFill>
                        <a:srgbClr val="000000"/>
                      </a:solidFill>
                      <a:prstDash val="solid"/>
                      <a:round/>
                      <a:headEnd type="none" w="med" len="med"/>
                      <a:tailEnd type="none" w="med" len="med"/>
                    </a:lnT>
                    <a:lnB w="12697" cap="flat" cmpd="sng" algn="ctr">
                      <a:solidFill>
                        <a:srgbClr val="000000"/>
                      </a:solidFill>
                      <a:prstDash val="solid"/>
                      <a:round/>
                      <a:headEnd type="none" w="med" len="med"/>
                      <a:tailEnd type="none" w="med" len="med"/>
                    </a:lnB>
                    <a:solidFill>
                      <a:srgbClr val="D9D9D9"/>
                    </a:solidFill>
                  </a:tcPr>
                </a:tc>
                <a:tc>
                  <a:txBody>
                    <a:bodyPr/>
                    <a:lstStyle/>
                    <a:p>
                      <a:pPr algn="ctr" fontAlgn="base"/>
                      <a:r>
                        <a:rPr lang="en-US" sz="600" b="1" i="0" dirty="0">
                          <a:solidFill>
                            <a:srgbClr val="000000"/>
                          </a:solidFill>
                          <a:effectLst/>
                          <a:latin typeface="Arial" panose="020B0604020202020204" pitchFamily="34" charset="0"/>
                        </a:rPr>
                        <a:t>Wednesday</a:t>
                      </a:r>
                      <a:endParaRPr lang="en-US" sz="1200" b="1" i="0" dirty="0">
                        <a:solidFill>
                          <a:srgbClr val="000000"/>
                        </a:solidFill>
                        <a:effectLst/>
                      </a:endParaRPr>
                    </a:p>
                  </a:txBody>
                  <a:tcPr marL="63153" marR="63153" marT="31576" marB="31576" anchor="ctr">
                    <a:lnL w="12697" cap="flat" cmpd="sng" algn="ctr">
                      <a:solidFill>
                        <a:srgbClr val="000000"/>
                      </a:solidFill>
                      <a:prstDash val="solid"/>
                      <a:round/>
                      <a:headEnd type="none" w="med" len="med"/>
                      <a:tailEnd type="none" w="med" len="med"/>
                    </a:lnL>
                    <a:lnR w="12697" cap="flat" cmpd="sng" algn="ctr">
                      <a:solidFill>
                        <a:srgbClr val="000000"/>
                      </a:solidFill>
                      <a:prstDash val="solid"/>
                      <a:round/>
                      <a:headEnd type="none" w="med" len="med"/>
                      <a:tailEnd type="none" w="med" len="med"/>
                    </a:lnR>
                    <a:lnT w="12697" cap="flat" cmpd="sng" algn="ctr">
                      <a:solidFill>
                        <a:srgbClr val="000000"/>
                      </a:solidFill>
                      <a:prstDash val="solid"/>
                      <a:round/>
                      <a:headEnd type="none" w="med" len="med"/>
                      <a:tailEnd type="none" w="med" len="med"/>
                    </a:lnT>
                    <a:lnB w="12697" cap="flat" cmpd="sng" algn="ctr">
                      <a:solidFill>
                        <a:srgbClr val="000000"/>
                      </a:solidFill>
                      <a:prstDash val="solid"/>
                      <a:round/>
                      <a:headEnd type="none" w="med" len="med"/>
                      <a:tailEnd type="none" w="med" len="med"/>
                    </a:lnB>
                    <a:solidFill>
                      <a:srgbClr val="D9D9D9"/>
                    </a:solidFill>
                  </a:tcPr>
                </a:tc>
                <a:tc>
                  <a:txBody>
                    <a:bodyPr/>
                    <a:lstStyle/>
                    <a:p>
                      <a:pPr algn="ctr" fontAlgn="base"/>
                      <a:r>
                        <a:rPr lang="en-US" sz="600" b="1" i="0" dirty="0">
                          <a:solidFill>
                            <a:srgbClr val="000000"/>
                          </a:solidFill>
                          <a:effectLst/>
                          <a:latin typeface="Arial" panose="020B0604020202020204" pitchFamily="34" charset="0"/>
                        </a:rPr>
                        <a:t>Thursday</a:t>
                      </a:r>
                      <a:endParaRPr lang="en-US" sz="1200" b="1" i="0" dirty="0">
                        <a:solidFill>
                          <a:srgbClr val="000000"/>
                        </a:solidFill>
                        <a:effectLst/>
                      </a:endParaRPr>
                    </a:p>
                  </a:txBody>
                  <a:tcPr marL="63153" marR="63153" marT="31576" marB="31576" anchor="ctr">
                    <a:lnL w="12697" cap="flat" cmpd="sng" algn="ctr">
                      <a:solidFill>
                        <a:srgbClr val="000000"/>
                      </a:solidFill>
                      <a:prstDash val="solid"/>
                      <a:round/>
                      <a:headEnd type="none" w="med" len="med"/>
                      <a:tailEnd type="none" w="med" len="med"/>
                    </a:lnL>
                    <a:lnR w="12697" cap="flat" cmpd="sng" algn="ctr">
                      <a:solidFill>
                        <a:srgbClr val="000000"/>
                      </a:solidFill>
                      <a:prstDash val="solid"/>
                      <a:round/>
                      <a:headEnd type="none" w="med" len="med"/>
                      <a:tailEnd type="none" w="med" len="med"/>
                    </a:lnR>
                    <a:lnT w="12697" cap="flat" cmpd="sng" algn="ctr">
                      <a:solidFill>
                        <a:srgbClr val="000000"/>
                      </a:solidFill>
                      <a:prstDash val="solid"/>
                      <a:round/>
                      <a:headEnd type="none" w="med" len="med"/>
                      <a:tailEnd type="none" w="med" len="med"/>
                    </a:lnT>
                    <a:lnB w="12697" cap="flat" cmpd="sng" algn="ctr">
                      <a:solidFill>
                        <a:srgbClr val="000000"/>
                      </a:solidFill>
                      <a:prstDash val="solid"/>
                      <a:round/>
                      <a:headEnd type="none" w="med" len="med"/>
                      <a:tailEnd type="none" w="med" len="med"/>
                    </a:lnB>
                    <a:solidFill>
                      <a:srgbClr val="D9D9D9"/>
                    </a:solidFill>
                  </a:tcPr>
                </a:tc>
                <a:tc>
                  <a:txBody>
                    <a:bodyPr/>
                    <a:lstStyle/>
                    <a:p>
                      <a:pPr algn="ctr" fontAlgn="base"/>
                      <a:r>
                        <a:rPr lang="en-US" sz="600" b="1" i="0" dirty="0">
                          <a:solidFill>
                            <a:srgbClr val="000000"/>
                          </a:solidFill>
                          <a:effectLst/>
                          <a:latin typeface="Arial" panose="020B0604020202020204" pitchFamily="34" charset="0"/>
                        </a:rPr>
                        <a:t>Friday</a:t>
                      </a:r>
                      <a:endParaRPr lang="en-US" sz="1200" b="1" i="0" dirty="0">
                        <a:solidFill>
                          <a:srgbClr val="000000"/>
                        </a:solidFill>
                        <a:effectLst/>
                      </a:endParaRPr>
                    </a:p>
                  </a:txBody>
                  <a:tcPr marL="63153" marR="63153" marT="31576" marB="31576" anchor="ctr">
                    <a:lnL w="12697"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697" cap="flat" cmpd="sng" algn="ctr">
                      <a:solidFill>
                        <a:srgbClr val="000000"/>
                      </a:solidFill>
                      <a:prstDash val="solid"/>
                      <a:round/>
                      <a:headEnd type="none" w="med" len="med"/>
                      <a:tailEnd type="none" w="med" len="med"/>
                    </a:lnT>
                    <a:lnB w="12697"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69286513"/>
                  </a:ext>
                </a:extLst>
              </a:tr>
              <a:tr h="1291435">
                <a:tc>
                  <a:txBody>
                    <a:bodyPr/>
                    <a:lstStyle/>
                    <a:p>
                      <a:pPr algn="l" fontAlgn="base"/>
                      <a:r>
                        <a:rPr lang="en-US" sz="700" b="1" i="0" dirty="0">
                          <a:solidFill>
                            <a:srgbClr val="000000"/>
                          </a:solidFill>
                          <a:effectLst/>
                          <a:latin typeface="+mj-lt"/>
                        </a:rPr>
                        <a:t>​</a:t>
                      </a:r>
                      <a:r>
                        <a:rPr kumimoji="0" lang="en-US" sz="700" b="1" i="0" u="none" strike="noStrike" kern="1200" cap="none" spc="0" normalizeH="0" baseline="0" noProof="0" dirty="0">
                          <a:ln>
                            <a:noFill/>
                          </a:ln>
                          <a:solidFill>
                            <a:srgbClr val="000000"/>
                          </a:solidFill>
                          <a:effectLst/>
                          <a:uLnTx/>
                          <a:uFillTx/>
                          <a:latin typeface="+mn-lt"/>
                          <a:ea typeface="+mn-ea"/>
                          <a:cs typeface="+mn-cs"/>
                        </a:rPr>
                        <a:t>Task: </a:t>
                      </a:r>
                      <a:r>
                        <a:rPr lang="en-US" sz="700" b="0" i="0" dirty="0">
                          <a:solidFill>
                            <a:srgbClr val="000000"/>
                          </a:solidFill>
                          <a:effectLst/>
                          <a:latin typeface="+mj-lt"/>
                        </a:rPr>
                        <a:t>Career Counselor (CC) Update/ Strategy Meeting- (</a:t>
                      </a:r>
                      <a:r>
                        <a:rPr lang="en-US" sz="700" b="1" i="0" dirty="0">
                          <a:solidFill>
                            <a:srgbClr val="000000"/>
                          </a:solidFill>
                          <a:effectLst/>
                          <a:latin typeface="+mj-lt"/>
                        </a:rPr>
                        <a:t>Task #1 on following slide more in depth)</a:t>
                      </a:r>
                    </a:p>
                    <a:p>
                      <a:pPr algn="l" fontAlgn="base"/>
                      <a:endParaRPr lang="en-US" sz="700" b="0" i="0" dirty="0">
                        <a:solidFill>
                          <a:srgbClr val="000000"/>
                        </a:solidFill>
                        <a:effectLst/>
                        <a:latin typeface="+mj-lt"/>
                      </a:endParaRPr>
                    </a:p>
                    <a:p>
                      <a:pPr algn="l" fontAlgn="base"/>
                      <a:r>
                        <a:rPr lang="en-US" sz="700" b="1" i="0" dirty="0">
                          <a:solidFill>
                            <a:srgbClr val="000000"/>
                          </a:solidFill>
                          <a:effectLst/>
                          <a:latin typeface="+mj-lt"/>
                        </a:rPr>
                        <a:t>Attendees: </a:t>
                      </a:r>
                      <a:r>
                        <a:rPr lang="en-US" sz="700" b="0" i="0" dirty="0">
                          <a:solidFill>
                            <a:srgbClr val="000000"/>
                          </a:solidFill>
                          <a:effectLst/>
                          <a:latin typeface="+mj-lt"/>
                        </a:rPr>
                        <a:t>CSM, CC, 1SGs, &amp; Retention NCOs</a:t>
                      </a:r>
                    </a:p>
                    <a:p>
                      <a:pPr algn="l" fontAlgn="base"/>
                      <a:endParaRPr lang="en-US" sz="700" b="0" i="0" dirty="0">
                        <a:solidFill>
                          <a:srgbClr val="000000"/>
                        </a:solidFill>
                        <a:effectLst/>
                        <a:latin typeface="+mj-lt"/>
                      </a:endParaRPr>
                    </a:p>
                    <a:p>
                      <a:pPr algn="l" fontAlgn="base"/>
                      <a:r>
                        <a:rPr lang="en-US" sz="700" b="1" i="0" dirty="0">
                          <a:solidFill>
                            <a:srgbClr val="000000"/>
                          </a:solidFill>
                          <a:effectLst/>
                          <a:latin typeface="+mj-lt"/>
                        </a:rPr>
                        <a:t>Agenda: </a:t>
                      </a:r>
                      <a:r>
                        <a:rPr lang="en-US" sz="700" b="0" i="0" dirty="0">
                          <a:solidFill>
                            <a:srgbClr val="000000"/>
                          </a:solidFill>
                          <a:effectLst/>
                          <a:latin typeface="+mj-lt"/>
                        </a:rPr>
                        <a:t>current eligibility roster, retention trends, accomplishments/ shortcomings, Top ten list, bar review, policy updates, </a:t>
                      </a:r>
                      <a:r>
                        <a:rPr lang="en-US" sz="700" b="0" i="0" dirty="0" err="1">
                          <a:solidFill>
                            <a:srgbClr val="000000"/>
                          </a:solidFill>
                          <a:effectLst/>
                          <a:latin typeface="+mj-lt"/>
                        </a:rPr>
                        <a:t>etc</a:t>
                      </a:r>
                      <a:endParaRPr lang="en-US" sz="700" b="0" i="0" dirty="0">
                        <a:solidFill>
                          <a:srgbClr val="000000"/>
                        </a:solidFill>
                        <a:effectLst/>
                        <a:latin typeface="+mj-lt"/>
                      </a:endParaRPr>
                    </a:p>
                  </a:txBody>
                  <a:tcPr marL="63153" marR="63153" marT="31576" marB="31576">
                    <a:lnL w="1905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697"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l" fontAlgn="base"/>
                      <a:r>
                        <a:rPr kumimoji="0" lang="en-US" sz="700" b="1" i="0" u="none" strike="noStrike" kern="1200" cap="none" spc="0" normalizeH="0" baseline="0" noProof="0" dirty="0">
                          <a:ln>
                            <a:noFill/>
                          </a:ln>
                          <a:solidFill>
                            <a:srgbClr val="000000"/>
                          </a:solidFill>
                          <a:effectLst/>
                          <a:uLnTx/>
                          <a:uFillTx/>
                          <a:latin typeface="+mn-lt"/>
                          <a:ea typeface="+mn-ea"/>
                          <a:cs typeface="+mn-cs"/>
                        </a:rPr>
                        <a:t>Task: </a:t>
                      </a:r>
                      <a:r>
                        <a:rPr lang="en-US" sz="700" b="0" i="0" u="none" strike="noStrike" dirty="0">
                          <a:solidFill>
                            <a:srgbClr val="000000"/>
                          </a:solidFill>
                          <a:effectLst/>
                          <a:latin typeface="+mj-lt"/>
                        </a:rPr>
                        <a:t>Retention PT Event</a:t>
                      </a:r>
                      <a:endParaRPr lang="en-US" sz="700" b="0" i="0" dirty="0">
                        <a:solidFill>
                          <a:srgbClr val="000000"/>
                        </a:solidFill>
                        <a:effectLst/>
                        <a:latin typeface="+mj-lt"/>
                      </a:endParaRPr>
                    </a:p>
                    <a:p>
                      <a:pPr algn="l" fontAlgn="base"/>
                      <a:endParaRPr lang="en-US" sz="700" b="0" i="0" dirty="0">
                        <a:solidFill>
                          <a:srgbClr val="000000"/>
                        </a:solidFill>
                        <a:effectLst/>
                        <a:latin typeface="+mj-lt"/>
                      </a:endParaRPr>
                    </a:p>
                    <a:p>
                      <a:pPr algn="l" fontAlgn="base"/>
                      <a:r>
                        <a:rPr lang="en-US" sz="700" b="1" i="0" dirty="0">
                          <a:solidFill>
                            <a:srgbClr val="000000"/>
                          </a:solidFill>
                          <a:effectLst/>
                          <a:latin typeface="+mj-lt"/>
                        </a:rPr>
                        <a:t>Attendees: </a:t>
                      </a:r>
                      <a:r>
                        <a:rPr lang="en-US" sz="700" b="0" i="0" dirty="0">
                          <a:solidFill>
                            <a:srgbClr val="000000"/>
                          </a:solidFill>
                          <a:effectLst/>
                          <a:latin typeface="+mj-lt"/>
                        </a:rPr>
                        <a:t>CSM, CC, Soldiers in their reenlistment window </a:t>
                      </a:r>
                    </a:p>
                    <a:p>
                      <a:pPr algn="l" fontAlgn="base"/>
                      <a:endParaRPr lang="en-US" sz="700" b="0" i="0" dirty="0">
                        <a:solidFill>
                          <a:srgbClr val="000000"/>
                        </a:solidFill>
                        <a:effectLst/>
                        <a:latin typeface="+mj-lt"/>
                      </a:endParaRPr>
                    </a:p>
                    <a:p>
                      <a:pPr algn="l" fontAlgn="base"/>
                      <a:r>
                        <a:rPr lang="en-US" sz="700" b="1" i="0" dirty="0">
                          <a:solidFill>
                            <a:srgbClr val="000000"/>
                          </a:solidFill>
                          <a:effectLst/>
                          <a:latin typeface="+mj-lt"/>
                        </a:rPr>
                        <a:t>Desired Outcome: </a:t>
                      </a:r>
                      <a:r>
                        <a:rPr lang="en-US" sz="700" b="0" i="0" dirty="0">
                          <a:solidFill>
                            <a:srgbClr val="000000"/>
                          </a:solidFill>
                          <a:effectLst/>
                          <a:latin typeface="+mj-lt"/>
                        </a:rPr>
                        <a:t>Build rapport with Soldiers</a:t>
                      </a:r>
                    </a:p>
                    <a:p>
                      <a:pPr algn="l" fontAlgn="base"/>
                      <a:endParaRPr lang="en-US" sz="700" b="0" i="0" dirty="0">
                        <a:solidFill>
                          <a:srgbClr val="000000"/>
                        </a:solidFill>
                        <a:effectLst/>
                        <a:latin typeface="+mj-lt"/>
                      </a:endParaRPr>
                    </a:p>
                    <a:p>
                      <a:pPr algn="l" fontAlgn="base"/>
                      <a:r>
                        <a:rPr lang="en-US" sz="700" b="0" i="0" dirty="0">
                          <a:solidFill>
                            <a:srgbClr val="000000"/>
                          </a:solidFill>
                          <a:effectLst/>
                          <a:latin typeface="+mj-lt"/>
                        </a:rPr>
                        <a:t>***Target audience: initial term</a:t>
                      </a:r>
                    </a:p>
                  </a:txBody>
                  <a:tcPr marL="63153" marR="63153" marT="31576" marB="31576">
                    <a:lnL w="9525" cap="flat" cmpd="sng" algn="ctr">
                      <a:solidFill>
                        <a:srgbClr val="000000"/>
                      </a:solidFill>
                      <a:prstDash val="solid"/>
                      <a:round/>
                      <a:headEnd type="none" w="med" len="med"/>
                      <a:tailEnd type="none" w="med" len="med"/>
                    </a:lnL>
                    <a:lnR w="12697" cap="flat" cmpd="sng" algn="ctr">
                      <a:solidFill>
                        <a:srgbClr val="000000"/>
                      </a:solidFill>
                      <a:prstDash val="solid"/>
                      <a:round/>
                      <a:headEnd type="none" w="med" len="med"/>
                      <a:tailEnd type="none" w="med" len="med"/>
                    </a:lnR>
                    <a:lnT w="12697"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l" fontAlgn="base"/>
                      <a:r>
                        <a:rPr lang="en-US" sz="700" b="1" i="0" dirty="0">
                          <a:solidFill>
                            <a:srgbClr val="000000"/>
                          </a:solidFill>
                          <a:effectLst/>
                          <a:latin typeface="+mj-lt"/>
                        </a:rPr>
                        <a:t>Task: </a:t>
                      </a:r>
                      <a:r>
                        <a:rPr lang="en-US" sz="700" b="0" i="0" dirty="0">
                          <a:solidFill>
                            <a:srgbClr val="000000"/>
                          </a:solidFill>
                          <a:effectLst/>
                          <a:latin typeface="+mj-lt"/>
                        </a:rPr>
                        <a:t>Retention Brief </a:t>
                      </a:r>
                    </a:p>
                    <a:p>
                      <a:pPr algn="l" fontAlgn="base"/>
                      <a:endParaRPr lang="en-US" sz="700" b="0" i="0" dirty="0">
                        <a:solidFill>
                          <a:srgbClr val="000000"/>
                        </a:solidFill>
                        <a:effectLst/>
                        <a:latin typeface="+mj-lt"/>
                      </a:endParaRPr>
                    </a:p>
                    <a:p>
                      <a:pPr algn="l" fontAlgn="base"/>
                      <a:r>
                        <a:rPr lang="en-US" sz="700" b="1" i="0" dirty="0">
                          <a:solidFill>
                            <a:srgbClr val="000000"/>
                          </a:solidFill>
                          <a:effectLst/>
                          <a:latin typeface="+mj-lt"/>
                        </a:rPr>
                        <a:t>Attendees</a:t>
                      </a:r>
                      <a:r>
                        <a:rPr lang="en-US" sz="700" b="0" i="0" dirty="0">
                          <a:solidFill>
                            <a:srgbClr val="000000"/>
                          </a:solidFill>
                          <a:effectLst/>
                          <a:latin typeface="+mj-lt"/>
                        </a:rPr>
                        <a:t>: CSM, CC, 1SG, Eligible Soldiers</a:t>
                      </a:r>
                    </a:p>
                    <a:p>
                      <a:pPr algn="l" fontAlgn="base"/>
                      <a:endParaRPr lang="en-US" sz="700" b="0" i="0" dirty="0">
                        <a:solidFill>
                          <a:srgbClr val="000000"/>
                        </a:solidFill>
                        <a:effectLst/>
                        <a:latin typeface="+mj-lt"/>
                      </a:endParaRPr>
                    </a:p>
                    <a:p>
                      <a:pPr algn="l" fontAlgn="base"/>
                      <a:r>
                        <a:rPr lang="en-US" sz="700" b="1" i="0" dirty="0">
                          <a:solidFill>
                            <a:srgbClr val="000000"/>
                          </a:solidFill>
                          <a:effectLst/>
                          <a:latin typeface="+mj-lt"/>
                        </a:rPr>
                        <a:t>Desired Outcome</a:t>
                      </a:r>
                      <a:r>
                        <a:rPr lang="en-US" sz="700" b="0" i="0" dirty="0">
                          <a:solidFill>
                            <a:srgbClr val="000000"/>
                          </a:solidFill>
                          <a:effectLst/>
                          <a:latin typeface="+mj-lt"/>
                        </a:rPr>
                        <a:t>: CSM/leaders talks about retention and shares his story/ Soldiers commit to reenlisting </a:t>
                      </a:r>
                    </a:p>
                    <a:p>
                      <a:pPr algn="l" fontAlgn="base"/>
                      <a:endParaRPr lang="en-US" sz="700" b="0" i="0" dirty="0">
                        <a:solidFill>
                          <a:srgbClr val="000000"/>
                        </a:solidFill>
                        <a:effectLst/>
                        <a:latin typeface="+mj-lt"/>
                      </a:endParaRPr>
                    </a:p>
                    <a:p>
                      <a:pPr marL="0" marR="0" lvl="0" indent="0" algn="l" defTabSz="914400" rtl="0" eaLnBrk="1" fontAlgn="base" latinLnBrk="0" hangingPunct="1">
                        <a:lnSpc>
                          <a:spcPct val="100000"/>
                        </a:lnSpc>
                        <a:spcBef>
                          <a:spcPts val="0"/>
                        </a:spcBef>
                        <a:spcAft>
                          <a:spcPts val="0"/>
                        </a:spcAft>
                        <a:buClrTx/>
                        <a:buSzTx/>
                        <a:buFontTx/>
                        <a:buNone/>
                        <a:tabLst/>
                        <a:defRPr/>
                      </a:pPr>
                      <a:r>
                        <a:rPr lang="en-US" sz="700" b="0" i="0" kern="1200" dirty="0">
                          <a:solidFill>
                            <a:srgbClr val="000000"/>
                          </a:solidFill>
                          <a:effectLst/>
                          <a:latin typeface="+mj-lt"/>
                          <a:ea typeface="+mn-ea"/>
                          <a:cs typeface="+mn-cs"/>
                        </a:rPr>
                        <a:t>***Target audience: initial term</a:t>
                      </a:r>
                    </a:p>
                    <a:p>
                      <a:pPr marL="0" marR="0" lvl="0" indent="0" algn="l" defTabSz="914400" rtl="0" eaLnBrk="1" fontAlgn="base" latinLnBrk="0" hangingPunct="1">
                        <a:lnSpc>
                          <a:spcPct val="100000"/>
                        </a:lnSpc>
                        <a:spcBef>
                          <a:spcPts val="0"/>
                        </a:spcBef>
                        <a:spcAft>
                          <a:spcPts val="0"/>
                        </a:spcAft>
                        <a:buClrTx/>
                        <a:buSzTx/>
                        <a:buFontTx/>
                        <a:buNone/>
                        <a:tabLst/>
                        <a:defRPr/>
                      </a:pPr>
                      <a:r>
                        <a:rPr lang="en-US" sz="700" b="0" i="0" kern="1200" dirty="0">
                          <a:solidFill>
                            <a:srgbClr val="000000"/>
                          </a:solidFill>
                          <a:effectLst/>
                          <a:latin typeface="+mn-lt"/>
                          <a:ea typeface="+mn-ea"/>
                          <a:cs typeface="+mn-cs"/>
                        </a:rPr>
                        <a:t>***Soldier that re-enlisted tells their story</a:t>
                      </a:r>
                      <a:endParaRPr lang="en-US" sz="700" b="1" i="0" kern="1200" dirty="0">
                        <a:solidFill>
                          <a:srgbClr val="000000"/>
                        </a:solidFill>
                        <a:effectLst/>
                        <a:latin typeface="+mn-lt"/>
                        <a:ea typeface="+mn-ea"/>
                        <a:cs typeface="+mn-cs"/>
                      </a:endParaRPr>
                    </a:p>
                    <a:p>
                      <a:pPr algn="l" fontAlgn="base"/>
                      <a:endParaRPr lang="en-US" sz="700" b="1" i="0" dirty="0">
                        <a:solidFill>
                          <a:srgbClr val="000000"/>
                        </a:solidFill>
                        <a:effectLst/>
                        <a:latin typeface="+mj-lt"/>
                      </a:endParaRPr>
                    </a:p>
                  </a:txBody>
                  <a:tcPr marL="63153" marR="63153" marT="31576" marB="31576">
                    <a:lnL w="12697" cap="flat" cmpd="sng" algn="ctr">
                      <a:solidFill>
                        <a:srgbClr val="000000"/>
                      </a:solidFill>
                      <a:prstDash val="solid"/>
                      <a:round/>
                      <a:headEnd type="none" w="med" len="med"/>
                      <a:tailEnd type="none" w="med" len="med"/>
                    </a:lnL>
                    <a:lnR w="12697" cap="flat" cmpd="sng" algn="ctr">
                      <a:solidFill>
                        <a:srgbClr val="000000"/>
                      </a:solidFill>
                      <a:prstDash val="solid"/>
                      <a:round/>
                      <a:headEnd type="none" w="med" len="med"/>
                      <a:tailEnd type="none" w="med" len="med"/>
                    </a:lnR>
                    <a:lnT w="12697"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l" fontAlgn="base"/>
                      <a:r>
                        <a:rPr lang="en-US" sz="700" b="1" i="0" dirty="0">
                          <a:solidFill>
                            <a:srgbClr val="000000"/>
                          </a:solidFill>
                          <a:effectLst/>
                          <a:latin typeface="+mj-lt"/>
                        </a:rPr>
                        <a:t>Task</a:t>
                      </a:r>
                      <a:r>
                        <a:rPr lang="en-US" sz="700" b="0" i="0" dirty="0">
                          <a:solidFill>
                            <a:srgbClr val="000000"/>
                          </a:solidFill>
                          <a:effectLst/>
                          <a:latin typeface="+mj-lt"/>
                        </a:rPr>
                        <a:t>: CSM Emails Retention plan and progress to CMD Teams</a:t>
                      </a:r>
                    </a:p>
                    <a:p>
                      <a:pPr algn="l" fontAlgn="base"/>
                      <a:endParaRPr lang="en-US" sz="700" b="0" i="0" dirty="0">
                        <a:solidFill>
                          <a:srgbClr val="000000"/>
                        </a:solidFill>
                        <a:effectLst/>
                        <a:latin typeface="+mj-lt"/>
                      </a:endParaRPr>
                    </a:p>
                    <a:p>
                      <a:pPr algn="l" fontAlgn="base"/>
                      <a:r>
                        <a:rPr lang="en-US" sz="700" b="1" i="0" dirty="0">
                          <a:solidFill>
                            <a:srgbClr val="000000"/>
                          </a:solidFill>
                          <a:effectLst/>
                          <a:latin typeface="+mj-lt"/>
                        </a:rPr>
                        <a:t>Attendees: </a:t>
                      </a:r>
                      <a:r>
                        <a:rPr lang="en-US" sz="700" b="0" i="0" dirty="0">
                          <a:solidFill>
                            <a:srgbClr val="000000"/>
                          </a:solidFill>
                          <a:effectLst/>
                          <a:latin typeface="+mj-lt"/>
                        </a:rPr>
                        <a:t>CC provides update on each CBT’s progress and CSM provides guidance</a:t>
                      </a:r>
                    </a:p>
                    <a:p>
                      <a:pPr algn="l" fontAlgn="base"/>
                      <a:endParaRPr lang="en-US" sz="700" b="0" i="0" dirty="0">
                        <a:solidFill>
                          <a:srgbClr val="000000"/>
                        </a:solidFill>
                        <a:effectLst/>
                        <a:latin typeface="+mj-lt"/>
                      </a:endParaRPr>
                    </a:p>
                    <a:p>
                      <a:pPr algn="l" fontAlgn="base"/>
                      <a:r>
                        <a:rPr lang="en-US" sz="700" b="1" i="0" dirty="0">
                          <a:solidFill>
                            <a:srgbClr val="000000"/>
                          </a:solidFill>
                          <a:effectLst/>
                          <a:latin typeface="+mj-lt"/>
                        </a:rPr>
                        <a:t>Desired Outcome: </a:t>
                      </a:r>
                      <a:r>
                        <a:rPr lang="en-US" sz="700" b="0" i="0" dirty="0">
                          <a:solidFill>
                            <a:srgbClr val="000000"/>
                          </a:solidFill>
                          <a:effectLst/>
                          <a:latin typeface="+mj-lt"/>
                        </a:rPr>
                        <a:t>Command influence on retention mission</a:t>
                      </a:r>
                    </a:p>
                    <a:p>
                      <a:pPr algn="l" fontAlgn="base"/>
                      <a:endParaRPr lang="en-US" sz="700" b="0" i="0" dirty="0">
                        <a:solidFill>
                          <a:srgbClr val="000000"/>
                        </a:solidFill>
                        <a:effectLst/>
                        <a:latin typeface="+mj-lt"/>
                      </a:endParaRPr>
                    </a:p>
                  </a:txBody>
                  <a:tcPr marL="63153" marR="63153" marT="31576" marB="31576">
                    <a:lnL w="12697" cap="flat" cmpd="sng" algn="ctr">
                      <a:solidFill>
                        <a:srgbClr val="000000"/>
                      </a:solidFill>
                      <a:prstDash val="solid"/>
                      <a:round/>
                      <a:headEnd type="none" w="med" len="med"/>
                      <a:tailEnd type="none" w="med" len="med"/>
                    </a:lnL>
                    <a:lnR w="12697" cap="flat" cmpd="sng" algn="ctr">
                      <a:solidFill>
                        <a:srgbClr val="000000"/>
                      </a:solidFill>
                      <a:prstDash val="solid"/>
                      <a:round/>
                      <a:headEnd type="none" w="med" len="med"/>
                      <a:tailEnd type="none" w="med" len="med"/>
                    </a:lnR>
                    <a:lnT w="12697"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l" fontAlgn="base"/>
                      <a:r>
                        <a:rPr kumimoji="0" lang="en-US" sz="700" b="1" i="0" u="none" strike="noStrike" kern="1200" cap="none" spc="0" normalizeH="0" baseline="0" noProof="0" dirty="0">
                          <a:ln>
                            <a:noFill/>
                          </a:ln>
                          <a:solidFill>
                            <a:srgbClr val="000000"/>
                          </a:solidFill>
                          <a:effectLst/>
                          <a:uLnTx/>
                          <a:uFillTx/>
                          <a:latin typeface="+mn-lt"/>
                          <a:ea typeface="+mn-ea"/>
                          <a:cs typeface="+mn-cs"/>
                        </a:rPr>
                        <a:t>Task: </a:t>
                      </a:r>
                      <a:r>
                        <a:rPr kumimoji="0" lang="en-US" sz="700" b="0" i="0" u="none" strike="noStrike" kern="1200" cap="none" spc="0" normalizeH="0" baseline="0" noProof="0" dirty="0">
                          <a:ln>
                            <a:noFill/>
                          </a:ln>
                          <a:solidFill>
                            <a:srgbClr val="000000"/>
                          </a:solidFill>
                          <a:effectLst/>
                          <a:uLnTx/>
                          <a:uFillTx/>
                          <a:latin typeface="+mn-lt"/>
                          <a:ea typeface="+mn-ea"/>
                          <a:cs typeface="+mn-cs"/>
                        </a:rPr>
                        <a:t>BN</a:t>
                      </a:r>
                      <a:r>
                        <a:rPr kumimoji="0" lang="en-US" sz="700" b="1" i="0" u="none" strike="noStrike" kern="1200" cap="none" spc="0" normalizeH="0" baseline="0" noProof="0" dirty="0">
                          <a:ln>
                            <a:noFill/>
                          </a:ln>
                          <a:solidFill>
                            <a:srgbClr val="000000"/>
                          </a:solidFill>
                          <a:effectLst/>
                          <a:uLnTx/>
                          <a:uFillTx/>
                          <a:latin typeface="+mn-lt"/>
                          <a:ea typeface="+mn-ea"/>
                          <a:cs typeface="+mn-cs"/>
                        </a:rPr>
                        <a:t> </a:t>
                      </a:r>
                      <a:r>
                        <a:rPr kumimoji="0" lang="en-US" sz="700" b="0" i="0" u="none" strike="noStrike" kern="1200" cap="none" spc="0" normalizeH="0" baseline="0" noProof="0" dirty="0">
                          <a:ln>
                            <a:noFill/>
                          </a:ln>
                          <a:solidFill>
                            <a:srgbClr val="000000"/>
                          </a:solidFill>
                          <a:effectLst/>
                          <a:uLnTx/>
                          <a:uFillTx/>
                          <a:latin typeface="+mj-lt"/>
                          <a:ea typeface="+mn-ea"/>
                          <a:cs typeface="+mn-cs"/>
                        </a:rPr>
                        <a:t>Motor pool</a:t>
                      </a:r>
                      <a:r>
                        <a:rPr lang="en-US" sz="700" b="0" i="0" dirty="0">
                          <a:solidFill>
                            <a:srgbClr val="000000"/>
                          </a:solidFill>
                          <a:effectLst/>
                          <a:latin typeface="+mj-lt"/>
                        </a:rPr>
                        <a:t> formation recognizing Soldiers that reenlisted</a:t>
                      </a:r>
                    </a:p>
                    <a:p>
                      <a:pPr algn="l" fontAlgn="base"/>
                      <a:endParaRPr lang="en-US" sz="700" b="0" i="0" dirty="0">
                        <a:solidFill>
                          <a:srgbClr val="000000"/>
                        </a:solidFill>
                        <a:effectLst/>
                        <a:latin typeface="+mj-lt"/>
                      </a:endParaRPr>
                    </a:p>
                    <a:p>
                      <a:pPr algn="l" fontAlgn="base"/>
                      <a:r>
                        <a:rPr lang="en-US" sz="700" b="1" i="0" dirty="0">
                          <a:solidFill>
                            <a:srgbClr val="000000"/>
                          </a:solidFill>
                          <a:effectLst/>
                          <a:latin typeface="+mj-lt"/>
                        </a:rPr>
                        <a:t>Attendees: </a:t>
                      </a:r>
                      <a:r>
                        <a:rPr lang="en-US" sz="700" b="0" i="0" dirty="0">
                          <a:solidFill>
                            <a:srgbClr val="000000"/>
                          </a:solidFill>
                          <a:effectLst/>
                          <a:latin typeface="+mj-lt"/>
                        </a:rPr>
                        <a:t>All BN Personnel</a:t>
                      </a:r>
                    </a:p>
                    <a:p>
                      <a:pPr algn="l" fontAlgn="base"/>
                      <a:endParaRPr lang="en-US" sz="700" b="0" i="0" dirty="0">
                        <a:solidFill>
                          <a:srgbClr val="000000"/>
                        </a:solidFill>
                        <a:effectLst/>
                        <a:latin typeface="+mj-lt"/>
                      </a:endParaRPr>
                    </a:p>
                    <a:p>
                      <a:pPr algn="l" fontAlgn="base"/>
                      <a:r>
                        <a:rPr lang="en-US" sz="700" b="1" i="0" dirty="0">
                          <a:solidFill>
                            <a:srgbClr val="000000"/>
                          </a:solidFill>
                          <a:effectLst/>
                          <a:latin typeface="+mj-lt"/>
                        </a:rPr>
                        <a:t>Desired Outcome: </a:t>
                      </a:r>
                      <a:r>
                        <a:rPr lang="en-US" sz="700" b="0" i="0" dirty="0">
                          <a:solidFill>
                            <a:srgbClr val="000000"/>
                          </a:solidFill>
                          <a:effectLst/>
                          <a:latin typeface="+mj-lt"/>
                        </a:rPr>
                        <a:t>Recognize Soldiers that reenlisted throughout the week and explain what they are reenlisting for</a:t>
                      </a:r>
                    </a:p>
                    <a:p>
                      <a:pPr algn="l" fontAlgn="base"/>
                      <a:endParaRPr lang="en-US" sz="700" b="0" i="0" dirty="0">
                        <a:solidFill>
                          <a:srgbClr val="000000"/>
                        </a:solidFill>
                        <a:effectLst/>
                        <a:latin typeface="+mj-lt"/>
                      </a:endParaRPr>
                    </a:p>
                    <a:p>
                      <a:pPr algn="l" fontAlgn="base"/>
                      <a:endParaRPr lang="en-US" sz="700" b="1" i="0" dirty="0">
                        <a:solidFill>
                          <a:srgbClr val="000000"/>
                        </a:solidFill>
                        <a:effectLst/>
                        <a:latin typeface="+mj-lt"/>
                      </a:endParaRPr>
                    </a:p>
                  </a:txBody>
                  <a:tcPr marL="63153" marR="63153" marT="31576" marB="31576">
                    <a:lnL w="12697"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697"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15080799"/>
                  </a:ext>
                </a:extLst>
              </a:tr>
              <a:tr h="1291435">
                <a:tc>
                  <a:txBody>
                    <a:bodyPr/>
                    <a:lstStyle/>
                    <a:p>
                      <a:pPr algn="l" fontAlgn="base"/>
                      <a:r>
                        <a:rPr kumimoji="0" lang="en-US" sz="700" b="1" i="0" u="none" strike="noStrike" kern="1200" cap="none" spc="0" normalizeH="0" baseline="0" noProof="0" dirty="0">
                          <a:ln>
                            <a:noFill/>
                          </a:ln>
                          <a:solidFill>
                            <a:srgbClr val="000000"/>
                          </a:solidFill>
                          <a:effectLst/>
                          <a:uLnTx/>
                          <a:uFillTx/>
                          <a:latin typeface="+mn-lt"/>
                          <a:ea typeface="+mn-ea"/>
                          <a:cs typeface="+mn-cs"/>
                        </a:rPr>
                        <a:t>Task: </a:t>
                      </a:r>
                      <a:r>
                        <a:rPr lang="en-US" sz="700" b="0" i="0" kern="1200" dirty="0">
                          <a:solidFill>
                            <a:srgbClr val="000000"/>
                          </a:solidFill>
                          <a:effectLst/>
                          <a:latin typeface="+mj-lt"/>
                          <a:ea typeface="+mn-ea"/>
                          <a:cs typeface="+mn-cs"/>
                        </a:rPr>
                        <a:t>Career Counselor (CC) Update/ Strategy Meeting- (</a:t>
                      </a:r>
                      <a:r>
                        <a:rPr lang="en-US" sz="700" b="1" i="0" kern="1200" dirty="0">
                          <a:solidFill>
                            <a:srgbClr val="000000"/>
                          </a:solidFill>
                          <a:effectLst/>
                          <a:latin typeface="+mj-lt"/>
                          <a:ea typeface="+mn-ea"/>
                          <a:cs typeface="+mn-cs"/>
                        </a:rPr>
                        <a:t>Task #1 on following slide more in depth)</a:t>
                      </a:r>
                    </a:p>
                    <a:p>
                      <a:pPr algn="l" fontAlgn="base"/>
                      <a:endParaRPr lang="en-US" sz="700" b="0" i="0" kern="1200" dirty="0">
                        <a:solidFill>
                          <a:srgbClr val="000000"/>
                        </a:solidFill>
                        <a:effectLst/>
                        <a:latin typeface="+mj-lt"/>
                        <a:ea typeface="+mn-ea"/>
                        <a:cs typeface="+mn-cs"/>
                      </a:endParaRPr>
                    </a:p>
                    <a:p>
                      <a:pPr algn="l" fontAlgn="base"/>
                      <a:r>
                        <a:rPr lang="en-US" sz="700" b="1" i="0" kern="1200" dirty="0">
                          <a:solidFill>
                            <a:srgbClr val="000000"/>
                          </a:solidFill>
                          <a:effectLst/>
                          <a:latin typeface="+mj-lt"/>
                          <a:ea typeface="+mn-ea"/>
                          <a:cs typeface="+mn-cs"/>
                        </a:rPr>
                        <a:t>Attendees: </a:t>
                      </a:r>
                      <a:r>
                        <a:rPr lang="en-US" sz="700" b="0" i="0" kern="1200" dirty="0">
                          <a:solidFill>
                            <a:srgbClr val="000000"/>
                          </a:solidFill>
                          <a:effectLst/>
                          <a:latin typeface="+mj-lt"/>
                          <a:ea typeface="+mn-ea"/>
                          <a:cs typeface="+mn-cs"/>
                        </a:rPr>
                        <a:t>CC, Retention NCOs  (CSM directs other participates)</a:t>
                      </a:r>
                    </a:p>
                    <a:p>
                      <a:pPr algn="l" fontAlgn="base"/>
                      <a:endParaRPr lang="en-US" sz="700" b="0" i="0" kern="1200" dirty="0">
                        <a:solidFill>
                          <a:srgbClr val="000000"/>
                        </a:solidFill>
                        <a:effectLst/>
                        <a:latin typeface="+mj-lt"/>
                        <a:ea typeface="+mn-ea"/>
                        <a:cs typeface="+mn-cs"/>
                      </a:endParaRPr>
                    </a:p>
                    <a:p>
                      <a:pPr algn="l" fontAlgn="base"/>
                      <a:r>
                        <a:rPr lang="en-US" sz="700" b="1" i="0" kern="1200" dirty="0">
                          <a:solidFill>
                            <a:srgbClr val="000000"/>
                          </a:solidFill>
                          <a:effectLst/>
                          <a:latin typeface="+mj-lt"/>
                          <a:ea typeface="+mn-ea"/>
                          <a:cs typeface="+mn-cs"/>
                        </a:rPr>
                        <a:t>Agendas: </a:t>
                      </a:r>
                      <a:r>
                        <a:rPr lang="en-US" sz="700" b="0" i="0" kern="1200" dirty="0">
                          <a:solidFill>
                            <a:srgbClr val="000000"/>
                          </a:solidFill>
                          <a:effectLst/>
                          <a:latin typeface="+mj-lt"/>
                          <a:ea typeface="+mn-ea"/>
                          <a:cs typeface="+mn-cs"/>
                        </a:rPr>
                        <a:t>current eligibility roster, retention trends, accomplishments/ shortcomings, Top ten list, bar review, policy updates, </a:t>
                      </a:r>
                      <a:r>
                        <a:rPr lang="en-US" sz="700" b="0" i="0" kern="1200" dirty="0" err="1">
                          <a:solidFill>
                            <a:srgbClr val="000000"/>
                          </a:solidFill>
                          <a:effectLst/>
                          <a:latin typeface="+mj-lt"/>
                          <a:ea typeface="+mn-ea"/>
                          <a:cs typeface="+mn-cs"/>
                        </a:rPr>
                        <a:t>etc</a:t>
                      </a:r>
                      <a:endParaRPr lang="en-US" sz="700" b="0" i="0" kern="1200" dirty="0">
                        <a:solidFill>
                          <a:srgbClr val="000000"/>
                        </a:solidFill>
                        <a:effectLst/>
                        <a:latin typeface="+mj-lt"/>
                        <a:ea typeface="+mn-ea"/>
                        <a:cs typeface="+mn-cs"/>
                      </a:endParaRPr>
                    </a:p>
                  </a:txBody>
                  <a:tcPr marL="63153" marR="63153" marT="31576" marB="31576">
                    <a:lnL w="1905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l" fontAlgn="base"/>
                      <a:r>
                        <a:rPr kumimoji="0" lang="en-US" sz="700" b="1" i="0" u="none" strike="noStrike" kern="1200" cap="none" spc="0" normalizeH="0" baseline="0" noProof="0" dirty="0">
                          <a:ln>
                            <a:noFill/>
                          </a:ln>
                          <a:solidFill>
                            <a:srgbClr val="000000"/>
                          </a:solidFill>
                          <a:effectLst/>
                          <a:uLnTx/>
                          <a:uFillTx/>
                          <a:latin typeface="+mn-lt"/>
                          <a:ea typeface="+mn-ea"/>
                          <a:cs typeface="+mn-cs"/>
                        </a:rPr>
                        <a:t>Task: </a:t>
                      </a:r>
                      <a:r>
                        <a:rPr lang="en-US" sz="700" b="0" i="0" u="none" strike="noStrike" kern="1200" dirty="0">
                          <a:solidFill>
                            <a:srgbClr val="000000"/>
                          </a:solidFill>
                          <a:effectLst/>
                          <a:latin typeface="+mj-lt"/>
                          <a:ea typeface="+mn-ea"/>
                          <a:cs typeface="+mn-cs"/>
                        </a:rPr>
                        <a:t>Retention PT Event</a:t>
                      </a:r>
                      <a:endParaRPr lang="en-US" sz="700" b="0" i="0" kern="1200" dirty="0">
                        <a:solidFill>
                          <a:srgbClr val="000000"/>
                        </a:solidFill>
                        <a:effectLst/>
                        <a:latin typeface="+mj-lt"/>
                        <a:ea typeface="+mn-ea"/>
                        <a:cs typeface="+mn-cs"/>
                      </a:endParaRPr>
                    </a:p>
                    <a:p>
                      <a:pPr algn="l" fontAlgn="base"/>
                      <a:endParaRPr lang="en-US" sz="700" b="0" i="0" kern="1200" dirty="0">
                        <a:solidFill>
                          <a:srgbClr val="000000"/>
                        </a:solidFill>
                        <a:effectLst/>
                        <a:latin typeface="+mj-lt"/>
                        <a:ea typeface="+mn-ea"/>
                        <a:cs typeface="+mn-cs"/>
                      </a:endParaRPr>
                    </a:p>
                    <a:p>
                      <a:pPr algn="l" fontAlgn="base"/>
                      <a:r>
                        <a:rPr lang="en-US" sz="700" b="1" i="0" kern="1200" dirty="0">
                          <a:solidFill>
                            <a:srgbClr val="000000"/>
                          </a:solidFill>
                          <a:effectLst/>
                          <a:latin typeface="+mj-lt"/>
                          <a:ea typeface="+mn-ea"/>
                          <a:cs typeface="+mn-cs"/>
                        </a:rPr>
                        <a:t>Attendees: </a:t>
                      </a:r>
                      <a:r>
                        <a:rPr lang="en-US" sz="700" b="0" i="0" kern="1200" dirty="0">
                          <a:solidFill>
                            <a:srgbClr val="000000"/>
                          </a:solidFill>
                          <a:effectLst/>
                          <a:latin typeface="+mj-lt"/>
                          <a:ea typeface="+mn-ea"/>
                          <a:cs typeface="+mn-cs"/>
                        </a:rPr>
                        <a:t>CSM, CC, Soldiers in their reenlistment window </a:t>
                      </a:r>
                    </a:p>
                    <a:p>
                      <a:pPr algn="l" fontAlgn="base"/>
                      <a:endParaRPr lang="en-US" sz="700" b="0" i="0" kern="1200" dirty="0">
                        <a:solidFill>
                          <a:srgbClr val="000000"/>
                        </a:solidFill>
                        <a:effectLst/>
                        <a:latin typeface="+mj-lt"/>
                        <a:ea typeface="+mn-ea"/>
                        <a:cs typeface="+mn-cs"/>
                      </a:endParaRPr>
                    </a:p>
                    <a:p>
                      <a:pPr algn="l" fontAlgn="base"/>
                      <a:r>
                        <a:rPr lang="en-US" sz="700" b="1" i="0" kern="1200" dirty="0">
                          <a:solidFill>
                            <a:srgbClr val="000000"/>
                          </a:solidFill>
                          <a:effectLst/>
                          <a:latin typeface="+mj-lt"/>
                          <a:ea typeface="+mn-ea"/>
                          <a:cs typeface="+mn-cs"/>
                        </a:rPr>
                        <a:t>Desired Outcome: </a:t>
                      </a:r>
                      <a:r>
                        <a:rPr lang="en-US" sz="700" b="0" i="0" kern="1200" dirty="0">
                          <a:solidFill>
                            <a:srgbClr val="000000"/>
                          </a:solidFill>
                          <a:effectLst/>
                          <a:latin typeface="+mj-lt"/>
                          <a:ea typeface="+mn-ea"/>
                          <a:cs typeface="+mn-cs"/>
                        </a:rPr>
                        <a:t>Build rapport with Soldiers</a:t>
                      </a:r>
                    </a:p>
                    <a:p>
                      <a:pPr algn="l" fontAlgn="base"/>
                      <a:endParaRPr lang="en-US" sz="700" b="0" i="0" kern="1200" dirty="0">
                        <a:solidFill>
                          <a:srgbClr val="000000"/>
                        </a:solidFill>
                        <a:effectLst/>
                        <a:latin typeface="+mj-lt"/>
                        <a:ea typeface="+mn-ea"/>
                        <a:cs typeface="+mn-cs"/>
                      </a:endParaRPr>
                    </a:p>
                    <a:p>
                      <a:pPr marL="0" marR="0" lvl="0" indent="0" algn="l" defTabSz="914400" rtl="0" eaLnBrk="1" fontAlgn="base" latinLnBrk="0" hangingPunct="1">
                        <a:lnSpc>
                          <a:spcPct val="100000"/>
                        </a:lnSpc>
                        <a:spcBef>
                          <a:spcPts val="0"/>
                        </a:spcBef>
                        <a:spcAft>
                          <a:spcPts val="0"/>
                        </a:spcAft>
                        <a:buClrTx/>
                        <a:buSzTx/>
                        <a:buFontTx/>
                        <a:buNone/>
                        <a:tabLst/>
                        <a:defRPr/>
                      </a:pPr>
                      <a:r>
                        <a:rPr lang="en-US" sz="700" b="0" i="0" kern="1200" dirty="0">
                          <a:solidFill>
                            <a:srgbClr val="000000"/>
                          </a:solidFill>
                          <a:effectLst/>
                          <a:latin typeface="+mj-lt"/>
                          <a:ea typeface="+mn-ea"/>
                          <a:cs typeface="+mn-cs"/>
                        </a:rPr>
                        <a:t>***Target audience: mid- term</a:t>
                      </a:r>
                    </a:p>
                    <a:p>
                      <a:pPr algn="l" fontAlgn="base"/>
                      <a:endParaRPr lang="en-US" sz="700" b="0" i="0" dirty="0">
                        <a:solidFill>
                          <a:srgbClr val="000000"/>
                        </a:solidFill>
                        <a:effectLst/>
                        <a:latin typeface="+mj-lt"/>
                      </a:endParaRPr>
                    </a:p>
                  </a:txBody>
                  <a:tcPr marL="63153" marR="63153" marT="31576" marB="31576">
                    <a:lnL w="9525" cap="flat" cmpd="sng" algn="ctr">
                      <a:solidFill>
                        <a:srgbClr val="000000"/>
                      </a:solidFill>
                      <a:prstDash val="solid"/>
                      <a:round/>
                      <a:headEnd type="none" w="med" len="med"/>
                      <a:tailEnd type="none" w="med" len="med"/>
                    </a:lnL>
                    <a:lnR w="12697"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l" fontAlgn="ctr"/>
                      <a:r>
                        <a:rPr lang="en-US" sz="700" b="1" i="0" u="none" strike="noStrike" dirty="0">
                          <a:solidFill>
                            <a:srgbClr val="000000"/>
                          </a:solidFill>
                          <a:effectLst/>
                          <a:latin typeface="+mj-lt"/>
                        </a:rPr>
                        <a:t>Task</a:t>
                      </a:r>
                      <a:r>
                        <a:rPr lang="en-US" sz="700" b="0" i="0" u="none" strike="noStrike" dirty="0">
                          <a:solidFill>
                            <a:srgbClr val="000000"/>
                          </a:solidFill>
                          <a:effectLst/>
                          <a:latin typeface="+mj-lt"/>
                        </a:rPr>
                        <a:t>: Retention Breakfast or Luncheons</a:t>
                      </a:r>
                    </a:p>
                    <a:p>
                      <a:pPr algn="l" fontAlgn="ctr"/>
                      <a:endParaRPr lang="en-US" sz="700" b="0" i="0" u="none" strike="noStrike" dirty="0">
                        <a:solidFill>
                          <a:srgbClr val="000000"/>
                        </a:solidFill>
                        <a:effectLst/>
                        <a:latin typeface="+mj-lt"/>
                      </a:endParaRPr>
                    </a:p>
                    <a:p>
                      <a:pPr algn="l" fontAlgn="ctr"/>
                      <a:r>
                        <a:rPr lang="en-US" sz="700" b="1" i="0" u="none" strike="noStrike" dirty="0">
                          <a:solidFill>
                            <a:srgbClr val="000000"/>
                          </a:solidFill>
                          <a:effectLst/>
                          <a:latin typeface="+mj-lt"/>
                        </a:rPr>
                        <a:t>Attendees: </a:t>
                      </a:r>
                      <a:r>
                        <a:rPr lang="en-US" sz="700" b="0" i="0" u="none" strike="noStrike" dirty="0">
                          <a:solidFill>
                            <a:srgbClr val="000000"/>
                          </a:solidFill>
                          <a:effectLst/>
                          <a:latin typeface="+mj-lt"/>
                        </a:rPr>
                        <a:t>Eligible Soldiers by category or unit, CSM, CC, 1SGs, Retention NCO</a:t>
                      </a:r>
                    </a:p>
                    <a:p>
                      <a:pPr marL="0" marR="0" lvl="0" indent="0" algn="l" defTabSz="914400" rtl="0" eaLnBrk="1" fontAlgn="base" latinLnBrk="0" hangingPunct="1">
                        <a:lnSpc>
                          <a:spcPct val="100000"/>
                        </a:lnSpc>
                        <a:spcBef>
                          <a:spcPts val="0"/>
                        </a:spcBef>
                        <a:spcAft>
                          <a:spcPts val="0"/>
                        </a:spcAft>
                        <a:buClrTx/>
                        <a:buSzTx/>
                        <a:buFontTx/>
                        <a:buNone/>
                        <a:tabLst/>
                        <a:defRPr/>
                      </a:pPr>
                      <a:endParaRPr kumimoji="0" lang="en-US" sz="700" b="1" i="0" u="none" strike="noStrike" kern="1200" cap="none" spc="0" normalizeH="0" baseline="0" noProof="0" dirty="0">
                        <a:ln>
                          <a:noFill/>
                        </a:ln>
                        <a:solidFill>
                          <a:srgbClr val="000000"/>
                        </a:solidFill>
                        <a:effectLst/>
                        <a:uLnTx/>
                        <a:uFillTx/>
                        <a:latin typeface="+mj-lt"/>
                        <a:ea typeface="+mn-ea"/>
                        <a:cs typeface="+mn-cs"/>
                      </a:endParaRPr>
                    </a:p>
                    <a:p>
                      <a:pPr marL="0" marR="0" lvl="0" indent="0" algn="l" defTabSz="914400" rtl="0" eaLnBrk="1" fontAlgn="base" latinLnBrk="0" hangingPunct="1">
                        <a:lnSpc>
                          <a:spcPct val="100000"/>
                        </a:lnSpc>
                        <a:spcBef>
                          <a:spcPts val="0"/>
                        </a:spcBef>
                        <a:spcAft>
                          <a:spcPts val="0"/>
                        </a:spcAft>
                        <a:buClrTx/>
                        <a:buSzTx/>
                        <a:buFontTx/>
                        <a:buNone/>
                        <a:tabLst/>
                        <a:defRPr/>
                      </a:pPr>
                      <a:r>
                        <a:rPr kumimoji="0" lang="en-US" sz="700" b="1" i="0" u="none" strike="noStrike" kern="1200" cap="none" spc="0" normalizeH="0" baseline="0" noProof="0" dirty="0">
                          <a:ln>
                            <a:noFill/>
                          </a:ln>
                          <a:solidFill>
                            <a:srgbClr val="000000"/>
                          </a:solidFill>
                          <a:effectLst/>
                          <a:uLnTx/>
                          <a:uFillTx/>
                          <a:latin typeface="+mj-lt"/>
                          <a:ea typeface="+mn-ea"/>
                          <a:cs typeface="+mn-cs"/>
                        </a:rPr>
                        <a:t>Desired Outcome: </a:t>
                      </a:r>
                      <a:r>
                        <a:rPr kumimoji="0" lang="en-US" sz="700" b="0" i="0" u="none" strike="noStrike" kern="1200" cap="none" spc="0" normalizeH="0" baseline="0" noProof="0" dirty="0">
                          <a:ln>
                            <a:noFill/>
                          </a:ln>
                          <a:solidFill>
                            <a:srgbClr val="000000"/>
                          </a:solidFill>
                          <a:effectLst/>
                          <a:uLnTx/>
                          <a:uFillTx/>
                          <a:latin typeface="+mj-lt"/>
                          <a:ea typeface="+mn-ea"/>
                          <a:cs typeface="+mn-cs"/>
                        </a:rPr>
                        <a:t>Build rapport with Soldiers; attain reenlistment commitment </a:t>
                      </a:r>
                    </a:p>
                    <a:p>
                      <a:pPr marL="0" marR="0" lvl="0" indent="0" algn="l" defTabSz="914400" rtl="0" eaLnBrk="1" fontAlgn="base" latinLnBrk="0" hangingPunct="1">
                        <a:lnSpc>
                          <a:spcPct val="100000"/>
                        </a:lnSpc>
                        <a:spcBef>
                          <a:spcPts val="0"/>
                        </a:spcBef>
                        <a:spcAft>
                          <a:spcPts val="0"/>
                        </a:spcAft>
                        <a:buClrTx/>
                        <a:buSzTx/>
                        <a:buFontTx/>
                        <a:buNone/>
                        <a:tabLst/>
                        <a:defRPr/>
                      </a:pPr>
                      <a:endParaRPr kumimoji="0" lang="en-US" sz="700" b="0" i="0" u="none" strike="noStrike" kern="1200" cap="none" spc="0" normalizeH="0" baseline="0" noProof="0" dirty="0">
                        <a:ln>
                          <a:noFill/>
                        </a:ln>
                        <a:solidFill>
                          <a:srgbClr val="000000"/>
                        </a:solidFill>
                        <a:effectLst/>
                        <a:uLnTx/>
                        <a:uFillTx/>
                        <a:latin typeface="+mj-lt"/>
                        <a:ea typeface="+mn-ea"/>
                        <a:cs typeface="+mn-cs"/>
                      </a:endParaRPr>
                    </a:p>
                    <a:p>
                      <a:pPr marL="0" marR="0" lvl="0" indent="0" algn="l" defTabSz="914400" rtl="0" eaLnBrk="1" fontAlgn="base" latinLnBrk="0" hangingPunct="1">
                        <a:lnSpc>
                          <a:spcPct val="100000"/>
                        </a:lnSpc>
                        <a:spcBef>
                          <a:spcPts val="0"/>
                        </a:spcBef>
                        <a:spcAft>
                          <a:spcPts val="0"/>
                        </a:spcAft>
                        <a:buClrTx/>
                        <a:buSzTx/>
                        <a:buFontTx/>
                        <a:buNone/>
                        <a:tabLst/>
                        <a:defRPr/>
                      </a:pPr>
                      <a:r>
                        <a:rPr lang="en-US" sz="700" b="0" i="0" kern="1200" dirty="0">
                          <a:solidFill>
                            <a:srgbClr val="000000"/>
                          </a:solidFill>
                          <a:effectLst/>
                          <a:latin typeface="+mn-lt"/>
                          <a:ea typeface="+mn-ea"/>
                          <a:cs typeface="+mn-cs"/>
                        </a:rPr>
                        <a:t>***Target audience: careerist</a:t>
                      </a:r>
                    </a:p>
                    <a:p>
                      <a:pPr marL="0" marR="0" lvl="0" indent="0" algn="l" defTabSz="914400" rtl="0" eaLnBrk="1" fontAlgn="base" latinLnBrk="0" hangingPunct="1">
                        <a:lnSpc>
                          <a:spcPct val="100000"/>
                        </a:lnSpc>
                        <a:spcBef>
                          <a:spcPts val="0"/>
                        </a:spcBef>
                        <a:spcAft>
                          <a:spcPts val="0"/>
                        </a:spcAft>
                        <a:buClrTx/>
                        <a:buSzTx/>
                        <a:buFontTx/>
                        <a:buNone/>
                        <a:tabLst/>
                        <a:defRPr/>
                      </a:pPr>
                      <a:r>
                        <a:rPr lang="en-US" sz="700" b="0" i="0" kern="1200" dirty="0">
                          <a:solidFill>
                            <a:srgbClr val="000000"/>
                          </a:solidFill>
                          <a:effectLst/>
                          <a:latin typeface="+mn-lt"/>
                          <a:ea typeface="+mn-ea"/>
                          <a:cs typeface="+mn-cs"/>
                        </a:rPr>
                        <a:t>***Soldier that re-enlisted tells their story</a:t>
                      </a:r>
                      <a:endParaRPr lang="en-US" sz="700" b="1" i="0" kern="1200" dirty="0">
                        <a:solidFill>
                          <a:srgbClr val="000000"/>
                        </a:solidFill>
                        <a:effectLst/>
                        <a:latin typeface="+mn-lt"/>
                        <a:ea typeface="+mn-ea"/>
                        <a:cs typeface="+mn-cs"/>
                      </a:endParaRPr>
                    </a:p>
                    <a:p>
                      <a:pPr marL="0" marR="0" lvl="0" indent="0" algn="l" defTabSz="914400" rtl="0" eaLnBrk="1" fontAlgn="base" latinLnBrk="0" hangingPunct="1">
                        <a:lnSpc>
                          <a:spcPct val="100000"/>
                        </a:lnSpc>
                        <a:spcBef>
                          <a:spcPts val="0"/>
                        </a:spcBef>
                        <a:spcAft>
                          <a:spcPts val="0"/>
                        </a:spcAft>
                        <a:buClrTx/>
                        <a:buSzTx/>
                        <a:buFontTx/>
                        <a:buNone/>
                        <a:tabLst/>
                        <a:defRPr/>
                      </a:pPr>
                      <a:endParaRPr kumimoji="0" lang="en-US" sz="700" b="0" i="0" u="none" strike="noStrike" kern="1200" cap="none" spc="0" normalizeH="0" baseline="0" noProof="0" dirty="0">
                        <a:ln>
                          <a:noFill/>
                        </a:ln>
                        <a:solidFill>
                          <a:srgbClr val="000000"/>
                        </a:solidFill>
                        <a:effectLst/>
                        <a:uLnTx/>
                        <a:uFillTx/>
                        <a:latin typeface="+mj-lt"/>
                        <a:ea typeface="+mn-ea"/>
                        <a:cs typeface="+mn-cs"/>
                      </a:endParaRPr>
                    </a:p>
                  </a:txBody>
                  <a:tcPr marL="63153" marR="63153" marT="31576" marB="31576">
                    <a:lnL w="12697" cap="flat" cmpd="sng" algn="ctr">
                      <a:solidFill>
                        <a:srgbClr val="000000"/>
                      </a:solidFill>
                      <a:prstDash val="solid"/>
                      <a:round/>
                      <a:headEnd type="none" w="med" len="med"/>
                      <a:tailEnd type="none" w="med" len="med"/>
                    </a:lnL>
                    <a:lnR w="12697"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l" fontAlgn="base"/>
                      <a:r>
                        <a:rPr lang="en-US" sz="700" b="1" i="0" kern="1200" dirty="0">
                          <a:solidFill>
                            <a:srgbClr val="000000"/>
                          </a:solidFill>
                          <a:effectLst/>
                          <a:latin typeface="+mn-lt"/>
                          <a:ea typeface="+mn-ea"/>
                          <a:cs typeface="+mn-cs"/>
                        </a:rPr>
                        <a:t>Task</a:t>
                      </a:r>
                      <a:r>
                        <a:rPr lang="en-US" sz="700" b="0" i="0" kern="1200" dirty="0">
                          <a:solidFill>
                            <a:srgbClr val="000000"/>
                          </a:solidFill>
                          <a:effectLst/>
                          <a:latin typeface="+mn-lt"/>
                          <a:ea typeface="+mn-ea"/>
                          <a:cs typeface="+mn-cs"/>
                        </a:rPr>
                        <a:t>: CSM Emails Retention plan and progress to CMD Teams</a:t>
                      </a:r>
                    </a:p>
                    <a:p>
                      <a:pPr algn="l" fontAlgn="base"/>
                      <a:endParaRPr lang="en-US" sz="700" b="0" i="0" kern="1200" dirty="0">
                        <a:solidFill>
                          <a:srgbClr val="000000"/>
                        </a:solidFill>
                        <a:effectLst/>
                        <a:latin typeface="+mn-lt"/>
                        <a:ea typeface="+mn-ea"/>
                        <a:cs typeface="+mn-cs"/>
                      </a:endParaRPr>
                    </a:p>
                    <a:p>
                      <a:pPr algn="l" fontAlgn="base"/>
                      <a:r>
                        <a:rPr lang="en-US" sz="700" b="1" i="0" kern="1200" dirty="0">
                          <a:solidFill>
                            <a:srgbClr val="000000"/>
                          </a:solidFill>
                          <a:effectLst/>
                          <a:latin typeface="+mn-lt"/>
                          <a:ea typeface="+mn-ea"/>
                          <a:cs typeface="+mn-cs"/>
                        </a:rPr>
                        <a:t>Attendees: </a:t>
                      </a:r>
                      <a:r>
                        <a:rPr lang="en-US" sz="700" b="0" i="0" kern="1200" dirty="0">
                          <a:solidFill>
                            <a:srgbClr val="000000"/>
                          </a:solidFill>
                          <a:effectLst/>
                          <a:latin typeface="+mn-lt"/>
                          <a:ea typeface="+mn-ea"/>
                          <a:cs typeface="+mn-cs"/>
                        </a:rPr>
                        <a:t>CC provides update on each CBT’s progress and CSM provides guidance</a:t>
                      </a:r>
                    </a:p>
                    <a:p>
                      <a:pPr algn="l" fontAlgn="base"/>
                      <a:endParaRPr lang="en-US" sz="700" b="0" i="0" kern="1200" dirty="0">
                        <a:solidFill>
                          <a:srgbClr val="000000"/>
                        </a:solidFill>
                        <a:effectLst/>
                        <a:latin typeface="+mn-lt"/>
                        <a:ea typeface="+mn-ea"/>
                        <a:cs typeface="+mn-cs"/>
                      </a:endParaRPr>
                    </a:p>
                    <a:p>
                      <a:pPr algn="l" fontAlgn="base"/>
                      <a:r>
                        <a:rPr lang="en-US" sz="700" b="1" i="0" kern="1200" dirty="0">
                          <a:solidFill>
                            <a:srgbClr val="000000"/>
                          </a:solidFill>
                          <a:effectLst/>
                          <a:latin typeface="+mn-lt"/>
                          <a:ea typeface="+mn-ea"/>
                          <a:cs typeface="+mn-cs"/>
                        </a:rPr>
                        <a:t>Desired Outcome: </a:t>
                      </a:r>
                      <a:r>
                        <a:rPr lang="en-US" sz="700" b="0" i="0" kern="1200" dirty="0">
                          <a:solidFill>
                            <a:srgbClr val="000000"/>
                          </a:solidFill>
                          <a:effectLst/>
                          <a:latin typeface="+mn-lt"/>
                          <a:ea typeface="+mn-ea"/>
                          <a:cs typeface="+mn-cs"/>
                        </a:rPr>
                        <a:t>Command influence on retention mission</a:t>
                      </a:r>
                    </a:p>
                  </a:txBody>
                  <a:tcPr marL="63153" marR="63153" marT="31576" marB="31576">
                    <a:lnL w="12697" cap="flat" cmpd="sng" algn="ctr">
                      <a:solidFill>
                        <a:srgbClr val="000000"/>
                      </a:solidFill>
                      <a:prstDash val="solid"/>
                      <a:round/>
                      <a:headEnd type="none" w="med" len="med"/>
                      <a:tailEnd type="none" w="med" len="med"/>
                    </a:lnL>
                    <a:lnR w="12697"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marL="0" marR="0" lvl="0" indent="0" algn="l" defTabSz="914400" rtl="0" eaLnBrk="1" fontAlgn="base" latinLnBrk="0" hangingPunct="1">
                        <a:lnSpc>
                          <a:spcPct val="100000"/>
                        </a:lnSpc>
                        <a:spcBef>
                          <a:spcPts val="0"/>
                        </a:spcBef>
                        <a:spcAft>
                          <a:spcPts val="0"/>
                        </a:spcAft>
                        <a:buClrTx/>
                        <a:buSzTx/>
                        <a:buFontTx/>
                        <a:buNone/>
                        <a:tabLst/>
                        <a:defRPr/>
                      </a:pPr>
                      <a:r>
                        <a:rPr kumimoji="0" lang="en-US" sz="700" b="1" i="0" u="none" strike="noStrike" kern="1200" cap="none" spc="0" normalizeH="0" baseline="0" noProof="0" dirty="0">
                          <a:ln>
                            <a:noFill/>
                          </a:ln>
                          <a:solidFill>
                            <a:srgbClr val="000000"/>
                          </a:solidFill>
                          <a:effectLst/>
                          <a:uLnTx/>
                          <a:uFillTx/>
                          <a:latin typeface="+mn-lt"/>
                          <a:ea typeface="+mn-ea"/>
                          <a:cs typeface="+mn-cs"/>
                        </a:rPr>
                        <a:t>Task: </a:t>
                      </a:r>
                      <a:r>
                        <a:rPr kumimoji="0" lang="en-US" sz="700" b="0" i="0" u="none" strike="noStrike" kern="1200" cap="none" spc="0" normalizeH="0" baseline="0" noProof="0" dirty="0">
                          <a:ln>
                            <a:noFill/>
                          </a:ln>
                          <a:solidFill>
                            <a:srgbClr val="000000"/>
                          </a:solidFill>
                          <a:effectLst/>
                          <a:uLnTx/>
                          <a:uFillTx/>
                          <a:latin typeface="+mn-lt"/>
                          <a:ea typeface="+mn-ea"/>
                          <a:cs typeface="+mn-cs"/>
                        </a:rPr>
                        <a:t>Recognize leader and Soldier of the week on social media</a:t>
                      </a:r>
                      <a:endParaRPr kumimoji="0" lang="en-US" sz="700" b="0" i="0" u="none" strike="noStrike" kern="1200" cap="none" spc="0" normalizeH="0" baseline="0" noProof="0" dirty="0">
                        <a:ln>
                          <a:noFill/>
                        </a:ln>
                        <a:solidFill>
                          <a:srgbClr val="000000"/>
                        </a:solidFill>
                        <a:effectLst/>
                        <a:uLnTx/>
                        <a:uFillTx/>
                        <a:latin typeface="+mj-lt"/>
                        <a:ea typeface="+mn-ea"/>
                        <a:cs typeface="+mn-cs"/>
                      </a:endParaRPr>
                    </a:p>
                    <a:p>
                      <a:pPr marL="0" marR="0" lvl="0" indent="0" algn="l" defTabSz="914400" rtl="0" eaLnBrk="1" fontAlgn="base" latinLnBrk="0" hangingPunct="1">
                        <a:lnSpc>
                          <a:spcPct val="100000"/>
                        </a:lnSpc>
                        <a:spcBef>
                          <a:spcPts val="0"/>
                        </a:spcBef>
                        <a:spcAft>
                          <a:spcPts val="0"/>
                        </a:spcAft>
                        <a:buClrTx/>
                        <a:buSzTx/>
                        <a:buFontTx/>
                        <a:buNone/>
                        <a:tabLst/>
                        <a:defRPr/>
                      </a:pPr>
                      <a:endParaRPr kumimoji="0" lang="en-US" sz="700" b="0" i="0" u="none" strike="noStrike" kern="1200" cap="none" spc="0" normalizeH="0" baseline="0" noProof="0" dirty="0">
                        <a:ln>
                          <a:noFill/>
                        </a:ln>
                        <a:solidFill>
                          <a:srgbClr val="000000"/>
                        </a:solidFill>
                        <a:effectLst/>
                        <a:uLnTx/>
                        <a:uFillTx/>
                        <a:latin typeface="+mj-lt"/>
                        <a:ea typeface="+mn-ea"/>
                        <a:cs typeface="+mn-cs"/>
                      </a:endParaRPr>
                    </a:p>
                    <a:p>
                      <a:pPr marL="0" marR="0" lvl="0" indent="0" algn="l" defTabSz="914400" rtl="0" eaLnBrk="1" fontAlgn="base" latinLnBrk="0" hangingPunct="1">
                        <a:lnSpc>
                          <a:spcPct val="100000"/>
                        </a:lnSpc>
                        <a:spcBef>
                          <a:spcPts val="0"/>
                        </a:spcBef>
                        <a:spcAft>
                          <a:spcPts val="0"/>
                        </a:spcAft>
                        <a:buClrTx/>
                        <a:buSzTx/>
                        <a:buFontTx/>
                        <a:buNone/>
                        <a:tabLst/>
                        <a:defRPr/>
                      </a:pPr>
                      <a:r>
                        <a:rPr kumimoji="0" lang="en-US" sz="700" b="1" i="0" u="none" strike="noStrike" kern="1200" cap="none" spc="0" normalizeH="0" baseline="0" noProof="0" dirty="0">
                          <a:ln>
                            <a:noFill/>
                          </a:ln>
                          <a:solidFill>
                            <a:srgbClr val="000000"/>
                          </a:solidFill>
                          <a:effectLst/>
                          <a:uLnTx/>
                          <a:uFillTx/>
                          <a:latin typeface="+mj-lt"/>
                          <a:ea typeface="+mn-ea"/>
                          <a:cs typeface="+mn-cs"/>
                        </a:rPr>
                        <a:t>Attendees: </a:t>
                      </a:r>
                      <a:r>
                        <a:rPr kumimoji="0" lang="en-US" sz="700" b="0" i="0" u="none" strike="noStrike" kern="1200" cap="none" spc="0" normalizeH="0" baseline="0" noProof="0" dirty="0">
                          <a:ln>
                            <a:noFill/>
                          </a:ln>
                          <a:solidFill>
                            <a:srgbClr val="000000"/>
                          </a:solidFill>
                          <a:effectLst/>
                          <a:uLnTx/>
                          <a:uFillTx/>
                          <a:latin typeface="+mj-lt"/>
                          <a:ea typeface="+mn-ea"/>
                          <a:cs typeface="+mn-cs"/>
                        </a:rPr>
                        <a:t>Leader and Soldier of the week</a:t>
                      </a:r>
                    </a:p>
                    <a:p>
                      <a:pPr marL="0" marR="0" lvl="0" indent="0" algn="l" defTabSz="914400" rtl="0" eaLnBrk="1" fontAlgn="base" latinLnBrk="0" hangingPunct="1">
                        <a:lnSpc>
                          <a:spcPct val="100000"/>
                        </a:lnSpc>
                        <a:spcBef>
                          <a:spcPts val="0"/>
                        </a:spcBef>
                        <a:spcAft>
                          <a:spcPts val="0"/>
                        </a:spcAft>
                        <a:buClrTx/>
                        <a:buSzTx/>
                        <a:buFontTx/>
                        <a:buNone/>
                        <a:tabLst/>
                        <a:defRPr/>
                      </a:pPr>
                      <a:endParaRPr kumimoji="0" lang="en-US" sz="700" b="0" i="0" u="none" strike="noStrike" kern="1200" cap="none" spc="0" normalizeH="0" baseline="0" noProof="0" dirty="0">
                        <a:ln>
                          <a:noFill/>
                        </a:ln>
                        <a:solidFill>
                          <a:srgbClr val="000000"/>
                        </a:solidFill>
                        <a:effectLst/>
                        <a:uLnTx/>
                        <a:uFillTx/>
                        <a:latin typeface="+mj-lt"/>
                        <a:ea typeface="+mn-ea"/>
                        <a:cs typeface="+mn-cs"/>
                      </a:endParaRPr>
                    </a:p>
                    <a:p>
                      <a:pPr marL="0" marR="0" lvl="0" indent="0" algn="l" defTabSz="914400" rtl="0" eaLnBrk="1" fontAlgn="base" latinLnBrk="0" hangingPunct="1">
                        <a:lnSpc>
                          <a:spcPct val="100000"/>
                        </a:lnSpc>
                        <a:spcBef>
                          <a:spcPts val="0"/>
                        </a:spcBef>
                        <a:spcAft>
                          <a:spcPts val="0"/>
                        </a:spcAft>
                        <a:buClrTx/>
                        <a:buSzTx/>
                        <a:buFontTx/>
                        <a:buNone/>
                        <a:tabLst/>
                        <a:defRPr/>
                      </a:pPr>
                      <a:r>
                        <a:rPr kumimoji="0" lang="en-US" sz="700" b="1" i="0" u="none" strike="noStrike" kern="1200" cap="none" spc="0" normalizeH="0" baseline="0" noProof="0" dirty="0">
                          <a:ln>
                            <a:noFill/>
                          </a:ln>
                          <a:solidFill>
                            <a:srgbClr val="000000"/>
                          </a:solidFill>
                          <a:effectLst/>
                          <a:uLnTx/>
                          <a:uFillTx/>
                          <a:latin typeface="+mj-lt"/>
                          <a:ea typeface="+mn-ea"/>
                          <a:cs typeface="+mn-cs"/>
                        </a:rPr>
                        <a:t>Desired Outcome:</a:t>
                      </a:r>
                      <a:r>
                        <a:rPr kumimoji="0" lang="en-US" sz="700" b="0" i="0" u="none" strike="noStrike" kern="1200" cap="none" spc="0" normalizeH="0" baseline="0" noProof="0" dirty="0">
                          <a:ln>
                            <a:noFill/>
                          </a:ln>
                          <a:solidFill>
                            <a:srgbClr val="000000"/>
                          </a:solidFill>
                          <a:effectLst/>
                          <a:uLnTx/>
                          <a:uFillTx/>
                          <a:latin typeface="+mj-lt"/>
                          <a:ea typeface="+mn-ea"/>
                          <a:cs typeface="+mn-cs"/>
                        </a:rPr>
                        <a:t> BN Commander/BN CSM recognize leader/Soldier of the week on social media (Facebook Live)</a:t>
                      </a:r>
                      <a:endParaRPr kumimoji="0" lang="en-US" sz="700" b="1" i="0" u="none" strike="noStrike" kern="1200" cap="none" spc="0" normalizeH="0" baseline="0" noProof="0" dirty="0">
                        <a:ln>
                          <a:noFill/>
                        </a:ln>
                        <a:solidFill>
                          <a:srgbClr val="000000"/>
                        </a:solidFill>
                        <a:effectLst/>
                        <a:uLnTx/>
                        <a:uFillTx/>
                        <a:latin typeface="+mj-lt"/>
                        <a:ea typeface="+mn-ea"/>
                        <a:cs typeface="+mn-cs"/>
                      </a:endParaRPr>
                    </a:p>
                  </a:txBody>
                  <a:tcPr marL="63153" marR="63153" marT="31576" marB="31576">
                    <a:lnL w="12697"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64150545"/>
                  </a:ext>
                </a:extLst>
              </a:tr>
              <a:tr h="1291435">
                <a:tc>
                  <a:txBody>
                    <a:bodyPr/>
                    <a:lstStyle/>
                    <a:p>
                      <a:pPr algn="l" fontAlgn="base"/>
                      <a:r>
                        <a:rPr kumimoji="0" lang="en-US" sz="700" b="1" i="0" u="none" strike="noStrike" kern="1200" cap="none" spc="0" normalizeH="0" baseline="0" noProof="0" dirty="0">
                          <a:ln>
                            <a:noFill/>
                          </a:ln>
                          <a:solidFill>
                            <a:srgbClr val="000000"/>
                          </a:solidFill>
                          <a:effectLst/>
                          <a:uLnTx/>
                          <a:uFillTx/>
                          <a:latin typeface="+mn-lt"/>
                          <a:ea typeface="+mn-ea"/>
                          <a:cs typeface="+mn-cs"/>
                        </a:rPr>
                        <a:t>Task: </a:t>
                      </a:r>
                      <a:r>
                        <a:rPr lang="en-US" sz="700" b="0" i="0" kern="1200" dirty="0">
                          <a:solidFill>
                            <a:srgbClr val="000000"/>
                          </a:solidFill>
                          <a:effectLst/>
                          <a:latin typeface="+mj-lt"/>
                          <a:ea typeface="+mn-ea"/>
                          <a:cs typeface="+mn-cs"/>
                        </a:rPr>
                        <a:t>Career Counselor (CC) Update/ Strategy Meeting- (</a:t>
                      </a:r>
                      <a:r>
                        <a:rPr lang="en-US" sz="700" b="1" i="0" kern="1200" dirty="0">
                          <a:solidFill>
                            <a:srgbClr val="000000"/>
                          </a:solidFill>
                          <a:effectLst/>
                          <a:latin typeface="+mj-lt"/>
                          <a:ea typeface="+mn-ea"/>
                          <a:cs typeface="+mn-cs"/>
                        </a:rPr>
                        <a:t>Task #1 on following slide more in depth)</a:t>
                      </a:r>
                    </a:p>
                    <a:p>
                      <a:pPr algn="l" fontAlgn="base"/>
                      <a:endParaRPr lang="en-US" sz="700" b="0" i="0" kern="1200" dirty="0">
                        <a:solidFill>
                          <a:srgbClr val="000000"/>
                        </a:solidFill>
                        <a:effectLst/>
                        <a:latin typeface="+mj-lt"/>
                        <a:ea typeface="+mn-ea"/>
                        <a:cs typeface="+mn-cs"/>
                      </a:endParaRPr>
                    </a:p>
                    <a:p>
                      <a:pPr algn="l" fontAlgn="base"/>
                      <a:r>
                        <a:rPr lang="en-US" sz="700" b="1" i="0" kern="1200" dirty="0">
                          <a:solidFill>
                            <a:srgbClr val="000000"/>
                          </a:solidFill>
                          <a:effectLst/>
                          <a:latin typeface="+mj-lt"/>
                          <a:ea typeface="+mn-ea"/>
                          <a:cs typeface="+mn-cs"/>
                        </a:rPr>
                        <a:t>Attendees: </a:t>
                      </a:r>
                      <a:r>
                        <a:rPr lang="en-US" sz="700" b="0" i="0" kern="1200" dirty="0">
                          <a:solidFill>
                            <a:srgbClr val="000000"/>
                          </a:solidFill>
                          <a:effectLst/>
                          <a:latin typeface="+mj-lt"/>
                          <a:ea typeface="+mn-ea"/>
                          <a:cs typeface="+mn-cs"/>
                        </a:rPr>
                        <a:t>CSM, CC, 1SGs, &amp; Retention NCOs</a:t>
                      </a:r>
                    </a:p>
                    <a:p>
                      <a:pPr algn="l" fontAlgn="base"/>
                      <a:endParaRPr lang="en-US" sz="700" b="0" i="0" kern="1200" dirty="0">
                        <a:solidFill>
                          <a:srgbClr val="000000"/>
                        </a:solidFill>
                        <a:effectLst/>
                        <a:latin typeface="+mj-lt"/>
                        <a:ea typeface="+mn-ea"/>
                        <a:cs typeface="+mn-cs"/>
                      </a:endParaRPr>
                    </a:p>
                    <a:p>
                      <a:pPr algn="l" fontAlgn="base"/>
                      <a:r>
                        <a:rPr lang="en-US" sz="700" b="1" i="0" kern="1200" dirty="0">
                          <a:solidFill>
                            <a:srgbClr val="000000"/>
                          </a:solidFill>
                          <a:effectLst/>
                          <a:latin typeface="+mj-lt"/>
                          <a:ea typeface="+mn-ea"/>
                          <a:cs typeface="+mn-cs"/>
                        </a:rPr>
                        <a:t>Agenda: </a:t>
                      </a:r>
                      <a:r>
                        <a:rPr lang="en-US" sz="700" b="0" i="0" kern="1200" dirty="0">
                          <a:solidFill>
                            <a:srgbClr val="000000"/>
                          </a:solidFill>
                          <a:effectLst/>
                          <a:latin typeface="+mj-lt"/>
                          <a:ea typeface="+mn-ea"/>
                          <a:cs typeface="+mn-cs"/>
                        </a:rPr>
                        <a:t>current eligibility roster, retention trends, accomplishments/ shortcomings, Top ten list, bar review, policy updates, </a:t>
                      </a:r>
                      <a:r>
                        <a:rPr lang="en-US" sz="700" b="0" i="0" kern="1200" dirty="0" err="1">
                          <a:solidFill>
                            <a:srgbClr val="000000"/>
                          </a:solidFill>
                          <a:effectLst/>
                          <a:latin typeface="+mj-lt"/>
                          <a:ea typeface="+mn-ea"/>
                          <a:cs typeface="+mn-cs"/>
                        </a:rPr>
                        <a:t>etc</a:t>
                      </a:r>
                      <a:endParaRPr lang="en-US" sz="700" b="0" i="0" dirty="0">
                        <a:solidFill>
                          <a:srgbClr val="000000"/>
                        </a:solidFill>
                        <a:effectLst/>
                        <a:latin typeface="+mj-lt"/>
                      </a:endParaRPr>
                    </a:p>
                  </a:txBody>
                  <a:tcPr marL="63153" marR="63153" marT="31576" marB="31576">
                    <a:lnL w="1905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l" fontAlgn="base"/>
                      <a:r>
                        <a:rPr kumimoji="0" lang="en-US" sz="700" b="1" i="0" u="none" strike="noStrike" kern="1200" cap="none" spc="0" normalizeH="0" baseline="0" noProof="0" dirty="0">
                          <a:ln>
                            <a:noFill/>
                          </a:ln>
                          <a:solidFill>
                            <a:srgbClr val="000000"/>
                          </a:solidFill>
                          <a:effectLst/>
                          <a:uLnTx/>
                          <a:uFillTx/>
                          <a:latin typeface="+mn-lt"/>
                          <a:ea typeface="+mn-ea"/>
                          <a:cs typeface="+mn-cs"/>
                        </a:rPr>
                        <a:t>Task: </a:t>
                      </a:r>
                      <a:r>
                        <a:rPr lang="en-US" sz="700" b="0" i="0" u="none" strike="noStrike" kern="1200" dirty="0">
                          <a:solidFill>
                            <a:srgbClr val="000000"/>
                          </a:solidFill>
                          <a:effectLst/>
                          <a:latin typeface="+mj-lt"/>
                          <a:ea typeface="+mn-ea"/>
                          <a:cs typeface="+mn-cs"/>
                        </a:rPr>
                        <a:t>Retention PT Event</a:t>
                      </a:r>
                      <a:endParaRPr lang="en-US" sz="700" b="0" i="0" kern="1200" dirty="0">
                        <a:solidFill>
                          <a:srgbClr val="000000"/>
                        </a:solidFill>
                        <a:effectLst/>
                        <a:latin typeface="+mj-lt"/>
                        <a:ea typeface="+mn-ea"/>
                        <a:cs typeface="+mn-cs"/>
                      </a:endParaRPr>
                    </a:p>
                    <a:p>
                      <a:pPr algn="l" fontAlgn="base"/>
                      <a:endParaRPr lang="en-US" sz="700" b="0" i="0" kern="1200" dirty="0">
                        <a:solidFill>
                          <a:srgbClr val="000000"/>
                        </a:solidFill>
                        <a:effectLst/>
                        <a:latin typeface="+mj-lt"/>
                        <a:ea typeface="+mn-ea"/>
                        <a:cs typeface="+mn-cs"/>
                      </a:endParaRPr>
                    </a:p>
                    <a:p>
                      <a:pPr algn="l" fontAlgn="base"/>
                      <a:r>
                        <a:rPr lang="en-US" sz="700" b="1" i="0" kern="1200" dirty="0">
                          <a:solidFill>
                            <a:srgbClr val="000000"/>
                          </a:solidFill>
                          <a:effectLst/>
                          <a:latin typeface="+mj-lt"/>
                          <a:ea typeface="+mn-ea"/>
                          <a:cs typeface="+mn-cs"/>
                        </a:rPr>
                        <a:t>Attendees: </a:t>
                      </a:r>
                      <a:r>
                        <a:rPr lang="en-US" sz="700" b="0" i="0" kern="1200" dirty="0">
                          <a:solidFill>
                            <a:srgbClr val="000000"/>
                          </a:solidFill>
                          <a:effectLst/>
                          <a:latin typeface="+mj-lt"/>
                          <a:ea typeface="+mn-ea"/>
                          <a:cs typeface="+mn-cs"/>
                        </a:rPr>
                        <a:t>CSM, CC, Soldiers in their reenlistment window </a:t>
                      </a:r>
                    </a:p>
                    <a:p>
                      <a:pPr algn="l" fontAlgn="base"/>
                      <a:endParaRPr lang="en-US" sz="700" b="0" i="0" kern="1200" dirty="0">
                        <a:solidFill>
                          <a:srgbClr val="000000"/>
                        </a:solidFill>
                        <a:effectLst/>
                        <a:latin typeface="+mj-lt"/>
                        <a:ea typeface="+mn-ea"/>
                        <a:cs typeface="+mn-cs"/>
                      </a:endParaRPr>
                    </a:p>
                    <a:p>
                      <a:pPr algn="l" fontAlgn="base"/>
                      <a:r>
                        <a:rPr lang="en-US" sz="700" b="1" i="0" kern="1200" dirty="0">
                          <a:solidFill>
                            <a:srgbClr val="000000"/>
                          </a:solidFill>
                          <a:effectLst/>
                          <a:latin typeface="+mj-lt"/>
                          <a:ea typeface="+mn-ea"/>
                          <a:cs typeface="+mn-cs"/>
                        </a:rPr>
                        <a:t>Desired Outcome: </a:t>
                      </a:r>
                      <a:r>
                        <a:rPr lang="en-US" sz="700" b="0" i="0" kern="1200" dirty="0">
                          <a:solidFill>
                            <a:srgbClr val="000000"/>
                          </a:solidFill>
                          <a:effectLst/>
                          <a:latin typeface="+mj-lt"/>
                          <a:ea typeface="+mn-ea"/>
                          <a:cs typeface="+mn-cs"/>
                        </a:rPr>
                        <a:t>Build rapport with Soldiers</a:t>
                      </a:r>
                    </a:p>
                    <a:p>
                      <a:pPr algn="l" fontAlgn="base"/>
                      <a:endParaRPr lang="en-US" sz="700" b="0" i="0" kern="1200" dirty="0">
                        <a:solidFill>
                          <a:srgbClr val="000000"/>
                        </a:solidFill>
                        <a:effectLst/>
                        <a:latin typeface="+mj-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700" b="0" i="0" kern="1200" dirty="0">
                          <a:solidFill>
                            <a:srgbClr val="000000"/>
                          </a:solidFill>
                          <a:effectLst/>
                          <a:latin typeface="+mj-lt"/>
                          <a:ea typeface="+mn-ea"/>
                          <a:cs typeface="+mn-cs"/>
                        </a:rPr>
                        <a:t>***Target audience: initial term</a:t>
                      </a:r>
                    </a:p>
                    <a:p>
                      <a:pPr algn="l" fontAlgn="auto"/>
                      <a:endParaRPr lang="en-US" sz="700" b="1" i="0" dirty="0">
                        <a:solidFill>
                          <a:srgbClr val="000000"/>
                        </a:solidFill>
                        <a:effectLst/>
                        <a:latin typeface="+mj-lt"/>
                      </a:endParaRPr>
                    </a:p>
                  </a:txBody>
                  <a:tcPr marL="63153" marR="63153" marT="31576" marB="31576">
                    <a:lnL w="9525" cap="flat" cmpd="sng" algn="ctr">
                      <a:solidFill>
                        <a:srgbClr val="000000"/>
                      </a:solidFill>
                      <a:prstDash val="solid"/>
                      <a:round/>
                      <a:headEnd type="none" w="med" len="med"/>
                      <a:tailEnd type="none" w="med" len="med"/>
                    </a:lnL>
                    <a:lnR w="12697"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marL="0" marR="0" lvl="0" indent="0" algn="l" defTabSz="914400" rtl="0" eaLnBrk="1" fontAlgn="base" latinLnBrk="0" hangingPunct="1">
                        <a:lnSpc>
                          <a:spcPct val="100000"/>
                        </a:lnSpc>
                        <a:spcBef>
                          <a:spcPts val="0"/>
                        </a:spcBef>
                        <a:spcAft>
                          <a:spcPts val="0"/>
                        </a:spcAft>
                        <a:buClrTx/>
                        <a:buSzTx/>
                        <a:buFontTx/>
                        <a:buNone/>
                        <a:tabLst/>
                        <a:defRPr/>
                      </a:pPr>
                      <a:r>
                        <a:rPr kumimoji="0" lang="en-US" sz="700" b="1" i="0" u="none" strike="noStrike" kern="1200" cap="none" spc="0" normalizeH="0" baseline="0" noProof="0" dirty="0">
                          <a:ln>
                            <a:noFill/>
                          </a:ln>
                          <a:solidFill>
                            <a:srgbClr val="000000"/>
                          </a:solidFill>
                          <a:effectLst/>
                          <a:uLnTx/>
                          <a:uFillTx/>
                          <a:latin typeface="+mj-lt"/>
                          <a:ea typeface="+mn-ea"/>
                          <a:cs typeface="+mn-cs"/>
                        </a:rPr>
                        <a:t>Task: </a:t>
                      </a:r>
                      <a:r>
                        <a:rPr kumimoji="0" lang="en-US" sz="700" b="0" i="0" u="none" strike="noStrike" kern="1200" cap="none" spc="0" normalizeH="0" baseline="0" noProof="0" dirty="0">
                          <a:ln>
                            <a:noFill/>
                          </a:ln>
                          <a:solidFill>
                            <a:srgbClr val="000000"/>
                          </a:solidFill>
                          <a:effectLst/>
                          <a:uLnTx/>
                          <a:uFillTx/>
                          <a:latin typeface="+mj-lt"/>
                          <a:ea typeface="+mn-ea"/>
                          <a:cs typeface="+mn-cs"/>
                        </a:rPr>
                        <a:t>Retention Brief </a:t>
                      </a:r>
                    </a:p>
                    <a:p>
                      <a:pPr marL="0" marR="0" lvl="0" indent="0" algn="l" defTabSz="914400" rtl="0" eaLnBrk="1" fontAlgn="base" latinLnBrk="0" hangingPunct="1">
                        <a:lnSpc>
                          <a:spcPct val="100000"/>
                        </a:lnSpc>
                        <a:spcBef>
                          <a:spcPts val="0"/>
                        </a:spcBef>
                        <a:spcAft>
                          <a:spcPts val="0"/>
                        </a:spcAft>
                        <a:buClrTx/>
                        <a:buSzTx/>
                        <a:buFontTx/>
                        <a:buNone/>
                        <a:tabLst/>
                        <a:defRPr/>
                      </a:pPr>
                      <a:endParaRPr kumimoji="0" lang="en-US" sz="700" b="0" i="0" u="none" strike="noStrike" kern="1200" cap="none" spc="0" normalizeH="0" baseline="0" noProof="0" dirty="0">
                        <a:ln>
                          <a:noFill/>
                        </a:ln>
                        <a:solidFill>
                          <a:srgbClr val="000000"/>
                        </a:solidFill>
                        <a:effectLst/>
                        <a:uLnTx/>
                        <a:uFillTx/>
                        <a:latin typeface="+mj-lt"/>
                        <a:ea typeface="+mn-ea"/>
                        <a:cs typeface="+mn-cs"/>
                      </a:endParaRPr>
                    </a:p>
                    <a:p>
                      <a:pPr marL="0" marR="0" lvl="0" indent="0" algn="l" defTabSz="914400" rtl="0" eaLnBrk="1" fontAlgn="base" latinLnBrk="0" hangingPunct="1">
                        <a:lnSpc>
                          <a:spcPct val="100000"/>
                        </a:lnSpc>
                        <a:spcBef>
                          <a:spcPts val="0"/>
                        </a:spcBef>
                        <a:spcAft>
                          <a:spcPts val="0"/>
                        </a:spcAft>
                        <a:buClrTx/>
                        <a:buSzTx/>
                        <a:buFontTx/>
                        <a:buNone/>
                        <a:tabLst/>
                        <a:defRPr/>
                      </a:pPr>
                      <a:r>
                        <a:rPr kumimoji="0" lang="en-US" sz="700" b="0" i="0" u="none" strike="noStrike" kern="1200" cap="none" spc="0" normalizeH="0" baseline="0" noProof="0" dirty="0">
                          <a:ln>
                            <a:noFill/>
                          </a:ln>
                          <a:solidFill>
                            <a:srgbClr val="000000"/>
                          </a:solidFill>
                          <a:effectLst/>
                          <a:uLnTx/>
                          <a:uFillTx/>
                          <a:latin typeface="+mj-lt"/>
                          <a:ea typeface="+mn-ea"/>
                          <a:cs typeface="+mn-cs"/>
                        </a:rPr>
                        <a:t>Attendees: CSM, CC, 1SG, Eligible Soldiers</a:t>
                      </a:r>
                    </a:p>
                    <a:p>
                      <a:pPr marL="0" marR="0" lvl="0" indent="0" algn="l" defTabSz="914400" rtl="0" eaLnBrk="1" fontAlgn="base" latinLnBrk="0" hangingPunct="1">
                        <a:lnSpc>
                          <a:spcPct val="100000"/>
                        </a:lnSpc>
                        <a:spcBef>
                          <a:spcPts val="0"/>
                        </a:spcBef>
                        <a:spcAft>
                          <a:spcPts val="0"/>
                        </a:spcAft>
                        <a:buClrTx/>
                        <a:buSzTx/>
                        <a:buFontTx/>
                        <a:buNone/>
                        <a:tabLst/>
                        <a:defRPr/>
                      </a:pPr>
                      <a:endParaRPr kumimoji="0" lang="en-US" sz="700" b="0" i="0" u="none" strike="noStrike" kern="1200" cap="none" spc="0" normalizeH="0" baseline="0" noProof="0" dirty="0">
                        <a:ln>
                          <a:noFill/>
                        </a:ln>
                        <a:solidFill>
                          <a:srgbClr val="000000"/>
                        </a:solidFill>
                        <a:effectLst/>
                        <a:uLnTx/>
                        <a:uFillTx/>
                        <a:latin typeface="+mj-lt"/>
                        <a:ea typeface="+mn-ea"/>
                        <a:cs typeface="+mn-cs"/>
                      </a:endParaRPr>
                    </a:p>
                    <a:p>
                      <a:pPr marL="0" marR="0" lvl="0" indent="0" algn="l" defTabSz="914400" rtl="0" eaLnBrk="1" fontAlgn="base" latinLnBrk="0" hangingPunct="1">
                        <a:lnSpc>
                          <a:spcPct val="100000"/>
                        </a:lnSpc>
                        <a:spcBef>
                          <a:spcPts val="0"/>
                        </a:spcBef>
                        <a:spcAft>
                          <a:spcPts val="0"/>
                        </a:spcAft>
                        <a:buClrTx/>
                        <a:buSzTx/>
                        <a:buFontTx/>
                        <a:buNone/>
                        <a:tabLst/>
                        <a:defRPr/>
                      </a:pPr>
                      <a:r>
                        <a:rPr kumimoji="0" lang="en-US" sz="700" b="1" i="0" u="none" strike="noStrike" kern="1200" cap="none" spc="0" normalizeH="0" baseline="0" noProof="0" dirty="0">
                          <a:ln>
                            <a:noFill/>
                          </a:ln>
                          <a:solidFill>
                            <a:srgbClr val="000000"/>
                          </a:solidFill>
                          <a:effectLst/>
                          <a:uLnTx/>
                          <a:uFillTx/>
                          <a:latin typeface="+mj-lt"/>
                          <a:ea typeface="+mn-ea"/>
                          <a:cs typeface="+mn-cs"/>
                        </a:rPr>
                        <a:t>Desired Outcome</a:t>
                      </a:r>
                      <a:r>
                        <a:rPr kumimoji="0" lang="en-US" sz="700" b="0" i="0" u="none" strike="noStrike" kern="1200" cap="none" spc="0" normalizeH="0" baseline="0" noProof="0" dirty="0">
                          <a:ln>
                            <a:noFill/>
                          </a:ln>
                          <a:solidFill>
                            <a:srgbClr val="000000"/>
                          </a:solidFill>
                          <a:effectLst/>
                          <a:uLnTx/>
                          <a:uFillTx/>
                          <a:latin typeface="+mj-lt"/>
                          <a:ea typeface="+mn-ea"/>
                          <a:cs typeface="+mn-cs"/>
                        </a:rPr>
                        <a:t>: CSM talks about retention and shares his story/ Soldiers commit to reenlisting </a:t>
                      </a:r>
                    </a:p>
                    <a:p>
                      <a:pPr marL="0" marR="0" lvl="0" indent="0" algn="l" defTabSz="914400" rtl="0" eaLnBrk="1" fontAlgn="base" latinLnBrk="0" hangingPunct="1">
                        <a:lnSpc>
                          <a:spcPct val="100000"/>
                        </a:lnSpc>
                        <a:spcBef>
                          <a:spcPts val="0"/>
                        </a:spcBef>
                        <a:spcAft>
                          <a:spcPts val="0"/>
                        </a:spcAft>
                        <a:buClrTx/>
                        <a:buSzTx/>
                        <a:buFontTx/>
                        <a:buNone/>
                        <a:tabLst/>
                        <a:defRPr/>
                      </a:pPr>
                      <a:endParaRPr kumimoji="0" lang="en-US" sz="700" b="0" i="0" u="none" strike="noStrike" kern="1200" cap="none" spc="0" normalizeH="0" baseline="0" noProof="0" dirty="0">
                        <a:ln>
                          <a:noFill/>
                        </a:ln>
                        <a:solidFill>
                          <a:srgbClr val="000000"/>
                        </a:solidFill>
                        <a:effectLst/>
                        <a:uLnTx/>
                        <a:uFillTx/>
                        <a:latin typeface="+mj-lt"/>
                        <a:ea typeface="+mn-ea"/>
                        <a:cs typeface="+mn-cs"/>
                      </a:endParaRPr>
                    </a:p>
                    <a:p>
                      <a:pPr marL="0" marR="0" lvl="0" indent="0" algn="l" defTabSz="914400" rtl="0" eaLnBrk="1" fontAlgn="base" latinLnBrk="0" hangingPunct="1">
                        <a:lnSpc>
                          <a:spcPct val="100000"/>
                        </a:lnSpc>
                        <a:spcBef>
                          <a:spcPts val="0"/>
                        </a:spcBef>
                        <a:spcAft>
                          <a:spcPts val="0"/>
                        </a:spcAft>
                        <a:buClrTx/>
                        <a:buSzTx/>
                        <a:buFontTx/>
                        <a:buNone/>
                        <a:tabLst/>
                        <a:defRPr/>
                      </a:pPr>
                      <a:r>
                        <a:rPr lang="en-US" sz="700" b="0" i="0" kern="1200" dirty="0">
                          <a:solidFill>
                            <a:srgbClr val="000000"/>
                          </a:solidFill>
                          <a:effectLst/>
                          <a:latin typeface="+mn-lt"/>
                          <a:ea typeface="+mn-ea"/>
                          <a:cs typeface="+mn-cs"/>
                        </a:rPr>
                        <a:t>***Target audience: mid-term</a:t>
                      </a:r>
                    </a:p>
                    <a:p>
                      <a:pPr marL="0" marR="0" lvl="0" indent="0" algn="l" defTabSz="914400" rtl="0" eaLnBrk="1" fontAlgn="base" latinLnBrk="0" hangingPunct="1">
                        <a:lnSpc>
                          <a:spcPct val="100000"/>
                        </a:lnSpc>
                        <a:spcBef>
                          <a:spcPts val="0"/>
                        </a:spcBef>
                        <a:spcAft>
                          <a:spcPts val="0"/>
                        </a:spcAft>
                        <a:buClrTx/>
                        <a:buSzTx/>
                        <a:buFontTx/>
                        <a:buNone/>
                        <a:tabLst/>
                        <a:defRPr/>
                      </a:pPr>
                      <a:r>
                        <a:rPr lang="en-US" sz="700" b="0" i="0" kern="1200" dirty="0">
                          <a:solidFill>
                            <a:srgbClr val="000000"/>
                          </a:solidFill>
                          <a:effectLst/>
                          <a:latin typeface="+mn-lt"/>
                          <a:ea typeface="+mn-ea"/>
                          <a:cs typeface="+mn-cs"/>
                        </a:rPr>
                        <a:t>***Soldier that re-enlisted tells their story</a:t>
                      </a:r>
                      <a:endParaRPr lang="en-US" sz="700" b="1" i="0" kern="1200" dirty="0">
                        <a:solidFill>
                          <a:srgbClr val="000000"/>
                        </a:solidFill>
                        <a:effectLst/>
                        <a:latin typeface="+mn-lt"/>
                        <a:ea typeface="+mn-ea"/>
                        <a:cs typeface="+mn-cs"/>
                      </a:endParaRPr>
                    </a:p>
                    <a:p>
                      <a:pPr marL="0" marR="0" lvl="0" indent="0" algn="l" defTabSz="914400" rtl="0" eaLnBrk="1" fontAlgn="base" latinLnBrk="0" hangingPunct="1">
                        <a:lnSpc>
                          <a:spcPct val="100000"/>
                        </a:lnSpc>
                        <a:spcBef>
                          <a:spcPts val="0"/>
                        </a:spcBef>
                        <a:spcAft>
                          <a:spcPts val="0"/>
                        </a:spcAft>
                        <a:buClrTx/>
                        <a:buSzTx/>
                        <a:buFontTx/>
                        <a:buNone/>
                        <a:tabLst/>
                        <a:defRPr/>
                      </a:pPr>
                      <a:endParaRPr kumimoji="0" lang="en-US" sz="700" b="1" i="0" u="none" strike="noStrike" kern="1200" cap="none" spc="0" normalizeH="0" baseline="0" noProof="0" dirty="0">
                        <a:ln>
                          <a:noFill/>
                        </a:ln>
                        <a:solidFill>
                          <a:srgbClr val="000000"/>
                        </a:solidFill>
                        <a:effectLst/>
                        <a:uLnTx/>
                        <a:uFillTx/>
                        <a:latin typeface="+mj-lt"/>
                        <a:ea typeface="+mn-ea"/>
                        <a:cs typeface="+mn-cs"/>
                      </a:endParaRPr>
                    </a:p>
                  </a:txBody>
                  <a:tcPr marL="63153" marR="63153" marT="31576" marB="31576">
                    <a:lnL w="12697" cap="flat" cmpd="sng" algn="ctr">
                      <a:solidFill>
                        <a:srgbClr val="000000"/>
                      </a:solidFill>
                      <a:prstDash val="solid"/>
                      <a:round/>
                      <a:headEnd type="none" w="med" len="med"/>
                      <a:tailEnd type="none" w="med" len="med"/>
                    </a:lnL>
                    <a:lnR w="12697"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l" fontAlgn="base"/>
                      <a:r>
                        <a:rPr lang="en-US" sz="700" b="1" i="0" kern="1200" dirty="0">
                          <a:solidFill>
                            <a:srgbClr val="000000"/>
                          </a:solidFill>
                          <a:effectLst/>
                          <a:latin typeface="+mn-lt"/>
                          <a:ea typeface="+mn-ea"/>
                          <a:cs typeface="+mn-cs"/>
                        </a:rPr>
                        <a:t>Task</a:t>
                      </a:r>
                      <a:r>
                        <a:rPr lang="en-US" sz="700" b="0" i="0" kern="1200" dirty="0">
                          <a:solidFill>
                            <a:srgbClr val="000000"/>
                          </a:solidFill>
                          <a:effectLst/>
                          <a:latin typeface="+mn-lt"/>
                          <a:ea typeface="+mn-ea"/>
                          <a:cs typeface="+mn-cs"/>
                        </a:rPr>
                        <a:t>: CSM Emails Retention plan and progress to CMD Teams</a:t>
                      </a:r>
                    </a:p>
                    <a:p>
                      <a:pPr algn="l" fontAlgn="base"/>
                      <a:endParaRPr lang="en-US" sz="700" b="0" i="0" kern="1200" dirty="0">
                        <a:solidFill>
                          <a:srgbClr val="000000"/>
                        </a:solidFill>
                        <a:effectLst/>
                        <a:latin typeface="+mn-lt"/>
                        <a:ea typeface="+mn-ea"/>
                        <a:cs typeface="+mn-cs"/>
                      </a:endParaRPr>
                    </a:p>
                    <a:p>
                      <a:pPr algn="l" fontAlgn="base"/>
                      <a:r>
                        <a:rPr lang="en-US" sz="700" b="1" i="0" kern="1200" dirty="0">
                          <a:solidFill>
                            <a:srgbClr val="000000"/>
                          </a:solidFill>
                          <a:effectLst/>
                          <a:latin typeface="+mn-lt"/>
                          <a:ea typeface="+mn-ea"/>
                          <a:cs typeface="+mn-cs"/>
                        </a:rPr>
                        <a:t>Attendees: </a:t>
                      </a:r>
                      <a:r>
                        <a:rPr lang="en-US" sz="700" b="0" i="0" kern="1200" dirty="0">
                          <a:solidFill>
                            <a:srgbClr val="000000"/>
                          </a:solidFill>
                          <a:effectLst/>
                          <a:latin typeface="+mn-lt"/>
                          <a:ea typeface="+mn-ea"/>
                          <a:cs typeface="+mn-cs"/>
                        </a:rPr>
                        <a:t>CC provides update on each CBT’s progress and CSM provides guidance</a:t>
                      </a:r>
                    </a:p>
                    <a:p>
                      <a:pPr algn="l" fontAlgn="base"/>
                      <a:endParaRPr lang="en-US" sz="700" b="0" i="0" kern="1200" dirty="0">
                        <a:solidFill>
                          <a:srgbClr val="000000"/>
                        </a:solidFill>
                        <a:effectLst/>
                        <a:latin typeface="+mn-lt"/>
                        <a:ea typeface="+mn-ea"/>
                        <a:cs typeface="+mn-cs"/>
                      </a:endParaRPr>
                    </a:p>
                    <a:p>
                      <a:pPr algn="l" fontAlgn="base"/>
                      <a:r>
                        <a:rPr lang="en-US" sz="700" b="1" i="0" kern="1200" dirty="0">
                          <a:solidFill>
                            <a:srgbClr val="000000"/>
                          </a:solidFill>
                          <a:effectLst/>
                          <a:latin typeface="+mn-lt"/>
                          <a:ea typeface="+mn-ea"/>
                          <a:cs typeface="+mn-cs"/>
                        </a:rPr>
                        <a:t>Desired Outcome: </a:t>
                      </a:r>
                      <a:r>
                        <a:rPr lang="en-US" sz="700" b="0" i="0" kern="1200" dirty="0">
                          <a:solidFill>
                            <a:srgbClr val="000000"/>
                          </a:solidFill>
                          <a:effectLst/>
                          <a:latin typeface="+mn-lt"/>
                          <a:ea typeface="+mn-ea"/>
                          <a:cs typeface="+mn-cs"/>
                        </a:rPr>
                        <a:t>Command influence on retention mission</a:t>
                      </a:r>
                    </a:p>
                  </a:txBody>
                  <a:tcPr marL="63153" marR="63153" marT="31576" marB="31576">
                    <a:lnL w="12697" cap="flat" cmpd="sng" algn="ctr">
                      <a:solidFill>
                        <a:srgbClr val="000000"/>
                      </a:solidFill>
                      <a:prstDash val="solid"/>
                      <a:round/>
                      <a:headEnd type="none" w="med" len="med"/>
                      <a:tailEnd type="none" w="med" len="med"/>
                    </a:lnL>
                    <a:lnR w="12697"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marL="0" marR="0" lvl="0" indent="0" algn="l" defTabSz="914400" rtl="0" eaLnBrk="1" fontAlgn="base" latinLnBrk="0" hangingPunct="1">
                        <a:lnSpc>
                          <a:spcPct val="100000"/>
                        </a:lnSpc>
                        <a:spcBef>
                          <a:spcPts val="0"/>
                        </a:spcBef>
                        <a:spcAft>
                          <a:spcPts val="0"/>
                        </a:spcAft>
                        <a:buClrTx/>
                        <a:buSzTx/>
                        <a:buFontTx/>
                        <a:buNone/>
                        <a:tabLst/>
                        <a:defRPr/>
                      </a:pPr>
                      <a:r>
                        <a:rPr kumimoji="0" lang="en-US" sz="700" b="1" i="0" u="none" strike="noStrike" kern="1200" cap="none" spc="0" normalizeH="0" baseline="0" noProof="0" dirty="0">
                          <a:ln>
                            <a:noFill/>
                          </a:ln>
                          <a:solidFill>
                            <a:srgbClr val="000000"/>
                          </a:solidFill>
                          <a:effectLst/>
                          <a:uLnTx/>
                          <a:uFillTx/>
                          <a:latin typeface="+mn-lt"/>
                          <a:ea typeface="+mn-ea"/>
                          <a:cs typeface="+mn-cs"/>
                        </a:rPr>
                        <a:t>Task:  </a:t>
                      </a:r>
                      <a:r>
                        <a:rPr kumimoji="0" lang="en-US" sz="700" b="0" i="0" u="none" strike="noStrike" kern="1200" cap="none" spc="0" normalizeH="0" baseline="0" noProof="0" dirty="0">
                          <a:ln>
                            <a:noFill/>
                          </a:ln>
                          <a:solidFill>
                            <a:srgbClr val="000000"/>
                          </a:solidFill>
                          <a:effectLst/>
                          <a:uLnTx/>
                          <a:uFillTx/>
                          <a:latin typeface="+mn-lt"/>
                          <a:ea typeface="+mn-ea"/>
                          <a:cs typeface="+mn-cs"/>
                        </a:rPr>
                        <a:t>BN </a:t>
                      </a:r>
                      <a:r>
                        <a:rPr kumimoji="0" lang="en-US" sz="700" b="0" i="0" u="none" strike="noStrike" kern="1200" cap="none" spc="0" normalizeH="0" baseline="0" noProof="0" dirty="0">
                          <a:ln>
                            <a:noFill/>
                          </a:ln>
                          <a:solidFill>
                            <a:srgbClr val="000000"/>
                          </a:solidFill>
                          <a:effectLst/>
                          <a:uLnTx/>
                          <a:uFillTx/>
                          <a:latin typeface="+mj-lt"/>
                          <a:ea typeface="+mn-ea"/>
                          <a:cs typeface="+mn-cs"/>
                        </a:rPr>
                        <a:t>Close out formation recognizing Soldiers that reenlisted</a:t>
                      </a:r>
                    </a:p>
                    <a:p>
                      <a:pPr marL="0" marR="0" lvl="0" indent="0" algn="l" defTabSz="914400" rtl="0" eaLnBrk="1" fontAlgn="base" latinLnBrk="0" hangingPunct="1">
                        <a:lnSpc>
                          <a:spcPct val="100000"/>
                        </a:lnSpc>
                        <a:spcBef>
                          <a:spcPts val="0"/>
                        </a:spcBef>
                        <a:spcAft>
                          <a:spcPts val="0"/>
                        </a:spcAft>
                        <a:buClrTx/>
                        <a:buSzTx/>
                        <a:buFontTx/>
                        <a:buNone/>
                        <a:tabLst/>
                        <a:defRPr/>
                      </a:pPr>
                      <a:endParaRPr kumimoji="0" lang="en-US" sz="700" b="0" i="0" u="none" strike="noStrike" kern="1200" cap="none" spc="0" normalizeH="0" baseline="0" noProof="0" dirty="0">
                        <a:ln>
                          <a:noFill/>
                        </a:ln>
                        <a:solidFill>
                          <a:srgbClr val="000000"/>
                        </a:solidFill>
                        <a:effectLst/>
                        <a:uLnTx/>
                        <a:uFillTx/>
                        <a:latin typeface="+mj-lt"/>
                        <a:ea typeface="+mn-ea"/>
                        <a:cs typeface="+mn-cs"/>
                      </a:endParaRPr>
                    </a:p>
                    <a:p>
                      <a:pPr marL="0" marR="0" lvl="0" indent="0" algn="l" defTabSz="914400" rtl="0" eaLnBrk="1" fontAlgn="base" latinLnBrk="0" hangingPunct="1">
                        <a:lnSpc>
                          <a:spcPct val="100000"/>
                        </a:lnSpc>
                        <a:spcBef>
                          <a:spcPts val="0"/>
                        </a:spcBef>
                        <a:spcAft>
                          <a:spcPts val="0"/>
                        </a:spcAft>
                        <a:buClrTx/>
                        <a:buSzTx/>
                        <a:buFontTx/>
                        <a:buNone/>
                        <a:tabLst/>
                        <a:defRPr/>
                      </a:pPr>
                      <a:r>
                        <a:rPr kumimoji="0" lang="en-US" sz="700" b="1" i="0" u="none" strike="noStrike" kern="1200" cap="none" spc="0" normalizeH="0" baseline="0" noProof="0" dirty="0">
                          <a:ln>
                            <a:noFill/>
                          </a:ln>
                          <a:solidFill>
                            <a:srgbClr val="000000"/>
                          </a:solidFill>
                          <a:effectLst/>
                          <a:uLnTx/>
                          <a:uFillTx/>
                          <a:latin typeface="+mj-lt"/>
                          <a:ea typeface="+mn-ea"/>
                          <a:cs typeface="+mn-cs"/>
                        </a:rPr>
                        <a:t>Attendees: </a:t>
                      </a:r>
                      <a:r>
                        <a:rPr kumimoji="0" lang="en-US" sz="700" b="0" i="0" u="none" strike="noStrike" kern="1200" cap="none" spc="0" normalizeH="0" baseline="0" noProof="0" dirty="0">
                          <a:ln>
                            <a:noFill/>
                          </a:ln>
                          <a:solidFill>
                            <a:srgbClr val="000000"/>
                          </a:solidFill>
                          <a:effectLst/>
                          <a:uLnTx/>
                          <a:uFillTx/>
                          <a:latin typeface="+mj-lt"/>
                          <a:ea typeface="+mn-ea"/>
                          <a:cs typeface="+mn-cs"/>
                        </a:rPr>
                        <a:t>All BN Personnel</a:t>
                      </a:r>
                    </a:p>
                    <a:p>
                      <a:pPr marL="0" marR="0" lvl="0" indent="0" algn="l" defTabSz="914400" rtl="0" eaLnBrk="1" fontAlgn="base" latinLnBrk="0" hangingPunct="1">
                        <a:lnSpc>
                          <a:spcPct val="100000"/>
                        </a:lnSpc>
                        <a:spcBef>
                          <a:spcPts val="0"/>
                        </a:spcBef>
                        <a:spcAft>
                          <a:spcPts val="0"/>
                        </a:spcAft>
                        <a:buClrTx/>
                        <a:buSzTx/>
                        <a:buFontTx/>
                        <a:buNone/>
                        <a:tabLst/>
                        <a:defRPr/>
                      </a:pPr>
                      <a:endParaRPr kumimoji="0" lang="en-US" sz="700" b="0" i="0" u="none" strike="noStrike" kern="1200" cap="none" spc="0" normalizeH="0" baseline="0" noProof="0" dirty="0">
                        <a:ln>
                          <a:noFill/>
                        </a:ln>
                        <a:solidFill>
                          <a:srgbClr val="000000"/>
                        </a:solidFill>
                        <a:effectLst/>
                        <a:uLnTx/>
                        <a:uFillTx/>
                        <a:latin typeface="+mj-lt"/>
                        <a:ea typeface="+mn-ea"/>
                        <a:cs typeface="+mn-cs"/>
                      </a:endParaRPr>
                    </a:p>
                    <a:p>
                      <a:pPr marL="0" marR="0" lvl="0" indent="0" algn="l" defTabSz="914400" rtl="0" eaLnBrk="1" fontAlgn="base" latinLnBrk="0" hangingPunct="1">
                        <a:lnSpc>
                          <a:spcPct val="100000"/>
                        </a:lnSpc>
                        <a:spcBef>
                          <a:spcPts val="0"/>
                        </a:spcBef>
                        <a:spcAft>
                          <a:spcPts val="0"/>
                        </a:spcAft>
                        <a:buClrTx/>
                        <a:buSzTx/>
                        <a:buFontTx/>
                        <a:buNone/>
                        <a:tabLst/>
                        <a:defRPr/>
                      </a:pPr>
                      <a:r>
                        <a:rPr kumimoji="0" lang="en-US" sz="700" b="1" i="0" u="none" strike="noStrike" kern="1200" cap="none" spc="0" normalizeH="0" baseline="0" noProof="0" dirty="0">
                          <a:ln>
                            <a:noFill/>
                          </a:ln>
                          <a:solidFill>
                            <a:srgbClr val="000000"/>
                          </a:solidFill>
                          <a:effectLst/>
                          <a:uLnTx/>
                          <a:uFillTx/>
                          <a:latin typeface="+mj-lt"/>
                          <a:ea typeface="+mn-ea"/>
                          <a:cs typeface="+mn-cs"/>
                        </a:rPr>
                        <a:t>Desired Outcome: </a:t>
                      </a:r>
                      <a:r>
                        <a:rPr kumimoji="0" lang="en-US" sz="700" b="0" i="0" u="none" strike="noStrike" kern="1200" cap="none" spc="0" normalizeH="0" baseline="0" noProof="0" dirty="0">
                          <a:ln>
                            <a:noFill/>
                          </a:ln>
                          <a:solidFill>
                            <a:srgbClr val="000000"/>
                          </a:solidFill>
                          <a:effectLst/>
                          <a:uLnTx/>
                          <a:uFillTx/>
                          <a:latin typeface="+mj-lt"/>
                          <a:ea typeface="+mn-ea"/>
                          <a:cs typeface="+mn-cs"/>
                        </a:rPr>
                        <a:t>Recognize Soldiers that reenlisted throughout the week and explain what they are reenlisting for</a:t>
                      </a:r>
                      <a:endParaRPr kumimoji="0" lang="en-US" sz="700" b="1" i="0" u="none" strike="noStrike" kern="1200" cap="none" spc="0" normalizeH="0" baseline="0" noProof="0" dirty="0">
                        <a:ln>
                          <a:noFill/>
                        </a:ln>
                        <a:solidFill>
                          <a:srgbClr val="000000"/>
                        </a:solidFill>
                        <a:effectLst/>
                        <a:uLnTx/>
                        <a:uFillTx/>
                        <a:latin typeface="+mj-lt"/>
                        <a:ea typeface="+mn-ea"/>
                        <a:cs typeface="+mn-cs"/>
                      </a:endParaRPr>
                    </a:p>
                  </a:txBody>
                  <a:tcPr marL="63153" marR="63153" marT="31576" marB="31576">
                    <a:lnL w="12697"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34482584"/>
                  </a:ext>
                </a:extLst>
              </a:tr>
              <a:tr h="1393995">
                <a:tc>
                  <a:txBody>
                    <a:bodyPr/>
                    <a:lstStyle/>
                    <a:p>
                      <a:pPr algn="l" fontAlgn="base"/>
                      <a:r>
                        <a:rPr kumimoji="0" lang="en-US" sz="700" b="1" i="0" u="none" strike="noStrike" kern="1200" cap="none" spc="0" normalizeH="0" baseline="0" noProof="0" dirty="0">
                          <a:ln>
                            <a:noFill/>
                          </a:ln>
                          <a:solidFill>
                            <a:srgbClr val="000000"/>
                          </a:solidFill>
                          <a:effectLst/>
                          <a:uLnTx/>
                          <a:uFillTx/>
                          <a:latin typeface="+mn-lt"/>
                          <a:ea typeface="+mn-ea"/>
                          <a:cs typeface="+mn-cs"/>
                        </a:rPr>
                        <a:t>Task: </a:t>
                      </a:r>
                      <a:r>
                        <a:rPr lang="en-US" sz="700" b="0" i="0" kern="1200" dirty="0">
                          <a:solidFill>
                            <a:srgbClr val="000000"/>
                          </a:solidFill>
                          <a:effectLst/>
                          <a:latin typeface="+mj-lt"/>
                          <a:ea typeface="+mn-ea"/>
                          <a:cs typeface="+mn-cs"/>
                        </a:rPr>
                        <a:t>Career Counselor (CC) Update/ Strategy Meeting- (</a:t>
                      </a:r>
                      <a:r>
                        <a:rPr lang="en-US" sz="700" b="1" i="0" kern="1200" dirty="0">
                          <a:solidFill>
                            <a:srgbClr val="000000"/>
                          </a:solidFill>
                          <a:effectLst/>
                          <a:latin typeface="+mj-lt"/>
                          <a:ea typeface="+mn-ea"/>
                          <a:cs typeface="+mn-cs"/>
                        </a:rPr>
                        <a:t>Task #1 on following slide more in depth)</a:t>
                      </a:r>
                    </a:p>
                    <a:p>
                      <a:pPr algn="l" fontAlgn="base"/>
                      <a:endParaRPr lang="en-US" sz="700" b="0" i="0" kern="1200" dirty="0">
                        <a:solidFill>
                          <a:srgbClr val="000000"/>
                        </a:solidFill>
                        <a:effectLst/>
                        <a:latin typeface="+mj-lt"/>
                        <a:ea typeface="+mn-ea"/>
                        <a:cs typeface="+mn-cs"/>
                      </a:endParaRPr>
                    </a:p>
                    <a:p>
                      <a:pPr algn="l" fontAlgn="base"/>
                      <a:r>
                        <a:rPr lang="en-US" sz="700" b="1" i="0" kern="1200" dirty="0">
                          <a:solidFill>
                            <a:srgbClr val="000000"/>
                          </a:solidFill>
                          <a:effectLst/>
                          <a:latin typeface="+mj-lt"/>
                          <a:ea typeface="+mn-ea"/>
                          <a:cs typeface="+mn-cs"/>
                        </a:rPr>
                        <a:t>Attendees: </a:t>
                      </a:r>
                      <a:r>
                        <a:rPr lang="en-US" sz="700" b="0" i="0" kern="1200" dirty="0">
                          <a:solidFill>
                            <a:srgbClr val="000000"/>
                          </a:solidFill>
                          <a:effectLst/>
                          <a:latin typeface="+mj-lt"/>
                          <a:ea typeface="+mn-ea"/>
                          <a:cs typeface="+mn-cs"/>
                        </a:rPr>
                        <a:t>CC, Retention NCOs  (CSM &amp; 1SGs as directed by CSM)</a:t>
                      </a:r>
                    </a:p>
                    <a:p>
                      <a:pPr algn="l" fontAlgn="base"/>
                      <a:endParaRPr lang="en-US" sz="700" b="0" i="0" kern="1200" dirty="0">
                        <a:solidFill>
                          <a:srgbClr val="000000"/>
                        </a:solidFill>
                        <a:effectLst/>
                        <a:latin typeface="+mj-lt"/>
                        <a:ea typeface="+mn-ea"/>
                        <a:cs typeface="+mn-cs"/>
                      </a:endParaRPr>
                    </a:p>
                    <a:p>
                      <a:pPr algn="l" fontAlgn="base"/>
                      <a:r>
                        <a:rPr lang="en-US" sz="700" b="1" i="0" kern="1200" dirty="0">
                          <a:solidFill>
                            <a:srgbClr val="000000"/>
                          </a:solidFill>
                          <a:effectLst/>
                          <a:latin typeface="+mj-lt"/>
                          <a:ea typeface="+mn-ea"/>
                          <a:cs typeface="+mn-cs"/>
                        </a:rPr>
                        <a:t>Agenda: </a:t>
                      </a:r>
                      <a:r>
                        <a:rPr lang="en-US" sz="700" b="0" i="0" kern="1200" dirty="0">
                          <a:solidFill>
                            <a:srgbClr val="000000"/>
                          </a:solidFill>
                          <a:effectLst/>
                          <a:latin typeface="+mj-lt"/>
                          <a:ea typeface="+mn-ea"/>
                          <a:cs typeface="+mn-cs"/>
                        </a:rPr>
                        <a:t>current eligibility roster, retention trends, accomplishments/ shortcomings, Top ten list, bar review, policy updates, </a:t>
                      </a:r>
                      <a:r>
                        <a:rPr lang="en-US" sz="700" b="0" i="0" kern="1200" dirty="0" err="1">
                          <a:solidFill>
                            <a:srgbClr val="000000"/>
                          </a:solidFill>
                          <a:effectLst/>
                          <a:latin typeface="+mj-lt"/>
                          <a:ea typeface="+mn-ea"/>
                          <a:cs typeface="+mn-cs"/>
                        </a:rPr>
                        <a:t>etc</a:t>
                      </a:r>
                      <a:endParaRPr lang="en-US" sz="700" b="0" i="0" kern="1200" dirty="0">
                        <a:solidFill>
                          <a:srgbClr val="000000"/>
                        </a:solidFill>
                        <a:effectLst/>
                        <a:latin typeface="+mj-lt"/>
                        <a:ea typeface="+mn-ea"/>
                        <a:cs typeface="+mn-cs"/>
                      </a:endParaRPr>
                    </a:p>
                    <a:p>
                      <a:pPr algn="l" fontAlgn="base"/>
                      <a:endParaRPr lang="en-US" sz="700" b="0" i="0" dirty="0">
                        <a:solidFill>
                          <a:srgbClr val="000000"/>
                        </a:solidFill>
                        <a:effectLst/>
                        <a:latin typeface="+mj-lt"/>
                      </a:endParaRPr>
                    </a:p>
                  </a:txBody>
                  <a:tcPr marL="63153" marR="63153" marT="31576" marB="31576">
                    <a:lnL w="1905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l" fontAlgn="base"/>
                      <a:r>
                        <a:rPr kumimoji="0" lang="en-US" sz="700" b="1" i="0" u="none" strike="noStrike" kern="1200" cap="none" spc="0" normalizeH="0" baseline="0" noProof="0" dirty="0">
                          <a:ln>
                            <a:noFill/>
                          </a:ln>
                          <a:solidFill>
                            <a:srgbClr val="000000"/>
                          </a:solidFill>
                          <a:effectLst/>
                          <a:uLnTx/>
                          <a:uFillTx/>
                          <a:latin typeface="+mn-lt"/>
                          <a:ea typeface="+mn-ea"/>
                          <a:cs typeface="+mn-cs"/>
                        </a:rPr>
                        <a:t>Task: </a:t>
                      </a:r>
                      <a:r>
                        <a:rPr lang="en-US" sz="700" b="0" i="0" u="none" strike="noStrike" kern="1200" dirty="0">
                          <a:solidFill>
                            <a:srgbClr val="000000"/>
                          </a:solidFill>
                          <a:effectLst/>
                          <a:latin typeface="+mj-lt"/>
                          <a:ea typeface="+mn-ea"/>
                          <a:cs typeface="+mn-cs"/>
                        </a:rPr>
                        <a:t>Retention PT Event</a:t>
                      </a:r>
                      <a:endParaRPr lang="en-US" sz="700" b="0" i="0" kern="1200" dirty="0">
                        <a:solidFill>
                          <a:srgbClr val="000000"/>
                        </a:solidFill>
                        <a:effectLst/>
                        <a:latin typeface="+mj-lt"/>
                        <a:ea typeface="+mn-ea"/>
                        <a:cs typeface="+mn-cs"/>
                      </a:endParaRPr>
                    </a:p>
                    <a:p>
                      <a:pPr algn="l" fontAlgn="base"/>
                      <a:endParaRPr lang="en-US" sz="700" b="0" i="0" kern="1200" dirty="0">
                        <a:solidFill>
                          <a:srgbClr val="000000"/>
                        </a:solidFill>
                        <a:effectLst/>
                        <a:latin typeface="+mj-lt"/>
                        <a:ea typeface="+mn-ea"/>
                        <a:cs typeface="+mn-cs"/>
                      </a:endParaRPr>
                    </a:p>
                    <a:p>
                      <a:pPr algn="l" fontAlgn="base"/>
                      <a:r>
                        <a:rPr lang="en-US" sz="700" b="1" i="0" kern="1200" dirty="0">
                          <a:solidFill>
                            <a:srgbClr val="000000"/>
                          </a:solidFill>
                          <a:effectLst/>
                          <a:latin typeface="+mj-lt"/>
                          <a:ea typeface="+mn-ea"/>
                          <a:cs typeface="+mn-cs"/>
                        </a:rPr>
                        <a:t>Attendees: </a:t>
                      </a:r>
                      <a:r>
                        <a:rPr lang="en-US" sz="700" b="0" i="0" kern="1200" dirty="0">
                          <a:solidFill>
                            <a:srgbClr val="000000"/>
                          </a:solidFill>
                          <a:effectLst/>
                          <a:latin typeface="+mj-lt"/>
                          <a:ea typeface="+mn-ea"/>
                          <a:cs typeface="+mn-cs"/>
                        </a:rPr>
                        <a:t>CSM, CC, Soldiers in their reenlistment window </a:t>
                      </a:r>
                    </a:p>
                    <a:p>
                      <a:pPr algn="l" fontAlgn="base"/>
                      <a:endParaRPr lang="en-US" sz="700" b="0" i="0" kern="1200" dirty="0">
                        <a:solidFill>
                          <a:srgbClr val="000000"/>
                        </a:solidFill>
                        <a:effectLst/>
                        <a:latin typeface="+mj-lt"/>
                        <a:ea typeface="+mn-ea"/>
                        <a:cs typeface="+mn-cs"/>
                      </a:endParaRPr>
                    </a:p>
                    <a:p>
                      <a:pPr algn="l" fontAlgn="base"/>
                      <a:r>
                        <a:rPr lang="en-US" sz="700" b="1" i="0" kern="1200" dirty="0">
                          <a:solidFill>
                            <a:srgbClr val="000000"/>
                          </a:solidFill>
                          <a:effectLst/>
                          <a:latin typeface="+mj-lt"/>
                          <a:ea typeface="+mn-ea"/>
                          <a:cs typeface="+mn-cs"/>
                        </a:rPr>
                        <a:t>Desired Outcome: </a:t>
                      </a:r>
                      <a:r>
                        <a:rPr lang="en-US" sz="700" b="0" i="0" kern="1200" dirty="0">
                          <a:solidFill>
                            <a:srgbClr val="000000"/>
                          </a:solidFill>
                          <a:effectLst/>
                          <a:latin typeface="+mj-lt"/>
                          <a:ea typeface="+mn-ea"/>
                          <a:cs typeface="+mn-cs"/>
                        </a:rPr>
                        <a:t>Build rapport with Soldiers</a:t>
                      </a:r>
                    </a:p>
                    <a:p>
                      <a:pPr algn="l" fontAlgn="base"/>
                      <a:endParaRPr lang="en-US" sz="700" b="0" i="0" kern="1200" dirty="0">
                        <a:solidFill>
                          <a:srgbClr val="000000"/>
                        </a:solidFill>
                        <a:effectLst/>
                        <a:latin typeface="+mj-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700" b="0" i="0" kern="1200" dirty="0">
                          <a:solidFill>
                            <a:srgbClr val="000000"/>
                          </a:solidFill>
                          <a:effectLst/>
                          <a:latin typeface="+mj-lt"/>
                          <a:ea typeface="+mn-ea"/>
                          <a:cs typeface="+mn-cs"/>
                        </a:rPr>
                        <a:t>***Target audience: careerist</a:t>
                      </a:r>
                    </a:p>
                    <a:p>
                      <a:pPr algn="l" fontAlgn="auto"/>
                      <a:endParaRPr lang="en-US" sz="700" b="1" i="0" dirty="0">
                        <a:solidFill>
                          <a:srgbClr val="000000"/>
                        </a:solidFill>
                        <a:effectLst/>
                        <a:latin typeface="+mj-lt"/>
                      </a:endParaRPr>
                    </a:p>
                  </a:txBody>
                  <a:tcPr marL="63153" marR="63153" marT="31576" marB="31576">
                    <a:lnL w="9525" cap="flat" cmpd="sng" algn="ctr">
                      <a:solidFill>
                        <a:srgbClr val="000000"/>
                      </a:solidFill>
                      <a:prstDash val="solid"/>
                      <a:round/>
                      <a:headEnd type="none" w="med" len="med"/>
                      <a:tailEnd type="none" w="med" len="med"/>
                    </a:lnL>
                    <a:lnR w="12697"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l" fontAlgn="ctr"/>
                      <a:r>
                        <a:rPr kumimoji="0" lang="en-US" sz="700" b="1" i="0" u="none" strike="noStrike" kern="1200" cap="none" spc="0" normalizeH="0" baseline="0" noProof="0" dirty="0">
                          <a:ln>
                            <a:noFill/>
                          </a:ln>
                          <a:solidFill>
                            <a:srgbClr val="000000"/>
                          </a:solidFill>
                          <a:effectLst/>
                          <a:uLnTx/>
                          <a:uFillTx/>
                          <a:latin typeface="+mn-lt"/>
                          <a:ea typeface="+mn-ea"/>
                          <a:cs typeface="+mn-cs"/>
                        </a:rPr>
                        <a:t>Task: </a:t>
                      </a:r>
                      <a:r>
                        <a:rPr lang="en-US" sz="700" b="0" i="0" u="none" strike="noStrike" dirty="0">
                          <a:solidFill>
                            <a:srgbClr val="000000"/>
                          </a:solidFill>
                          <a:effectLst/>
                          <a:latin typeface="+mj-lt"/>
                        </a:rPr>
                        <a:t>Retention Climate pulse check</a:t>
                      </a:r>
                    </a:p>
                    <a:p>
                      <a:pPr marL="0" marR="0" lvl="0" indent="0" algn="l" defTabSz="914400" rtl="0" eaLnBrk="1" fontAlgn="base" latinLnBrk="0" hangingPunct="1">
                        <a:lnSpc>
                          <a:spcPct val="100000"/>
                        </a:lnSpc>
                        <a:spcBef>
                          <a:spcPts val="0"/>
                        </a:spcBef>
                        <a:spcAft>
                          <a:spcPts val="0"/>
                        </a:spcAft>
                        <a:buClrTx/>
                        <a:buSzTx/>
                        <a:buFontTx/>
                        <a:buNone/>
                        <a:tabLst/>
                        <a:defRPr/>
                      </a:pPr>
                      <a:endParaRPr kumimoji="0" lang="en-US" sz="700" b="1" i="0" u="none" strike="noStrike" kern="1200" cap="none" spc="0" normalizeH="0" baseline="0" noProof="0" dirty="0">
                        <a:ln>
                          <a:noFill/>
                        </a:ln>
                        <a:solidFill>
                          <a:srgbClr val="000000"/>
                        </a:solidFill>
                        <a:effectLst/>
                        <a:uLnTx/>
                        <a:uFillTx/>
                        <a:latin typeface="+mj-lt"/>
                        <a:ea typeface="+mn-ea"/>
                        <a:cs typeface="+mn-cs"/>
                      </a:endParaRPr>
                    </a:p>
                    <a:p>
                      <a:pPr marL="0" marR="0" lvl="0" indent="0" algn="l" defTabSz="914400" rtl="0" eaLnBrk="1" fontAlgn="base" latinLnBrk="0" hangingPunct="1">
                        <a:lnSpc>
                          <a:spcPct val="100000"/>
                        </a:lnSpc>
                        <a:spcBef>
                          <a:spcPts val="0"/>
                        </a:spcBef>
                        <a:spcAft>
                          <a:spcPts val="0"/>
                        </a:spcAft>
                        <a:buClrTx/>
                        <a:buSzTx/>
                        <a:buFontTx/>
                        <a:buNone/>
                        <a:tabLst/>
                        <a:defRPr/>
                      </a:pPr>
                      <a:r>
                        <a:rPr kumimoji="0" lang="en-US" sz="700" b="1" i="0" u="none" strike="noStrike" kern="1200" cap="none" spc="0" normalizeH="0" baseline="0" noProof="0" dirty="0">
                          <a:ln>
                            <a:noFill/>
                          </a:ln>
                          <a:solidFill>
                            <a:srgbClr val="000000"/>
                          </a:solidFill>
                          <a:effectLst/>
                          <a:uLnTx/>
                          <a:uFillTx/>
                          <a:latin typeface="+mj-lt"/>
                          <a:ea typeface="+mn-ea"/>
                          <a:cs typeface="+mn-cs"/>
                        </a:rPr>
                        <a:t>Attendees: </a:t>
                      </a:r>
                      <a:r>
                        <a:rPr kumimoji="0" lang="en-US" sz="700" b="0" i="0" u="none" strike="noStrike" kern="1200" cap="none" spc="0" normalizeH="0" baseline="0" noProof="0" dirty="0">
                          <a:ln>
                            <a:noFill/>
                          </a:ln>
                          <a:solidFill>
                            <a:srgbClr val="000000"/>
                          </a:solidFill>
                          <a:effectLst/>
                          <a:uLnTx/>
                          <a:uFillTx/>
                          <a:latin typeface="+mj-lt"/>
                          <a:ea typeface="+mn-ea"/>
                          <a:cs typeface="+mn-cs"/>
                        </a:rPr>
                        <a:t> CSM, CC, 1SG, &amp; Retention NCO</a:t>
                      </a:r>
                    </a:p>
                    <a:p>
                      <a:pPr marL="0" marR="0" lvl="0" indent="0" algn="l" defTabSz="914400" rtl="0" eaLnBrk="1" fontAlgn="base" latinLnBrk="0" hangingPunct="1">
                        <a:lnSpc>
                          <a:spcPct val="100000"/>
                        </a:lnSpc>
                        <a:spcBef>
                          <a:spcPts val="0"/>
                        </a:spcBef>
                        <a:spcAft>
                          <a:spcPts val="0"/>
                        </a:spcAft>
                        <a:buClrTx/>
                        <a:buSzTx/>
                        <a:buFontTx/>
                        <a:buNone/>
                        <a:tabLst/>
                        <a:defRPr/>
                      </a:pPr>
                      <a:endParaRPr kumimoji="0" lang="en-US" sz="700" b="0" i="0" u="none" strike="noStrike" kern="1200" cap="none" spc="0" normalizeH="0" baseline="0" noProof="0" dirty="0">
                        <a:ln>
                          <a:noFill/>
                        </a:ln>
                        <a:solidFill>
                          <a:srgbClr val="000000"/>
                        </a:solidFill>
                        <a:effectLst/>
                        <a:uLnTx/>
                        <a:uFillTx/>
                        <a:latin typeface="+mj-lt"/>
                        <a:ea typeface="+mn-ea"/>
                        <a:cs typeface="+mn-cs"/>
                      </a:endParaRPr>
                    </a:p>
                    <a:p>
                      <a:pPr marL="0" marR="0" lvl="0" indent="0" algn="l" defTabSz="914400" rtl="0" eaLnBrk="1" fontAlgn="base" latinLnBrk="0" hangingPunct="1">
                        <a:lnSpc>
                          <a:spcPct val="100000"/>
                        </a:lnSpc>
                        <a:spcBef>
                          <a:spcPts val="0"/>
                        </a:spcBef>
                        <a:spcAft>
                          <a:spcPts val="0"/>
                        </a:spcAft>
                        <a:buClrTx/>
                        <a:buSzTx/>
                        <a:buFontTx/>
                        <a:buNone/>
                        <a:tabLst/>
                        <a:defRPr/>
                      </a:pPr>
                      <a:r>
                        <a:rPr kumimoji="0" lang="en-US" sz="700" b="1" i="0" u="none" strike="noStrike" kern="1200" cap="none" spc="0" normalizeH="0" baseline="0" noProof="0" dirty="0">
                          <a:ln>
                            <a:noFill/>
                          </a:ln>
                          <a:solidFill>
                            <a:srgbClr val="000000"/>
                          </a:solidFill>
                          <a:effectLst/>
                          <a:uLnTx/>
                          <a:uFillTx/>
                          <a:latin typeface="+mj-lt"/>
                          <a:ea typeface="+mn-ea"/>
                          <a:cs typeface="+mn-cs"/>
                        </a:rPr>
                        <a:t>Desired Outcome: </a:t>
                      </a:r>
                      <a:r>
                        <a:rPr kumimoji="0" lang="en-US" sz="700" b="0" i="0" u="none" strike="noStrike" kern="1200" cap="none" spc="0" normalizeH="0" baseline="0" noProof="0" dirty="0">
                          <a:ln>
                            <a:noFill/>
                          </a:ln>
                          <a:solidFill>
                            <a:srgbClr val="000000"/>
                          </a:solidFill>
                          <a:effectLst/>
                          <a:uLnTx/>
                          <a:uFillTx/>
                          <a:latin typeface="+mj-lt"/>
                          <a:ea typeface="+mn-ea"/>
                          <a:cs typeface="+mn-cs"/>
                        </a:rPr>
                        <a:t> utilize reenlistment trends to identify potential command climate issues</a:t>
                      </a:r>
                    </a:p>
                    <a:p>
                      <a:pPr marL="0" marR="0" lvl="0" indent="0" algn="l" defTabSz="914400" rtl="0" eaLnBrk="1" fontAlgn="base" latinLnBrk="0" hangingPunct="1">
                        <a:lnSpc>
                          <a:spcPct val="100000"/>
                        </a:lnSpc>
                        <a:spcBef>
                          <a:spcPts val="0"/>
                        </a:spcBef>
                        <a:spcAft>
                          <a:spcPts val="0"/>
                        </a:spcAft>
                        <a:buClrTx/>
                        <a:buSzTx/>
                        <a:buFontTx/>
                        <a:buNone/>
                        <a:tabLst/>
                        <a:defRPr/>
                      </a:pPr>
                      <a:endParaRPr lang="en-US" sz="700" b="0" i="0" kern="1200" dirty="0">
                        <a:solidFill>
                          <a:srgbClr val="000000"/>
                        </a:solidFill>
                        <a:effectLst/>
                        <a:latin typeface="+mj-lt"/>
                        <a:ea typeface="+mn-ea"/>
                        <a:cs typeface="+mn-cs"/>
                      </a:endParaRPr>
                    </a:p>
                    <a:p>
                      <a:pPr marL="0" marR="0" lvl="0" indent="0" algn="l" defTabSz="914400" rtl="0" eaLnBrk="1" fontAlgn="base" latinLnBrk="0" hangingPunct="1">
                        <a:lnSpc>
                          <a:spcPct val="100000"/>
                        </a:lnSpc>
                        <a:spcBef>
                          <a:spcPts val="0"/>
                        </a:spcBef>
                        <a:spcAft>
                          <a:spcPts val="0"/>
                        </a:spcAft>
                        <a:buClrTx/>
                        <a:buSzTx/>
                        <a:buFontTx/>
                        <a:buNone/>
                        <a:tabLst/>
                        <a:defRPr/>
                      </a:pPr>
                      <a:r>
                        <a:rPr lang="en-US" sz="700" b="0" i="0" kern="1200" dirty="0">
                          <a:solidFill>
                            <a:srgbClr val="000000"/>
                          </a:solidFill>
                          <a:effectLst/>
                          <a:latin typeface="+mj-lt"/>
                          <a:ea typeface="+mn-ea"/>
                          <a:cs typeface="+mn-cs"/>
                        </a:rPr>
                        <a:t>***Target audience: initial term</a:t>
                      </a:r>
                    </a:p>
                    <a:p>
                      <a:pPr marL="0" marR="0" lvl="0" indent="0" algn="l" defTabSz="914400" rtl="0" eaLnBrk="1" fontAlgn="base" latinLnBrk="0" hangingPunct="1">
                        <a:lnSpc>
                          <a:spcPct val="100000"/>
                        </a:lnSpc>
                        <a:spcBef>
                          <a:spcPts val="0"/>
                        </a:spcBef>
                        <a:spcAft>
                          <a:spcPts val="0"/>
                        </a:spcAft>
                        <a:buClrTx/>
                        <a:buSzTx/>
                        <a:buFontTx/>
                        <a:buNone/>
                        <a:tabLst/>
                        <a:defRPr/>
                      </a:pPr>
                      <a:r>
                        <a:rPr lang="en-US" sz="700" b="0" i="0" kern="1200" dirty="0">
                          <a:solidFill>
                            <a:srgbClr val="000000"/>
                          </a:solidFill>
                          <a:effectLst/>
                          <a:latin typeface="+mn-lt"/>
                          <a:ea typeface="+mn-ea"/>
                          <a:cs typeface="+mn-cs"/>
                        </a:rPr>
                        <a:t>***Soldier that re-enlisted tells their story</a:t>
                      </a:r>
                      <a:endParaRPr lang="en-US" sz="700" b="1" i="0" kern="1200" dirty="0">
                        <a:solidFill>
                          <a:srgbClr val="000000"/>
                        </a:solidFill>
                        <a:effectLst/>
                        <a:latin typeface="+mn-lt"/>
                        <a:ea typeface="+mn-ea"/>
                        <a:cs typeface="+mn-cs"/>
                      </a:endParaRPr>
                    </a:p>
                    <a:p>
                      <a:pPr marL="0" marR="0" lvl="0" indent="0" algn="l" defTabSz="914400" rtl="0" eaLnBrk="1" fontAlgn="base" latinLnBrk="0" hangingPunct="1">
                        <a:lnSpc>
                          <a:spcPct val="100000"/>
                        </a:lnSpc>
                        <a:spcBef>
                          <a:spcPts val="0"/>
                        </a:spcBef>
                        <a:spcAft>
                          <a:spcPts val="0"/>
                        </a:spcAft>
                        <a:buClrTx/>
                        <a:buSzTx/>
                        <a:buFontTx/>
                        <a:buNone/>
                        <a:tabLst/>
                        <a:defRPr/>
                      </a:pPr>
                      <a:endParaRPr kumimoji="0" lang="en-US" sz="700" b="1" i="0" u="none" strike="noStrike" kern="1200" cap="none" spc="0" normalizeH="0" baseline="0" noProof="0" dirty="0">
                        <a:ln>
                          <a:noFill/>
                        </a:ln>
                        <a:solidFill>
                          <a:srgbClr val="000000"/>
                        </a:solidFill>
                        <a:effectLst/>
                        <a:uLnTx/>
                        <a:uFillTx/>
                        <a:latin typeface="+mj-lt"/>
                        <a:ea typeface="+mn-ea"/>
                        <a:cs typeface="+mn-cs"/>
                      </a:endParaRPr>
                    </a:p>
                  </a:txBody>
                  <a:tcPr marL="63153" marR="63153" marT="31576" marB="31576">
                    <a:lnL w="12697" cap="flat" cmpd="sng" algn="ctr">
                      <a:solidFill>
                        <a:srgbClr val="000000"/>
                      </a:solidFill>
                      <a:prstDash val="solid"/>
                      <a:round/>
                      <a:headEnd type="none" w="med" len="med"/>
                      <a:tailEnd type="none" w="med" len="med"/>
                    </a:lnL>
                    <a:lnR w="12697"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l" fontAlgn="base"/>
                      <a:r>
                        <a:rPr lang="en-US" sz="700" b="1" i="0" kern="1200" dirty="0">
                          <a:solidFill>
                            <a:srgbClr val="000000"/>
                          </a:solidFill>
                          <a:effectLst/>
                          <a:latin typeface="+mn-lt"/>
                          <a:ea typeface="+mn-ea"/>
                          <a:cs typeface="+mn-cs"/>
                        </a:rPr>
                        <a:t>Task</a:t>
                      </a:r>
                      <a:r>
                        <a:rPr lang="en-US" sz="700" b="0" i="0" kern="1200" dirty="0">
                          <a:solidFill>
                            <a:srgbClr val="000000"/>
                          </a:solidFill>
                          <a:effectLst/>
                          <a:latin typeface="+mn-lt"/>
                          <a:ea typeface="+mn-ea"/>
                          <a:cs typeface="+mn-cs"/>
                        </a:rPr>
                        <a:t>: CSM Emails Retention plan and progress to CMD Teams</a:t>
                      </a:r>
                    </a:p>
                    <a:p>
                      <a:pPr algn="l" fontAlgn="base"/>
                      <a:endParaRPr lang="en-US" sz="700" b="0" i="0" kern="1200" dirty="0">
                        <a:solidFill>
                          <a:srgbClr val="000000"/>
                        </a:solidFill>
                        <a:effectLst/>
                        <a:latin typeface="+mn-lt"/>
                        <a:ea typeface="+mn-ea"/>
                        <a:cs typeface="+mn-cs"/>
                      </a:endParaRPr>
                    </a:p>
                    <a:p>
                      <a:pPr algn="l" fontAlgn="base"/>
                      <a:r>
                        <a:rPr lang="en-US" sz="700" b="1" i="0" kern="1200" dirty="0">
                          <a:solidFill>
                            <a:srgbClr val="000000"/>
                          </a:solidFill>
                          <a:effectLst/>
                          <a:latin typeface="+mn-lt"/>
                          <a:ea typeface="+mn-ea"/>
                          <a:cs typeface="+mn-cs"/>
                        </a:rPr>
                        <a:t>Attendees: </a:t>
                      </a:r>
                      <a:r>
                        <a:rPr lang="en-US" sz="700" b="0" i="0" kern="1200" dirty="0">
                          <a:solidFill>
                            <a:srgbClr val="000000"/>
                          </a:solidFill>
                          <a:effectLst/>
                          <a:latin typeface="+mn-lt"/>
                          <a:ea typeface="+mn-ea"/>
                          <a:cs typeface="+mn-cs"/>
                        </a:rPr>
                        <a:t>CC provides update on each CBT’s progress and CSM provides guidance</a:t>
                      </a:r>
                    </a:p>
                    <a:p>
                      <a:pPr algn="l" fontAlgn="base"/>
                      <a:endParaRPr lang="en-US" sz="700" b="0" i="0" kern="1200" dirty="0">
                        <a:solidFill>
                          <a:srgbClr val="000000"/>
                        </a:solidFill>
                        <a:effectLst/>
                        <a:latin typeface="+mn-lt"/>
                        <a:ea typeface="+mn-ea"/>
                        <a:cs typeface="+mn-cs"/>
                      </a:endParaRPr>
                    </a:p>
                    <a:p>
                      <a:pPr algn="l" fontAlgn="base"/>
                      <a:r>
                        <a:rPr lang="en-US" sz="700" b="1" i="0" kern="1200" dirty="0">
                          <a:solidFill>
                            <a:srgbClr val="000000"/>
                          </a:solidFill>
                          <a:effectLst/>
                          <a:latin typeface="+mn-lt"/>
                          <a:ea typeface="+mn-ea"/>
                          <a:cs typeface="+mn-cs"/>
                        </a:rPr>
                        <a:t>Desired Outcome: </a:t>
                      </a:r>
                      <a:r>
                        <a:rPr lang="en-US" sz="700" b="0" i="0" kern="1200" dirty="0">
                          <a:solidFill>
                            <a:srgbClr val="000000"/>
                          </a:solidFill>
                          <a:effectLst/>
                          <a:latin typeface="+mn-lt"/>
                          <a:ea typeface="+mn-ea"/>
                          <a:cs typeface="+mn-cs"/>
                        </a:rPr>
                        <a:t>Command influence on retention mission</a:t>
                      </a:r>
                    </a:p>
                  </a:txBody>
                  <a:tcPr marL="63153" marR="63153" marT="31576" marB="31576">
                    <a:lnL w="12697" cap="flat" cmpd="sng" algn="ctr">
                      <a:solidFill>
                        <a:srgbClr val="000000"/>
                      </a:solidFill>
                      <a:prstDash val="solid"/>
                      <a:round/>
                      <a:headEnd type="none" w="med" len="med"/>
                      <a:tailEnd type="none" w="med" len="med"/>
                    </a:lnL>
                    <a:lnR w="12697"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marL="0" marR="0" lvl="0" indent="0" algn="l" defTabSz="914400" rtl="0" eaLnBrk="1" fontAlgn="base" latinLnBrk="0" hangingPunct="1">
                        <a:lnSpc>
                          <a:spcPct val="100000"/>
                        </a:lnSpc>
                        <a:spcBef>
                          <a:spcPts val="0"/>
                        </a:spcBef>
                        <a:spcAft>
                          <a:spcPts val="0"/>
                        </a:spcAft>
                        <a:buClrTx/>
                        <a:buSzTx/>
                        <a:buFontTx/>
                        <a:buNone/>
                        <a:tabLst/>
                        <a:defRPr/>
                      </a:pPr>
                      <a:r>
                        <a:rPr kumimoji="0" lang="en-US" sz="700" b="1" i="0" u="none" strike="noStrike" kern="1200" cap="none" spc="0" normalizeH="0" baseline="0" noProof="0" dirty="0">
                          <a:ln>
                            <a:noFill/>
                          </a:ln>
                          <a:solidFill>
                            <a:srgbClr val="000000"/>
                          </a:solidFill>
                          <a:effectLst/>
                          <a:uLnTx/>
                          <a:uFillTx/>
                          <a:latin typeface="+mn-lt"/>
                          <a:ea typeface="+mn-ea"/>
                          <a:cs typeface="+mn-cs"/>
                        </a:rPr>
                        <a:t>Task: </a:t>
                      </a:r>
                      <a:r>
                        <a:rPr kumimoji="0" lang="en-US" sz="700" b="0" i="0" u="none" strike="noStrike" kern="1200" cap="none" spc="0" normalizeH="0" baseline="0" noProof="0" dirty="0">
                          <a:ln>
                            <a:noFill/>
                          </a:ln>
                          <a:solidFill>
                            <a:srgbClr val="000000"/>
                          </a:solidFill>
                          <a:effectLst/>
                          <a:uLnTx/>
                          <a:uFillTx/>
                          <a:latin typeface="+mn-lt"/>
                          <a:ea typeface="+mn-ea"/>
                          <a:cs typeface="+mn-cs"/>
                        </a:rPr>
                        <a:t> Company </a:t>
                      </a:r>
                      <a:r>
                        <a:rPr kumimoji="0" lang="en-US" sz="700" b="0" i="0" u="none" strike="noStrike" kern="1200" cap="none" spc="0" normalizeH="0" baseline="0" noProof="0" dirty="0">
                          <a:ln>
                            <a:noFill/>
                          </a:ln>
                          <a:solidFill>
                            <a:srgbClr val="000000"/>
                          </a:solidFill>
                          <a:effectLst/>
                          <a:uLnTx/>
                          <a:uFillTx/>
                          <a:latin typeface="+mj-lt"/>
                          <a:ea typeface="+mn-ea"/>
                          <a:cs typeface="+mn-cs"/>
                        </a:rPr>
                        <a:t>close out formations recognizing Soldiers that reenlisted and accomplishments</a:t>
                      </a:r>
                    </a:p>
                    <a:p>
                      <a:pPr marL="0" marR="0" lvl="0" indent="0" algn="l" defTabSz="914400" rtl="0" eaLnBrk="1" fontAlgn="base" latinLnBrk="0" hangingPunct="1">
                        <a:lnSpc>
                          <a:spcPct val="100000"/>
                        </a:lnSpc>
                        <a:spcBef>
                          <a:spcPts val="0"/>
                        </a:spcBef>
                        <a:spcAft>
                          <a:spcPts val="0"/>
                        </a:spcAft>
                        <a:buClrTx/>
                        <a:buSzTx/>
                        <a:buFontTx/>
                        <a:buNone/>
                        <a:tabLst/>
                        <a:defRPr/>
                      </a:pPr>
                      <a:endParaRPr kumimoji="0" lang="en-US" sz="700" b="0" i="0" u="none" strike="noStrike" kern="1200" cap="none" spc="0" normalizeH="0" baseline="0" noProof="0" dirty="0">
                        <a:ln>
                          <a:noFill/>
                        </a:ln>
                        <a:solidFill>
                          <a:srgbClr val="000000"/>
                        </a:solidFill>
                        <a:effectLst/>
                        <a:uLnTx/>
                        <a:uFillTx/>
                        <a:latin typeface="+mj-lt"/>
                        <a:ea typeface="+mn-ea"/>
                        <a:cs typeface="+mn-cs"/>
                      </a:endParaRPr>
                    </a:p>
                    <a:p>
                      <a:pPr marL="0" marR="0" lvl="0" indent="0" algn="l" defTabSz="914400" rtl="0" eaLnBrk="1" fontAlgn="base" latinLnBrk="0" hangingPunct="1">
                        <a:lnSpc>
                          <a:spcPct val="100000"/>
                        </a:lnSpc>
                        <a:spcBef>
                          <a:spcPts val="0"/>
                        </a:spcBef>
                        <a:spcAft>
                          <a:spcPts val="0"/>
                        </a:spcAft>
                        <a:buClrTx/>
                        <a:buSzTx/>
                        <a:buFontTx/>
                        <a:buNone/>
                        <a:tabLst/>
                        <a:defRPr/>
                      </a:pPr>
                      <a:r>
                        <a:rPr kumimoji="0" lang="en-US" sz="700" b="1" i="0" u="none" strike="noStrike" kern="1200" cap="none" spc="0" normalizeH="0" baseline="0" noProof="0" dirty="0">
                          <a:ln>
                            <a:noFill/>
                          </a:ln>
                          <a:solidFill>
                            <a:srgbClr val="000000"/>
                          </a:solidFill>
                          <a:effectLst/>
                          <a:uLnTx/>
                          <a:uFillTx/>
                          <a:latin typeface="+mj-lt"/>
                          <a:ea typeface="+mn-ea"/>
                          <a:cs typeface="+mn-cs"/>
                        </a:rPr>
                        <a:t>Attendees: </a:t>
                      </a:r>
                      <a:r>
                        <a:rPr kumimoji="0" lang="en-US" sz="700" b="0" i="0" u="none" strike="noStrike" kern="1200" cap="none" spc="0" normalizeH="0" baseline="0" noProof="0" dirty="0">
                          <a:ln>
                            <a:noFill/>
                          </a:ln>
                          <a:solidFill>
                            <a:srgbClr val="000000"/>
                          </a:solidFill>
                          <a:effectLst/>
                          <a:uLnTx/>
                          <a:uFillTx/>
                          <a:latin typeface="+mj-lt"/>
                          <a:ea typeface="+mn-ea"/>
                          <a:cs typeface="+mn-cs"/>
                        </a:rPr>
                        <a:t>All BN Personnel (Company formations staggered)</a:t>
                      </a:r>
                    </a:p>
                    <a:p>
                      <a:pPr marL="0" marR="0" lvl="0" indent="0" algn="l" defTabSz="914400" rtl="0" eaLnBrk="1" fontAlgn="base" latinLnBrk="0" hangingPunct="1">
                        <a:lnSpc>
                          <a:spcPct val="100000"/>
                        </a:lnSpc>
                        <a:spcBef>
                          <a:spcPts val="0"/>
                        </a:spcBef>
                        <a:spcAft>
                          <a:spcPts val="0"/>
                        </a:spcAft>
                        <a:buClrTx/>
                        <a:buSzTx/>
                        <a:buFontTx/>
                        <a:buNone/>
                        <a:tabLst/>
                        <a:defRPr/>
                      </a:pPr>
                      <a:endParaRPr kumimoji="0" lang="en-US" sz="700" b="0" i="0" u="none" strike="noStrike" kern="1200" cap="none" spc="0" normalizeH="0" baseline="0" noProof="0" dirty="0">
                        <a:ln>
                          <a:noFill/>
                        </a:ln>
                        <a:solidFill>
                          <a:srgbClr val="000000"/>
                        </a:solidFill>
                        <a:effectLst/>
                        <a:uLnTx/>
                        <a:uFillTx/>
                        <a:latin typeface="+mj-lt"/>
                        <a:ea typeface="+mn-ea"/>
                        <a:cs typeface="+mn-cs"/>
                      </a:endParaRPr>
                    </a:p>
                    <a:p>
                      <a:pPr marL="0" marR="0" lvl="0" indent="0" algn="l" defTabSz="914400" rtl="0" eaLnBrk="1" fontAlgn="base" latinLnBrk="0" hangingPunct="1">
                        <a:lnSpc>
                          <a:spcPct val="100000"/>
                        </a:lnSpc>
                        <a:spcBef>
                          <a:spcPts val="0"/>
                        </a:spcBef>
                        <a:spcAft>
                          <a:spcPts val="0"/>
                        </a:spcAft>
                        <a:buClrTx/>
                        <a:buSzTx/>
                        <a:buFontTx/>
                        <a:buNone/>
                        <a:tabLst/>
                        <a:defRPr/>
                      </a:pPr>
                      <a:r>
                        <a:rPr kumimoji="0" lang="en-US" sz="700" b="1" i="0" u="none" strike="noStrike" kern="1200" cap="none" spc="0" normalizeH="0" baseline="0" noProof="0" dirty="0">
                          <a:ln>
                            <a:noFill/>
                          </a:ln>
                          <a:solidFill>
                            <a:srgbClr val="000000"/>
                          </a:solidFill>
                          <a:effectLst/>
                          <a:uLnTx/>
                          <a:uFillTx/>
                          <a:latin typeface="+mj-lt"/>
                          <a:ea typeface="+mn-ea"/>
                          <a:cs typeface="+mn-cs"/>
                        </a:rPr>
                        <a:t>Desired Outcome:</a:t>
                      </a:r>
                      <a:r>
                        <a:rPr kumimoji="0" lang="en-US" sz="700" b="0" i="0" u="none" strike="noStrike" kern="1200" cap="none" spc="0" normalizeH="0" baseline="0" noProof="0" dirty="0">
                          <a:ln>
                            <a:noFill/>
                          </a:ln>
                          <a:solidFill>
                            <a:srgbClr val="000000"/>
                          </a:solidFill>
                          <a:effectLst/>
                          <a:uLnTx/>
                          <a:uFillTx/>
                          <a:latin typeface="+mj-lt"/>
                          <a:ea typeface="+mn-ea"/>
                          <a:cs typeface="+mn-cs"/>
                        </a:rPr>
                        <a:t> Staggered company close out formations allow BN commander/CSM to personalize Soldier accomplishments and interactions</a:t>
                      </a:r>
                      <a:endParaRPr kumimoji="0" lang="en-US" sz="700" b="1" i="0" u="none" strike="noStrike" kern="1200" cap="none" spc="0" normalizeH="0" baseline="0" noProof="0" dirty="0">
                        <a:ln>
                          <a:noFill/>
                        </a:ln>
                        <a:solidFill>
                          <a:srgbClr val="000000"/>
                        </a:solidFill>
                        <a:effectLst/>
                        <a:uLnTx/>
                        <a:uFillTx/>
                        <a:latin typeface="+mj-lt"/>
                        <a:ea typeface="+mn-ea"/>
                        <a:cs typeface="+mn-cs"/>
                      </a:endParaRPr>
                    </a:p>
                  </a:txBody>
                  <a:tcPr marL="63153" marR="63153" marT="31576" marB="31576">
                    <a:lnL w="12697"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07666414"/>
                  </a:ext>
                </a:extLst>
              </a:tr>
            </a:tbl>
          </a:graphicData>
        </a:graphic>
      </p:graphicFrame>
      <p:sp>
        <p:nvSpPr>
          <p:cNvPr id="8" name="Rectangle 1">
            <a:extLst>
              <a:ext uri="{FF2B5EF4-FFF2-40B4-BE49-F238E27FC236}">
                <a16:creationId xmlns:a16="http://schemas.microsoft.com/office/drawing/2014/main" id="{936FD00A-0DBB-FDEB-C639-D2C26366D83C}"/>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rgbClr val="000000"/>
                </a:solidFill>
                <a:effectLst/>
                <a:latin typeface="Times New Roman" panose="02020603050405020304" pitchFamily="18" charset="0"/>
                <a:cs typeface="Times New Roman" panose="02020603050405020304" pitchFamily="18" charset="0"/>
              </a:rPr>
              <a:t> </a:t>
            </a:r>
            <a:endParaRPr kumimoji="0" lang="en-US" altLang="en-US" sz="18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 name="TextBox 10">
            <a:extLst>
              <a:ext uri="{FF2B5EF4-FFF2-40B4-BE49-F238E27FC236}">
                <a16:creationId xmlns:a16="http://schemas.microsoft.com/office/drawing/2014/main" id="{1B815A0E-D0A2-9722-4262-A24DC091DC3E}"/>
              </a:ext>
            </a:extLst>
          </p:cNvPr>
          <p:cNvSpPr txBox="1"/>
          <p:nvPr/>
        </p:nvSpPr>
        <p:spPr>
          <a:xfrm>
            <a:off x="40741" y="1958225"/>
            <a:ext cx="522900" cy="276999"/>
          </a:xfrm>
          <a:prstGeom prst="rect">
            <a:avLst/>
          </a:prstGeom>
          <a:noFill/>
        </p:spPr>
        <p:txBody>
          <a:bodyPr wrap="none" rtlCol="0">
            <a:spAutoFit/>
          </a:bodyPr>
          <a:lstStyle/>
          <a:p>
            <a:r>
              <a:rPr lang="en-US" sz="1200" b="1" dirty="0"/>
              <a:t>WK 1</a:t>
            </a:r>
          </a:p>
        </p:txBody>
      </p:sp>
      <p:sp>
        <p:nvSpPr>
          <p:cNvPr id="12" name="TextBox 11">
            <a:extLst>
              <a:ext uri="{FF2B5EF4-FFF2-40B4-BE49-F238E27FC236}">
                <a16:creationId xmlns:a16="http://schemas.microsoft.com/office/drawing/2014/main" id="{49AAD2A9-7E5C-0C2D-CD94-299A2ADA0B6D}"/>
              </a:ext>
            </a:extLst>
          </p:cNvPr>
          <p:cNvSpPr txBox="1"/>
          <p:nvPr/>
        </p:nvSpPr>
        <p:spPr>
          <a:xfrm>
            <a:off x="37095" y="5857794"/>
            <a:ext cx="522900" cy="276999"/>
          </a:xfrm>
          <a:prstGeom prst="rect">
            <a:avLst/>
          </a:prstGeom>
          <a:noFill/>
        </p:spPr>
        <p:txBody>
          <a:bodyPr wrap="none" rtlCol="0">
            <a:spAutoFit/>
          </a:bodyPr>
          <a:lstStyle/>
          <a:p>
            <a:r>
              <a:rPr lang="en-US" sz="1200" b="1" dirty="0"/>
              <a:t>WK 4</a:t>
            </a:r>
          </a:p>
        </p:txBody>
      </p:sp>
      <p:sp>
        <p:nvSpPr>
          <p:cNvPr id="13" name="TextBox 12">
            <a:extLst>
              <a:ext uri="{FF2B5EF4-FFF2-40B4-BE49-F238E27FC236}">
                <a16:creationId xmlns:a16="http://schemas.microsoft.com/office/drawing/2014/main" id="{17B6DE94-94D9-E892-1E4A-5FCEDCAABDD4}"/>
              </a:ext>
            </a:extLst>
          </p:cNvPr>
          <p:cNvSpPr txBox="1"/>
          <p:nvPr/>
        </p:nvSpPr>
        <p:spPr>
          <a:xfrm>
            <a:off x="40741" y="4570376"/>
            <a:ext cx="522900" cy="276999"/>
          </a:xfrm>
          <a:prstGeom prst="rect">
            <a:avLst/>
          </a:prstGeom>
          <a:noFill/>
        </p:spPr>
        <p:txBody>
          <a:bodyPr wrap="none" rtlCol="0">
            <a:spAutoFit/>
          </a:bodyPr>
          <a:lstStyle/>
          <a:p>
            <a:r>
              <a:rPr lang="en-US" sz="1200" b="1" dirty="0"/>
              <a:t>WK 3</a:t>
            </a:r>
          </a:p>
        </p:txBody>
      </p:sp>
      <p:sp>
        <p:nvSpPr>
          <p:cNvPr id="14" name="TextBox 13">
            <a:extLst>
              <a:ext uri="{FF2B5EF4-FFF2-40B4-BE49-F238E27FC236}">
                <a16:creationId xmlns:a16="http://schemas.microsoft.com/office/drawing/2014/main" id="{6614B1F0-FFB6-4B9C-9766-4CE5D23DA713}"/>
              </a:ext>
            </a:extLst>
          </p:cNvPr>
          <p:cNvSpPr txBox="1"/>
          <p:nvPr/>
        </p:nvSpPr>
        <p:spPr>
          <a:xfrm>
            <a:off x="37095" y="3290500"/>
            <a:ext cx="522900" cy="276999"/>
          </a:xfrm>
          <a:prstGeom prst="rect">
            <a:avLst/>
          </a:prstGeom>
          <a:noFill/>
        </p:spPr>
        <p:txBody>
          <a:bodyPr wrap="none" rtlCol="0">
            <a:spAutoFit/>
          </a:bodyPr>
          <a:lstStyle/>
          <a:p>
            <a:r>
              <a:rPr lang="en-US" sz="1200" b="1" dirty="0"/>
              <a:t>WK 2</a:t>
            </a:r>
          </a:p>
        </p:txBody>
      </p:sp>
    </p:spTree>
    <p:extLst>
      <p:ext uri="{BB962C8B-B14F-4D97-AF65-F5344CB8AC3E}">
        <p14:creationId xmlns:p14="http://schemas.microsoft.com/office/powerpoint/2010/main" val="25932788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1E4E7EBD16E294EB40BB7080795454D" ma:contentTypeVersion="12" ma:contentTypeDescription="Create a new document." ma:contentTypeScope="" ma:versionID="31d70e71ba22f0884d65e6eb2c0c2d82">
  <xsd:schema xmlns:xsd="http://www.w3.org/2001/XMLSchema" xmlns:xs="http://www.w3.org/2001/XMLSchema" xmlns:p="http://schemas.microsoft.com/office/2006/metadata/properties" xmlns:ns2="2dc2ea81-8037-48e9-9c98-f1aa3ca6896f" xmlns:ns3="ab6aa099-11b5-429b-aef8-b4690966847b" targetNamespace="http://schemas.microsoft.com/office/2006/metadata/properties" ma:root="true" ma:fieldsID="52b9a7f6cdc5616b0f47f5a95e33228d" ns2:_="" ns3:_="">
    <xsd:import namespace="2dc2ea81-8037-48e9-9c98-f1aa3ca6896f"/>
    <xsd:import namespace="ab6aa099-11b5-429b-aef8-b4690966847b"/>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2:lcf76f155ced4ddcb4097134ff3c332f" minOccurs="0"/>
                <xsd:element ref="ns3:TaxCatchAll" minOccurs="0"/>
                <xsd:element ref="ns2:MediaServiceDateTaken"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dc2ea81-8037-48e9-9c98-f1aa3ca6896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cc874fec-6985-468d-9a86-0194f6fd86dc" ma:termSetId="09814cd3-568e-fe90-9814-8d621ff8fb84" ma:anchorId="fba54fb3-c3e1-fe81-a776-ca4b69148c4d" ma:open="true" ma:isKeyword="false">
      <xsd:complexType>
        <xsd:sequence>
          <xsd:element ref="pc:Terms" minOccurs="0" maxOccurs="1"/>
        </xsd:sequence>
      </xsd:complexType>
    </xsd:element>
    <xsd:element name="MediaServiceDateTaken" ma:index="15" nillable="true" ma:displayName="MediaServiceDateTaken" ma:hidden="true" ma:indexed="true" ma:internalName="MediaServiceDateTaken"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ab6aa099-11b5-429b-aef8-b4690966847b" elementFormDefault="qualified">
    <xsd:import namespace="http://schemas.microsoft.com/office/2006/documentManagement/types"/>
    <xsd:import namespace="http://schemas.microsoft.com/office/infopath/2007/PartnerControls"/>
    <xsd:element name="TaxCatchAll" ma:index="14" nillable="true" ma:displayName="Taxonomy Catch All Column" ma:hidden="true" ma:list="{9ea1a6bd-bcee-4cfc-83e3-f467b5457acf}" ma:internalName="TaxCatchAll" ma:showField="CatchAllData" ma:web="ab6aa099-11b5-429b-aef8-b4690966847b">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ab6aa099-11b5-429b-aef8-b4690966847b" xsi:nil="true"/>
    <lcf76f155ced4ddcb4097134ff3c332f xmlns="2dc2ea81-8037-48e9-9c98-f1aa3ca6896f">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590F9FE6-8D14-460D-B966-3C59686AB21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dc2ea81-8037-48e9-9c98-f1aa3ca6896f"/>
    <ds:schemaRef ds:uri="ab6aa099-11b5-429b-aef8-b4690966847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2DCD6045-1377-4DD5-BC88-6E712AC5D641}">
  <ds:schemaRefs>
    <ds:schemaRef ds:uri="http://schemas.microsoft.com/sharepoint/v3/contenttype/forms"/>
  </ds:schemaRefs>
</ds:datastoreItem>
</file>

<file path=customXml/itemProps3.xml><?xml version="1.0" encoding="utf-8"?>
<ds:datastoreItem xmlns:ds="http://schemas.openxmlformats.org/officeDocument/2006/customXml" ds:itemID="{FC6767FD-AA3E-4D73-804F-911305D95839}">
  <ds:schemaRefs>
    <ds:schemaRef ds:uri="http://schemas.microsoft.com/office/2006/metadata/properties"/>
    <ds:schemaRef ds:uri="http://schemas.microsoft.com/office/infopath/2007/PartnerControls"/>
    <ds:schemaRef ds:uri="ab6aa099-11b5-429b-aef8-b4690966847b"/>
    <ds:schemaRef ds:uri="2dc2ea81-8037-48e9-9c98-f1aa3ca6896f"/>
  </ds:schemaRefs>
</ds:datastoreItem>
</file>

<file path=docMetadata/LabelInfo.xml><?xml version="1.0" encoding="utf-8"?>
<clbl:labelList xmlns:clbl="http://schemas.microsoft.com/office/2020/mipLabelMetadata">
  <clbl:label id="{fae6d70f-954b-4811-92b6-0530d6f84c43}" enabled="0" method="" siteId="{fae6d70f-954b-4811-92b6-0530d6f84c43}" removed="1"/>
</clbl:labelList>
</file>

<file path=docProps/app.xml><?xml version="1.0" encoding="utf-8"?>
<Properties xmlns="http://schemas.openxmlformats.org/officeDocument/2006/extended-properties" xmlns:vt="http://schemas.openxmlformats.org/officeDocument/2006/docPropsVTypes">
  <TotalTime>32731</TotalTime>
  <Words>2204</Words>
  <Application>Microsoft Office PowerPoint</Application>
  <PresentationFormat>On-screen Show (4:3)</PresentationFormat>
  <Paragraphs>296</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Times New Roman</vt:lpstr>
      <vt:lpstr>Office Theme</vt:lpstr>
      <vt:lpstr>CSM Retention Program  TTPs &amp; Best Practices</vt:lpstr>
      <vt:lpstr>Retention Program  Best Practices</vt:lpstr>
      <vt:lpstr>Battalion Monthly Battle Rhythm </vt:lpstr>
      <vt:lpstr>C/B/T Monthly Battle Rhythm </vt:lpstr>
    </vt:vector>
  </TitlesOfParts>
  <Company>United States Army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CG Vision</dc:title>
  <dc:creator>gonzo.lassally</dc:creator>
  <cp:lastModifiedBy>Effie, Mahugh A MIL</cp:lastModifiedBy>
  <cp:revision>440</cp:revision>
  <cp:lastPrinted>2023-10-30T21:24:05Z</cp:lastPrinted>
  <dcterms:created xsi:type="dcterms:W3CDTF">2012-01-11T18:18:19Z</dcterms:created>
  <dcterms:modified xsi:type="dcterms:W3CDTF">2025-03-04T13:30:23Z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0x010100C1E4E7EBD16E294EB40BB7080795454D</vt:lpwstr>
  </property>
</Properties>
</file>