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handoutMasterIdLst>
    <p:handoutMasterId r:id="rId10"/>
  </p:handoutMasterIdLst>
  <p:sldIdLst>
    <p:sldId id="428" r:id="rId5"/>
    <p:sldId id="425" r:id="rId6"/>
    <p:sldId id="426" r:id="rId7"/>
    <p:sldId id="429"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a:srgbClr val="99CC00"/>
    <a:srgbClr val="08C8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17BF9F-64A1-422B-B2D2-9555B7F970AA}" v="39" dt="2023-11-01T21:23:12.2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18" autoAdjust="0"/>
    <p:restoredTop sz="94027" autoAdjust="0"/>
  </p:normalViewPr>
  <p:slideViewPr>
    <p:cSldViewPr>
      <p:cViewPr varScale="1">
        <p:scale>
          <a:sx n="81" d="100"/>
          <a:sy n="81" d="100"/>
        </p:scale>
        <p:origin x="1608" y="5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42758" cy="466257"/>
          </a:xfrm>
          <a:prstGeom prst="rect">
            <a:avLst/>
          </a:prstGeom>
        </p:spPr>
        <p:txBody>
          <a:bodyPr vert="horz" lIns="92131" tIns="46065" rIns="92131" bIns="46065" rtlCol="0"/>
          <a:lstStyle>
            <a:lvl1pPr algn="l">
              <a:defRPr sz="1200"/>
            </a:lvl1pPr>
          </a:lstStyle>
          <a:p>
            <a:endParaRPr lang="en-US" dirty="0"/>
          </a:p>
        </p:txBody>
      </p:sp>
      <p:sp>
        <p:nvSpPr>
          <p:cNvPr id="3" name="Date Placeholder 2"/>
          <p:cNvSpPr>
            <a:spLocks noGrp="1"/>
          </p:cNvSpPr>
          <p:nvPr>
            <p:ph type="dt" sz="quarter" idx="1"/>
          </p:nvPr>
        </p:nvSpPr>
        <p:spPr>
          <a:xfrm>
            <a:off x="3978748" y="3"/>
            <a:ext cx="3042757" cy="466257"/>
          </a:xfrm>
          <a:prstGeom prst="rect">
            <a:avLst/>
          </a:prstGeom>
        </p:spPr>
        <p:txBody>
          <a:bodyPr vert="horz" lIns="92131" tIns="46065" rIns="92131" bIns="46065" rtlCol="0"/>
          <a:lstStyle>
            <a:lvl1pPr algn="r">
              <a:defRPr sz="1200"/>
            </a:lvl1pPr>
          </a:lstStyle>
          <a:p>
            <a:fld id="{49328BED-F64E-46F2-9FBF-4A5039C0A0D1}" type="datetimeFigureOut">
              <a:rPr lang="en-US" smtClean="0"/>
              <a:pPr/>
              <a:t>3/4/2025</a:t>
            </a:fld>
            <a:endParaRPr lang="en-US" dirty="0"/>
          </a:p>
        </p:txBody>
      </p:sp>
      <p:sp>
        <p:nvSpPr>
          <p:cNvPr id="4" name="Footer Placeholder 3"/>
          <p:cNvSpPr>
            <a:spLocks noGrp="1"/>
          </p:cNvSpPr>
          <p:nvPr>
            <p:ph type="ftr" sz="quarter" idx="2"/>
          </p:nvPr>
        </p:nvSpPr>
        <p:spPr>
          <a:xfrm>
            <a:off x="1" y="8841244"/>
            <a:ext cx="3042758" cy="466257"/>
          </a:xfrm>
          <a:prstGeom prst="rect">
            <a:avLst/>
          </a:prstGeom>
        </p:spPr>
        <p:txBody>
          <a:bodyPr vert="horz" lIns="92131" tIns="46065" rIns="92131" bIns="460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748" y="8841244"/>
            <a:ext cx="3042757" cy="466257"/>
          </a:xfrm>
          <a:prstGeom prst="rect">
            <a:avLst/>
          </a:prstGeom>
        </p:spPr>
        <p:txBody>
          <a:bodyPr vert="horz" lIns="92131" tIns="46065" rIns="92131" bIns="46065" rtlCol="0" anchor="b"/>
          <a:lstStyle>
            <a:lvl1pPr algn="r">
              <a:defRPr sz="1200"/>
            </a:lvl1pPr>
          </a:lstStyle>
          <a:p>
            <a:fld id="{5ABD7FA9-42F3-40EB-8A79-5A603E5EA20F}" type="slidenum">
              <a:rPr lang="en-US" smtClean="0"/>
              <a:pPr/>
              <a:t>‹#›</a:t>
            </a:fld>
            <a:endParaRPr lang="en-US" dirty="0"/>
          </a:p>
        </p:txBody>
      </p:sp>
    </p:spTree>
    <p:extLst>
      <p:ext uri="{BB962C8B-B14F-4D97-AF65-F5344CB8AC3E}">
        <p14:creationId xmlns:p14="http://schemas.microsoft.com/office/powerpoint/2010/main" val="209179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lIns="93283" tIns="46643" rIns="93283" bIns="46643" rtlCol="0"/>
          <a:lstStyle>
            <a:lvl1pPr algn="l">
              <a:defRPr sz="1200"/>
            </a:lvl1pPr>
          </a:lstStyle>
          <a:p>
            <a:endParaRPr lang="en-US" dirty="0"/>
          </a:p>
        </p:txBody>
      </p:sp>
      <p:sp>
        <p:nvSpPr>
          <p:cNvPr id="3" name="Date Placeholder 2"/>
          <p:cNvSpPr>
            <a:spLocks noGrp="1"/>
          </p:cNvSpPr>
          <p:nvPr>
            <p:ph type="dt" idx="1"/>
          </p:nvPr>
        </p:nvSpPr>
        <p:spPr>
          <a:xfrm>
            <a:off x="3978133" y="1"/>
            <a:ext cx="3043343" cy="465455"/>
          </a:xfrm>
          <a:prstGeom prst="rect">
            <a:avLst/>
          </a:prstGeom>
        </p:spPr>
        <p:txBody>
          <a:bodyPr vert="horz" lIns="93283" tIns="46643" rIns="93283" bIns="46643" rtlCol="0"/>
          <a:lstStyle>
            <a:lvl1pPr algn="r">
              <a:defRPr sz="1200"/>
            </a:lvl1pPr>
          </a:lstStyle>
          <a:p>
            <a:fld id="{D7C9C133-0EF0-472E-8706-A18FAE630CFF}" type="datetimeFigureOut">
              <a:rPr lang="en-US" smtClean="0"/>
              <a:pPr/>
              <a:t>3/4/2025</a:t>
            </a:fld>
            <a:endParaRPr lang="en-US" dirty="0"/>
          </a:p>
        </p:txBody>
      </p:sp>
      <p:sp>
        <p:nvSpPr>
          <p:cNvPr id="4" name="Slide Image Placeholder 3"/>
          <p:cNvSpPr>
            <a:spLocks noGrp="1" noRot="1" noChangeAspect="1"/>
          </p:cNvSpPr>
          <p:nvPr>
            <p:ph type="sldImg" idx="2"/>
          </p:nvPr>
        </p:nvSpPr>
        <p:spPr>
          <a:xfrm>
            <a:off x="1182688" y="698500"/>
            <a:ext cx="4657725" cy="3492500"/>
          </a:xfrm>
          <a:prstGeom prst="rect">
            <a:avLst/>
          </a:prstGeom>
          <a:noFill/>
          <a:ln w="12700">
            <a:solidFill>
              <a:prstClr val="black"/>
            </a:solidFill>
          </a:ln>
        </p:spPr>
        <p:txBody>
          <a:bodyPr vert="horz" lIns="93283" tIns="46643" rIns="93283" bIns="46643" rtlCol="0" anchor="ctr"/>
          <a:lstStyle/>
          <a:p>
            <a:endParaRPr lang="en-US" dirty="0"/>
          </a:p>
        </p:txBody>
      </p:sp>
      <p:sp>
        <p:nvSpPr>
          <p:cNvPr id="5" name="Notes Placeholder 4"/>
          <p:cNvSpPr>
            <a:spLocks noGrp="1"/>
          </p:cNvSpPr>
          <p:nvPr>
            <p:ph type="body" sz="quarter" idx="3"/>
          </p:nvPr>
        </p:nvSpPr>
        <p:spPr>
          <a:xfrm>
            <a:off x="702310" y="4421825"/>
            <a:ext cx="5618480" cy="4189095"/>
          </a:xfrm>
          <a:prstGeom prst="rect">
            <a:avLst/>
          </a:prstGeom>
        </p:spPr>
        <p:txBody>
          <a:bodyPr vert="horz" lIns="93283" tIns="46643" rIns="93283" bIns="4664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5455"/>
          </a:xfrm>
          <a:prstGeom prst="rect">
            <a:avLst/>
          </a:prstGeom>
        </p:spPr>
        <p:txBody>
          <a:bodyPr vert="horz" lIns="93283" tIns="46643" rIns="93283" bIns="4664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3283" tIns="46643" rIns="93283" bIns="46643" rtlCol="0" anchor="b"/>
          <a:lstStyle>
            <a:lvl1pPr algn="r">
              <a:defRPr sz="1200"/>
            </a:lvl1pPr>
          </a:lstStyle>
          <a:p>
            <a:fld id="{CF88FFA8-6F37-4A28-BA11-F74ABAF58CA0}" type="slidenum">
              <a:rPr lang="en-US" smtClean="0"/>
              <a:pPr/>
              <a:t>‹#›</a:t>
            </a:fld>
            <a:endParaRPr lang="en-US" dirty="0"/>
          </a:p>
        </p:txBody>
      </p:sp>
    </p:spTree>
    <p:extLst>
      <p:ext uri="{BB962C8B-B14F-4D97-AF65-F5344CB8AC3E}">
        <p14:creationId xmlns:p14="http://schemas.microsoft.com/office/powerpoint/2010/main" val="446521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3/21/2017</a:t>
            </a:r>
            <a:endParaRPr lang="en-US" dirty="0"/>
          </a:p>
        </p:txBody>
      </p:sp>
      <p:sp>
        <p:nvSpPr>
          <p:cNvPr id="5" name="Footer Placeholder 4"/>
          <p:cNvSpPr>
            <a:spLocks noGrp="1"/>
          </p:cNvSpPr>
          <p:nvPr>
            <p:ph type="ftr" sz="quarter" idx="11"/>
          </p:nvPr>
        </p:nvSpPr>
        <p:spPr/>
        <p:txBody>
          <a:bodyPr/>
          <a:lstStyle/>
          <a:p>
            <a:r>
              <a:rPr lang="en-US"/>
              <a:t>CDR/1SG Retention Brief</a:t>
            </a:r>
            <a:endParaRPr lang="en-US" dirty="0"/>
          </a:p>
        </p:txBody>
      </p:sp>
      <p:sp>
        <p:nvSpPr>
          <p:cNvPr id="6" name="Slide Number Placeholder 5"/>
          <p:cNvSpPr>
            <a:spLocks noGrp="1"/>
          </p:cNvSpPr>
          <p:nvPr>
            <p:ph type="sldNum" sz="quarter" idx="12"/>
          </p:nvPr>
        </p:nvSpPr>
        <p:spPr/>
        <p:txBody>
          <a:bodyPr/>
          <a:lstStyle/>
          <a:p>
            <a:fld id="{93CC8CDD-D454-4B66-AC87-3B00001F1E5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3/21/2017</a:t>
            </a:r>
            <a:endParaRPr lang="en-US" dirty="0"/>
          </a:p>
        </p:txBody>
      </p:sp>
      <p:sp>
        <p:nvSpPr>
          <p:cNvPr id="5" name="Footer Placeholder 4"/>
          <p:cNvSpPr>
            <a:spLocks noGrp="1"/>
          </p:cNvSpPr>
          <p:nvPr>
            <p:ph type="ftr" sz="quarter" idx="11"/>
          </p:nvPr>
        </p:nvSpPr>
        <p:spPr/>
        <p:txBody>
          <a:bodyPr/>
          <a:lstStyle/>
          <a:p>
            <a:r>
              <a:rPr lang="en-US"/>
              <a:t>CDR/1SG Retention Brief</a:t>
            </a:r>
            <a:endParaRPr lang="en-US" dirty="0"/>
          </a:p>
        </p:txBody>
      </p:sp>
      <p:sp>
        <p:nvSpPr>
          <p:cNvPr id="6" name="Slide Number Placeholder 5"/>
          <p:cNvSpPr>
            <a:spLocks noGrp="1"/>
          </p:cNvSpPr>
          <p:nvPr>
            <p:ph type="sldNum" sz="quarter" idx="12"/>
          </p:nvPr>
        </p:nvSpPr>
        <p:spPr/>
        <p:txBody>
          <a:bodyPr/>
          <a:lstStyle/>
          <a:p>
            <a:fld id="{93CC8CDD-D454-4B66-AC87-3B00001F1E5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3/21/2017</a:t>
            </a:r>
            <a:endParaRPr lang="en-US" dirty="0"/>
          </a:p>
        </p:txBody>
      </p:sp>
      <p:sp>
        <p:nvSpPr>
          <p:cNvPr id="5" name="Footer Placeholder 4"/>
          <p:cNvSpPr>
            <a:spLocks noGrp="1"/>
          </p:cNvSpPr>
          <p:nvPr>
            <p:ph type="ftr" sz="quarter" idx="11"/>
          </p:nvPr>
        </p:nvSpPr>
        <p:spPr/>
        <p:txBody>
          <a:bodyPr/>
          <a:lstStyle/>
          <a:p>
            <a:r>
              <a:rPr lang="en-US"/>
              <a:t>CDR/1SG Retention Brief</a:t>
            </a:r>
            <a:endParaRPr lang="en-US" dirty="0"/>
          </a:p>
        </p:txBody>
      </p:sp>
      <p:sp>
        <p:nvSpPr>
          <p:cNvPr id="6" name="Slide Number Placeholder 5"/>
          <p:cNvSpPr>
            <a:spLocks noGrp="1"/>
          </p:cNvSpPr>
          <p:nvPr>
            <p:ph type="sldNum" sz="quarter" idx="12"/>
          </p:nvPr>
        </p:nvSpPr>
        <p:spPr/>
        <p:txBody>
          <a:bodyPr/>
          <a:lstStyle/>
          <a:p>
            <a:fld id="{93CC8CDD-D454-4B66-AC87-3B00001F1E5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3/21/2017</a:t>
            </a:r>
            <a:endParaRPr lang="en-US" dirty="0"/>
          </a:p>
        </p:txBody>
      </p:sp>
      <p:sp>
        <p:nvSpPr>
          <p:cNvPr id="5" name="Footer Placeholder 4"/>
          <p:cNvSpPr>
            <a:spLocks noGrp="1"/>
          </p:cNvSpPr>
          <p:nvPr>
            <p:ph type="ftr" sz="quarter" idx="11"/>
          </p:nvPr>
        </p:nvSpPr>
        <p:spPr/>
        <p:txBody>
          <a:bodyPr/>
          <a:lstStyle/>
          <a:p>
            <a:r>
              <a:rPr lang="en-US" dirty="0"/>
              <a:t>CDR/1SG Retention Brief</a:t>
            </a:r>
          </a:p>
        </p:txBody>
      </p:sp>
      <p:sp>
        <p:nvSpPr>
          <p:cNvPr id="6" name="Slide Number Placeholder 5"/>
          <p:cNvSpPr>
            <a:spLocks noGrp="1"/>
          </p:cNvSpPr>
          <p:nvPr>
            <p:ph type="sldNum" sz="quarter" idx="12"/>
          </p:nvPr>
        </p:nvSpPr>
        <p:spPr/>
        <p:txBody>
          <a:bodyPr/>
          <a:lstStyle/>
          <a:p>
            <a:fld id="{93CC8CDD-D454-4B66-AC87-3B00001F1E5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3/21/2017</a:t>
            </a:r>
            <a:endParaRPr lang="en-US" dirty="0"/>
          </a:p>
        </p:txBody>
      </p:sp>
      <p:sp>
        <p:nvSpPr>
          <p:cNvPr id="5" name="Footer Placeholder 4"/>
          <p:cNvSpPr>
            <a:spLocks noGrp="1"/>
          </p:cNvSpPr>
          <p:nvPr>
            <p:ph type="ftr" sz="quarter" idx="11"/>
          </p:nvPr>
        </p:nvSpPr>
        <p:spPr/>
        <p:txBody>
          <a:bodyPr/>
          <a:lstStyle/>
          <a:p>
            <a:r>
              <a:rPr lang="en-US"/>
              <a:t>CDR/1SG Retention Brief</a:t>
            </a:r>
            <a:endParaRPr lang="en-US" dirty="0"/>
          </a:p>
        </p:txBody>
      </p:sp>
      <p:sp>
        <p:nvSpPr>
          <p:cNvPr id="6" name="Slide Number Placeholder 5"/>
          <p:cNvSpPr>
            <a:spLocks noGrp="1"/>
          </p:cNvSpPr>
          <p:nvPr>
            <p:ph type="sldNum" sz="quarter" idx="12"/>
          </p:nvPr>
        </p:nvSpPr>
        <p:spPr/>
        <p:txBody>
          <a:bodyPr/>
          <a:lstStyle/>
          <a:p>
            <a:fld id="{93CC8CDD-D454-4B66-AC87-3B00001F1E5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3/21/2017</a:t>
            </a:r>
            <a:endParaRPr lang="en-US" dirty="0"/>
          </a:p>
        </p:txBody>
      </p:sp>
      <p:sp>
        <p:nvSpPr>
          <p:cNvPr id="6" name="Footer Placeholder 5"/>
          <p:cNvSpPr>
            <a:spLocks noGrp="1"/>
          </p:cNvSpPr>
          <p:nvPr>
            <p:ph type="ftr" sz="quarter" idx="11"/>
          </p:nvPr>
        </p:nvSpPr>
        <p:spPr/>
        <p:txBody>
          <a:bodyPr/>
          <a:lstStyle/>
          <a:p>
            <a:r>
              <a:rPr lang="en-US"/>
              <a:t>CDR/1SG Retention Brief</a:t>
            </a:r>
            <a:endParaRPr lang="en-US" dirty="0"/>
          </a:p>
        </p:txBody>
      </p:sp>
      <p:sp>
        <p:nvSpPr>
          <p:cNvPr id="7" name="Slide Number Placeholder 6"/>
          <p:cNvSpPr>
            <a:spLocks noGrp="1"/>
          </p:cNvSpPr>
          <p:nvPr>
            <p:ph type="sldNum" sz="quarter" idx="12"/>
          </p:nvPr>
        </p:nvSpPr>
        <p:spPr/>
        <p:txBody>
          <a:bodyPr/>
          <a:lstStyle/>
          <a:p>
            <a:fld id="{93CC8CDD-D454-4B66-AC87-3B00001F1E5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3/21/2017</a:t>
            </a:r>
            <a:endParaRPr lang="en-US" dirty="0"/>
          </a:p>
        </p:txBody>
      </p:sp>
      <p:sp>
        <p:nvSpPr>
          <p:cNvPr id="8" name="Footer Placeholder 7"/>
          <p:cNvSpPr>
            <a:spLocks noGrp="1"/>
          </p:cNvSpPr>
          <p:nvPr>
            <p:ph type="ftr" sz="quarter" idx="11"/>
          </p:nvPr>
        </p:nvSpPr>
        <p:spPr/>
        <p:txBody>
          <a:bodyPr/>
          <a:lstStyle/>
          <a:p>
            <a:r>
              <a:rPr lang="en-US"/>
              <a:t>CDR/1SG Retention Brief</a:t>
            </a:r>
            <a:endParaRPr lang="en-US" dirty="0"/>
          </a:p>
        </p:txBody>
      </p:sp>
      <p:sp>
        <p:nvSpPr>
          <p:cNvPr id="9" name="Slide Number Placeholder 8"/>
          <p:cNvSpPr>
            <a:spLocks noGrp="1"/>
          </p:cNvSpPr>
          <p:nvPr>
            <p:ph type="sldNum" sz="quarter" idx="12"/>
          </p:nvPr>
        </p:nvSpPr>
        <p:spPr/>
        <p:txBody>
          <a:bodyPr/>
          <a:lstStyle/>
          <a:p>
            <a:fld id="{93CC8CDD-D454-4B66-AC87-3B00001F1E5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3/21/2017</a:t>
            </a:r>
            <a:endParaRPr lang="en-US" dirty="0"/>
          </a:p>
        </p:txBody>
      </p:sp>
      <p:sp>
        <p:nvSpPr>
          <p:cNvPr id="4" name="Footer Placeholder 3"/>
          <p:cNvSpPr>
            <a:spLocks noGrp="1"/>
          </p:cNvSpPr>
          <p:nvPr>
            <p:ph type="ftr" sz="quarter" idx="11"/>
          </p:nvPr>
        </p:nvSpPr>
        <p:spPr/>
        <p:txBody>
          <a:bodyPr/>
          <a:lstStyle/>
          <a:p>
            <a:r>
              <a:rPr lang="en-US"/>
              <a:t>CDR/1SG Retention Brief</a:t>
            </a:r>
            <a:endParaRPr lang="en-US" dirty="0"/>
          </a:p>
        </p:txBody>
      </p:sp>
      <p:sp>
        <p:nvSpPr>
          <p:cNvPr id="5" name="Slide Number Placeholder 4"/>
          <p:cNvSpPr>
            <a:spLocks noGrp="1"/>
          </p:cNvSpPr>
          <p:nvPr>
            <p:ph type="sldNum" sz="quarter" idx="12"/>
          </p:nvPr>
        </p:nvSpPr>
        <p:spPr/>
        <p:txBody>
          <a:bodyPr/>
          <a:lstStyle/>
          <a:p>
            <a:fld id="{93CC8CDD-D454-4B66-AC87-3B00001F1E5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3/21/2017</a:t>
            </a:r>
            <a:endParaRPr lang="en-US" dirty="0"/>
          </a:p>
        </p:txBody>
      </p:sp>
      <p:sp>
        <p:nvSpPr>
          <p:cNvPr id="3" name="Footer Placeholder 2"/>
          <p:cNvSpPr>
            <a:spLocks noGrp="1"/>
          </p:cNvSpPr>
          <p:nvPr>
            <p:ph type="ftr" sz="quarter" idx="11"/>
          </p:nvPr>
        </p:nvSpPr>
        <p:spPr/>
        <p:txBody>
          <a:bodyPr/>
          <a:lstStyle/>
          <a:p>
            <a:r>
              <a:rPr lang="en-US"/>
              <a:t>CDR/1SG Retention Brief</a:t>
            </a:r>
            <a:endParaRPr lang="en-US" dirty="0"/>
          </a:p>
        </p:txBody>
      </p:sp>
      <p:sp>
        <p:nvSpPr>
          <p:cNvPr id="4" name="Slide Number Placeholder 3"/>
          <p:cNvSpPr>
            <a:spLocks noGrp="1"/>
          </p:cNvSpPr>
          <p:nvPr>
            <p:ph type="sldNum" sz="quarter" idx="12"/>
          </p:nvPr>
        </p:nvSpPr>
        <p:spPr/>
        <p:txBody>
          <a:bodyPr/>
          <a:lstStyle/>
          <a:p>
            <a:fld id="{93CC8CDD-D454-4B66-AC87-3B00001F1E5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3/21/2017</a:t>
            </a:r>
            <a:endParaRPr lang="en-US" dirty="0"/>
          </a:p>
        </p:txBody>
      </p:sp>
      <p:sp>
        <p:nvSpPr>
          <p:cNvPr id="6" name="Footer Placeholder 5"/>
          <p:cNvSpPr>
            <a:spLocks noGrp="1"/>
          </p:cNvSpPr>
          <p:nvPr>
            <p:ph type="ftr" sz="quarter" idx="11"/>
          </p:nvPr>
        </p:nvSpPr>
        <p:spPr/>
        <p:txBody>
          <a:bodyPr/>
          <a:lstStyle/>
          <a:p>
            <a:r>
              <a:rPr lang="en-US"/>
              <a:t>CDR/1SG Retention Brief</a:t>
            </a:r>
            <a:endParaRPr lang="en-US" dirty="0"/>
          </a:p>
        </p:txBody>
      </p:sp>
      <p:sp>
        <p:nvSpPr>
          <p:cNvPr id="7" name="Slide Number Placeholder 6"/>
          <p:cNvSpPr>
            <a:spLocks noGrp="1"/>
          </p:cNvSpPr>
          <p:nvPr>
            <p:ph type="sldNum" sz="quarter" idx="12"/>
          </p:nvPr>
        </p:nvSpPr>
        <p:spPr/>
        <p:txBody>
          <a:bodyPr/>
          <a:lstStyle/>
          <a:p>
            <a:fld id="{93CC8CDD-D454-4B66-AC87-3B00001F1E5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3/21/2017</a:t>
            </a:r>
            <a:endParaRPr lang="en-US" dirty="0"/>
          </a:p>
        </p:txBody>
      </p:sp>
      <p:sp>
        <p:nvSpPr>
          <p:cNvPr id="6" name="Footer Placeholder 5"/>
          <p:cNvSpPr>
            <a:spLocks noGrp="1"/>
          </p:cNvSpPr>
          <p:nvPr>
            <p:ph type="ftr" sz="quarter" idx="11"/>
          </p:nvPr>
        </p:nvSpPr>
        <p:spPr/>
        <p:txBody>
          <a:bodyPr/>
          <a:lstStyle/>
          <a:p>
            <a:r>
              <a:rPr lang="en-US"/>
              <a:t>CDR/1SG Retention Brief</a:t>
            </a:r>
            <a:endParaRPr lang="en-US" dirty="0"/>
          </a:p>
        </p:txBody>
      </p:sp>
      <p:sp>
        <p:nvSpPr>
          <p:cNvPr id="7" name="Slide Number Placeholder 6"/>
          <p:cNvSpPr>
            <a:spLocks noGrp="1"/>
          </p:cNvSpPr>
          <p:nvPr>
            <p:ph type="sldNum" sz="quarter" idx="12"/>
          </p:nvPr>
        </p:nvSpPr>
        <p:spPr/>
        <p:txBody>
          <a:bodyPr/>
          <a:lstStyle/>
          <a:p>
            <a:fld id="{93CC8CDD-D454-4B66-AC87-3B00001F1E5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3/21/2017</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CDR/1SG Retention Brief</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C8CDD-D454-4B66-AC87-3B00001F1E58}" type="slidenum">
              <a:rPr lang="en-US" smtClean="0"/>
              <a:pPr/>
              <a:t>‹#›</a:t>
            </a:fld>
            <a:endParaRPr lang="en-US" dirty="0"/>
          </a:p>
        </p:txBody>
      </p:sp>
      <p:sp>
        <p:nvSpPr>
          <p:cNvPr id="10" name="Rectangle 9"/>
          <p:cNvSpPr/>
          <p:nvPr userDrawn="1"/>
        </p:nvSpPr>
        <p:spPr>
          <a:xfrm>
            <a:off x="47625" y="58738"/>
            <a:ext cx="9051925" cy="676592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0"/>
          <p:cNvSpPr/>
          <p:nvPr userDrawn="1"/>
        </p:nvSpPr>
        <p:spPr>
          <a:xfrm>
            <a:off x="93663" y="104775"/>
            <a:ext cx="8959850" cy="6675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8" name="Picture 7" descr="A black circle with a white circle in the middle&#10;&#10;Description automatically generated with low confidence">
            <a:extLst>
              <a:ext uri="{FF2B5EF4-FFF2-40B4-BE49-F238E27FC236}">
                <a16:creationId xmlns:a16="http://schemas.microsoft.com/office/drawing/2014/main" id="{4E6FE6D9-0537-56D4-13AA-5696C6029CA9}"/>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02351" y="192531"/>
            <a:ext cx="685800" cy="753619"/>
          </a:xfrm>
          <a:prstGeom prst="rect">
            <a:avLst/>
          </a:prstGeom>
        </p:spPr>
      </p:pic>
      <p:pic>
        <p:nvPicPr>
          <p:cNvPr id="14" name="Picture 13" descr="Logo&#10;&#10;Description automatically generated">
            <a:extLst>
              <a:ext uri="{FF2B5EF4-FFF2-40B4-BE49-F238E27FC236}">
                <a16:creationId xmlns:a16="http://schemas.microsoft.com/office/drawing/2014/main" id="{2276AF82-9CA6-A6CD-1443-7F825639DFF3}"/>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219326" y="197418"/>
            <a:ext cx="722323" cy="77311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54D7B-7088-0193-2543-F8FF8D20A2E4}"/>
              </a:ext>
            </a:extLst>
          </p:cNvPr>
          <p:cNvSpPr>
            <a:spLocks noGrp="1"/>
          </p:cNvSpPr>
          <p:nvPr>
            <p:ph type="title"/>
          </p:nvPr>
        </p:nvSpPr>
        <p:spPr/>
        <p:txBody>
          <a:bodyPr vert="horz" lIns="91440" tIns="45720" rIns="91440" bIns="45720" rtlCol="0" anchor="ctr">
            <a:normAutofit/>
          </a:bodyPr>
          <a:lstStyle/>
          <a:p>
            <a:pPr>
              <a:lnSpc>
                <a:spcPct val="90000"/>
              </a:lnSpc>
            </a:pPr>
            <a:r>
              <a:rPr lang="en-US" sz="3600" dirty="0"/>
              <a:t>CSM Retention Program </a:t>
            </a:r>
            <a:br>
              <a:rPr lang="en-US" sz="3600" dirty="0"/>
            </a:br>
            <a:r>
              <a:rPr lang="en-US" sz="3600" dirty="0"/>
              <a:t>TTPs &amp; Best Practices</a:t>
            </a:r>
          </a:p>
        </p:txBody>
      </p:sp>
      <p:sp>
        <p:nvSpPr>
          <p:cNvPr id="4" name="Content Placeholder 3">
            <a:extLst>
              <a:ext uri="{FF2B5EF4-FFF2-40B4-BE49-F238E27FC236}">
                <a16:creationId xmlns:a16="http://schemas.microsoft.com/office/drawing/2014/main" id="{CD8216EB-5820-9435-2E31-737727E64A90}"/>
              </a:ext>
            </a:extLst>
          </p:cNvPr>
          <p:cNvSpPr>
            <a:spLocks noGrp="1"/>
          </p:cNvSpPr>
          <p:nvPr>
            <p:ph idx="1"/>
          </p:nvPr>
        </p:nvSpPr>
        <p:spPr/>
        <p:txBody>
          <a:bodyPr>
            <a:normAutofit/>
          </a:bodyPr>
          <a:lstStyle/>
          <a:p>
            <a:pPr marL="0" indent="0">
              <a:buNone/>
            </a:pPr>
            <a:endParaRPr lang="en-US" dirty="0"/>
          </a:p>
          <a:p>
            <a:pPr lvl="1"/>
            <a:r>
              <a:rPr lang="en-US" dirty="0"/>
              <a:t>The battle rhythm helps operationalize the Retention Program and provide predictability for all stakeholders  </a:t>
            </a:r>
          </a:p>
          <a:p>
            <a:pPr lvl="1"/>
            <a:r>
              <a:rPr lang="en-US" dirty="0"/>
              <a:t>Not an all-inclusive list of TTPs just an example of a way to organize retention tasks</a:t>
            </a:r>
          </a:p>
          <a:p>
            <a:pPr lvl="1"/>
            <a:r>
              <a:rPr lang="en-US" dirty="0"/>
              <a:t>CSM can chose to </a:t>
            </a:r>
            <a:r>
              <a:rPr lang="en-US" b="1" dirty="0">
                <a:highlight>
                  <a:srgbClr val="FFFF00"/>
                </a:highlight>
              </a:rPr>
              <a:t>tailor the battle rhythm </a:t>
            </a:r>
            <a:r>
              <a:rPr lang="en-US" dirty="0"/>
              <a:t>to best fit their organization</a:t>
            </a:r>
          </a:p>
        </p:txBody>
      </p:sp>
    </p:spTree>
    <p:extLst>
      <p:ext uri="{BB962C8B-B14F-4D97-AF65-F5344CB8AC3E}">
        <p14:creationId xmlns:p14="http://schemas.microsoft.com/office/powerpoint/2010/main" val="427354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54D7B-7088-0193-2543-F8FF8D20A2E4}"/>
              </a:ext>
            </a:extLst>
          </p:cNvPr>
          <p:cNvSpPr>
            <a:spLocks noGrp="1"/>
          </p:cNvSpPr>
          <p:nvPr>
            <p:ph type="title"/>
          </p:nvPr>
        </p:nvSpPr>
        <p:spPr>
          <a:xfrm>
            <a:off x="914400" y="152400"/>
            <a:ext cx="7543800" cy="1143000"/>
          </a:xfrm>
        </p:spPr>
        <p:txBody>
          <a:bodyPr vert="horz" lIns="91440" tIns="45720" rIns="91440" bIns="45720" rtlCol="0" anchor="ctr">
            <a:normAutofit/>
          </a:bodyPr>
          <a:lstStyle/>
          <a:p>
            <a:pPr>
              <a:lnSpc>
                <a:spcPct val="90000"/>
              </a:lnSpc>
            </a:pPr>
            <a:r>
              <a:rPr lang="en-US" sz="3600" dirty="0"/>
              <a:t>Retention Program </a:t>
            </a:r>
            <a:br>
              <a:rPr lang="en-US" sz="3600" dirty="0"/>
            </a:br>
            <a:r>
              <a:rPr lang="en-US" sz="3600" dirty="0"/>
              <a:t>Best Practices</a:t>
            </a:r>
          </a:p>
        </p:txBody>
      </p:sp>
      <p:sp>
        <p:nvSpPr>
          <p:cNvPr id="3" name="TextBox 2">
            <a:extLst>
              <a:ext uri="{FF2B5EF4-FFF2-40B4-BE49-F238E27FC236}">
                <a16:creationId xmlns:a16="http://schemas.microsoft.com/office/drawing/2014/main" id="{8CCEFEE2-1000-2E4A-9809-8C4E9599C8A4}"/>
              </a:ext>
            </a:extLst>
          </p:cNvPr>
          <p:cNvSpPr txBox="1"/>
          <p:nvPr/>
        </p:nvSpPr>
        <p:spPr>
          <a:xfrm>
            <a:off x="242888" y="1447800"/>
            <a:ext cx="8658223" cy="5562600"/>
          </a:xfrm>
          <a:prstGeom prst="rect">
            <a:avLst/>
          </a:prstGeom>
        </p:spPr>
        <p:txBody>
          <a:bodyPr vert="horz" lIns="91440" tIns="45720" rIns="91440" bIns="45720" numCol="3" rtlCol="0" anchor="ctr">
            <a:noAutofit/>
          </a:bodyPr>
          <a:lstStyle/>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Mandating a retention bullet in your unit’s Monthly/ QTRLY counseling </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lang="en-US" sz="1050" dirty="0">
                <a:solidFill>
                  <a:prstClr val="black"/>
                </a:solidFill>
                <a:latin typeface="Calibri"/>
              </a:rPr>
              <a:t>Review glidepath monthly and adjust, as necessary</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Use </a:t>
            </a:r>
            <a:r>
              <a:rPr lang="en-US" sz="1050" dirty="0">
                <a:solidFill>
                  <a:prstClr val="black"/>
                </a:solidFill>
                <a:latin typeface="Calibri"/>
              </a:rPr>
              <a:t>Corps</a:t>
            </a:r>
            <a:r>
              <a:rPr kumimoji="0" lang="en-US" sz="1050" b="0" i="0" u="none" strike="noStrike" kern="1200" cap="none" spc="0" normalizeH="0" baseline="0" noProof="0" dirty="0">
                <a:ln>
                  <a:noFill/>
                </a:ln>
                <a:solidFill>
                  <a:prstClr val="black"/>
                </a:solidFill>
                <a:effectLst/>
                <a:uLnTx/>
                <a:uFillTx/>
                <a:latin typeface="Calibri"/>
                <a:ea typeface="+mn-ea"/>
                <a:cs typeface="+mn-cs"/>
              </a:rPr>
              <a:t> rankings to compare progress and the </a:t>
            </a:r>
            <a:r>
              <a:rPr lang="en-US" sz="1050" dirty="0">
                <a:solidFill>
                  <a:prstClr val="black"/>
                </a:solidFill>
                <a:latin typeface="Calibri"/>
              </a:rPr>
              <a:t>Career Counselor &amp; CSM should speak with top performing units for what TTPs they are utilizing </a:t>
            </a:r>
            <a:r>
              <a:rPr kumimoji="0" lang="en-US" sz="1050" b="0" i="0" u="none" strike="noStrike" kern="1200" cap="none" spc="0" normalizeH="0" baseline="0" noProof="0" dirty="0">
                <a:ln>
                  <a:noFill/>
                </a:ln>
                <a:solidFill>
                  <a:prstClr val="black"/>
                </a:solidFill>
                <a:effectLst/>
                <a:uLnTx/>
                <a:uFillTx/>
                <a:latin typeface="Calibri"/>
                <a:ea typeface="+mn-ea"/>
                <a:cs typeface="+mn-cs"/>
              </a:rPr>
              <a:t> </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lang="en-US" sz="1050" dirty="0">
                <a:solidFill>
                  <a:prstClr val="black"/>
                </a:solidFill>
                <a:latin typeface="Calibri"/>
              </a:rPr>
              <a:t>Command &amp; Staff slide that covers retention stats, HQDA BARs, unit/local BARS, eligibility, bonus messages, </a:t>
            </a:r>
            <a:r>
              <a:rPr lang="en-US" sz="1050" dirty="0" err="1">
                <a:solidFill>
                  <a:prstClr val="black"/>
                </a:solidFill>
                <a:latin typeface="Calibri"/>
              </a:rPr>
              <a:t>etc</a:t>
            </a:r>
            <a:endParaRPr kumimoji="0" lang="en-US" sz="105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Ownership of retention mission: Have Company CDRs and 1SGs brief their retention goals and way forward during Command &amp; Staff</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000000"/>
                </a:solidFill>
                <a:effectLst/>
                <a:uLnTx/>
                <a:uFillTx/>
                <a:latin typeface="Calibri"/>
                <a:ea typeface="+mn-ea"/>
                <a:cs typeface="+mn-cs"/>
              </a:rPr>
              <a:t>Unit retention competition or campaign/ 4-day pass for company that is 100% complete</a:t>
            </a:r>
          </a:p>
          <a:p>
            <a:pPr marL="285750" indent="-228600">
              <a:spcAft>
                <a:spcPts val="600"/>
              </a:spcAft>
              <a:buFont typeface="Arial" panose="020B0604020202020204" pitchFamily="34" charset="0"/>
              <a:buChar char="•"/>
            </a:pPr>
            <a:r>
              <a:rPr kumimoji="0" lang="en-US" sz="1050" b="0" i="0" u="none" strike="noStrike" kern="1200" cap="none" spc="0" normalizeH="0" baseline="0" noProof="0" dirty="0">
                <a:ln>
                  <a:noFill/>
                </a:ln>
                <a:solidFill>
                  <a:prstClr val="black"/>
                </a:solidFill>
                <a:effectLst/>
                <a:uLnTx/>
                <a:uFillTx/>
                <a:latin typeface="Calibri"/>
                <a:ea typeface="+mn-ea"/>
                <a:cs typeface="+mn-cs"/>
              </a:rPr>
              <a:t>Incentivize Soldiers that reenlist: 30 days off duty roster, 4-day weekend, </a:t>
            </a:r>
            <a:r>
              <a:rPr kumimoji="0" lang="en-US" sz="1050" b="0" i="0" u="none" strike="noStrike" kern="1200" cap="none" spc="0" normalizeH="0" baseline="0" noProof="0" dirty="0" err="1">
                <a:ln>
                  <a:noFill/>
                </a:ln>
                <a:solidFill>
                  <a:prstClr val="black"/>
                </a:solidFill>
                <a:effectLst/>
                <a:uLnTx/>
                <a:uFillTx/>
                <a:latin typeface="Calibri"/>
                <a:ea typeface="+mn-ea"/>
                <a:cs typeface="+mn-cs"/>
              </a:rPr>
              <a:t>etc</a:t>
            </a:r>
            <a:r>
              <a:rPr kumimoji="0" lang="en-US" sz="1050" b="0" i="0" u="none" strike="noStrike" kern="1200" cap="none" spc="0" normalizeH="0" baseline="0" noProof="0" dirty="0">
                <a:ln>
                  <a:noFill/>
                </a:ln>
                <a:solidFill>
                  <a:prstClr val="black"/>
                </a:solidFill>
                <a:effectLst/>
                <a:uLnTx/>
                <a:uFillTx/>
                <a:latin typeface="Calibri"/>
                <a:ea typeface="+mn-ea"/>
                <a:cs typeface="+mn-cs"/>
              </a:rPr>
              <a:t>…</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000000"/>
                </a:solidFill>
                <a:effectLst/>
                <a:uLnTx/>
                <a:uFillTx/>
                <a:latin typeface="Calibri"/>
                <a:ea typeface="+mn-ea"/>
                <a:cs typeface="+mn-cs"/>
              </a:rPr>
              <a:t>Career Counselors set up “Retention Table” during field training exercises/ E3B to explain retention options</a:t>
            </a:r>
            <a:endParaRPr kumimoji="0" lang="en-US" sz="105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lang="en-US" sz="1050" dirty="0">
                <a:latin typeface="Calibri"/>
              </a:rPr>
              <a:t>Assign </a:t>
            </a:r>
            <a:r>
              <a:rPr kumimoji="0" lang="en-US" sz="1050" b="0" i="0" u="none" strike="noStrike" kern="1200" cap="none" spc="0" normalizeH="0" baseline="0" noProof="0" dirty="0">
                <a:ln>
                  <a:noFill/>
                </a:ln>
                <a:effectLst/>
                <a:uLnTx/>
                <a:uFillTx/>
                <a:latin typeface="Calibri"/>
                <a:ea typeface="+mn-ea"/>
                <a:cs typeface="+mn-cs"/>
              </a:rPr>
              <a:t>C/B/T Retention NCOs </a:t>
            </a:r>
            <a:r>
              <a:rPr lang="en-US" sz="1050" dirty="0">
                <a:latin typeface="Calibri"/>
              </a:rPr>
              <a:t>who are the most qualified NCOs (charismatic, outgoing personality, plans on staying in the Army)  (BN CSM can vet candidate)</a:t>
            </a:r>
            <a:endParaRPr kumimoji="0" lang="en-US" sz="1050" b="0" i="0" u="none" strike="noStrike" kern="1200" cap="none" spc="0" normalizeH="0" baseline="0" noProof="0" dirty="0">
              <a:ln>
                <a:noFill/>
              </a:ln>
              <a:effectLst/>
              <a:uLnTx/>
              <a:uFillTx/>
              <a:latin typeface="Calibri"/>
              <a:ea typeface="+mn-ea"/>
              <a:cs typeface="+mn-cs"/>
            </a:endParaRP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Conduct NCOPD &amp; LPD on the Army Retention Program &amp; Bar to Continued Service</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endParaRPr kumimoji="0" lang="en-US" sz="105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Add retention to unit In-processing sheet/ helps build rapport between SM/ Career Counselor</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Encourage Company formations to conduct reenlistment ceremonies. This demonstrates p</a:t>
            </a:r>
            <a:r>
              <a:rPr lang="en-US" sz="1050" dirty="0">
                <a:solidFill>
                  <a:prstClr val="black"/>
                </a:solidFill>
                <a:latin typeface="Calibri"/>
              </a:rPr>
              <a:t>ride in continuing to serve</a:t>
            </a:r>
            <a:endParaRPr kumimoji="0" lang="en-US" sz="105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Acknowledge Soldiers that reenlisted during close out/ motorpool formations</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Career Counselor circulation with CSM when conducting battlefield circulation: Talk retention with SMs</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Publish retention information and highlight Soldiers achievements &amp; reenlistments on unit newsletters &amp; social media pages  </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Counsel Soldiers on how the Army can help them accomplish their goals/ aspirations. Tailor a plan using Army resources. </a:t>
            </a:r>
          </a:p>
          <a:p>
            <a:pPr marL="285750" indent="-228600">
              <a:spcAft>
                <a:spcPts val="600"/>
              </a:spcAft>
              <a:buFont typeface="Arial" panose="020B0604020202020204" pitchFamily="34" charset="0"/>
              <a:buChar char="•"/>
            </a:pPr>
            <a:r>
              <a:rPr kumimoji="0" lang="en-US" sz="1050" b="0" i="0" u="none" strike="noStrike" kern="1200" cap="none" spc="0" normalizeH="0" baseline="0" noProof="0" dirty="0">
                <a:ln>
                  <a:noFill/>
                </a:ln>
                <a:solidFill>
                  <a:prstClr val="black"/>
                </a:solidFill>
                <a:effectLst/>
                <a:uLnTx/>
                <a:uFillTx/>
                <a:latin typeface="Calibri"/>
                <a:ea typeface="+mn-ea"/>
                <a:cs typeface="+mn-cs"/>
              </a:rPr>
              <a:t>All Leaders (1SG, PSG, PL, SL, &amp; TL) have a copy of the eligibility </a:t>
            </a:r>
            <a:r>
              <a:rPr lang="en-US" sz="1050" dirty="0">
                <a:solidFill>
                  <a:prstClr val="black"/>
                </a:solidFill>
                <a:latin typeface="Calibri"/>
              </a:rPr>
              <a:t>r</a:t>
            </a:r>
            <a:r>
              <a:rPr kumimoji="0" lang="en-US" sz="1050" b="0" i="0" u="none" strike="noStrike" kern="1200" cap="none" spc="0" normalizeH="0" baseline="0" noProof="0" dirty="0" err="1">
                <a:ln>
                  <a:noFill/>
                </a:ln>
                <a:solidFill>
                  <a:prstClr val="black"/>
                </a:solidFill>
                <a:effectLst/>
                <a:uLnTx/>
                <a:uFillTx/>
                <a:latin typeface="Calibri"/>
                <a:ea typeface="+mn-ea"/>
                <a:cs typeface="+mn-cs"/>
              </a:rPr>
              <a:t>oster</a:t>
            </a:r>
            <a:r>
              <a:rPr kumimoji="0" lang="en-US" sz="1050" b="0" i="0" u="none" strike="noStrike" kern="1200" cap="none" spc="0" normalizeH="0" baseline="0" noProof="0" dirty="0">
                <a:ln>
                  <a:noFill/>
                </a:ln>
                <a:solidFill>
                  <a:prstClr val="black"/>
                </a:solidFill>
                <a:effectLst/>
                <a:uLnTx/>
                <a:uFillTx/>
                <a:latin typeface="Calibri"/>
                <a:ea typeface="+mn-ea"/>
                <a:cs typeface="+mn-cs"/>
              </a:rPr>
              <a:t> &amp; “most wanted list” </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effectLst/>
                <a:uLnTx/>
                <a:uFillTx/>
                <a:latin typeface="Calibri"/>
                <a:ea typeface="+mn-ea"/>
                <a:cs typeface="+mn-cs"/>
              </a:rPr>
              <a:t>Don't let mid grade NCOs speak poorly about continuing to serve, promote stewardship of  the profession. Encourage all leaders within the command to be pro retention and educate leaders on retention opportunities available (reclass, ASI/ SQI, PCS Options, etc..)</a:t>
            </a:r>
          </a:p>
          <a:p>
            <a:pPr marL="285750" indent="-228600">
              <a:spcAft>
                <a:spcPts val="600"/>
              </a:spcAft>
              <a:buFont typeface="Arial" panose="020B0604020202020204" pitchFamily="34" charset="0"/>
              <a:buChar char="•"/>
            </a:pPr>
            <a:r>
              <a:rPr kumimoji="0" lang="en-US" sz="1050" b="0" i="0" u="none" strike="noStrike" kern="1200" cap="none" spc="0" normalizeH="0" baseline="0" noProof="0" dirty="0">
                <a:ln>
                  <a:noFill/>
                </a:ln>
                <a:effectLst/>
                <a:uLnTx/>
                <a:uFillTx/>
                <a:latin typeface="Calibri"/>
                <a:ea typeface="+mn-ea"/>
                <a:cs typeface="+mn-cs"/>
              </a:rPr>
              <a:t>Encourage high performers to stabilize by explaining plan for the Soldier. (#1 SGT identified for SL position, move to scout platoon, schools, family stabilization, </a:t>
            </a:r>
            <a:r>
              <a:rPr kumimoji="0" lang="en-US" sz="1050" b="0" i="0" u="none" strike="noStrike" kern="1200" cap="none" spc="0" normalizeH="0" baseline="0" noProof="0" dirty="0" err="1">
                <a:ln>
                  <a:noFill/>
                </a:ln>
                <a:effectLst/>
                <a:uLnTx/>
                <a:uFillTx/>
                <a:latin typeface="Calibri"/>
                <a:ea typeface="+mn-ea"/>
                <a:cs typeface="+mn-cs"/>
              </a:rPr>
              <a:t>etc</a:t>
            </a:r>
            <a:r>
              <a:rPr kumimoji="0" lang="en-US" sz="1050" b="0" i="0" u="none" strike="noStrike" kern="1200" cap="none" spc="0" normalizeH="0" baseline="0" noProof="0" dirty="0">
                <a:ln>
                  <a:noFill/>
                </a:ln>
                <a:effectLst/>
                <a:uLnTx/>
                <a:uFillTx/>
                <a:latin typeface="Calibri"/>
                <a:ea typeface="+mn-ea"/>
                <a:cs typeface="+mn-cs"/>
              </a:rPr>
              <a:t>)</a:t>
            </a:r>
            <a:endParaRPr kumimoji="0" lang="en-US" sz="105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CSM talking to branch/ talent managers to secure assignments for Soldiers (Careerist) that can’t reenlist for options</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CSM to CSM communication for retention related inter-post transfers for Soldiers who reenlist to stabilize within 1</a:t>
            </a:r>
            <a:r>
              <a:rPr kumimoji="0" lang="en-US" sz="1050" b="0" i="0" u="none" strike="noStrike" kern="1200" cap="none" spc="0" normalizeH="0" baseline="30000" noProof="0" dirty="0">
                <a:ln>
                  <a:noFill/>
                </a:ln>
                <a:solidFill>
                  <a:prstClr val="black"/>
                </a:solidFill>
                <a:effectLst/>
                <a:uLnTx/>
                <a:uFillTx/>
                <a:latin typeface="Calibri"/>
                <a:ea typeface="+mn-ea"/>
                <a:cs typeface="+mn-cs"/>
              </a:rPr>
              <a:t>st</a:t>
            </a:r>
            <a:r>
              <a:rPr kumimoji="0" lang="en-US" sz="1050" b="0" i="0" u="none" strike="noStrike" kern="1200" cap="none" spc="0" normalizeH="0" baseline="0" noProof="0" dirty="0">
                <a:ln>
                  <a:noFill/>
                </a:ln>
                <a:solidFill>
                  <a:prstClr val="black"/>
                </a:solidFill>
                <a:effectLst/>
                <a:uLnTx/>
                <a:uFillTx/>
                <a:latin typeface="Calibri"/>
                <a:ea typeface="+mn-ea"/>
                <a:cs typeface="+mn-cs"/>
              </a:rPr>
              <a:t> Corps </a:t>
            </a:r>
          </a:p>
          <a:p>
            <a:pPr marL="285750" marR="0" lvl="0" indent="-228600" algn="l" defTabSz="914400" rtl="0" eaLnBrk="1" fontAlgn="auto" latinLnBrk="0" hangingPunct="1">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effectLst/>
                <a:uLnTx/>
                <a:uFillTx/>
                <a:latin typeface="Calibri"/>
                <a:ea typeface="+mn-ea"/>
                <a:cs typeface="+mn-cs"/>
              </a:rPr>
              <a:t>B</a:t>
            </a:r>
            <a:r>
              <a:rPr lang="en-US" sz="1050" dirty="0">
                <a:latin typeface="Calibri"/>
              </a:rPr>
              <a:t>N</a:t>
            </a:r>
            <a:r>
              <a:rPr kumimoji="0" lang="en-US" sz="1050" b="0" i="0" u="none" strike="noStrike" kern="1200" cap="none" spc="0" normalizeH="0" baseline="0" noProof="0" dirty="0">
                <a:ln>
                  <a:noFill/>
                </a:ln>
                <a:effectLst/>
                <a:uLnTx/>
                <a:uFillTx/>
                <a:latin typeface="Calibri"/>
                <a:ea typeface="+mn-ea"/>
                <a:cs typeface="+mn-cs"/>
              </a:rPr>
              <a:t> CSM builds relationship with BDE Senior Career Counselor. Ensure that CC is up to date on all training requirements (especially newly graduated CC)</a:t>
            </a:r>
          </a:p>
          <a:p>
            <a:pPr marL="28575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Retention sensing sessions at the C/B/T level</a:t>
            </a:r>
            <a:r>
              <a:rPr lang="en-US" sz="1050" dirty="0">
                <a:solidFill>
                  <a:prstClr val="black"/>
                </a:solidFill>
                <a:latin typeface="Calibri"/>
              </a:rPr>
              <a:t>. Determine what motivates Soldiers to reenlist or not</a:t>
            </a:r>
          </a:p>
          <a:p>
            <a:pPr marL="28575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Calibri"/>
                <a:ea typeface="+mn-ea"/>
                <a:cs typeface="+mn-cs"/>
              </a:rPr>
              <a:t>Retention board in unit area/barracks with updated bonus messages and reclass opportunities</a:t>
            </a:r>
          </a:p>
          <a:p>
            <a:pPr marL="28575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lang="en-US" sz="1050" dirty="0">
                <a:solidFill>
                  <a:prstClr val="black"/>
                </a:solidFill>
                <a:latin typeface="Calibri"/>
              </a:rPr>
              <a:t>Soldier that re-enlisted speaks to eligible Soldiers in their category about why they re-enlisted and how the process works</a:t>
            </a:r>
            <a:endParaRPr kumimoji="0" lang="en-US" sz="105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5981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FD005-355F-BD86-1004-2AF7C760442D}"/>
              </a:ext>
            </a:extLst>
          </p:cNvPr>
          <p:cNvSpPr>
            <a:spLocks noGrp="1"/>
          </p:cNvSpPr>
          <p:nvPr>
            <p:ph type="title"/>
          </p:nvPr>
        </p:nvSpPr>
        <p:spPr>
          <a:xfrm>
            <a:off x="457200" y="-76200"/>
            <a:ext cx="8229600" cy="1143000"/>
          </a:xfrm>
        </p:spPr>
        <p:txBody>
          <a:bodyPr>
            <a:normAutofit/>
          </a:bodyPr>
          <a:lstStyle/>
          <a:p>
            <a:r>
              <a:rPr lang="en-US" sz="3600" dirty="0"/>
              <a:t>Battalion Monthly Battle Rhythm </a:t>
            </a:r>
          </a:p>
        </p:txBody>
      </p:sp>
      <p:graphicFrame>
        <p:nvGraphicFramePr>
          <p:cNvPr id="7" name="Content Placeholder 6">
            <a:extLst>
              <a:ext uri="{FF2B5EF4-FFF2-40B4-BE49-F238E27FC236}">
                <a16:creationId xmlns:a16="http://schemas.microsoft.com/office/drawing/2014/main" id="{C4AEB6ED-C0E6-2577-1338-15EF23D1E42D}"/>
              </a:ext>
            </a:extLst>
          </p:cNvPr>
          <p:cNvGraphicFramePr>
            <a:graphicFrameLocks noGrp="1"/>
          </p:cNvGraphicFramePr>
          <p:nvPr>
            <p:ph idx="1"/>
            <p:extLst>
              <p:ext uri="{D42A27DB-BD31-4B8C-83A1-F6EECF244321}">
                <p14:modId xmlns:p14="http://schemas.microsoft.com/office/powerpoint/2010/main" val="196166721"/>
              </p:ext>
            </p:extLst>
          </p:nvPr>
        </p:nvGraphicFramePr>
        <p:xfrm>
          <a:off x="533400" y="990600"/>
          <a:ext cx="8077200" cy="5653684"/>
        </p:xfrm>
        <a:graphic>
          <a:graphicData uri="http://schemas.openxmlformats.org/drawingml/2006/table">
            <a:tbl>
              <a:tblPr/>
              <a:tblGrid>
                <a:gridCol w="1517110">
                  <a:extLst>
                    <a:ext uri="{9D8B030D-6E8A-4147-A177-3AD203B41FA5}">
                      <a16:colId xmlns:a16="http://schemas.microsoft.com/office/drawing/2014/main" val="3558921128"/>
                    </a:ext>
                  </a:extLst>
                </a:gridCol>
                <a:gridCol w="1622463">
                  <a:extLst>
                    <a:ext uri="{9D8B030D-6E8A-4147-A177-3AD203B41FA5}">
                      <a16:colId xmlns:a16="http://schemas.microsoft.com/office/drawing/2014/main" val="3539928311"/>
                    </a:ext>
                  </a:extLst>
                </a:gridCol>
                <a:gridCol w="1685678">
                  <a:extLst>
                    <a:ext uri="{9D8B030D-6E8A-4147-A177-3AD203B41FA5}">
                      <a16:colId xmlns:a16="http://schemas.microsoft.com/office/drawing/2014/main" val="3085998719"/>
                    </a:ext>
                  </a:extLst>
                </a:gridCol>
                <a:gridCol w="1650556">
                  <a:extLst>
                    <a:ext uri="{9D8B030D-6E8A-4147-A177-3AD203B41FA5}">
                      <a16:colId xmlns:a16="http://schemas.microsoft.com/office/drawing/2014/main" val="1568034090"/>
                    </a:ext>
                  </a:extLst>
                </a:gridCol>
                <a:gridCol w="1601393">
                  <a:extLst>
                    <a:ext uri="{9D8B030D-6E8A-4147-A177-3AD203B41FA5}">
                      <a16:colId xmlns:a16="http://schemas.microsoft.com/office/drawing/2014/main" val="3120217659"/>
                    </a:ext>
                  </a:extLst>
                </a:gridCol>
              </a:tblGrid>
              <a:tr h="221879">
                <a:tc gridSpan="5">
                  <a:txBody>
                    <a:bodyPr/>
                    <a:lstStyle/>
                    <a:p>
                      <a:pPr algn="ctr" fontAlgn="base"/>
                      <a:r>
                        <a:rPr lang="en-US" sz="1100" b="1" i="0" dirty="0">
                          <a:solidFill>
                            <a:srgbClr val="FFFFFF"/>
                          </a:solidFill>
                          <a:effectLst/>
                          <a:latin typeface="Arial" panose="020B0604020202020204" pitchFamily="34" charset="0"/>
                        </a:rPr>
                        <a:t>Monthly CSM Retention Battle Rhythm </a:t>
                      </a:r>
                      <a:endParaRPr lang="en-US" sz="1200" b="0" i="0" dirty="0">
                        <a:solidFill>
                          <a:srgbClr val="000000"/>
                        </a:solidFill>
                        <a:effectLst/>
                      </a:endParaRPr>
                    </a:p>
                  </a:txBody>
                  <a:tcPr marL="63153" marR="63153" marT="31576" marB="31576">
                    <a:lnL w="19050"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F81BC"/>
                    </a:solidFill>
                  </a:tcPr>
                </a:tc>
                <a:tc hMerge="1">
                  <a:txBody>
                    <a:bodyPr/>
                    <a:lstStyle/>
                    <a:p>
                      <a:endParaRPr lang="en-US"/>
                    </a:p>
                  </a:txBody>
                  <a:tcPr>
                    <a:lnL w="12697" cap="flat" cmpd="sng" algn="ctr">
                      <a:solidFill>
                        <a:srgbClr val="00000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9126819"/>
                  </a:ext>
                </a:extLst>
              </a:tr>
              <a:tr h="148622">
                <a:tc>
                  <a:txBody>
                    <a:bodyPr/>
                    <a:lstStyle/>
                    <a:p>
                      <a:pPr algn="ctr" fontAlgn="base"/>
                      <a:r>
                        <a:rPr lang="en-US" sz="600" b="1" i="0" dirty="0">
                          <a:solidFill>
                            <a:srgbClr val="000000"/>
                          </a:solidFill>
                          <a:effectLst/>
                          <a:latin typeface="Arial" panose="020B0604020202020204" pitchFamily="34" charset="0"/>
                        </a:rPr>
                        <a:t>Monday </a:t>
                      </a:r>
                      <a:endParaRPr lang="en-US" sz="1200" b="1" i="0" dirty="0">
                        <a:solidFill>
                          <a:srgbClr val="000000"/>
                        </a:solidFill>
                        <a:effectLst/>
                      </a:endParaRPr>
                    </a:p>
                  </a:txBody>
                  <a:tcPr marL="63153" marR="63153" marT="31576" marB="31576" anchor="ctr">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9D9D9"/>
                    </a:solidFill>
                  </a:tcPr>
                </a:tc>
                <a:tc>
                  <a:txBody>
                    <a:bodyPr/>
                    <a:lstStyle/>
                    <a:p>
                      <a:pPr algn="ctr" fontAlgn="base"/>
                      <a:r>
                        <a:rPr lang="en-US" sz="600" b="1" i="0" dirty="0">
                          <a:solidFill>
                            <a:srgbClr val="000000"/>
                          </a:solidFill>
                          <a:effectLst/>
                          <a:latin typeface="Arial" panose="020B0604020202020204" pitchFamily="34" charset="0"/>
                        </a:rPr>
                        <a:t>Tuesday</a:t>
                      </a:r>
                      <a:endParaRPr lang="en-US" sz="1200" b="1" i="0" dirty="0">
                        <a:solidFill>
                          <a:srgbClr val="000000"/>
                        </a:solidFill>
                        <a:effectLst/>
                      </a:endParaRPr>
                    </a:p>
                  </a:txBody>
                  <a:tcPr marL="63153" marR="63153" marT="31576" marB="31576" anchor="ctr">
                    <a:lnL w="9525"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9D9D9"/>
                    </a:solidFill>
                  </a:tcPr>
                </a:tc>
                <a:tc>
                  <a:txBody>
                    <a:bodyPr/>
                    <a:lstStyle/>
                    <a:p>
                      <a:pPr algn="ctr" fontAlgn="base"/>
                      <a:r>
                        <a:rPr lang="en-US" sz="600" b="1" i="0" dirty="0">
                          <a:solidFill>
                            <a:srgbClr val="000000"/>
                          </a:solidFill>
                          <a:effectLst/>
                          <a:latin typeface="Arial" panose="020B0604020202020204" pitchFamily="34" charset="0"/>
                        </a:rPr>
                        <a:t>Wednesday</a:t>
                      </a:r>
                      <a:endParaRPr lang="en-US" sz="1200" b="1" i="0" dirty="0">
                        <a:solidFill>
                          <a:srgbClr val="000000"/>
                        </a:solidFill>
                        <a:effectLst/>
                      </a:endParaRPr>
                    </a:p>
                  </a:txBody>
                  <a:tcPr marL="63153" marR="63153" marT="31576" marB="31576" anchor="ctr">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9D9D9"/>
                    </a:solidFill>
                  </a:tcPr>
                </a:tc>
                <a:tc>
                  <a:txBody>
                    <a:bodyPr/>
                    <a:lstStyle/>
                    <a:p>
                      <a:pPr algn="ctr" fontAlgn="base"/>
                      <a:r>
                        <a:rPr lang="en-US" sz="600" b="1" i="0" dirty="0">
                          <a:solidFill>
                            <a:srgbClr val="000000"/>
                          </a:solidFill>
                          <a:effectLst/>
                          <a:latin typeface="Arial" panose="020B0604020202020204" pitchFamily="34" charset="0"/>
                        </a:rPr>
                        <a:t>Thursday</a:t>
                      </a:r>
                      <a:endParaRPr lang="en-US" sz="1200" b="1" i="0" dirty="0">
                        <a:solidFill>
                          <a:srgbClr val="000000"/>
                        </a:solidFill>
                        <a:effectLst/>
                      </a:endParaRPr>
                    </a:p>
                  </a:txBody>
                  <a:tcPr marL="63153" marR="63153" marT="31576" marB="31576" anchor="ctr">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9D9D9"/>
                    </a:solidFill>
                  </a:tcPr>
                </a:tc>
                <a:tc>
                  <a:txBody>
                    <a:bodyPr/>
                    <a:lstStyle/>
                    <a:p>
                      <a:pPr algn="ctr" fontAlgn="base"/>
                      <a:r>
                        <a:rPr lang="en-US" sz="600" b="1" i="0" dirty="0">
                          <a:solidFill>
                            <a:srgbClr val="000000"/>
                          </a:solidFill>
                          <a:effectLst/>
                          <a:latin typeface="Arial" panose="020B0604020202020204" pitchFamily="34" charset="0"/>
                        </a:rPr>
                        <a:t>Friday</a:t>
                      </a:r>
                      <a:endParaRPr lang="en-US" sz="1200" b="1" i="0" dirty="0">
                        <a:solidFill>
                          <a:srgbClr val="000000"/>
                        </a:solidFill>
                        <a:effectLst/>
                      </a:endParaRPr>
                    </a:p>
                  </a:txBody>
                  <a:tcPr marL="63153" marR="63153" marT="31576" marB="31576" anchor="ctr">
                    <a:lnL w="12697"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69286513"/>
                  </a:ext>
                </a:extLst>
              </a:tr>
              <a:tr h="1291435">
                <a:tc>
                  <a:txBody>
                    <a:bodyPr/>
                    <a:lstStyle/>
                    <a:p>
                      <a:pPr algn="l" fontAlgn="base"/>
                      <a:r>
                        <a:rPr lang="en-US" sz="700" b="1" i="0" dirty="0">
                          <a:solidFill>
                            <a:srgbClr val="000000"/>
                          </a:solidFill>
                          <a:effectLst/>
                          <a:latin typeface="+mj-lt"/>
                        </a:rPr>
                        <a:t>​</a:t>
                      </a:r>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dirty="0">
                          <a:solidFill>
                            <a:srgbClr val="000000"/>
                          </a:solidFill>
                          <a:effectLst/>
                          <a:latin typeface="+mj-lt"/>
                        </a:rPr>
                        <a:t>Career Counselor (CC) Update/ Strategy Meeting- (</a:t>
                      </a:r>
                      <a:r>
                        <a:rPr lang="en-US" sz="700" b="1" i="0" dirty="0">
                          <a:solidFill>
                            <a:srgbClr val="000000"/>
                          </a:solidFill>
                          <a:effectLst/>
                          <a:latin typeface="+mj-lt"/>
                        </a:rPr>
                        <a:t>Task #1 on following slide more in depth)</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Attendees: </a:t>
                      </a:r>
                      <a:r>
                        <a:rPr lang="en-US" sz="700" b="0" i="0" dirty="0">
                          <a:solidFill>
                            <a:srgbClr val="000000"/>
                          </a:solidFill>
                          <a:effectLst/>
                          <a:latin typeface="+mj-lt"/>
                        </a:rPr>
                        <a:t>CSM, CC, 1SGs, &amp; Retention NCOs</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Agenda: </a:t>
                      </a:r>
                      <a:r>
                        <a:rPr lang="en-US" sz="700" b="0" i="0" dirty="0">
                          <a:solidFill>
                            <a:srgbClr val="000000"/>
                          </a:solidFill>
                          <a:effectLst/>
                          <a:latin typeface="+mj-lt"/>
                        </a:rPr>
                        <a:t>current eligibility roster, retention trends, accomplishments/ shortcomings, Top ten list, bar review, policy updates, </a:t>
                      </a:r>
                      <a:r>
                        <a:rPr lang="en-US" sz="700" b="0" i="0" dirty="0" err="1">
                          <a:solidFill>
                            <a:srgbClr val="000000"/>
                          </a:solidFill>
                          <a:effectLst/>
                          <a:latin typeface="+mj-lt"/>
                        </a:rPr>
                        <a:t>etc</a:t>
                      </a:r>
                      <a:endParaRPr lang="en-US" sz="700" b="0" i="0" dirty="0">
                        <a:solidFill>
                          <a:srgbClr val="000000"/>
                        </a:solidFill>
                        <a:effectLst/>
                        <a:latin typeface="+mj-lt"/>
                      </a:endParaRPr>
                    </a:p>
                  </a:txBody>
                  <a:tcPr marL="63153" marR="63153" marT="31576" marB="31576">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u="none" strike="noStrike" dirty="0">
                          <a:solidFill>
                            <a:srgbClr val="000000"/>
                          </a:solidFill>
                          <a:effectLst/>
                          <a:latin typeface="+mj-lt"/>
                        </a:rPr>
                        <a:t>Retention PT Event</a:t>
                      </a:r>
                      <a:endParaRPr lang="en-US" sz="700" b="0" i="0" dirty="0">
                        <a:solidFill>
                          <a:srgbClr val="000000"/>
                        </a:solidFill>
                        <a:effectLst/>
                        <a:latin typeface="+mj-lt"/>
                      </a:endParaRP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Attendees: </a:t>
                      </a:r>
                      <a:r>
                        <a:rPr lang="en-US" sz="700" b="0" i="0" dirty="0">
                          <a:solidFill>
                            <a:srgbClr val="000000"/>
                          </a:solidFill>
                          <a:effectLst/>
                          <a:latin typeface="+mj-lt"/>
                        </a:rPr>
                        <a:t>CSM, CC, Soldiers in their reenlistment window </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Desired Outcome: </a:t>
                      </a:r>
                      <a:r>
                        <a:rPr lang="en-US" sz="700" b="0" i="0" dirty="0">
                          <a:solidFill>
                            <a:srgbClr val="000000"/>
                          </a:solidFill>
                          <a:effectLst/>
                          <a:latin typeface="+mj-lt"/>
                        </a:rPr>
                        <a:t>Build rapport with Soldiers</a:t>
                      </a:r>
                    </a:p>
                    <a:p>
                      <a:pPr algn="l" fontAlgn="base"/>
                      <a:endParaRPr lang="en-US" sz="700" b="0" i="0" dirty="0">
                        <a:solidFill>
                          <a:srgbClr val="000000"/>
                        </a:solidFill>
                        <a:effectLst/>
                        <a:latin typeface="+mj-lt"/>
                      </a:endParaRPr>
                    </a:p>
                    <a:p>
                      <a:pPr algn="l" fontAlgn="base"/>
                      <a:r>
                        <a:rPr lang="en-US" sz="700" b="0" i="0" dirty="0">
                          <a:solidFill>
                            <a:srgbClr val="000000"/>
                          </a:solidFill>
                          <a:effectLst/>
                          <a:latin typeface="+mj-lt"/>
                        </a:rPr>
                        <a:t>***Target audience: initial term</a:t>
                      </a:r>
                    </a:p>
                  </a:txBody>
                  <a:tcPr marL="63153" marR="63153" marT="31576" marB="31576">
                    <a:lnL w="9525"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lang="en-US" sz="700" b="1" i="0" dirty="0">
                          <a:solidFill>
                            <a:srgbClr val="000000"/>
                          </a:solidFill>
                          <a:effectLst/>
                          <a:latin typeface="+mj-lt"/>
                        </a:rPr>
                        <a:t>Task: </a:t>
                      </a:r>
                      <a:r>
                        <a:rPr lang="en-US" sz="700" b="0" i="0" dirty="0">
                          <a:solidFill>
                            <a:srgbClr val="000000"/>
                          </a:solidFill>
                          <a:effectLst/>
                          <a:latin typeface="+mj-lt"/>
                        </a:rPr>
                        <a:t>Retention Brief </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Attendees</a:t>
                      </a:r>
                      <a:r>
                        <a:rPr lang="en-US" sz="700" b="0" i="0" dirty="0">
                          <a:solidFill>
                            <a:srgbClr val="000000"/>
                          </a:solidFill>
                          <a:effectLst/>
                          <a:latin typeface="+mj-lt"/>
                        </a:rPr>
                        <a:t>: CSM, CC, 1SG, Eligible Soldiers</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Desired Outcome</a:t>
                      </a:r>
                      <a:r>
                        <a:rPr lang="en-US" sz="700" b="0" i="0" dirty="0">
                          <a:solidFill>
                            <a:srgbClr val="000000"/>
                          </a:solidFill>
                          <a:effectLst/>
                          <a:latin typeface="+mj-lt"/>
                        </a:rPr>
                        <a:t>: CSM/leaders talks about retention and shares his story/ Soldiers commit to reenlisting </a:t>
                      </a:r>
                    </a:p>
                    <a:p>
                      <a:pPr algn="l" fontAlgn="base"/>
                      <a:endParaRPr lang="en-US" sz="700" b="0" i="0" dirty="0">
                        <a:solidFill>
                          <a:srgbClr val="000000"/>
                        </a:solidFill>
                        <a:effectLst/>
                        <a:latin typeface="+mj-lt"/>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j-lt"/>
                          <a:ea typeface="+mn-ea"/>
                          <a:cs typeface="+mn-cs"/>
                        </a:rPr>
                        <a:t>***Target audience: initial term</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n-lt"/>
                          <a:ea typeface="+mn-ea"/>
                          <a:cs typeface="+mn-cs"/>
                        </a:rPr>
                        <a:t>***Soldier that re-enlisted tells their story</a:t>
                      </a:r>
                      <a:endParaRPr lang="en-US" sz="700" b="1" i="0" kern="1200" dirty="0">
                        <a:solidFill>
                          <a:srgbClr val="000000"/>
                        </a:solidFill>
                        <a:effectLst/>
                        <a:latin typeface="+mn-lt"/>
                        <a:ea typeface="+mn-ea"/>
                        <a:cs typeface="+mn-cs"/>
                      </a:endParaRPr>
                    </a:p>
                    <a:p>
                      <a:pPr algn="l" fontAlgn="base"/>
                      <a:endParaRPr lang="en-US" sz="700" b="1" i="0" dirty="0">
                        <a:solidFill>
                          <a:srgbClr val="000000"/>
                        </a:solidFill>
                        <a:effectLst/>
                        <a:latin typeface="+mj-lt"/>
                      </a:endParaRP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lang="en-US" sz="700" b="1" i="0" dirty="0">
                          <a:solidFill>
                            <a:srgbClr val="000000"/>
                          </a:solidFill>
                          <a:effectLst/>
                          <a:latin typeface="+mj-lt"/>
                        </a:rPr>
                        <a:t>Task</a:t>
                      </a:r>
                      <a:r>
                        <a:rPr lang="en-US" sz="700" b="0" i="0" dirty="0">
                          <a:solidFill>
                            <a:srgbClr val="000000"/>
                          </a:solidFill>
                          <a:effectLst/>
                          <a:latin typeface="+mj-lt"/>
                        </a:rPr>
                        <a:t>: CSM Emails Retention plan and progress to CMD Teams</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Attendees: </a:t>
                      </a:r>
                      <a:r>
                        <a:rPr lang="en-US" sz="700" b="0" i="0" dirty="0">
                          <a:solidFill>
                            <a:srgbClr val="000000"/>
                          </a:solidFill>
                          <a:effectLst/>
                          <a:latin typeface="+mj-lt"/>
                        </a:rPr>
                        <a:t>CC provides update on each CBT’s progress and CSM provides guidance</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Desired Outcome: </a:t>
                      </a:r>
                      <a:r>
                        <a:rPr lang="en-US" sz="700" b="0" i="0" dirty="0">
                          <a:solidFill>
                            <a:srgbClr val="000000"/>
                          </a:solidFill>
                          <a:effectLst/>
                          <a:latin typeface="+mj-lt"/>
                        </a:rPr>
                        <a:t>Command influence on retention mission</a:t>
                      </a:r>
                    </a:p>
                    <a:p>
                      <a:pPr algn="l" fontAlgn="base"/>
                      <a:endParaRPr lang="en-US" sz="700" b="0" i="0" dirty="0">
                        <a:solidFill>
                          <a:srgbClr val="000000"/>
                        </a:solidFill>
                        <a:effectLst/>
                        <a:latin typeface="+mj-lt"/>
                      </a:endParaRP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kumimoji="0" lang="en-US" sz="700" b="0" i="0" u="none" strike="noStrike" kern="1200" cap="none" spc="0" normalizeH="0" baseline="0" noProof="0" dirty="0">
                          <a:ln>
                            <a:noFill/>
                          </a:ln>
                          <a:solidFill>
                            <a:srgbClr val="000000"/>
                          </a:solidFill>
                          <a:effectLst/>
                          <a:uLnTx/>
                          <a:uFillTx/>
                          <a:latin typeface="+mn-lt"/>
                          <a:ea typeface="+mn-ea"/>
                          <a:cs typeface="+mn-cs"/>
                        </a:rPr>
                        <a:t>BN</a:t>
                      </a:r>
                      <a:r>
                        <a:rPr kumimoji="0" lang="en-US" sz="700" b="1" i="0" u="none" strike="noStrike" kern="1200" cap="none" spc="0" normalizeH="0" baseline="0" noProof="0" dirty="0">
                          <a:ln>
                            <a:noFill/>
                          </a:ln>
                          <a:solidFill>
                            <a:srgbClr val="000000"/>
                          </a:solidFill>
                          <a:effectLst/>
                          <a:uLnTx/>
                          <a:uFillTx/>
                          <a:latin typeface="+mn-lt"/>
                          <a:ea typeface="+mn-ea"/>
                          <a:cs typeface="+mn-cs"/>
                        </a:rPr>
                        <a:t> </a:t>
                      </a:r>
                      <a:r>
                        <a:rPr kumimoji="0" lang="en-US" sz="700" b="0" i="0" u="none" strike="noStrike" kern="1200" cap="none" spc="0" normalizeH="0" baseline="0" noProof="0" dirty="0">
                          <a:ln>
                            <a:noFill/>
                          </a:ln>
                          <a:solidFill>
                            <a:srgbClr val="000000"/>
                          </a:solidFill>
                          <a:effectLst/>
                          <a:uLnTx/>
                          <a:uFillTx/>
                          <a:latin typeface="+mj-lt"/>
                          <a:ea typeface="+mn-ea"/>
                          <a:cs typeface="+mn-cs"/>
                        </a:rPr>
                        <a:t>Motor pool</a:t>
                      </a:r>
                      <a:r>
                        <a:rPr lang="en-US" sz="700" b="0" i="0" dirty="0">
                          <a:solidFill>
                            <a:srgbClr val="000000"/>
                          </a:solidFill>
                          <a:effectLst/>
                          <a:latin typeface="+mj-lt"/>
                        </a:rPr>
                        <a:t> formation recognizing Soldiers that reenlisted</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Attendees: </a:t>
                      </a:r>
                      <a:r>
                        <a:rPr lang="en-US" sz="700" b="0" i="0" dirty="0">
                          <a:solidFill>
                            <a:srgbClr val="000000"/>
                          </a:solidFill>
                          <a:effectLst/>
                          <a:latin typeface="+mj-lt"/>
                        </a:rPr>
                        <a:t>All BN Personnel</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Desired Outcome: </a:t>
                      </a:r>
                      <a:r>
                        <a:rPr lang="en-US" sz="700" b="0" i="0" dirty="0">
                          <a:solidFill>
                            <a:srgbClr val="000000"/>
                          </a:solidFill>
                          <a:effectLst/>
                          <a:latin typeface="+mj-lt"/>
                        </a:rPr>
                        <a:t>Recognize Soldiers that reenlisted throughout the week and explain what they are reenlisting for</a:t>
                      </a:r>
                    </a:p>
                    <a:p>
                      <a:pPr algn="l" fontAlgn="base"/>
                      <a:endParaRPr lang="en-US" sz="700" b="0" i="0" dirty="0">
                        <a:solidFill>
                          <a:srgbClr val="000000"/>
                        </a:solidFill>
                        <a:effectLst/>
                        <a:latin typeface="+mj-lt"/>
                      </a:endParaRPr>
                    </a:p>
                    <a:p>
                      <a:pPr algn="l" fontAlgn="base"/>
                      <a:endParaRPr lang="en-US" sz="700" b="1" i="0" dirty="0">
                        <a:solidFill>
                          <a:srgbClr val="000000"/>
                        </a:solidFill>
                        <a:effectLst/>
                        <a:latin typeface="+mj-lt"/>
                      </a:endParaRPr>
                    </a:p>
                  </a:txBody>
                  <a:tcPr marL="63153" marR="63153" marT="31576" marB="31576">
                    <a:lnL w="12697"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080799"/>
                  </a:ext>
                </a:extLst>
              </a:tr>
              <a:tr h="1291435">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kern="1200" dirty="0">
                          <a:solidFill>
                            <a:srgbClr val="000000"/>
                          </a:solidFill>
                          <a:effectLst/>
                          <a:latin typeface="+mj-lt"/>
                          <a:ea typeface="+mn-ea"/>
                          <a:cs typeface="+mn-cs"/>
                        </a:rPr>
                        <a:t>Career Counselor (CC) Update/ Strategy Meeting- (</a:t>
                      </a:r>
                      <a:r>
                        <a:rPr lang="en-US" sz="700" b="1" i="0" kern="1200" dirty="0">
                          <a:solidFill>
                            <a:srgbClr val="000000"/>
                          </a:solidFill>
                          <a:effectLst/>
                          <a:latin typeface="+mj-lt"/>
                          <a:ea typeface="+mn-ea"/>
                          <a:cs typeface="+mn-cs"/>
                        </a:rPr>
                        <a:t>Task #1 on following slide more in depth)</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Attendees: </a:t>
                      </a:r>
                      <a:r>
                        <a:rPr lang="en-US" sz="700" b="0" i="0" kern="1200" dirty="0">
                          <a:solidFill>
                            <a:srgbClr val="000000"/>
                          </a:solidFill>
                          <a:effectLst/>
                          <a:latin typeface="+mj-lt"/>
                          <a:ea typeface="+mn-ea"/>
                          <a:cs typeface="+mn-cs"/>
                        </a:rPr>
                        <a:t>CC, Retention NCOs  (CSM directs other participates)</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Agendas: </a:t>
                      </a:r>
                      <a:r>
                        <a:rPr lang="en-US" sz="700" b="0" i="0" kern="1200" dirty="0">
                          <a:solidFill>
                            <a:srgbClr val="000000"/>
                          </a:solidFill>
                          <a:effectLst/>
                          <a:latin typeface="+mj-lt"/>
                          <a:ea typeface="+mn-ea"/>
                          <a:cs typeface="+mn-cs"/>
                        </a:rPr>
                        <a:t>current eligibility roster, retention trends, accomplishments/ shortcomings, Top ten list, bar review, policy updates, </a:t>
                      </a:r>
                      <a:r>
                        <a:rPr lang="en-US" sz="700" b="0" i="0" kern="1200" dirty="0" err="1">
                          <a:solidFill>
                            <a:srgbClr val="000000"/>
                          </a:solidFill>
                          <a:effectLst/>
                          <a:latin typeface="+mj-lt"/>
                          <a:ea typeface="+mn-ea"/>
                          <a:cs typeface="+mn-cs"/>
                        </a:rPr>
                        <a:t>etc</a:t>
                      </a:r>
                      <a:endParaRPr lang="en-US" sz="700" b="0" i="0" kern="1200" dirty="0">
                        <a:solidFill>
                          <a:srgbClr val="000000"/>
                        </a:solidFill>
                        <a:effectLst/>
                        <a:latin typeface="+mj-lt"/>
                        <a:ea typeface="+mn-ea"/>
                        <a:cs typeface="+mn-cs"/>
                      </a:endParaRPr>
                    </a:p>
                  </a:txBody>
                  <a:tcPr marL="63153" marR="63153" marT="31576" marB="31576">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u="none" strike="noStrike" kern="1200" dirty="0">
                          <a:solidFill>
                            <a:srgbClr val="000000"/>
                          </a:solidFill>
                          <a:effectLst/>
                          <a:latin typeface="+mj-lt"/>
                          <a:ea typeface="+mn-ea"/>
                          <a:cs typeface="+mn-cs"/>
                        </a:rPr>
                        <a:t>Retention PT Event</a:t>
                      </a:r>
                      <a:endParaRPr lang="en-US" sz="700" b="0" i="0" kern="1200" dirty="0">
                        <a:solidFill>
                          <a:srgbClr val="000000"/>
                        </a:solidFill>
                        <a:effectLst/>
                        <a:latin typeface="+mj-lt"/>
                        <a:ea typeface="+mn-ea"/>
                        <a:cs typeface="+mn-cs"/>
                      </a:endParaRP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Attendees: </a:t>
                      </a:r>
                      <a:r>
                        <a:rPr lang="en-US" sz="700" b="0" i="0" kern="1200" dirty="0">
                          <a:solidFill>
                            <a:srgbClr val="000000"/>
                          </a:solidFill>
                          <a:effectLst/>
                          <a:latin typeface="+mj-lt"/>
                          <a:ea typeface="+mn-ea"/>
                          <a:cs typeface="+mn-cs"/>
                        </a:rPr>
                        <a:t>CSM, CC, Soldiers in their reenlistment window </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Desired Outcome: </a:t>
                      </a:r>
                      <a:r>
                        <a:rPr lang="en-US" sz="700" b="0" i="0" kern="1200" dirty="0">
                          <a:solidFill>
                            <a:srgbClr val="000000"/>
                          </a:solidFill>
                          <a:effectLst/>
                          <a:latin typeface="+mj-lt"/>
                          <a:ea typeface="+mn-ea"/>
                          <a:cs typeface="+mn-cs"/>
                        </a:rPr>
                        <a:t>Build rapport with Soldiers</a:t>
                      </a:r>
                    </a:p>
                    <a:p>
                      <a:pPr algn="l" fontAlgn="base"/>
                      <a:endParaRPr lang="en-US" sz="700" b="0" i="0" kern="1200" dirty="0">
                        <a:solidFill>
                          <a:srgbClr val="000000"/>
                        </a:solidFill>
                        <a:effectLst/>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j-lt"/>
                          <a:ea typeface="+mn-ea"/>
                          <a:cs typeface="+mn-cs"/>
                        </a:rPr>
                        <a:t>***Target audience: mid- term</a:t>
                      </a:r>
                    </a:p>
                    <a:p>
                      <a:pPr algn="l" fontAlgn="base"/>
                      <a:endParaRPr lang="en-US" sz="700" b="0" i="0" dirty="0">
                        <a:solidFill>
                          <a:srgbClr val="000000"/>
                        </a:solidFill>
                        <a:effectLst/>
                        <a:latin typeface="+mj-lt"/>
                      </a:endParaRPr>
                    </a:p>
                  </a:txBody>
                  <a:tcPr marL="63153" marR="63153" marT="31576" marB="31576">
                    <a:lnL w="9525"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mj-lt"/>
                        </a:rPr>
                        <a:t>Task</a:t>
                      </a:r>
                      <a:r>
                        <a:rPr lang="en-US" sz="700" b="0" i="0" u="none" strike="noStrike" dirty="0">
                          <a:solidFill>
                            <a:srgbClr val="000000"/>
                          </a:solidFill>
                          <a:effectLst/>
                          <a:latin typeface="+mj-lt"/>
                        </a:rPr>
                        <a:t>: Retention Breakfast or Luncheons</a:t>
                      </a:r>
                    </a:p>
                    <a:p>
                      <a:pPr algn="l" fontAlgn="ctr"/>
                      <a:endParaRPr lang="en-US" sz="700" b="0" i="0" u="none" strike="noStrike" dirty="0">
                        <a:solidFill>
                          <a:srgbClr val="000000"/>
                        </a:solidFill>
                        <a:effectLst/>
                        <a:latin typeface="+mj-lt"/>
                      </a:endParaRPr>
                    </a:p>
                    <a:p>
                      <a:pPr algn="l" fontAlgn="ctr"/>
                      <a:r>
                        <a:rPr lang="en-US" sz="700" b="1" i="0" u="none" strike="noStrike" dirty="0">
                          <a:solidFill>
                            <a:srgbClr val="000000"/>
                          </a:solidFill>
                          <a:effectLst/>
                          <a:latin typeface="+mj-lt"/>
                        </a:rPr>
                        <a:t>Attendees: </a:t>
                      </a:r>
                      <a:r>
                        <a:rPr lang="en-US" sz="700" b="0" i="0" u="none" strike="noStrike" dirty="0">
                          <a:solidFill>
                            <a:srgbClr val="000000"/>
                          </a:solidFill>
                          <a:effectLst/>
                          <a:latin typeface="+mj-lt"/>
                        </a:rPr>
                        <a:t>Eligible Soldiers by category or unit, CSM, CC, 1SGs, Retention NCO</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Desired Outcome: </a:t>
                      </a:r>
                      <a:r>
                        <a:rPr kumimoji="0" lang="en-US" sz="700" b="0" i="0" u="none" strike="noStrike" kern="1200" cap="none" spc="0" normalizeH="0" baseline="0" noProof="0" dirty="0">
                          <a:ln>
                            <a:noFill/>
                          </a:ln>
                          <a:solidFill>
                            <a:srgbClr val="000000"/>
                          </a:solidFill>
                          <a:effectLst/>
                          <a:uLnTx/>
                          <a:uFillTx/>
                          <a:latin typeface="+mj-lt"/>
                          <a:ea typeface="+mn-ea"/>
                          <a:cs typeface="+mn-cs"/>
                        </a:rPr>
                        <a:t>Build rapport with Soldiers; attain reenlistment commitment </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n-lt"/>
                          <a:ea typeface="+mn-ea"/>
                          <a:cs typeface="+mn-cs"/>
                        </a:rPr>
                        <a:t>***Target audience: careerist</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n-lt"/>
                          <a:ea typeface="+mn-ea"/>
                          <a:cs typeface="+mn-cs"/>
                        </a:rPr>
                        <a:t>***Soldier that re-enlisted tells their story</a:t>
                      </a:r>
                      <a:endParaRPr lang="en-US" sz="700" b="1" i="0" kern="1200" dirty="0">
                        <a:solidFill>
                          <a:srgbClr val="00000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lang="en-US" sz="700" b="1" i="0" kern="1200" dirty="0">
                          <a:solidFill>
                            <a:srgbClr val="000000"/>
                          </a:solidFill>
                          <a:effectLst/>
                          <a:latin typeface="+mn-lt"/>
                          <a:ea typeface="+mn-ea"/>
                          <a:cs typeface="+mn-cs"/>
                        </a:rPr>
                        <a:t>Task</a:t>
                      </a:r>
                      <a:r>
                        <a:rPr lang="en-US" sz="700" b="0" i="0" kern="1200" dirty="0">
                          <a:solidFill>
                            <a:srgbClr val="000000"/>
                          </a:solidFill>
                          <a:effectLst/>
                          <a:latin typeface="+mn-lt"/>
                          <a:ea typeface="+mn-ea"/>
                          <a:cs typeface="+mn-cs"/>
                        </a:rPr>
                        <a:t>: CSM Emails Retention plan and progress to CMD Teams</a:t>
                      </a:r>
                    </a:p>
                    <a:p>
                      <a:pPr algn="l" fontAlgn="base"/>
                      <a:endParaRPr lang="en-US" sz="700" b="0" i="0" kern="1200" dirty="0">
                        <a:solidFill>
                          <a:srgbClr val="000000"/>
                        </a:solidFill>
                        <a:effectLst/>
                        <a:latin typeface="+mn-lt"/>
                        <a:ea typeface="+mn-ea"/>
                        <a:cs typeface="+mn-cs"/>
                      </a:endParaRPr>
                    </a:p>
                    <a:p>
                      <a:pPr algn="l" fontAlgn="base"/>
                      <a:r>
                        <a:rPr lang="en-US" sz="700" b="1" i="0" kern="1200" dirty="0">
                          <a:solidFill>
                            <a:srgbClr val="000000"/>
                          </a:solidFill>
                          <a:effectLst/>
                          <a:latin typeface="+mn-lt"/>
                          <a:ea typeface="+mn-ea"/>
                          <a:cs typeface="+mn-cs"/>
                        </a:rPr>
                        <a:t>Attendees: </a:t>
                      </a:r>
                      <a:r>
                        <a:rPr lang="en-US" sz="700" b="0" i="0" kern="1200" dirty="0">
                          <a:solidFill>
                            <a:srgbClr val="000000"/>
                          </a:solidFill>
                          <a:effectLst/>
                          <a:latin typeface="+mn-lt"/>
                          <a:ea typeface="+mn-ea"/>
                          <a:cs typeface="+mn-cs"/>
                        </a:rPr>
                        <a:t>CC provides update on each CBT’s progress and CSM provides guidance</a:t>
                      </a:r>
                    </a:p>
                    <a:p>
                      <a:pPr algn="l" fontAlgn="base"/>
                      <a:endParaRPr lang="en-US" sz="700" b="0" i="0" kern="1200" dirty="0">
                        <a:solidFill>
                          <a:srgbClr val="000000"/>
                        </a:solidFill>
                        <a:effectLst/>
                        <a:latin typeface="+mn-lt"/>
                        <a:ea typeface="+mn-ea"/>
                        <a:cs typeface="+mn-cs"/>
                      </a:endParaRPr>
                    </a:p>
                    <a:p>
                      <a:pPr algn="l" fontAlgn="base"/>
                      <a:r>
                        <a:rPr lang="en-US" sz="700" b="1" i="0" kern="1200" dirty="0">
                          <a:solidFill>
                            <a:srgbClr val="000000"/>
                          </a:solidFill>
                          <a:effectLst/>
                          <a:latin typeface="+mn-lt"/>
                          <a:ea typeface="+mn-ea"/>
                          <a:cs typeface="+mn-cs"/>
                        </a:rPr>
                        <a:t>Desired Outcome: </a:t>
                      </a:r>
                      <a:r>
                        <a:rPr lang="en-US" sz="700" b="0" i="0" kern="1200" dirty="0">
                          <a:solidFill>
                            <a:srgbClr val="000000"/>
                          </a:solidFill>
                          <a:effectLst/>
                          <a:latin typeface="+mn-lt"/>
                          <a:ea typeface="+mn-ea"/>
                          <a:cs typeface="+mn-cs"/>
                        </a:rPr>
                        <a:t>Command influence on retention mission</a:t>
                      </a: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kumimoji="0" lang="en-US" sz="700" b="0" i="0" u="none" strike="noStrike" kern="1200" cap="none" spc="0" normalizeH="0" baseline="0" noProof="0" dirty="0">
                          <a:ln>
                            <a:noFill/>
                          </a:ln>
                          <a:solidFill>
                            <a:srgbClr val="000000"/>
                          </a:solidFill>
                          <a:effectLst/>
                          <a:uLnTx/>
                          <a:uFillTx/>
                          <a:latin typeface="+mn-lt"/>
                          <a:ea typeface="+mn-ea"/>
                          <a:cs typeface="+mn-cs"/>
                        </a:rPr>
                        <a:t>Recognize leader and Soldier of the week on social media</a:t>
                      </a: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Attendees: </a:t>
                      </a:r>
                      <a:r>
                        <a:rPr kumimoji="0" lang="en-US" sz="700" b="0" i="0" u="none" strike="noStrike" kern="1200" cap="none" spc="0" normalizeH="0" baseline="0" noProof="0" dirty="0">
                          <a:ln>
                            <a:noFill/>
                          </a:ln>
                          <a:solidFill>
                            <a:srgbClr val="000000"/>
                          </a:solidFill>
                          <a:effectLst/>
                          <a:uLnTx/>
                          <a:uFillTx/>
                          <a:latin typeface="+mj-lt"/>
                          <a:ea typeface="+mn-ea"/>
                          <a:cs typeface="+mn-cs"/>
                        </a:rPr>
                        <a:t>Leader and Soldier of the week</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Desired Outcome:</a:t>
                      </a:r>
                      <a:r>
                        <a:rPr kumimoji="0" lang="en-US" sz="700" b="0" i="0" u="none" strike="noStrike" kern="1200" cap="none" spc="0" normalizeH="0" baseline="0" noProof="0" dirty="0">
                          <a:ln>
                            <a:noFill/>
                          </a:ln>
                          <a:solidFill>
                            <a:srgbClr val="000000"/>
                          </a:solidFill>
                          <a:effectLst/>
                          <a:uLnTx/>
                          <a:uFillTx/>
                          <a:latin typeface="+mj-lt"/>
                          <a:ea typeface="+mn-ea"/>
                          <a:cs typeface="+mn-cs"/>
                        </a:rPr>
                        <a:t> BN Commander/BN CSM recognize leader/Soldier of the week on social media (Facebook Live)</a:t>
                      </a: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txBody>
                  <a:tcPr marL="63153" marR="63153" marT="31576" marB="31576">
                    <a:lnL w="12697"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4150545"/>
                  </a:ext>
                </a:extLst>
              </a:tr>
              <a:tr h="1291435">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kern="1200" dirty="0">
                          <a:solidFill>
                            <a:srgbClr val="000000"/>
                          </a:solidFill>
                          <a:effectLst/>
                          <a:latin typeface="+mj-lt"/>
                          <a:ea typeface="+mn-ea"/>
                          <a:cs typeface="+mn-cs"/>
                        </a:rPr>
                        <a:t>Career Counselor (CC) Update/ Strategy Meeting- (</a:t>
                      </a:r>
                      <a:r>
                        <a:rPr lang="en-US" sz="700" b="1" i="0" kern="1200" dirty="0">
                          <a:solidFill>
                            <a:srgbClr val="000000"/>
                          </a:solidFill>
                          <a:effectLst/>
                          <a:latin typeface="+mj-lt"/>
                          <a:ea typeface="+mn-ea"/>
                          <a:cs typeface="+mn-cs"/>
                        </a:rPr>
                        <a:t>Task #1 on following slide more in depth)</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Attendees: </a:t>
                      </a:r>
                      <a:r>
                        <a:rPr lang="en-US" sz="700" b="0" i="0" kern="1200" dirty="0">
                          <a:solidFill>
                            <a:srgbClr val="000000"/>
                          </a:solidFill>
                          <a:effectLst/>
                          <a:latin typeface="+mj-lt"/>
                          <a:ea typeface="+mn-ea"/>
                          <a:cs typeface="+mn-cs"/>
                        </a:rPr>
                        <a:t>CSM, CC, 1SGs, &amp; Retention NCOs</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Agenda: </a:t>
                      </a:r>
                      <a:r>
                        <a:rPr lang="en-US" sz="700" b="0" i="0" kern="1200" dirty="0">
                          <a:solidFill>
                            <a:srgbClr val="000000"/>
                          </a:solidFill>
                          <a:effectLst/>
                          <a:latin typeface="+mj-lt"/>
                          <a:ea typeface="+mn-ea"/>
                          <a:cs typeface="+mn-cs"/>
                        </a:rPr>
                        <a:t>current eligibility roster, retention trends, accomplishments/ shortcomings, Top ten list, bar review, policy updates, </a:t>
                      </a:r>
                      <a:r>
                        <a:rPr lang="en-US" sz="700" b="0" i="0" kern="1200" dirty="0" err="1">
                          <a:solidFill>
                            <a:srgbClr val="000000"/>
                          </a:solidFill>
                          <a:effectLst/>
                          <a:latin typeface="+mj-lt"/>
                          <a:ea typeface="+mn-ea"/>
                          <a:cs typeface="+mn-cs"/>
                        </a:rPr>
                        <a:t>etc</a:t>
                      </a:r>
                      <a:endParaRPr lang="en-US" sz="700" b="0" i="0" dirty="0">
                        <a:solidFill>
                          <a:srgbClr val="000000"/>
                        </a:solidFill>
                        <a:effectLst/>
                        <a:latin typeface="+mj-lt"/>
                      </a:endParaRPr>
                    </a:p>
                  </a:txBody>
                  <a:tcPr marL="63153" marR="63153" marT="31576" marB="31576">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u="none" strike="noStrike" kern="1200" dirty="0">
                          <a:solidFill>
                            <a:srgbClr val="000000"/>
                          </a:solidFill>
                          <a:effectLst/>
                          <a:latin typeface="+mj-lt"/>
                          <a:ea typeface="+mn-ea"/>
                          <a:cs typeface="+mn-cs"/>
                        </a:rPr>
                        <a:t>Retention PT Event</a:t>
                      </a:r>
                      <a:endParaRPr lang="en-US" sz="700" b="0" i="0" kern="1200" dirty="0">
                        <a:solidFill>
                          <a:srgbClr val="000000"/>
                        </a:solidFill>
                        <a:effectLst/>
                        <a:latin typeface="+mj-lt"/>
                        <a:ea typeface="+mn-ea"/>
                        <a:cs typeface="+mn-cs"/>
                      </a:endParaRP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Attendees: </a:t>
                      </a:r>
                      <a:r>
                        <a:rPr lang="en-US" sz="700" b="0" i="0" kern="1200" dirty="0">
                          <a:solidFill>
                            <a:srgbClr val="000000"/>
                          </a:solidFill>
                          <a:effectLst/>
                          <a:latin typeface="+mj-lt"/>
                          <a:ea typeface="+mn-ea"/>
                          <a:cs typeface="+mn-cs"/>
                        </a:rPr>
                        <a:t>CSM, CC, Soldiers in their reenlistment window </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Desired Outcome: </a:t>
                      </a:r>
                      <a:r>
                        <a:rPr lang="en-US" sz="700" b="0" i="0" kern="1200" dirty="0">
                          <a:solidFill>
                            <a:srgbClr val="000000"/>
                          </a:solidFill>
                          <a:effectLst/>
                          <a:latin typeface="+mj-lt"/>
                          <a:ea typeface="+mn-ea"/>
                          <a:cs typeface="+mn-cs"/>
                        </a:rPr>
                        <a:t>Build rapport with Soldiers</a:t>
                      </a:r>
                    </a:p>
                    <a:p>
                      <a:pPr algn="l" fontAlgn="base"/>
                      <a:endParaRPr lang="en-US" sz="700" b="0" i="0" kern="1200" dirty="0">
                        <a:solidFill>
                          <a:srgbClr val="000000"/>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j-lt"/>
                          <a:ea typeface="+mn-ea"/>
                          <a:cs typeface="+mn-cs"/>
                        </a:rPr>
                        <a:t>***Target audience: initial term</a:t>
                      </a:r>
                    </a:p>
                    <a:p>
                      <a:pPr algn="l" fontAlgn="auto"/>
                      <a:endParaRPr lang="en-US" sz="700" b="1" i="0" dirty="0">
                        <a:solidFill>
                          <a:srgbClr val="000000"/>
                        </a:solidFill>
                        <a:effectLst/>
                        <a:latin typeface="+mj-lt"/>
                      </a:endParaRPr>
                    </a:p>
                  </a:txBody>
                  <a:tcPr marL="63153" marR="63153" marT="31576" marB="31576">
                    <a:lnL w="9525"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Task: </a:t>
                      </a:r>
                      <a:r>
                        <a:rPr kumimoji="0" lang="en-US" sz="700" b="0" i="0" u="none" strike="noStrike" kern="1200" cap="none" spc="0" normalizeH="0" baseline="0" noProof="0" dirty="0">
                          <a:ln>
                            <a:noFill/>
                          </a:ln>
                          <a:solidFill>
                            <a:srgbClr val="000000"/>
                          </a:solidFill>
                          <a:effectLst/>
                          <a:uLnTx/>
                          <a:uFillTx/>
                          <a:latin typeface="+mj-lt"/>
                          <a:ea typeface="+mn-ea"/>
                          <a:cs typeface="+mn-cs"/>
                        </a:rPr>
                        <a:t>Retention Brief </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mj-lt"/>
                          <a:ea typeface="+mn-ea"/>
                          <a:cs typeface="+mn-cs"/>
                        </a:rPr>
                        <a:t>Attendees: CSM, CC, 1SG, Eligible Soldiers</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Desired Outcome</a:t>
                      </a:r>
                      <a:r>
                        <a:rPr kumimoji="0" lang="en-US" sz="700" b="0" i="0" u="none" strike="noStrike" kern="1200" cap="none" spc="0" normalizeH="0" baseline="0" noProof="0" dirty="0">
                          <a:ln>
                            <a:noFill/>
                          </a:ln>
                          <a:solidFill>
                            <a:srgbClr val="000000"/>
                          </a:solidFill>
                          <a:effectLst/>
                          <a:uLnTx/>
                          <a:uFillTx/>
                          <a:latin typeface="+mj-lt"/>
                          <a:ea typeface="+mn-ea"/>
                          <a:cs typeface="+mn-cs"/>
                        </a:rPr>
                        <a:t>: CSM talks about retention and shares his story/ Soldiers commit to reenlisting </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n-lt"/>
                          <a:ea typeface="+mn-ea"/>
                          <a:cs typeface="+mn-cs"/>
                        </a:rPr>
                        <a:t>***Target audience: mid-term</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n-lt"/>
                          <a:ea typeface="+mn-ea"/>
                          <a:cs typeface="+mn-cs"/>
                        </a:rPr>
                        <a:t>***Soldier that re-enlisted tells their story</a:t>
                      </a:r>
                      <a:endParaRPr lang="en-US" sz="700" b="1" i="0" kern="1200" dirty="0">
                        <a:solidFill>
                          <a:srgbClr val="00000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lang="en-US" sz="700" b="1" i="0" kern="1200" dirty="0">
                          <a:solidFill>
                            <a:srgbClr val="000000"/>
                          </a:solidFill>
                          <a:effectLst/>
                          <a:latin typeface="+mn-lt"/>
                          <a:ea typeface="+mn-ea"/>
                          <a:cs typeface="+mn-cs"/>
                        </a:rPr>
                        <a:t>Task</a:t>
                      </a:r>
                      <a:r>
                        <a:rPr lang="en-US" sz="700" b="0" i="0" kern="1200" dirty="0">
                          <a:solidFill>
                            <a:srgbClr val="000000"/>
                          </a:solidFill>
                          <a:effectLst/>
                          <a:latin typeface="+mn-lt"/>
                          <a:ea typeface="+mn-ea"/>
                          <a:cs typeface="+mn-cs"/>
                        </a:rPr>
                        <a:t>: CSM Emails Retention plan and progress to CMD Teams</a:t>
                      </a:r>
                    </a:p>
                    <a:p>
                      <a:pPr algn="l" fontAlgn="base"/>
                      <a:endParaRPr lang="en-US" sz="700" b="0" i="0" kern="1200" dirty="0">
                        <a:solidFill>
                          <a:srgbClr val="000000"/>
                        </a:solidFill>
                        <a:effectLst/>
                        <a:latin typeface="+mn-lt"/>
                        <a:ea typeface="+mn-ea"/>
                        <a:cs typeface="+mn-cs"/>
                      </a:endParaRPr>
                    </a:p>
                    <a:p>
                      <a:pPr algn="l" fontAlgn="base"/>
                      <a:r>
                        <a:rPr lang="en-US" sz="700" b="1" i="0" kern="1200" dirty="0">
                          <a:solidFill>
                            <a:srgbClr val="000000"/>
                          </a:solidFill>
                          <a:effectLst/>
                          <a:latin typeface="+mn-lt"/>
                          <a:ea typeface="+mn-ea"/>
                          <a:cs typeface="+mn-cs"/>
                        </a:rPr>
                        <a:t>Attendees: </a:t>
                      </a:r>
                      <a:r>
                        <a:rPr lang="en-US" sz="700" b="0" i="0" kern="1200" dirty="0">
                          <a:solidFill>
                            <a:srgbClr val="000000"/>
                          </a:solidFill>
                          <a:effectLst/>
                          <a:latin typeface="+mn-lt"/>
                          <a:ea typeface="+mn-ea"/>
                          <a:cs typeface="+mn-cs"/>
                        </a:rPr>
                        <a:t>CC provides update on each CBT’s progress and CSM provides guidance</a:t>
                      </a:r>
                    </a:p>
                    <a:p>
                      <a:pPr algn="l" fontAlgn="base"/>
                      <a:endParaRPr lang="en-US" sz="700" b="0" i="0" kern="1200" dirty="0">
                        <a:solidFill>
                          <a:srgbClr val="000000"/>
                        </a:solidFill>
                        <a:effectLst/>
                        <a:latin typeface="+mn-lt"/>
                        <a:ea typeface="+mn-ea"/>
                        <a:cs typeface="+mn-cs"/>
                      </a:endParaRPr>
                    </a:p>
                    <a:p>
                      <a:pPr algn="l" fontAlgn="base"/>
                      <a:r>
                        <a:rPr lang="en-US" sz="700" b="1" i="0" kern="1200" dirty="0">
                          <a:solidFill>
                            <a:srgbClr val="000000"/>
                          </a:solidFill>
                          <a:effectLst/>
                          <a:latin typeface="+mn-lt"/>
                          <a:ea typeface="+mn-ea"/>
                          <a:cs typeface="+mn-cs"/>
                        </a:rPr>
                        <a:t>Desired Outcome: </a:t>
                      </a:r>
                      <a:r>
                        <a:rPr lang="en-US" sz="700" b="0" i="0" kern="1200" dirty="0">
                          <a:solidFill>
                            <a:srgbClr val="000000"/>
                          </a:solidFill>
                          <a:effectLst/>
                          <a:latin typeface="+mn-lt"/>
                          <a:ea typeface="+mn-ea"/>
                          <a:cs typeface="+mn-cs"/>
                        </a:rPr>
                        <a:t>Command influence on retention mission</a:t>
                      </a: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kumimoji="0" lang="en-US" sz="700" b="0" i="0" u="none" strike="noStrike" kern="1200" cap="none" spc="0" normalizeH="0" baseline="0" noProof="0" dirty="0">
                          <a:ln>
                            <a:noFill/>
                          </a:ln>
                          <a:solidFill>
                            <a:srgbClr val="000000"/>
                          </a:solidFill>
                          <a:effectLst/>
                          <a:uLnTx/>
                          <a:uFillTx/>
                          <a:latin typeface="+mn-lt"/>
                          <a:ea typeface="+mn-ea"/>
                          <a:cs typeface="+mn-cs"/>
                        </a:rPr>
                        <a:t>BN </a:t>
                      </a:r>
                      <a:r>
                        <a:rPr kumimoji="0" lang="en-US" sz="700" b="0" i="0" u="none" strike="noStrike" kern="1200" cap="none" spc="0" normalizeH="0" baseline="0" noProof="0" dirty="0">
                          <a:ln>
                            <a:noFill/>
                          </a:ln>
                          <a:solidFill>
                            <a:srgbClr val="000000"/>
                          </a:solidFill>
                          <a:effectLst/>
                          <a:uLnTx/>
                          <a:uFillTx/>
                          <a:latin typeface="+mj-lt"/>
                          <a:ea typeface="+mn-ea"/>
                          <a:cs typeface="+mn-cs"/>
                        </a:rPr>
                        <a:t>Close out formation recognizing Soldiers that reenlisted</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Attendees: </a:t>
                      </a:r>
                      <a:r>
                        <a:rPr kumimoji="0" lang="en-US" sz="700" b="0" i="0" u="none" strike="noStrike" kern="1200" cap="none" spc="0" normalizeH="0" baseline="0" noProof="0" dirty="0">
                          <a:ln>
                            <a:noFill/>
                          </a:ln>
                          <a:solidFill>
                            <a:srgbClr val="000000"/>
                          </a:solidFill>
                          <a:effectLst/>
                          <a:uLnTx/>
                          <a:uFillTx/>
                          <a:latin typeface="+mj-lt"/>
                          <a:ea typeface="+mn-ea"/>
                          <a:cs typeface="+mn-cs"/>
                        </a:rPr>
                        <a:t>All BN Personnel</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Desired Outcome: </a:t>
                      </a:r>
                      <a:r>
                        <a:rPr kumimoji="0" lang="en-US" sz="700" b="0" i="0" u="none" strike="noStrike" kern="1200" cap="none" spc="0" normalizeH="0" baseline="0" noProof="0" dirty="0">
                          <a:ln>
                            <a:noFill/>
                          </a:ln>
                          <a:solidFill>
                            <a:srgbClr val="000000"/>
                          </a:solidFill>
                          <a:effectLst/>
                          <a:uLnTx/>
                          <a:uFillTx/>
                          <a:latin typeface="+mj-lt"/>
                          <a:ea typeface="+mn-ea"/>
                          <a:cs typeface="+mn-cs"/>
                        </a:rPr>
                        <a:t>Recognize Soldiers that reenlisted throughout the week and explain what they are reenlisting for</a:t>
                      </a: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txBody>
                  <a:tcPr marL="63153" marR="63153" marT="31576" marB="31576">
                    <a:lnL w="12697"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4482584"/>
                  </a:ext>
                </a:extLst>
              </a:tr>
              <a:tr h="1393995">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kern="1200" dirty="0">
                          <a:solidFill>
                            <a:srgbClr val="000000"/>
                          </a:solidFill>
                          <a:effectLst/>
                          <a:latin typeface="+mj-lt"/>
                          <a:ea typeface="+mn-ea"/>
                          <a:cs typeface="+mn-cs"/>
                        </a:rPr>
                        <a:t>Career Counselor (CC) Update/ Strategy Meeting- (</a:t>
                      </a:r>
                      <a:r>
                        <a:rPr lang="en-US" sz="700" b="1" i="0" kern="1200" dirty="0">
                          <a:solidFill>
                            <a:srgbClr val="000000"/>
                          </a:solidFill>
                          <a:effectLst/>
                          <a:latin typeface="+mj-lt"/>
                          <a:ea typeface="+mn-ea"/>
                          <a:cs typeface="+mn-cs"/>
                        </a:rPr>
                        <a:t>Task #1 on following slide more in depth)</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Attendees: </a:t>
                      </a:r>
                      <a:r>
                        <a:rPr lang="en-US" sz="700" b="0" i="0" kern="1200" dirty="0">
                          <a:solidFill>
                            <a:srgbClr val="000000"/>
                          </a:solidFill>
                          <a:effectLst/>
                          <a:latin typeface="+mj-lt"/>
                          <a:ea typeface="+mn-ea"/>
                          <a:cs typeface="+mn-cs"/>
                        </a:rPr>
                        <a:t>CC, Retention NCOs  (CSM &amp; 1SGs as directed by CSM)</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Agenda: </a:t>
                      </a:r>
                      <a:r>
                        <a:rPr lang="en-US" sz="700" b="0" i="0" kern="1200" dirty="0">
                          <a:solidFill>
                            <a:srgbClr val="000000"/>
                          </a:solidFill>
                          <a:effectLst/>
                          <a:latin typeface="+mj-lt"/>
                          <a:ea typeface="+mn-ea"/>
                          <a:cs typeface="+mn-cs"/>
                        </a:rPr>
                        <a:t>current eligibility roster, retention trends, accomplishments/ shortcomings, Top ten list, bar review, policy updates, </a:t>
                      </a:r>
                      <a:r>
                        <a:rPr lang="en-US" sz="700" b="0" i="0" kern="1200" dirty="0" err="1">
                          <a:solidFill>
                            <a:srgbClr val="000000"/>
                          </a:solidFill>
                          <a:effectLst/>
                          <a:latin typeface="+mj-lt"/>
                          <a:ea typeface="+mn-ea"/>
                          <a:cs typeface="+mn-cs"/>
                        </a:rPr>
                        <a:t>etc</a:t>
                      </a:r>
                      <a:endParaRPr lang="en-US" sz="700" b="0" i="0" kern="1200" dirty="0">
                        <a:solidFill>
                          <a:srgbClr val="000000"/>
                        </a:solidFill>
                        <a:effectLst/>
                        <a:latin typeface="+mj-lt"/>
                        <a:ea typeface="+mn-ea"/>
                        <a:cs typeface="+mn-cs"/>
                      </a:endParaRPr>
                    </a:p>
                    <a:p>
                      <a:pPr algn="l" fontAlgn="base"/>
                      <a:endParaRPr lang="en-US" sz="700" b="0" i="0" dirty="0">
                        <a:solidFill>
                          <a:srgbClr val="000000"/>
                        </a:solidFill>
                        <a:effectLst/>
                        <a:latin typeface="+mj-lt"/>
                      </a:endParaRPr>
                    </a:p>
                  </a:txBody>
                  <a:tcPr marL="63153" marR="63153" marT="31576" marB="31576">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u="none" strike="noStrike" kern="1200" dirty="0">
                          <a:solidFill>
                            <a:srgbClr val="000000"/>
                          </a:solidFill>
                          <a:effectLst/>
                          <a:latin typeface="+mj-lt"/>
                          <a:ea typeface="+mn-ea"/>
                          <a:cs typeface="+mn-cs"/>
                        </a:rPr>
                        <a:t>Retention PT Event</a:t>
                      </a:r>
                      <a:endParaRPr lang="en-US" sz="700" b="0" i="0" kern="1200" dirty="0">
                        <a:solidFill>
                          <a:srgbClr val="000000"/>
                        </a:solidFill>
                        <a:effectLst/>
                        <a:latin typeface="+mj-lt"/>
                        <a:ea typeface="+mn-ea"/>
                        <a:cs typeface="+mn-cs"/>
                      </a:endParaRP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Attendees: </a:t>
                      </a:r>
                      <a:r>
                        <a:rPr lang="en-US" sz="700" b="0" i="0" kern="1200" dirty="0">
                          <a:solidFill>
                            <a:srgbClr val="000000"/>
                          </a:solidFill>
                          <a:effectLst/>
                          <a:latin typeface="+mj-lt"/>
                          <a:ea typeface="+mn-ea"/>
                          <a:cs typeface="+mn-cs"/>
                        </a:rPr>
                        <a:t>CSM, CC, Soldiers in their reenlistment window </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Desired Outcome: </a:t>
                      </a:r>
                      <a:r>
                        <a:rPr lang="en-US" sz="700" b="0" i="0" kern="1200" dirty="0">
                          <a:solidFill>
                            <a:srgbClr val="000000"/>
                          </a:solidFill>
                          <a:effectLst/>
                          <a:latin typeface="+mj-lt"/>
                          <a:ea typeface="+mn-ea"/>
                          <a:cs typeface="+mn-cs"/>
                        </a:rPr>
                        <a:t>Build rapport with Soldiers</a:t>
                      </a:r>
                    </a:p>
                    <a:p>
                      <a:pPr algn="l" fontAlgn="base"/>
                      <a:endParaRPr lang="en-US" sz="700" b="0" i="0" kern="1200" dirty="0">
                        <a:solidFill>
                          <a:srgbClr val="000000"/>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j-lt"/>
                          <a:ea typeface="+mn-ea"/>
                          <a:cs typeface="+mn-cs"/>
                        </a:rPr>
                        <a:t>***Target audience: careerist</a:t>
                      </a:r>
                    </a:p>
                    <a:p>
                      <a:pPr algn="l" fontAlgn="auto"/>
                      <a:endParaRPr lang="en-US" sz="700" b="1" i="0" dirty="0">
                        <a:solidFill>
                          <a:srgbClr val="000000"/>
                        </a:solidFill>
                        <a:effectLst/>
                        <a:latin typeface="+mj-lt"/>
                      </a:endParaRPr>
                    </a:p>
                  </a:txBody>
                  <a:tcPr marL="63153" marR="63153" marT="31576" marB="31576">
                    <a:lnL w="9525"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ctr"/>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u="none" strike="noStrike" dirty="0">
                          <a:solidFill>
                            <a:srgbClr val="000000"/>
                          </a:solidFill>
                          <a:effectLst/>
                          <a:latin typeface="+mj-lt"/>
                        </a:rPr>
                        <a:t>Retention Climate pulse check</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Attendees: </a:t>
                      </a:r>
                      <a:r>
                        <a:rPr kumimoji="0" lang="en-US" sz="700" b="0" i="0" u="none" strike="noStrike" kern="1200" cap="none" spc="0" normalizeH="0" baseline="0" noProof="0" dirty="0">
                          <a:ln>
                            <a:noFill/>
                          </a:ln>
                          <a:solidFill>
                            <a:srgbClr val="000000"/>
                          </a:solidFill>
                          <a:effectLst/>
                          <a:uLnTx/>
                          <a:uFillTx/>
                          <a:latin typeface="+mj-lt"/>
                          <a:ea typeface="+mn-ea"/>
                          <a:cs typeface="+mn-cs"/>
                        </a:rPr>
                        <a:t> CSM, CC, 1SG, &amp; Retention NCO</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Desired Outcome: </a:t>
                      </a:r>
                      <a:r>
                        <a:rPr kumimoji="0" lang="en-US" sz="700" b="0" i="0" u="none" strike="noStrike" kern="1200" cap="none" spc="0" normalizeH="0" baseline="0" noProof="0" dirty="0">
                          <a:ln>
                            <a:noFill/>
                          </a:ln>
                          <a:solidFill>
                            <a:srgbClr val="000000"/>
                          </a:solidFill>
                          <a:effectLst/>
                          <a:uLnTx/>
                          <a:uFillTx/>
                          <a:latin typeface="+mj-lt"/>
                          <a:ea typeface="+mn-ea"/>
                          <a:cs typeface="+mn-cs"/>
                        </a:rPr>
                        <a:t> utilize reenlistment trends to identify potential command climate issues</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700" b="0" i="0" kern="1200" dirty="0">
                        <a:solidFill>
                          <a:srgbClr val="000000"/>
                        </a:solidFill>
                        <a:effectLst/>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j-lt"/>
                          <a:ea typeface="+mn-ea"/>
                          <a:cs typeface="+mn-cs"/>
                        </a:rPr>
                        <a:t>***Target audience: initial term</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n-lt"/>
                          <a:ea typeface="+mn-ea"/>
                          <a:cs typeface="+mn-cs"/>
                        </a:rPr>
                        <a:t>***Soldier that re-enlisted tells their story</a:t>
                      </a:r>
                      <a:endParaRPr lang="en-US" sz="700" b="1" i="0" kern="1200" dirty="0">
                        <a:solidFill>
                          <a:srgbClr val="00000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lang="en-US" sz="700" b="1" i="0" kern="1200" dirty="0">
                          <a:solidFill>
                            <a:srgbClr val="000000"/>
                          </a:solidFill>
                          <a:effectLst/>
                          <a:latin typeface="+mn-lt"/>
                          <a:ea typeface="+mn-ea"/>
                          <a:cs typeface="+mn-cs"/>
                        </a:rPr>
                        <a:t>Task</a:t>
                      </a:r>
                      <a:r>
                        <a:rPr lang="en-US" sz="700" b="0" i="0" kern="1200" dirty="0">
                          <a:solidFill>
                            <a:srgbClr val="000000"/>
                          </a:solidFill>
                          <a:effectLst/>
                          <a:latin typeface="+mn-lt"/>
                          <a:ea typeface="+mn-ea"/>
                          <a:cs typeface="+mn-cs"/>
                        </a:rPr>
                        <a:t>: CSM Emails Retention plan and progress to CMD Teams</a:t>
                      </a:r>
                    </a:p>
                    <a:p>
                      <a:pPr algn="l" fontAlgn="base"/>
                      <a:endParaRPr lang="en-US" sz="700" b="0" i="0" kern="1200" dirty="0">
                        <a:solidFill>
                          <a:srgbClr val="000000"/>
                        </a:solidFill>
                        <a:effectLst/>
                        <a:latin typeface="+mn-lt"/>
                        <a:ea typeface="+mn-ea"/>
                        <a:cs typeface="+mn-cs"/>
                      </a:endParaRPr>
                    </a:p>
                    <a:p>
                      <a:pPr algn="l" fontAlgn="base"/>
                      <a:r>
                        <a:rPr lang="en-US" sz="700" b="1" i="0" kern="1200" dirty="0">
                          <a:solidFill>
                            <a:srgbClr val="000000"/>
                          </a:solidFill>
                          <a:effectLst/>
                          <a:latin typeface="+mn-lt"/>
                          <a:ea typeface="+mn-ea"/>
                          <a:cs typeface="+mn-cs"/>
                        </a:rPr>
                        <a:t>Attendees: </a:t>
                      </a:r>
                      <a:r>
                        <a:rPr lang="en-US" sz="700" b="0" i="0" kern="1200" dirty="0">
                          <a:solidFill>
                            <a:srgbClr val="000000"/>
                          </a:solidFill>
                          <a:effectLst/>
                          <a:latin typeface="+mn-lt"/>
                          <a:ea typeface="+mn-ea"/>
                          <a:cs typeface="+mn-cs"/>
                        </a:rPr>
                        <a:t>CC provides update on each CBT’s progress and CSM provides guidance</a:t>
                      </a:r>
                    </a:p>
                    <a:p>
                      <a:pPr algn="l" fontAlgn="base"/>
                      <a:endParaRPr lang="en-US" sz="700" b="0" i="0" kern="1200" dirty="0">
                        <a:solidFill>
                          <a:srgbClr val="000000"/>
                        </a:solidFill>
                        <a:effectLst/>
                        <a:latin typeface="+mn-lt"/>
                        <a:ea typeface="+mn-ea"/>
                        <a:cs typeface="+mn-cs"/>
                      </a:endParaRPr>
                    </a:p>
                    <a:p>
                      <a:pPr algn="l" fontAlgn="base"/>
                      <a:r>
                        <a:rPr lang="en-US" sz="700" b="1" i="0" kern="1200" dirty="0">
                          <a:solidFill>
                            <a:srgbClr val="000000"/>
                          </a:solidFill>
                          <a:effectLst/>
                          <a:latin typeface="+mn-lt"/>
                          <a:ea typeface="+mn-ea"/>
                          <a:cs typeface="+mn-cs"/>
                        </a:rPr>
                        <a:t>Desired Outcome: </a:t>
                      </a:r>
                      <a:r>
                        <a:rPr lang="en-US" sz="700" b="0" i="0" kern="1200" dirty="0">
                          <a:solidFill>
                            <a:srgbClr val="000000"/>
                          </a:solidFill>
                          <a:effectLst/>
                          <a:latin typeface="+mn-lt"/>
                          <a:ea typeface="+mn-ea"/>
                          <a:cs typeface="+mn-cs"/>
                        </a:rPr>
                        <a:t>Command influence on retention mission</a:t>
                      </a: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kumimoji="0" lang="en-US" sz="700" b="0" i="0" u="none" strike="noStrike" kern="1200" cap="none" spc="0" normalizeH="0" baseline="0" noProof="0" dirty="0">
                          <a:ln>
                            <a:noFill/>
                          </a:ln>
                          <a:solidFill>
                            <a:srgbClr val="000000"/>
                          </a:solidFill>
                          <a:effectLst/>
                          <a:uLnTx/>
                          <a:uFillTx/>
                          <a:latin typeface="+mn-lt"/>
                          <a:ea typeface="+mn-ea"/>
                          <a:cs typeface="+mn-cs"/>
                        </a:rPr>
                        <a:t> Company </a:t>
                      </a:r>
                      <a:r>
                        <a:rPr kumimoji="0" lang="en-US" sz="700" b="0" i="0" u="none" strike="noStrike" kern="1200" cap="none" spc="0" normalizeH="0" baseline="0" noProof="0" dirty="0">
                          <a:ln>
                            <a:noFill/>
                          </a:ln>
                          <a:solidFill>
                            <a:srgbClr val="000000"/>
                          </a:solidFill>
                          <a:effectLst/>
                          <a:uLnTx/>
                          <a:uFillTx/>
                          <a:latin typeface="+mj-lt"/>
                          <a:ea typeface="+mn-ea"/>
                          <a:cs typeface="+mn-cs"/>
                        </a:rPr>
                        <a:t>close out formations recognizing Soldiers that reenlisted and accomplishments</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Attendees: </a:t>
                      </a:r>
                      <a:r>
                        <a:rPr kumimoji="0" lang="en-US" sz="700" b="0" i="0" u="none" strike="noStrike" kern="1200" cap="none" spc="0" normalizeH="0" baseline="0" noProof="0" dirty="0">
                          <a:ln>
                            <a:noFill/>
                          </a:ln>
                          <a:solidFill>
                            <a:srgbClr val="000000"/>
                          </a:solidFill>
                          <a:effectLst/>
                          <a:uLnTx/>
                          <a:uFillTx/>
                          <a:latin typeface="+mj-lt"/>
                          <a:ea typeface="+mn-ea"/>
                          <a:cs typeface="+mn-cs"/>
                        </a:rPr>
                        <a:t>All BN Personnel (Company formations staggered)</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Desired Outcome:</a:t>
                      </a:r>
                      <a:r>
                        <a:rPr kumimoji="0" lang="en-US" sz="700" b="0" i="0" u="none" strike="noStrike" kern="1200" cap="none" spc="0" normalizeH="0" baseline="0" noProof="0" dirty="0">
                          <a:ln>
                            <a:noFill/>
                          </a:ln>
                          <a:solidFill>
                            <a:srgbClr val="000000"/>
                          </a:solidFill>
                          <a:effectLst/>
                          <a:uLnTx/>
                          <a:uFillTx/>
                          <a:latin typeface="+mj-lt"/>
                          <a:ea typeface="+mn-ea"/>
                          <a:cs typeface="+mn-cs"/>
                        </a:rPr>
                        <a:t> Staggered company close out formations allow BN commander/CSM to personalize Soldier accomplishments and interactions</a:t>
                      </a: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txBody>
                  <a:tcPr marL="63153" marR="63153" marT="31576" marB="31576">
                    <a:lnL w="12697"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7666414"/>
                  </a:ext>
                </a:extLst>
              </a:tr>
            </a:tbl>
          </a:graphicData>
        </a:graphic>
      </p:graphicFrame>
      <p:sp>
        <p:nvSpPr>
          <p:cNvPr id="8" name="Rectangle 1">
            <a:extLst>
              <a:ext uri="{FF2B5EF4-FFF2-40B4-BE49-F238E27FC236}">
                <a16:creationId xmlns:a16="http://schemas.microsoft.com/office/drawing/2014/main" id="{936FD00A-0DBB-FDEB-C639-D2C26366D83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TextBox 10">
            <a:extLst>
              <a:ext uri="{FF2B5EF4-FFF2-40B4-BE49-F238E27FC236}">
                <a16:creationId xmlns:a16="http://schemas.microsoft.com/office/drawing/2014/main" id="{1B815A0E-D0A2-9722-4262-A24DC091DC3E}"/>
              </a:ext>
            </a:extLst>
          </p:cNvPr>
          <p:cNvSpPr txBox="1"/>
          <p:nvPr/>
        </p:nvSpPr>
        <p:spPr>
          <a:xfrm>
            <a:off x="40741" y="1958225"/>
            <a:ext cx="522900" cy="276999"/>
          </a:xfrm>
          <a:prstGeom prst="rect">
            <a:avLst/>
          </a:prstGeom>
          <a:noFill/>
        </p:spPr>
        <p:txBody>
          <a:bodyPr wrap="none" rtlCol="0">
            <a:spAutoFit/>
          </a:bodyPr>
          <a:lstStyle/>
          <a:p>
            <a:r>
              <a:rPr lang="en-US" sz="1200" b="1" dirty="0"/>
              <a:t>WK 1</a:t>
            </a:r>
          </a:p>
        </p:txBody>
      </p:sp>
      <p:sp>
        <p:nvSpPr>
          <p:cNvPr id="12" name="TextBox 11">
            <a:extLst>
              <a:ext uri="{FF2B5EF4-FFF2-40B4-BE49-F238E27FC236}">
                <a16:creationId xmlns:a16="http://schemas.microsoft.com/office/drawing/2014/main" id="{49AAD2A9-7E5C-0C2D-CD94-299A2ADA0B6D}"/>
              </a:ext>
            </a:extLst>
          </p:cNvPr>
          <p:cNvSpPr txBox="1"/>
          <p:nvPr/>
        </p:nvSpPr>
        <p:spPr>
          <a:xfrm>
            <a:off x="37095" y="5857794"/>
            <a:ext cx="522900" cy="276999"/>
          </a:xfrm>
          <a:prstGeom prst="rect">
            <a:avLst/>
          </a:prstGeom>
          <a:noFill/>
        </p:spPr>
        <p:txBody>
          <a:bodyPr wrap="none" rtlCol="0">
            <a:spAutoFit/>
          </a:bodyPr>
          <a:lstStyle/>
          <a:p>
            <a:r>
              <a:rPr lang="en-US" sz="1200" b="1" dirty="0"/>
              <a:t>WK 4</a:t>
            </a:r>
          </a:p>
        </p:txBody>
      </p:sp>
      <p:sp>
        <p:nvSpPr>
          <p:cNvPr id="13" name="TextBox 12">
            <a:extLst>
              <a:ext uri="{FF2B5EF4-FFF2-40B4-BE49-F238E27FC236}">
                <a16:creationId xmlns:a16="http://schemas.microsoft.com/office/drawing/2014/main" id="{17B6DE94-94D9-E892-1E4A-5FCEDCAABDD4}"/>
              </a:ext>
            </a:extLst>
          </p:cNvPr>
          <p:cNvSpPr txBox="1"/>
          <p:nvPr/>
        </p:nvSpPr>
        <p:spPr>
          <a:xfrm>
            <a:off x="40741" y="4570376"/>
            <a:ext cx="522900" cy="276999"/>
          </a:xfrm>
          <a:prstGeom prst="rect">
            <a:avLst/>
          </a:prstGeom>
          <a:noFill/>
        </p:spPr>
        <p:txBody>
          <a:bodyPr wrap="none" rtlCol="0">
            <a:spAutoFit/>
          </a:bodyPr>
          <a:lstStyle/>
          <a:p>
            <a:r>
              <a:rPr lang="en-US" sz="1200" b="1" dirty="0"/>
              <a:t>WK 3</a:t>
            </a:r>
          </a:p>
        </p:txBody>
      </p:sp>
      <p:sp>
        <p:nvSpPr>
          <p:cNvPr id="14" name="TextBox 13">
            <a:extLst>
              <a:ext uri="{FF2B5EF4-FFF2-40B4-BE49-F238E27FC236}">
                <a16:creationId xmlns:a16="http://schemas.microsoft.com/office/drawing/2014/main" id="{6614B1F0-FFB6-4B9C-9766-4CE5D23DA713}"/>
              </a:ext>
            </a:extLst>
          </p:cNvPr>
          <p:cNvSpPr txBox="1"/>
          <p:nvPr/>
        </p:nvSpPr>
        <p:spPr>
          <a:xfrm>
            <a:off x="37095" y="3290500"/>
            <a:ext cx="522900" cy="276999"/>
          </a:xfrm>
          <a:prstGeom prst="rect">
            <a:avLst/>
          </a:prstGeom>
          <a:noFill/>
        </p:spPr>
        <p:txBody>
          <a:bodyPr wrap="none" rtlCol="0">
            <a:spAutoFit/>
          </a:bodyPr>
          <a:lstStyle/>
          <a:p>
            <a:r>
              <a:rPr lang="en-US" sz="1200" b="1" dirty="0"/>
              <a:t>WK 2</a:t>
            </a:r>
          </a:p>
        </p:txBody>
      </p:sp>
    </p:spTree>
    <p:extLst>
      <p:ext uri="{BB962C8B-B14F-4D97-AF65-F5344CB8AC3E}">
        <p14:creationId xmlns:p14="http://schemas.microsoft.com/office/powerpoint/2010/main" val="3254608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FD005-355F-BD86-1004-2AF7C760442D}"/>
              </a:ext>
            </a:extLst>
          </p:cNvPr>
          <p:cNvSpPr>
            <a:spLocks noGrp="1"/>
          </p:cNvSpPr>
          <p:nvPr>
            <p:ph type="title"/>
          </p:nvPr>
        </p:nvSpPr>
        <p:spPr>
          <a:xfrm>
            <a:off x="457200" y="-76200"/>
            <a:ext cx="8229600" cy="1143000"/>
          </a:xfrm>
        </p:spPr>
        <p:txBody>
          <a:bodyPr>
            <a:normAutofit/>
          </a:bodyPr>
          <a:lstStyle/>
          <a:p>
            <a:r>
              <a:rPr lang="en-US" sz="3600"/>
              <a:t>C/B/T </a:t>
            </a:r>
            <a:r>
              <a:rPr lang="en-US" sz="3600" dirty="0"/>
              <a:t>Monthly Battle Rhythm </a:t>
            </a:r>
          </a:p>
        </p:txBody>
      </p:sp>
      <p:graphicFrame>
        <p:nvGraphicFramePr>
          <p:cNvPr id="7" name="Content Placeholder 6">
            <a:extLst>
              <a:ext uri="{FF2B5EF4-FFF2-40B4-BE49-F238E27FC236}">
                <a16:creationId xmlns:a16="http://schemas.microsoft.com/office/drawing/2014/main" id="{C4AEB6ED-C0E6-2577-1338-15EF23D1E42D}"/>
              </a:ext>
            </a:extLst>
          </p:cNvPr>
          <p:cNvGraphicFramePr>
            <a:graphicFrameLocks noGrp="1"/>
          </p:cNvGraphicFramePr>
          <p:nvPr>
            <p:ph idx="1"/>
          </p:nvPr>
        </p:nvGraphicFramePr>
        <p:xfrm>
          <a:off x="533400" y="990600"/>
          <a:ext cx="8077200" cy="5653684"/>
        </p:xfrm>
        <a:graphic>
          <a:graphicData uri="http://schemas.openxmlformats.org/drawingml/2006/table">
            <a:tbl>
              <a:tblPr/>
              <a:tblGrid>
                <a:gridCol w="1517110">
                  <a:extLst>
                    <a:ext uri="{9D8B030D-6E8A-4147-A177-3AD203B41FA5}">
                      <a16:colId xmlns:a16="http://schemas.microsoft.com/office/drawing/2014/main" val="3558921128"/>
                    </a:ext>
                  </a:extLst>
                </a:gridCol>
                <a:gridCol w="1622463">
                  <a:extLst>
                    <a:ext uri="{9D8B030D-6E8A-4147-A177-3AD203B41FA5}">
                      <a16:colId xmlns:a16="http://schemas.microsoft.com/office/drawing/2014/main" val="3539928311"/>
                    </a:ext>
                  </a:extLst>
                </a:gridCol>
                <a:gridCol w="1685678">
                  <a:extLst>
                    <a:ext uri="{9D8B030D-6E8A-4147-A177-3AD203B41FA5}">
                      <a16:colId xmlns:a16="http://schemas.microsoft.com/office/drawing/2014/main" val="3085998719"/>
                    </a:ext>
                  </a:extLst>
                </a:gridCol>
                <a:gridCol w="1650556">
                  <a:extLst>
                    <a:ext uri="{9D8B030D-6E8A-4147-A177-3AD203B41FA5}">
                      <a16:colId xmlns:a16="http://schemas.microsoft.com/office/drawing/2014/main" val="1568034090"/>
                    </a:ext>
                  </a:extLst>
                </a:gridCol>
                <a:gridCol w="1601393">
                  <a:extLst>
                    <a:ext uri="{9D8B030D-6E8A-4147-A177-3AD203B41FA5}">
                      <a16:colId xmlns:a16="http://schemas.microsoft.com/office/drawing/2014/main" val="3120217659"/>
                    </a:ext>
                  </a:extLst>
                </a:gridCol>
              </a:tblGrid>
              <a:tr h="221879">
                <a:tc gridSpan="5">
                  <a:txBody>
                    <a:bodyPr/>
                    <a:lstStyle/>
                    <a:p>
                      <a:pPr algn="ctr" fontAlgn="base"/>
                      <a:r>
                        <a:rPr lang="en-US" sz="1100" b="1" i="0" dirty="0">
                          <a:solidFill>
                            <a:srgbClr val="FFFFFF"/>
                          </a:solidFill>
                          <a:effectLst/>
                          <a:latin typeface="Arial" panose="020B0604020202020204" pitchFamily="34" charset="0"/>
                        </a:rPr>
                        <a:t>Monthly CSM Retention Battle Rhythm </a:t>
                      </a:r>
                      <a:endParaRPr lang="en-US" sz="1200" b="0" i="0" dirty="0">
                        <a:solidFill>
                          <a:srgbClr val="000000"/>
                        </a:solidFill>
                        <a:effectLst/>
                      </a:endParaRPr>
                    </a:p>
                  </a:txBody>
                  <a:tcPr marL="63153" marR="63153" marT="31576" marB="31576">
                    <a:lnL w="19050"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F81BC"/>
                    </a:solidFill>
                  </a:tcPr>
                </a:tc>
                <a:tc hMerge="1">
                  <a:txBody>
                    <a:bodyPr/>
                    <a:lstStyle/>
                    <a:p>
                      <a:endParaRPr lang="en-US"/>
                    </a:p>
                  </a:txBody>
                  <a:tcPr>
                    <a:lnL w="12697" cap="flat" cmpd="sng" algn="ctr">
                      <a:solidFill>
                        <a:srgbClr val="00000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9126819"/>
                  </a:ext>
                </a:extLst>
              </a:tr>
              <a:tr h="148622">
                <a:tc>
                  <a:txBody>
                    <a:bodyPr/>
                    <a:lstStyle/>
                    <a:p>
                      <a:pPr algn="ctr" fontAlgn="base"/>
                      <a:r>
                        <a:rPr lang="en-US" sz="600" b="1" i="0" dirty="0">
                          <a:solidFill>
                            <a:srgbClr val="000000"/>
                          </a:solidFill>
                          <a:effectLst/>
                          <a:latin typeface="Arial" panose="020B0604020202020204" pitchFamily="34" charset="0"/>
                        </a:rPr>
                        <a:t>Monday </a:t>
                      </a:r>
                      <a:endParaRPr lang="en-US" sz="1200" b="1" i="0" dirty="0">
                        <a:solidFill>
                          <a:srgbClr val="000000"/>
                        </a:solidFill>
                        <a:effectLst/>
                      </a:endParaRPr>
                    </a:p>
                  </a:txBody>
                  <a:tcPr marL="63153" marR="63153" marT="31576" marB="31576" anchor="ctr">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9D9D9"/>
                    </a:solidFill>
                  </a:tcPr>
                </a:tc>
                <a:tc>
                  <a:txBody>
                    <a:bodyPr/>
                    <a:lstStyle/>
                    <a:p>
                      <a:pPr algn="ctr" fontAlgn="base"/>
                      <a:r>
                        <a:rPr lang="en-US" sz="600" b="1" i="0" dirty="0">
                          <a:solidFill>
                            <a:srgbClr val="000000"/>
                          </a:solidFill>
                          <a:effectLst/>
                          <a:latin typeface="Arial" panose="020B0604020202020204" pitchFamily="34" charset="0"/>
                        </a:rPr>
                        <a:t>Tuesday</a:t>
                      </a:r>
                      <a:endParaRPr lang="en-US" sz="1200" b="1" i="0" dirty="0">
                        <a:solidFill>
                          <a:srgbClr val="000000"/>
                        </a:solidFill>
                        <a:effectLst/>
                      </a:endParaRPr>
                    </a:p>
                  </a:txBody>
                  <a:tcPr marL="63153" marR="63153" marT="31576" marB="31576" anchor="ctr">
                    <a:lnL w="9525"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9D9D9"/>
                    </a:solidFill>
                  </a:tcPr>
                </a:tc>
                <a:tc>
                  <a:txBody>
                    <a:bodyPr/>
                    <a:lstStyle/>
                    <a:p>
                      <a:pPr algn="ctr" fontAlgn="base"/>
                      <a:r>
                        <a:rPr lang="en-US" sz="600" b="1" i="0" dirty="0">
                          <a:solidFill>
                            <a:srgbClr val="000000"/>
                          </a:solidFill>
                          <a:effectLst/>
                          <a:latin typeface="Arial" panose="020B0604020202020204" pitchFamily="34" charset="0"/>
                        </a:rPr>
                        <a:t>Wednesday</a:t>
                      </a:r>
                      <a:endParaRPr lang="en-US" sz="1200" b="1" i="0" dirty="0">
                        <a:solidFill>
                          <a:srgbClr val="000000"/>
                        </a:solidFill>
                        <a:effectLst/>
                      </a:endParaRPr>
                    </a:p>
                  </a:txBody>
                  <a:tcPr marL="63153" marR="63153" marT="31576" marB="31576" anchor="ctr">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9D9D9"/>
                    </a:solidFill>
                  </a:tcPr>
                </a:tc>
                <a:tc>
                  <a:txBody>
                    <a:bodyPr/>
                    <a:lstStyle/>
                    <a:p>
                      <a:pPr algn="ctr" fontAlgn="base"/>
                      <a:r>
                        <a:rPr lang="en-US" sz="600" b="1" i="0" dirty="0">
                          <a:solidFill>
                            <a:srgbClr val="000000"/>
                          </a:solidFill>
                          <a:effectLst/>
                          <a:latin typeface="Arial" panose="020B0604020202020204" pitchFamily="34" charset="0"/>
                        </a:rPr>
                        <a:t>Thursday</a:t>
                      </a:r>
                      <a:endParaRPr lang="en-US" sz="1200" b="1" i="0" dirty="0">
                        <a:solidFill>
                          <a:srgbClr val="000000"/>
                        </a:solidFill>
                        <a:effectLst/>
                      </a:endParaRPr>
                    </a:p>
                  </a:txBody>
                  <a:tcPr marL="63153" marR="63153" marT="31576" marB="31576" anchor="ctr">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9D9D9"/>
                    </a:solidFill>
                  </a:tcPr>
                </a:tc>
                <a:tc>
                  <a:txBody>
                    <a:bodyPr/>
                    <a:lstStyle/>
                    <a:p>
                      <a:pPr algn="ctr" fontAlgn="base"/>
                      <a:r>
                        <a:rPr lang="en-US" sz="600" b="1" i="0" dirty="0">
                          <a:solidFill>
                            <a:srgbClr val="000000"/>
                          </a:solidFill>
                          <a:effectLst/>
                          <a:latin typeface="Arial" panose="020B0604020202020204" pitchFamily="34" charset="0"/>
                        </a:rPr>
                        <a:t>Friday</a:t>
                      </a:r>
                      <a:endParaRPr lang="en-US" sz="1200" b="1" i="0" dirty="0">
                        <a:solidFill>
                          <a:srgbClr val="000000"/>
                        </a:solidFill>
                        <a:effectLst/>
                      </a:endParaRPr>
                    </a:p>
                  </a:txBody>
                  <a:tcPr marL="63153" marR="63153" marT="31576" marB="31576" anchor="ctr">
                    <a:lnL w="12697"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69286513"/>
                  </a:ext>
                </a:extLst>
              </a:tr>
              <a:tr h="1291435">
                <a:tc>
                  <a:txBody>
                    <a:bodyPr/>
                    <a:lstStyle/>
                    <a:p>
                      <a:pPr algn="l" fontAlgn="base"/>
                      <a:r>
                        <a:rPr lang="en-US" sz="700" b="1" i="0" dirty="0">
                          <a:solidFill>
                            <a:srgbClr val="000000"/>
                          </a:solidFill>
                          <a:effectLst/>
                          <a:latin typeface="+mj-lt"/>
                        </a:rPr>
                        <a:t>​</a:t>
                      </a:r>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dirty="0">
                          <a:solidFill>
                            <a:srgbClr val="000000"/>
                          </a:solidFill>
                          <a:effectLst/>
                          <a:latin typeface="+mj-lt"/>
                        </a:rPr>
                        <a:t>Career Counselor (CC) Update/ Strategy Meeting- (</a:t>
                      </a:r>
                      <a:r>
                        <a:rPr lang="en-US" sz="700" b="1" i="0" dirty="0">
                          <a:solidFill>
                            <a:srgbClr val="000000"/>
                          </a:solidFill>
                          <a:effectLst/>
                          <a:latin typeface="+mj-lt"/>
                        </a:rPr>
                        <a:t>Task #1 on following slide more in depth)</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Attendees: </a:t>
                      </a:r>
                      <a:r>
                        <a:rPr lang="en-US" sz="700" b="0" i="0" dirty="0">
                          <a:solidFill>
                            <a:srgbClr val="000000"/>
                          </a:solidFill>
                          <a:effectLst/>
                          <a:latin typeface="+mj-lt"/>
                        </a:rPr>
                        <a:t>CSM, CC, 1SGs, &amp; Retention NCOs</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Agenda: </a:t>
                      </a:r>
                      <a:r>
                        <a:rPr lang="en-US" sz="700" b="0" i="0" dirty="0">
                          <a:solidFill>
                            <a:srgbClr val="000000"/>
                          </a:solidFill>
                          <a:effectLst/>
                          <a:latin typeface="+mj-lt"/>
                        </a:rPr>
                        <a:t>current eligibility roster, retention trends, accomplishments/ shortcomings, Top ten list, bar review, policy updates, </a:t>
                      </a:r>
                      <a:r>
                        <a:rPr lang="en-US" sz="700" b="0" i="0" dirty="0" err="1">
                          <a:solidFill>
                            <a:srgbClr val="000000"/>
                          </a:solidFill>
                          <a:effectLst/>
                          <a:latin typeface="+mj-lt"/>
                        </a:rPr>
                        <a:t>etc</a:t>
                      </a:r>
                      <a:endParaRPr lang="en-US" sz="700" b="0" i="0" dirty="0">
                        <a:solidFill>
                          <a:srgbClr val="000000"/>
                        </a:solidFill>
                        <a:effectLst/>
                        <a:latin typeface="+mj-lt"/>
                      </a:endParaRPr>
                    </a:p>
                  </a:txBody>
                  <a:tcPr marL="63153" marR="63153" marT="31576" marB="31576">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u="none" strike="noStrike" dirty="0">
                          <a:solidFill>
                            <a:srgbClr val="000000"/>
                          </a:solidFill>
                          <a:effectLst/>
                          <a:latin typeface="+mj-lt"/>
                        </a:rPr>
                        <a:t>Retention PT Event</a:t>
                      </a:r>
                      <a:endParaRPr lang="en-US" sz="700" b="0" i="0" dirty="0">
                        <a:solidFill>
                          <a:srgbClr val="000000"/>
                        </a:solidFill>
                        <a:effectLst/>
                        <a:latin typeface="+mj-lt"/>
                      </a:endParaRP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Attendees: </a:t>
                      </a:r>
                      <a:r>
                        <a:rPr lang="en-US" sz="700" b="0" i="0" dirty="0">
                          <a:solidFill>
                            <a:srgbClr val="000000"/>
                          </a:solidFill>
                          <a:effectLst/>
                          <a:latin typeface="+mj-lt"/>
                        </a:rPr>
                        <a:t>CSM, CC, Soldiers in their reenlistment window </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Desired Outcome: </a:t>
                      </a:r>
                      <a:r>
                        <a:rPr lang="en-US" sz="700" b="0" i="0" dirty="0">
                          <a:solidFill>
                            <a:srgbClr val="000000"/>
                          </a:solidFill>
                          <a:effectLst/>
                          <a:latin typeface="+mj-lt"/>
                        </a:rPr>
                        <a:t>Build rapport with Soldiers</a:t>
                      </a:r>
                    </a:p>
                    <a:p>
                      <a:pPr algn="l" fontAlgn="base"/>
                      <a:endParaRPr lang="en-US" sz="700" b="0" i="0" dirty="0">
                        <a:solidFill>
                          <a:srgbClr val="000000"/>
                        </a:solidFill>
                        <a:effectLst/>
                        <a:latin typeface="+mj-lt"/>
                      </a:endParaRPr>
                    </a:p>
                    <a:p>
                      <a:pPr algn="l" fontAlgn="base"/>
                      <a:r>
                        <a:rPr lang="en-US" sz="700" b="0" i="0" dirty="0">
                          <a:solidFill>
                            <a:srgbClr val="000000"/>
                          </a:solidFill>
                          <a:effectLst/>
                          <a:latin typeface="+mj-lt"/>
                        </a:rPr>
                        <a:t>***Target audience: initial term</a:t>
                      </a:r>
                    </a:p>
                  </a:txBody>
                  <a:tcPr marL="63153" marR="63153" marT="31576" marB="31576">
                    <a:lnL w="9525"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lang="en-US" sz="700" b="1" i="0" dirty="0">
                          <a:solidFill>
                            <a:srgbClr val="000000"/>
                          </a:solidFill>
                          <a:effectLst/>
                          <a:latin typeface="+mj-lt"/>
                        </a:rPr>
                        <a:t>Task: </a:t>
                      </a:r>
                      <a:r>
                        <a:rPr lang="en-US" sz="700" b="0" i="0" dirty="0">
                          <a:solidFill>
                            <a:srgbClr val="000000"/>
                          </a:solidFill>
                          <a:effectLst/>
                          <a:latin typeface="+mj-lt"/>
                        </a:rPr>
                        <a:t>Retention Brief </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Attendees</a:t>
                      </a:r>
                      <a:r>
                        <a:rPr lang="en-US" sz="700" b="0" i="0" dirty="0">
                          <a:solidFill>
                            <a:srgbClr val="000000"/>
                          </a:solidFill>
                          <a:effectLst/>
                          <a:latin typeface="+mj-lt"/>
                        </a:rPr>
                        <a:t>: CSM, CC, 1SG, Eligible Soldiers</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Desired Outcome</a:t>
                      </a:r>
                      <a:r>
                        <a:rPr lang="en-US" sz="700" b="0" i="0" dirty="0">
                          <a:solidFill>
                            <a:srgbClr val="000000"/>
                          </a:solidFill>
                          <a:effectLst/>
                          <a:latin typeface="+mj-lt"/>
                        </a:rPr>
                        <a:t>: CSM/leaders talks about retention and shares his story/ Soldiers commit to reenlisting </a:t>
                      </a:r>
                    </a:p>
                    <a:p>
                      <a:pPr algn="l" fontAlgn="base"/>
                      <a:endParaRPr lang="en-US" sz="700" b="0" i="0" dirty="0">
                        <a:solidFill>
                          <a:srgbClr val="000000"/>
                        </a:solidFill>
                        <a:effectLst/>
                        <a:latin typeface="+mj-lt"/>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j-lt"/>
                          <a:ea typeface="+mn-ea"/>
                          <a:cs typeface="+mn-cs"/>
                        </a:rPr>
                        <a:t>***Target audience: initial term</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n-lt"/>
                          <a:ea typeface="+mn-ea"/>
                          <a:cs typeface="+mn-cs"/>
                        </a:rPr>
                        <a:t>***Soldier that re-enlisted tells their story</a:t>
                      </a:r>
                      <a:endParaRPr lang="en-US" sz="700" b="1" i="0" kern="1200" dirty="0">
                        <a:solidFill>
                          <a:srgbClr val="000000"/>
                        </a:solidFill>
                        <a:effectLst/>
                        <a:latin typeface="+mn-lt"/>
                        <a:ea typeface="+mn-ea"/>
                        <a:cs typeface="+mn-cs"/>
                      </a:endParaRPr>
                    </a:p>
                    <a:p>
                      <a:pPr algn="l" fontAlgn="base"/>
                      <a:endParaRPr lang="en-US" sz="700" b="1" i="0" dirty="0">
                        <a:solidFill>
                          <a:srgbClr val="000000"/>
                        </a:solidFill>
                        <a:effectLst/>
                        <a:latin typeface="+mj-lt"/>
                      </a:endParaRP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lang="en-US" sz="700" b="1" i="0" dirty="0">
                          <a:solidFill>
                            <a:srgbClr val="000000"/>
                          </a:solidFill>
                          <a:effectLst/>
                          <a:latin typeface="+mj-lt"/>
                        </a:rPr>
                        <a:t>Task</a:t>
                      </a:r>
                      <a:r>
                        <a:rPr lang="en-US" sz="700" b="0" i="0" dirty="0">
                          <a:solidFill>
                            <a:srgbClr val="000000"/>
                          </a:solidFill>
                          <a:effectLst/>
                          <a:latin typeface="+mj-lt"/>
                        </a:rPr>
                        <a:t>: CSM Emails Retention plan and progress to CMD Teams</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Attendees: </a:t>
                      </a:r>
                      <a:r>
                        <a:rPr lang="en-US" sz="700" b="0" i="0" dirty="0">
                          <a:solidFill>
                            <a:srgbClr val="000000"/>
                          </a:solidFill>
                          <a:effectLst/>
                          <a:latin typeface="+mj-lt"/>
                        </a:rPr>
                        <a:t>CC provides update on each CBT’s progress and CSM provides guidance</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Desired Outcome: </a:t>
                      </a:r>
                      <a:r>
                        <a:rPr lang="en-US" sz="700" b="0" i="0" dirty="0">
                          <a:solidFill>
                            <a:srgbClr val="000000"/>
                          </a:solidFill>
                          <a:effectLst/>
                          <a:latin typeface="+mj-lt"/>
                        </a:rPr>
                        <a:t>Command influence on retention mission</a:t>
                      </a:r>
                    </a:p>
                    <a:p>
                      <a:pPr algn="l" fontAlgn="base"/>
                      <a:endParaRPr lang="en-US" sz="700" b="0" i="0" dirty="0">
                        <a:solidFill>
                          <a:srgbClr val="000000"/>
                        </a:solidFill>
                        <a:effectLst/>
                        <a:latin typeface="+mj-lt"/>
                      </a:endParaRP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kumimoji="0" lang="en-US" sz="700" b="0" i="0" u="none" strike="noStrike" kern="1200" cap="none" spc="0" normalizeH="0" baseline="0" noProof="0" dirty="0">
                          <a:ln>
                            <a:noFill/>
                          </a:ln>
                          <a:solidFill>
                            <a:srgbClr val="000000"/>
                          </a:solidFill>
                          <a:effectLst/>
                          <a:uLnTx/>
                          <a:uFillTx/>
                          <a:latin typeface="+mn-lt"/>
                          <a:ea typeface="+mn-ea"/>
                          <a:cs typeface="+mn-cs"/>
                        </a:rPr>
                        <a:t>BN</a:t>
                      </a:r>
                      <a:r>
                        <a:rPr kumimoji="0" lang="en-US" sz="700" b="1" i="0" u="none" strike="noStrike" kern="1200" cap="none" spc="0" normalizeH="0" baseline="0" noProof="0" dirty="0">
                          <a:ln>
                            <a:noFill/>
                          </a:ln>
                          <a:solidFill>
                            <a:srgbClr val="000000"/>
                          </a:solidFill>
                          <a:effectLst/>
                          <a:uLnTx/>
                          <a:uFillTx/>
                          <a:latin typeface="+mn-lt"/>
                          <a:ea typeface="+mn-ea"/>
                          <a:cs typeface="+mn-cs"/>
                        </a:rPr>
                        <a:t> </a:t>
                      </a:r>
                      <a:r>
                        <a:rPr kumimoji="0" lang="en-US" sz="700" b="0" i="0" u="none" strike="noStrike" kern="1200" cap="none" spc="0" normalizeH="0" baseline="0" noProof="0" dirty="0">
                          <a:ln>
                            <a:noFill/>
                          </a:ln>
                          <a:solidFill>
                            <a:srgbClr val="000000"/>
                          </a:solidFill>
                          <a:effectLst/>
                          <a:uLnTx/>
                          <a:uFillTx/>
                          <a:latin typeface="+mj-lt"/>
                          <a:ea typeface="+mn-ea"/>
                          <a:cs typeface="+mn-cs"/>
                        </a:rPr>
                        <a:t>Motor pool</a:t>
                      </a:r>
                      <a:r>
                        <a:rPr lang="en-US" sz="700" b="0" i="0" dirty="0">
                          <a:solidFill>
                            <a:srgbClr val="000000"/>
                          </a:solidFill>
                          <a:effectLst/>
                          <a:latin typeface="+mj-lt"/>
                        </a:rPr>
                        <a:t> formation recognizing Soldiers that reenlisted</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Attendees: </a:t>
                      </a:r>
                      <a:r>
                        <a:rPr lang="en-US" sz="700" b="0" i="0" dirty="0">
                          <a:solidFill>
                            <a:srgbClr val="000000"/>
                          </a:solidFill>
                          <a:effectLst/>
                          <a:latin typeface="+mj-lt"/>
                        </a:rPr>
                        <a:t>All BN Personnel</a:t>
                      </a:r>
                    </a:p>
                    <a:p>
                      <a:pPr algn="l" fontAlgn="base"/>
                      <a:endParaRPr lang="en-US" sz="700" b="0" i="0" dirty="0">
                        <a:solidFill>
                          <a:srgbClr val="000000"/>
                        </a:solidFill>
                        <a:effectLst/>
                        <a:latin typeface="+mj-lt"/>
                      </a:endParaRPr>
                    </a:p>
                    <a:p>
                      <a:pPr algn="l" fontAlgn="base"/>
                      <a:r>
                        <a:rPr lang="en-US" sz="700" b="1" i="0" dirty="0">
                          <a:solidFill>
                            <a:srgbClr val="000000"/>
                          </a:solidFill>
                          <a:effectLst/>
                          <a:latin typeface="+mj-lt"/>
                        </a:rPr>
                        <a:t>Desired Outcome: </a:t>
                      </a:r>
                      <a:r>
                        <a:rPr lang="en-US" sz="700" b="0" i="0" dirty="0">
                          <a:solidFill>
                            <a:srgbClr val="000000"/>
                          </a:solidFill>
                          <a:effectLst/>
                          <a:latin typeface="+mj-lt"/>
                        </a:rPr>
                        <a:t>Recognize Soldiers that reenlisted throughout the week and explain what they are reenlisting for</a:t>
                      </a:r>
                    </a:p>
                    <a:p>
                      <a:pPr algn="l" fontAlgn="base"/>
                      <a:endParaRPr lang="en-US" sz="700" b="0" i="0" dirty="0">
                        <a:solidFill>
                          <a:srgbClr val="000000"/>
                        </a:solidFill>
                        <a:effectLst/>
                        <a:latin typeface="+mj-lt"/>
                      </a:endParaRPr>
                    </a:p>
                    <a:p>
                      <a:pPr algn="l" fontAlgn="base"/>
                      <a:endParaRPr lang="en-US" sz="700" b="1" i="0" dirty="0">
                        <a:solidFill>
                          <a:srgbClr val="000000"/>
                        </a:solidFill>
                        <a:effectLst/>
                        <a:latin typeface="+mj-lt"/>
                      </a:endParaRPr>
                    </a:p>
                  </a:txBody>
                  <a:tcPr marL="63153" marR="63153" marT="31576" marB="31576">
                    <a:lnL w="12697"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080799"/>
                  </a:ext>
                </a:extLst>
              </a:tr>
              <a:tr h="1291435">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kern="1200" dirty="0">
                          <a:solidFill>
                            <a:srgbClr val="000000"/>
                          </a:solidFill>
                          <a:effectLst/>
                          <a:latin typeface="+mj-lt"/>
                          <a:ea typeface="+mn-ea"/>
                          <a:cs typeface="+mn-cs"/>
                        </a:rPr>
                        <a:t>Career Counselor (CC) Update/ Strategy Meeting- (</a:t>
                      </a:r>
                      <a:r>
                        <a:rPr lang="en-US" sz="700" b="1" i="0" kern="1200" dirty="0">
                          <a:solidFill>
                            <a:srgbClr val="000000"/>
                          </a:solidFill>
                          <a:effectLst/>
                          <a:latin typeface="+mj-lt"/>
                          <a:ea typeface="+mn-ea"/>
                          <a:cs typeface="+mn-cs"/>
                        </a:rPr>
                        <a:t>Task #1 on following slide more in depth)</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Attendees: </a:t>
                      </a:r>
                      <a:r>
                        <a:rPr lang="en-US" sz="700" b="0" i="0" kern="1200" dirty="0">
                          <a:solidFill>
                            <a:srgbClr val="000000"/>
                          </a:solidFill>
                          <a:effectLst/>
                          <a:latin typeface="+mj-lt"/>
                          <a:ea typeface="+mn-ea"/>
                          <a:cs typeface="+mn-cs"/>
                        </a:rPr>
                        <a:t>CC, Retention NCOs  (CSM directs other participates)</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Agendas: </a:t>
                      </a:r>
                      <a:r>
                        <a:rPr lang="en-US" sz="700" b="0" i="0" kern="1200" dirty="0">
                          <a:solidFill>
                            <a:srgbClr val="000000"/>
                          </a:solidFill>
                          <a:effectLst/>
                          <a:latin typeface="+mj-lt"/>
                          <a:ea typeface="+mn-ea"/>
                          <a:cs typeface="+mn-cs"/>
                        </a:rPr>
                        <a:t>current eligibility roster, retention trends, accomplishments/ shortcomings, Top ten list, bar review, policy updates, </a:t>
                      </a:r>
                      <a:r>
                        <a:rPr lang="en-US" sz="700" b="0" i="0" kern="1200" dirty="0" err="1">
                          <a:solidFill>
                            <a:srgbClr val="000000"/>
                          </a:solidFill>
                          <a:effectLst/>
                          <a:latin typeface="+mj-lt"/>
                          <a:ea typeface="+mn-ea"/>
                          <a:cs typeface="+mn-cs"/>
                        </a:rPr>
                        <a:t>etc</a:t>
                      </a:r>
                      <a:endParaRPr lang="en-US" sz="700" b="0" i="0" kern="1200" dirty="0">
                        <a:solidFill>
                          <a:srgbClr val="000000"/>
                        </a:solidFill>
                        <a:effectLst/>
                        <a:latin typeface="+mj-lt"/>
                        <a:ea typeface="+mn-ea"/>
                        <a:cs typeface="+mn-cs"/>
                      </a:endParaRPr>
                    </a:p>
                  </a:txBody>
                  <a:tcPr marL="63153" marR="63153" marT="31576" marB="31576">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u="none" strike="noStrike" kern="1200" dirty="0">
                          <a:solidFill>
                            <a:srgbClr val="000000"/>
                          </a:solidFill>
                          <a:effectLst/>
                          <a:latin typeface="+mj-lt"/>
                          <a:ea typeface="+mn-ea"/>
                          <a:cs typeface="+mn-cs"/>
                        </a:rPr>
                        <a:t>Retention PT Event</a:t>
                      </a:r>
                      <a:endParaRPr lang="en-US" sz="700" b="0" i="0" kern="1200" dirty="0">
                        <a:solidFill>
                          <a:srgbClr val="000000"/>
                        </a:solidFill>
                        <a:effectLst/>
                        <a:latin typeface="+mj-lt"/>
                        <a:ea typeface="+mn-ea"/>
                        <a:cs typeface="+mn-cs"/>
                      </a:endParaRP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Attendees: </a:t>
                      </a:r>
                      <a:r>
                        <a:rPr lang="en-US" sz="700" b="0" i="0" kern="1200" dirty="0">
                          <a:solidFill>
                            <a:srgbClr val="000000"/>
                          </a:solidFill>
                          <a:effectLst/>
                          <a:latin typeface="+mj-lt"/>
                          <a:ea typeface="+mn-ea"/>
                          <a:cs typeface="+mn-cs"/>
                        </a:rPr>
                        <a:t>CSM, CC, Soldiers in their reenlistment window </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Desired Outcome: </a:t>
                      </a:r>
                      <a:r>
                        <a:rPr lang="en-US" sz="700" b="0" i="0" kern="1200" dirty="0">
                          <a:solidFill>
                            <a:srgbClr val="000000"/>
                          </a:solidFill>
                          <a:effectLst/>
                          <a:latin typeface="+mj-lt"/>
                          <a:ea typeface="+mn-ea"/>
                          <a:cs typeface="+mn-cs"/>
                        </a:rPr>
                        <a:t>Build rapport with Soldiers</a:t>
                      </a:r>
                    </a:p>
                    <a:p>
                      <a:pPr algn="l" fontAlgn="base"/>
                      <a:endParaRPr lang="en-US" sz="700" b="0" i="0" kern="1200" dirty="0">
                        <a:solidFill>
                          <a:srgbClr val="000000"/>
                        </a:solidFill>
                        <a:effectLst/>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j-lt"/>
                          <a:ea typeface="+mn-ea"/>
                          <a:cs typeface="+mn-cs"/>
                        </a:rPr>
                        <a:t>***Target audience: mid- term</a:t>
                      </a:r>
                    </a:p>
                    <a:p>
                      <a:pPr algn="l" fontAlgn="base"/>
                      <a:endParaRPr lang="en-US" sz="700" b="0" i="0" dirty="0">
                        <a:solidFill>
                          <a:srgbClr val="000000"/>
                        </a:solidFill>
                        <a:effectLst/>
                        <a:latin typeface="+mj-lt"/>
                      </a:endParaRPr>
                    </a:p>
                  </a:txBody>
                  <a:tcPr marL="63153" marR="63153" marT="31576" marB="31576">
                    <a:lnL w="9525"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ctr"/>
                      <a:r>
                        <a:rPr lang="en-US" sz="700" b="1" i="0" u="none" strike="noStrike" dirty="0">
                          <a:solidFill>
                            <a:srgbClr val="000000"/>
                          </a:solidFill>
                          <a:effectLst/>
                          <a:latin typeface="+mj-lt"/>
                        </a:rPr>
                        <a:t>Task</a:t>
                      </a:r>
                      <a:r>
                        <a:rPr lang="en-US" sz="700" b="0" i="0" u="none" strike="noStrike" dirty="0">
                          <a:solidFill>
                            <a:srgbClr val="000000"/>
                          </a:solidFill>
                          <a:effectLst/>
                          <a:latin typeface="+mj-lt"/>
                        </a:rPr>
                        <a:t>: Retention Breakfast or Luncheons</a:t>
                      </a:r>
                    </a:p>
                    <a:p>
                      <a:pPr algn="l" fontAlgn="ctr"/>
                      <a:endParaRPr lang="en-US" sz="700" b="0" i="0" u="none" strike="noStrike" dirty="0">
                        <a:solidFill>
                          <a:srgbClr val="000000"/>
                        </a:solidFill>
                        <a:effectLst/>
                        <a:latin typeface="+mj-lt"/>
                      </a:endParaRPr>
                    </a:p>
                    <a:p>
                      <a:pPr algn="l" fontAlgn="ctr"/>
                      <a:r>
                        <a:rPr lang="en-US" sz="700" b="1" i="0" u="none" strike="noStrike" dirty="0">
                          <a:solidFill>
                            <a:srgbClr val="000000"/>
                          </a:solidFill>
                          <a:effectLst/>
                          <a:latin typeface="+mj-lt"/>
                        </a:rPr>
                        <a:t>Attendees: </a:t>
                      </a:r>
                      <a:r>
                        <a:rPr lang="en-US" sz="700" b="0" i="0" u="none" strike="noStrike" dirty="0">
                          <a:solidFill>
                            <a:srgbClr val="000000"/>
                          </a:solidFill>
                          <a:effectLst/>
                          <a:latin typeface="+mj-lt"/>
                        </a:rPr>
                        <a:t>Eligible Soldiers by category or unit, CSM, CC, 1SGs, Retention NCO</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Desired Outcome: </a:t>
                      </a:r>
                      <a:r>
                        <a:rPr kumimoji="0" lang="en-US" sz="700" b="0" i="0" u="none" strike="noStrike" kern="1200" cap="none" spc="0" normalizeH="0" baseline="0" noProof="0" dirty="0">
                          <a:ln>
                            <a:noFill/>
                          </a:ln>
                          <a:solidFill>
                            <a:srgbClr val="000000"/>
                          </a:solidFill>
                          <a:effectLst/>
                          <a:uLnTx/>
                          <a:uFillTx/>
                          <a:latin typeface="+mj-lt"/>
                          <a:ea typeface="+mn-ea"/>
                          <a:cs typeface="+mn-cs"/>
                        </a:rPr>
                        <a:t>Build rapport with Soldiers; attain reenlistment commitment </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n-lt"/>
                          <a:ea typeface="+mn-ea"/>
                          <a:cs typeface="+mn-cs"/>
                        </a:rPr>
                        <a:t>***Target audience: careerist</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n-lt"/>
                          <a:ea typeface="+mn-ea"/>
                          <a:cs typeface="+mn-cs"/>
                        </a:rPr>
                        <a:t>***Soldier that re-enlisted tells their story</a:t>
                      </a:r>
                      <a:endParaRPr lang="en-US" sz="700" b="1" i="0" kern="1200" dirty="0">
                        <a:solidFill>
                          <a:srgbClr val="00000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lang="en-US" sz="700" b="1" i="0" kern="1200" dirty="0">
                          <a:solidFill>
                            <a:srgbClr val="000000"/>
                          </a:solidFill>
                          <a:effectLst/>
                          <a:latin typeface="+mn-lt"/>
                          <a:ea typeface="+mn-ea"/>
                          <a:cs typeface="+mn-cs"/>
                        </a:rPr>
                        <a:t>Task</a:t>
                      </a:r>
                      <a:r>
                        <a:rPr lang="en-US" sz="700" b="0" i="0" kern="1200" dirty="0">
                          <a:solidFill>
                            <a:srgbClr val="000000"/>
                          </a:solidFill>
                          <a:effectLst/>
                          <a:latin typeface="+mn-lt"/>
                          <a:ea typeface="+mn-ea"/>
                          <a:cs typeface="+mn-cs"/>
                        </a:rPr>
                        <a:t>: CSM Emails Retention plan and progress to CMD Teams</a:t>
                      </a:r>
                    </a:p>
                    <a:p>
                      <a:pPr algn="l" fontAlgn="base"/>
                      <a:endParaRPr lang="en-US" sz="700" b="0" i="0" kern="1200" dirty="0">
                        <a:solidFill>
                          <a:srgbClr val="000000"/>
                        </a:solidFill>
                        <a:effectLst/>
                        <a:latin typeface="+mn-lt"/>
                        <a:ea typeface="+mn-ea"/>
                        <a:cs typeface="+mn-cs"/>
                      </a:endParaRPr>
                    </a:p>
                    <a:p>
                      <a:pPr algn="l" fontAlgn="base"/>
                      <a:r>
                        <a:rPr lang="en-US" sz="700" b="1" i="0" kern="1200" dirty="0">
                          <a:solidFill>
                            <a:srgbClr val="000000"/>
                          </a:solidFill>
                          <a:effectLst/>
                          <a:latin typeface="+mn-lt"/>
                          <a:ea typeface="+mn-ea"/>
                          <a:cs typeface="+mn-cs"/>
                        </a:rPr>
                        <a:t>Attendees: </a:t>
                      </a:r>
                      <a:r>
                        <a:rPr lang="en-US" sz="700" b="0" i="0" kern="1200" dirty="0">
                          <a:solidFill>
                            <a:srgbClr val="000000"/>
                          </a:solidFill>
                          <a:effectLst/>
                          <a:latin typeface="+mn-lt"/>
                          <a:ea typeface="+mn-ea"/>
                          <a:cs typeface="+mn-cs"/>
                        </a:rPr>
                        <a:t>CC provides update on each CBT’s progress and CSM provides guidance</a:t>
                      </a:r>
                    </a:p>
                    <a:p>
                      <a:pPr algn="l" fontAlgn="base"/>
                      <a:endParaRPr lang="en-US" sz="700" b="0" i="0" kern="1200" dirty="0">
                        <a:solidFill>
                          <a:srgbClr val="000000"/>
                        </a:solidFill>
                        <a:effectLst/>
                        <a:latin typeface="+mn-lt"/>
                        <a:ea typeface="+mn-ea"/>
                        <a:cs typeface="+mn-cs"/>
                      </a:endParaRPr>
                    </a:p>
                    <a:p>
                      <a:pPr algn="l" fontAlgn="base"/>
                      <a:r>
                        <a:rPr lang="en-US" sz="700" b="1" i="0" kern="1200" dirty="0">
                          <a:solidFill>
                            <a:srgbClr val="000000"/>
                          </a:solidFill>
                          <a:effectLst/>
                          <a:latin typeface="+mn-lt"/>
                          <a:ea typeface="+mn-ea"/>
                          <a:cs typeface="+mn-cs"/>
                        </a:rPr>
                        <a:t>Desired Outcome: </a:t>
                      </a:r>
                      <a:r>
                        <a:rPr lang="en-US" sz="700" b="0" i="0" kern="1200" dirty="0">
                          <a:solidFill>
                            <a:srgbClr val="000000"/>
                          </a:solidFill>
                          <a:effectLst/>
                          <a:latin typeface="+mn-lt"/>
                          <a:ea typeface="+mn-ea"/>
                          <a:cs typeface="+mn-cs"/>
                        </a:rPr>
                        <a:t>Command influence on retention mission</a:t>
                      </a: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kumimoji="0" lang="en-US" sz="700" b="0" i="0" u="none" strike="noStrike" kern="1200" cap="none" spc="0" normalizeH="0" baseline="0" noProof="0" dirty="0">
                          <a:ln>
                            <a:noFill/>
                          </a:ln>
                          <a:solidFill>
                            <a:srgbClr val="000000"/>
                          </a:solidFill>
                          <a:effectLst/>
                          <a:uLnTx/>
                          <a:uFillTx/>
                          <a:latin typeface="+mn-lt"/>
                          <a:ea typeface="+mn-ea"/>
                          <a:cs typeface="+mn-cs"/>
                        </a:rPr>
                        <a:t>Recognize leader and Soldier of the week on social media</a:t>
                      </a: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Attendees: </a:t>
                      </a:r>
                      <a:r>
                        <a:rPr kumimoji="0" lang="en-US" sz="700" b="0" i="0" u="none" strike="noStrike" kern="1200" cap="none" spc="0" normalizeH="0" baseline="0" noProof="0" dirty="0">
                          <a:ln>
                            <a:noFill/>
                          </a:ln>
                          <a:solidFill>
                            <a:srgbClr val="000000"/>
                          </a:solidFill>
                          <a:effectLst/>
                          <a:uLnTx/>
                          <a:uFillTx/>
                          <a:latin typeface="+mj-lt"/>
                          <a:ea typeface="+mn-ea"/>
                          <a:cs typeface="+mn-cs"/>
                        </a:rPr>
                        <a:t>Leader and Soldier of the week</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Desired Outcome:</a:t>
                      </a:r>
                      <a:r>
                        <a:rPr kumimoji="0" lang="en-US" sz="700" b="0" i="0" u="none" strike="noStrike" kern="1200" cap="none" spc="0" normalizeH="0" baseline="0" noProof="0" dirty="0">
                          <a:ln>
                            <a:noFill/>
                          </a:ln>
                          <a:solidFill>
                            <a:srgbClr val="000000"/>
                          </a:solidFill>
                          <a:effectLst/>
                          <a:uLnTx/>
                          <a:uFillTx/>
                          <a:latin typeface="+mj-lt"/>
                          <a:ea typeface="+mn-ea"/>
                          <a:cs typeface="+mn-cs"/>
                        </a:rPr>
                        <a:t> BN Commander/BN CSM recognize leader/Soldier of the week on social media (Facebook Live)</a:t>
                      </a: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txBody>
                  <a:tcPr marL="63153" marR="63153" marT="31576" marB="31576">
                    <a:lnL w="12697"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4150545"/>
                  </a:ext>
                </a:extLst>
              </a:tr>
              <a:tr h="1291435">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kern="1200" dirty="0">
                          <a:solidFill>
                            <a:srgbClr val="000000"/>
                          </a:solidFill>
                          <a:effectLst/>
                          <a:latin typeface="+mj-lt"/>
                          <a:ea typeface="+mn-ea"/>
                          <a:cs typeface="+mn-cs"/>
                        </a:rPr>
                        <a:t>Career Counselor (CC) Update/ Strategy Meeting- (</a:t>
                      </a:r>
                      <a:r>
                        <a:rPr lang="en-US" sz="700" b="1" i="0" kern="1200" dirty="0">
                          <a:solidFill>
                            <a:srgbClr val="000000"/>
                          </a:solidFill>
                          <a:effectLst/>
                          <a:latin typeface="+mj-lt"/>
                          <a:ea typeface="+mn-ea"/>
                          <a:cs typeface="+mn-cs"/>
                        </a:rPr>
                        <a:t>Task #1 on following slide more in depth)</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Attendees: </a:t>
                      </a:r>
                      <a:r>
                        <a:rPr lang="en-US" sz="700" b="0" i="0" kern="1200" dirty="0">
                          <a:solidFill>
                            <a:srgbClr val="000000"/>
                          </a:solidFill>
                          <a:effectLst/>
                          <a:latin typeface="+mj-lt"/>
                          <a:ea typeface="+mn-ea"/>
                          <a:cs typeface="+mn-cs"/>
                        </a:rPr>
                        <a:t>CSM, CC, 1SGs, &amp; Retention NCOs</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Agenda: </a:t>
                      </a:r>
                      <a:r>
                        <a:rPr lang="en-US" sz="700" b="0" i="0" kern="1200" dirty="0">
                          <a:solidFill>
                            <a:srgbClr val="000000"/>
                          </a:solidFill>
                          <a:effectLst/>
                          <a:latin typeface="+mj-lt"/>
                          <a:ea typeface="+mn-ea"/>
                          <a:cs typeface="+mn-cs"/>
                        </a:rPr>
                        <a:t>current eligibility roster, retention trends, accomplishments/ shortcomings, Top ten list, bar review, policy updates, </a:t>
                      </a:r>
                      <a:r>
                        <a:rPr lang="en-US" sz="700" b="0" i="0" kern="1200" dirty="0" err="1">
                          <a:solidFill>
                            <a:srgbClr val="000000"/>
                          </a:solidFill>
                          <a:effectLst/>
                          <a:latin typeface="+mj-lt"/>
                          <a:ea typeface="+mn-ea"/>
                          <a:cs typeface="+mn-cs"/>
                        </a:rPr>
                        <a:t>etc</a:t>
                      </a:r>
                      <a:endParaRPr lang="en-US" sz="700" b="0" i="0" dirty="0">
                        <a:solidFill>
                          <a:srgbClr val="000000"/>
                        </a:solidFill>
                        <a:effectLst/>
                        <a:latin typeface="+mj-lt"/>
                      </a:endParaRPr>
                    </a:p>
                  </a:txBody>
                  <a:tcPr marL="63153" marR="63153" marT="31576" marB="31576">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u="none" strike="noStrike" kern="1200" dirty="0">
                          <a:solidFill>
                            <a:srgbClr val="000000"/>
                          </a:solidFill>
                          <a:effectLst/>
                          <a:latin typeface="+mj-lt"/>
                          <a:ea typeface="+mn-ea"/>
                          <a:cs typeface="+mn-cs"/>
                        </a:rPr>
                        <a:t>Retention PT Event</a:t>
                      </a:r>
                      <a:endParaRPr lang="en-US" sz="700" b="0" i="0" kern="1200" dirty="0">
                        <a:solidFill>
                          <a:srgbClr val="000000"/>
                        </a:solidFill>
                        <a:effectLst/>
                        <a:latin typeface="+mj-lt"/>
                        <a:ea typeface="+mn-ea"/>
                        <a:cs typeface="+mn-cs"/>
                      </a:endParaRP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Attendees: </a:t>
                      </a:r>
                      <a:r>
                        <a:rPr lang="en-US" sz="700" b="0" i="0" kern="1200" dirty="0">
                          <a:solidFill>
                            <a:srgbClr val="000000"/>
                          </a:solidFill>
                          <a:effectLst/>
                          <a:latin typeface="+mj-lt"/>
                          <a:ea typeface="+mn-ea"/>
                          <a:cs typeface="+mn-cs"/>
                        </a:rPr>
                        <a:t>CSM, CC, Soldiers in their reenlistment window </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Desired Outcome: </a:t>
                      </a:r>
                      <a:r>
                        <a:rPr lang="en-US" sz="700" b="0" i="0" kern="1200" dirty="0">
                          <a:solidFill>
                            <a:srgbClr val="000000"/>
                          </a:solidFill>
                          <a:effectLst/>
                          <a:latin typeface="+mj-lt"/>
                          <a:ea typeface="+mn-ea"/>
                          <a:cs typeface="+mn-cs"/>
                        </a:rPr>
                        <a:t>Build rapport with Soldiers</a:t>
                      </a:r>
                    </a:p>
                    <a:p>
                      <a:pPr algn="l" fontAlgn="base"/>
                      <a:endParaRPr lang="en-US" sz="700" b="0" i="0" kern="1200" dirty="0">
                        <a:solidFill>
                          <a:srgbClr val="000000"/>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j-lt"/>
                          <a:ea typeface="+mn-ea"/>
                          <a:cs typeface="+mn-cs"/>
                        </a:rPr>
                        <a:t>***Target audience: initial term</a:t>
                      </a:r>
                    </a:p>
                    <a:p>
                      <a:pPr algn="l" fontAlgn="auto"/>
                      <a:endParaRPr lang="en-US" sz="700" b="1" i="0" dirty="0">
                        <a:solidFill>
                          <a:srgbClr val="000000"/>
                        </a:solidFill>
                        <a:effectLst/>
                        <a:latin typeface="+mj-lt"/>
                      </a:endParaRPr>
                    </a:p>
                  </a:txBody>
                  <a:tcPr marL="63153" marR="63153" marT="31576" marB="31576">
                    <a:lnL w="9525"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Task: </a:t>
                      </a:r>
                      <a:r>
                        <a:rPr kumimoji="0" lang="en-US" sz="700" b="0" i="0" u="none" strike="noStrike" kern="1200" cap="none" spc="0" normalizeH="0" baseline="0" noProof="0" dirty="0">
                          <a:ln>
                            <a:noFill/>
                          </a:ln>
                          <a:solidFill>
                            <a:srgbClr val="000000"/>
                          </a:solidFill>
                          <a:effectLst/>
                          <a:uLnTx/>
                          <a:uFillTx/>
                          <a:latin typeface="+mj-lt"/>
                          <a:ea typeface="+mn-ea"/>
                          <a:cs typeface="+mn-cs"/>
                        </a:rPr>
                        <a:t>Retention Brief </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mj-lt"/>
                          <a:ea typeface="+mn-ea"/>
                          <a:cs typeface="+mn-cs"/>
                        </a:rPr>
                        <a:t>Attendees: CSM, CC, 1SG, Eligible Soldiers</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Desired Outcome</a:t>
                      </a:r>
                      <a:r>
                        <a:rPr kumimoji="0" lang="en-US" sz="700" b="0" i="0" u="none" strike="noStrike" kern="1200" cap="none" spc="0" normalizeH="0" baseline="0" noProof="0" dirty="0">
                          <a:ln>
                            <a:noFill/>
                          </a:ln>
                          <a:solidFill>
                            <a:srgbClr val="000000"/>
                          </a:solidFill>
                          <a:effectLst/>
                          <a:uLnTx/>
                          <a:uFillTx/>
                          <a:latin typeface="+mj-lt"/>
                          <a:ea typeface="+mn-ea"/>
                          <a:cs typeface="+mn-cs"/>
                        </a:rPr>
                        <a:t>: CSM talks about retention and shares his story/ Soldiers commit to reenlisting </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n-lt"/>
                          <a:ea typeface="+mn-ea"/>
                          <a:cs typeface="+mn-cs"/>
                        </a:rPr>
                        <a:t>***Target audience: mid-term</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n-lt"/>
                          <a:ea typeface="+mn-ea"/>
                          <a:cs typeface="+mn-cs"/>
                        </a:rPr>
                        <a:t>***Soldier that re-enlisted tells their story</a:t>
                      </a:r>
                      <a:endParaRPr lang="en-US" sz="700" b="1" i="0" kern="1200" dirty="0">
                        <a:solidFill>
                          <a:srgbClr val="00000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lang="en-US" sz="700" b="1" i="0" kern="1200" dirty="0">
                          <a:solidFill>
                            <a:srgbClr val="000000"/>
                          </a:solidFill>
                          <a:effectLst/>
                          <a:latin typeface="+mn-lt"/>
                          <a:ea typeface="+mn-ea"/>
                          <a:cs typeface="+mn-cs"/>
                        </a:rPr>
                        <a:t>Task</a:t>
                      </a:r>
                      <a:r>
                        <a:rPr lang="en-US" sz="700" b="0" i="0" kern="1200" dirty="0">
                          <a:solidFill>
                            <a:srgbClr val="000000"/>
                          </a:solidFill>
                          <a:effectLst/>
                          <a:latin typeface="+mn-lt"/>
                          <a:ea typeface="+mn-ea"/>
                          <a:cs typeface="+mn-cs"/>
                        </a:rPr>
                        <a:t>: CSM Emails Retention plan and progress to CMD Teams</a:t>
                      </a:r>
                    </a:p>
                    <a:p>
                      <a:pPr algn="l" fontAlgn="base"/>
                      <a:endParaRPr lang="en-US" sz="700" b="0" i="0" kern="1200" dirty="0">
                        <a:solidFill>
                          <a:srgbClr val="000000"/>
                        </a:solidFill>
                        <a:effectLst/>
                        <a:latin typeface="+mn-lt"/>
                        <a:ea typeface="+mn-ea"/>
                        <a:cs typeface="+mn-cs"/>
                      </a:endParaRPr>
                    </a:p>
                    <a:p>
                      <a:pPr algn="l" fontAlgn="base"/>
                      <a:r>
                        <a:rPr lang="en-US" sz="700" b="1" i="0" kern="1200" dirty="0">
                          <a:solidFill>
                            <a:srgbClr val="000000"/>
                          </a:solidFill>
                          <a:effectLst/>
                          <a:latin typeface="+mn-lt"/>
                          <a:ea typeface="+mn-ea"/>
                          <a:cs typeface="+mn-cs"/>
                        </a:rPr>
                        <a:t>Attendees: </a:t>
                      </a:r>
                      <a:r>
                        <a:rPr lang="en-US" sz="700" b="0" i="0" kern="1200" dirty="0">
                          <a:solidFill>
                            <a:srgbClr val="000000"/>
                          </a:solidFill>
                          <a:effectLst/>
                          <a:latin typeface="+mn-lt"/>
                          <a:ea typeface="+mn-ea"/>
                          <a:cs typeface="+mn-cs"/>
                        </a:rPr>
                        <a:t>CC provides update on each CBT’s progress and CSM provides guidance</a:t>
                      </a:r>
                    </a:p>
                    <a:p>
                      <a:pPr algn="l" fontAlgn="base"/>
                      <a:endParaRPr lang="en-US" sz="700" b="0" i="0" kern="1200" dirty="0">
                        <a:solidFill>
                          <a:srgbClr val="000000"/>
                        </a:solidFill>
                        <a:effectLst/>
                        <a:latin typeface="+mn-lt"/>
                        <a:ea typeface="+mn-ea"/>
                        <a:cs typeface="+mn-cs"/>
                      </a:endParaRPr>
                    </a:p>
                    <a:p>
                      <a:pPr algn="l" fontAlgn="base"/>
                      <a:r>
                        <a:rPr lang="en-US" sz="700" b="1" i="0" kern="1200" dirty="0">
                          <a:solidFill>
                            <a:srgbClr val="000000"/>
                          </a:solidFill>
                          <a:effectLst/>
                          <a:latin typeface="+mn-lt"/>
                          <a:ea typeface="+mn-ea"/>
                          <a:cs typeface="+mn-cs"/>
                        </a:rPr>
                        <a:t>Desired Outcome: </a:t>
                      </a:r>
                      <a:r>
                        <a:rPr lang="en-US" sz="700" b="0" i="0" kern="1200" dirty="0">
                          <a:solidFill>
                            <a:srgbClr val="000000"/>
                          </a:solidFill>
                          <a:effectLst/>
                          <a:latin typeface="+mn-lt"/>
                          <a:ea typeface="+mn-ea"/>
                          <a:cs typeface="+mn-cs"/>
                        </a:rPr>
                        <a:t>Command influence on retention mission</a:t>
                      </a: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kumimoji="0" lang="en-US" sz="700" b="0" i="0" u="none" strike="noStrike" kern="1200" cap="none" spc="0" normalizeH="0" baseline="0" noProof="0" dirty="0">
                          <a:ln>
                            <a:noFill/>
                          </a:ln>
                          <a:solidFill>
                            <a:srgbClr val="000000"/>
                          </a:solidFill>
                          <a:effectLst/>
                          <a:uLnTx/>
                          <a:uFillTx/>
                          <a:latin typeface="+mn-lt"/>
                          <a:ea typeface="+mn-ea"/>
                          <a:cs typeface="+mn-cs"/>
                        </a:rPr>
                        <a:t>BN </a:t>
                      </a:r>
                      <a:r>
                        <a:rPr kumimoji="0" lang="en-US" sz="700" b="0" i="0" u="none" strike="noStrike" kern="1200" cap="none" spc="0" normalizeH="0" baseline="0" noProof="0" dirty="0">
                          <a:ln>
                            <a:noFill/>
                          </a:ln>
                          <a:solidFill>
                            <a:srgbClr val="000000"/>
                          </a:solidFill>
                          <a:effectLst/>
                          <a:uLnTx/>
                          <a:uFillTx/>
                          <a:latin typeface="+mj-lt"/>
                          <a:ea typeface="+mn-ea"/>
                          <a:cs typeface="+mn-cs"/>
                        </a:rPr>
                        <a:t>Close out formation recognizing Soldiers that reenlisted</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Attendees: </a:t>
                      </a:r>
                      <a:r>
                        <a:rPr kumimoji="0" lang="en-US" sz="700" b="0" i="0" u="none" strike="noStrike" kern="1200" cap="none" spc="0" normalizeH="0" baseline="0" noProof="0" dirty="0">
                          <a:ln>
                            <a:noFill/>
                          </a:ln>
                          <a:solidFill>
                            <a:srgbClr val="000000"/>
                          </a:solidFill>
                          <a:effectLst/>
                          <a:uLnTx/>
                          <a:uFillTx/>
                          <a:latin typeface="+mj-lt"/>
                          <a:ea typeface="+mn-ea"/>
                          <a:cs typeface="+mn-cs"/>
                        </a:rPr>
                        <a:t>All BN Personnel</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Desired Outcome: </a:t>
                      </a:r>
                      <a:r>
                        <a:rPr kumimoji="0" lang="en-US" sz="700" b="0" i="0" u="none" strike="noStrike" kern="1200" cap="none" spc="0" normalizeH="0" baseline="0" noProof="0" dirty="0">
                          <a:ln>
                            <a:noFill/>
                          </a:ln>
                          <a:solidFill>
                            <a:srgbClr val="000000"/>
                          </a:solidFill>
                          <a:effectLst/>
                          <a:uLnTx/>
                          <a:uFillTx/>
                          <a:latin typeface="+mj-lt"/>
                          <a:ea typeface="+mn-ea"/>
                          <a:cs typeface="+mn-cs"/>
                        </a:rPr>
                        <a:t>Recognize Soldiers that reenlisted throughout the week and explain what they are reenlisting for</a:t>
                      </a: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txBody>
                  <a:tcPr marL="63153" marR="63153" marT="31576" marB="31576">
                    <a:lnL w="12697"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4482584"/>
                  </a:ext>
                </a:extLst>
              </a:tr>
              <a:tr h="1393995">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kern="1200" dirty="0">
                          <a:solidFill>
                            <a:srgbClr val="000000"/>
                          </a:solidFill>
                          <a:effectLst/>
                          <a:latin typeface="+mj-lt"/>
                          <a:ea typeface="+mn-ea"/>
                          <a:cs typeface="+mn-cs"/>
                        </a:rPr>
                        <a:t>Career Counselor (CC) Update/ Strategy Meeting- (</a:t>
                      </a:r>
                      <a:r>
                        <a:rPr lang="en-US" sz="700" b="1" i="0" kern="1200" dirty="0">
                          <a:solidFill>
                            <a:srgbClr val="000000"/>
                          </a:solidFill>
                          <a:effectLst/>
                          <a:latin typeface="+mj-lt"/>
                          <a:ea typeface="+mn-ea"/>
                          <a:cs typeface="+mn-cs"/>
                        </a:rPr>
                        <a:t>Task #1 on following slide more in depth)</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Attendees: </a:t>
                      </a:r>
                      <a:r>
                        <a:rPr lang="en-US" sz="700" b="0" i="0" kern="1200" dirty="0">
                          <a:solidFill>
                            <a:srgbClr val="000000"/>
                          </a:solidFill>
                          <a:effectLst/>
                          <a:latin typeface="+mj-lt"/>
                          <a:ea typeface="+mn-ea"/>
                          <a:cs typeface="+mn-cs"/>
                        </a:rPr>
                        <a:t>CC, Retention NCOs  (CSM &amp; 1SGs as directed by CSM)</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Agenda: </a:t>
                      </a:r>
                      <a:r>
                        <a:rPr lang="en-US" sz="700" b="0" i="0" kern="1200" dirty="0">
                          <a:solidFill>
                            <a:srgbClr val="000000"/>
                          </a:solidFill>
                          <a:effectLst/>
                          <a:latin typeface="+mj-lt"/>
                          <a:ea typeface="+mn-ea"/>
                          <a:cs typeface="+mn-cs"/>
                        </a:rPr>
                        <a:t>current eligibility roster, retention trends, accomplishments/ shortcomings, Top ten list, bar review, policy updates, </a:t>
                      </a:r>
                      <a:r>
                        <a:rPr lang="en-US" sz="700" b="0" i="0" kern="1200" dirty="0" err="1">
                          <a:solidFill>
                            <a:srgbClr val="000000"/>
                          </a:solidFill>
                          <a:effectLst/>
                          <a:latin typeface="+mj-lt"/>
                          <a:ea typeface="+mn-ea"/>
                          <a:cs typeface="+mn-cs"/>
                        </a:rPr>
                        <a:t>etc</a:t>
                      </a:r>
                      <a:endParaRPr lang="en-US" sz="700" b="0" i="0" kern="1200" dirty="0">
                        <a:solidFill>
                          <a:srgbClr val="000000"/>
                        </a:solidFill>
                        <a:effectLst/>
                        <a:latin typeface="+mj-lt"/>
                        <a:ea typeface="+mn-ea"/>
                        <a:cs typeface="+mn-cs"/>
                      </a:endParaRPr>
                    </a:p>
                    <a:p>
                      <a:pPr algn="l" fontAlgn="base"/>
                      <a:endParaRPr lang="en-US" sz="700" b="0" i="0" dirty="0">
                        <a:solidFill>
                          <a:srgbClr val="000000"/>
                        </a:solidFill>
                        <a:effectLst/>
                        <a:latin typeface="+mj-lt"/>
                      </a:endParaRPr>
                    </a:p>
                  </a:txBody>
                  <a:tcPr marL="63153" marR="63153" marT="31576" marB="31576">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u="none" strike="noStrike" kern="1200" dirty="0">
                          <a:solidFill>
                            <a:srgbClr val="000000"/>
                          </a:solidFill>
                          <a:effectLst/>
                          <a:latin typeface="+mj-lt"/>
                          <a:ea typeface="+mn-ea"/>
                          <a:cs typeface="+mn-cs"/>
                        </a:rPr>
                        <a:t>Retention PT Event</a:t>
                      </a:r>
                      <a:endParaRPr lang="en-US" sz="700" b="0" i="0" kern="1200" dirty="0">
                        <a:solidFill>
                          <a:srgbClr val="000000"/>
                        </a:solidFill>
                        <a:effectLst/>
                        <a:latin typeface="+mj-lt"/>
                        <a:ea typeface="+mn-ea"/>
                        <a:cs typeface="+mn-cs"/>
                      </a:endParaRP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Attendees: </a:t>
                      </a:r>
                      <a:r>
                        <a:rPr lang="en-US" sz="700" b="0" i="0" kern="1200" dirty="0">
                          <a:solidFill>
                            <a:srgbClr val="000000"/>
                          </a:solidFill>
                          <a:effectLst/>
                          <a:latin typeface="+mj-lt"/>
                          <a:ea typeface="+mn-ea"/>
                          <a:cs typeface="+mn-cs"/>
                        </a:rPr>
                        <a:t>CSM, CC, Soldiers in their reenlistment window </a:t>
                      </a:r>
                    </a:p>
                    <a:p>
                      <a:pPr algn="l" fontAlgn="base"/>
                      <a:endParaRPr lang="en-US" sz="700" b="0" i="0" kern="1200" dirty="0">
                        <a:solidFill>
                          <a:srgbClr val="000000"/>
                        </a:solidFill>
                        <a:effectLst/>
                        <a:latin typeface="+mj-lt"/>
                        <a:ea typeface="+mn-ea"/>
                        <a:cs typeface="+mn-cs"/>
                      </a:endParaRPr>
                    </a:p>
                    <a:p>
                      <a:pPr algn="l" fontAlgn="base"/>
                      <a:r>
                        <a:rPr lang="en-US" sz="700" b="1" i="0" kern="1200" dirty="0">
                          <a:solidFill>
                            <a:srgbClr val="000000"/>
                          </a:solidFill>
                          <a:effectLst/>
                          <a:latin typeface="+mj-lt"/>
                          <a:ea typeface="+mn-ea"/>
                          <a:cs typeface="+mn-cs"/>
                        </a:rPr>
                        <a:t>Desired Outcome: </a:t>
                      </a:r>
                      <a:r>
                        <a:rPr lang="en-US" sz="700" b="0" i="0" kern="1200" dirty="0">
                          <a:solidFill>
                            <a:srgbClr val="000000"/>
                          </a:solidFill>
                          <a:effectLst/>
                          <a:latin typeface="+mj-lt"/>
                          <a:ea typeface="+mn-ea"/>
                          <a:cs typeface="+mn-cs"/>
                        </a:rPr>
                        <a:t>Build rapport with Soldiers</a:t>
                      </a:r>
                    </a:p>
                    <a:p>
                      <a:pPr algn="l" fontAlgn="base"/>
                      <a:endParaRPr lang="en-US" sz="700" b="0" i="0" kern="1200" dirty="0">
                        <a:solidFill>
                          <a:srgbClr val="000000"/>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j-lt"/>
                          <a:ea typeface="+mn-ea"/>
                          <a:cs typeface="+mn-cs"/>
                        </a:rPr>
                        <a:t>***Target audience: careerist</a:t>
                      </a:r>
                    </a:p>
                    <a:p>
                      <a:pPr algn="l" fontAlgn="auto"/>
                      <a:endParaRPr lang="en-US" sz="700" b="1" i="0" dirty="0">
                        <a:solidFill>
                          <a:srgbClr val="000000"/>
                        </a:solidFill>
                        <a:effectLst/>
                        <a:latin typeface="+mj-lt"/>
                      </a:endParaRPr>
                    </a:p>
                  </a:txBody>
                  <a:tcPr marL="63153" marR="63153" marT="31576" marB="31576">
                    <a:lnL w="9525"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ctr"/>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lang="en-US" sz="700" b="0" i="0" u="none" strike="noStrike" dirty="0">
                          <a:solidFill>
                            <a:srgbClr val="000000"/>
                          </a:solidFill>
                          <a:effectLst/>
                          <a:latin typeface="+mj-lt"/>
                        </a:rPr>
                        <a:t>Retention Climate pulse check</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Attendees: </a:t>
                      </a:r>
                      <a:r>
                        <a:rPr kumimoji="0" lang="en-US" sz="700" b="0" i="0" u="none" strike="noStrike" kern="1200" cap="none" spc="0" normalizeH="0" baseline="0" noProof="0" dirty="0">
                          <a:ln>
                            <a:noFill/>
                          </a:ln>
                          <a:solidFill>
                            <a:srgbClr val="000000"/>
                          </a:solidFill>
                          <a:effectLst/>
                          <a:uLnTx/>
                          <a:uFillTx/>
                          <a:latin typeface="+mj-lt"/>
                          <a:ea typeface="+mn-ea"/>
                          <a:cs typeface="+mn-cs"/>
                        </a:rPr>
                        <a:t> CSM, CC, 1SG, &amp; Retention NCO</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Desired Outcome: </a:t>
                      </a:r>
                      <a:r>
                        <a:rPr kumimoji="0" lang="en-US" sz="700" b="0" i="0" u="none" strike="noStrike" kern="1200" cap="none" spc="0" normalizeH="0" baseline="0" noProof="0" dirty="0">
                          <a:ln>
                            <a:noFill/>
                          </a:ln>
                          <a:solidFill>
                            <a:srgbClr val="000000"/>
                          </a:solidFill>
                          <a:effectLst/>
                          <a:uLnTx/>
                          <a:uFillTx/>
                          <a:latin typeface="+mj-lt"/>
                          <a:ea typeface="+mn-ea"/>
                          <a:cs typeface="+mn-cs"/>
                        </a:rPr>
                        <a:t> utilize reenlistment trends to identify potential command climate issues</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700" b="0" i="0" kern="1200" dirty="0">
                        <a:solidFill>
                          <a:srgbClr val="000000"/>
                        </a:solidFill>
                        <a:effectLst/>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j-lt"/>
                          <a:ea typeface="+mn-ea"/>
                          <a:cs typeface="+mn-cs"/>
                        </a:rPr>
                        <a:t>***Target audience: initial term</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700" b="0" i="0" kern="1200" dirty="0">
                          <a:solidFill>
                            <a:srgbClr val="000000"/>
                          </a:solidFill>
                          <a:effectLst/>
                          <a:latin typeface="+mn-lt"/>
                          <a:ea typeface="+mn-ea"/>
                          <a:cs typeface="+mn-cs"/>
                        </a:rPr>
                        <a:t>***Soldier that re-enlisted tells their story</a:t>
                      </a:r>
                      <a:endParaRPr lang="en-US" sz="700" b="1" i="0" kern="1200" dirty="0">
                        <a:solidFill>
                          <a:srgbClr val="00000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fontAlgn="base"/>
                      <a:r>
                        <a:rPr lang="en-US" sz="700" b="1" i="0" kern="1200" dirty="0">
                          <a:solidFill>
                            <a:srgbClr val="000000"/>
                          </a:solidFill>
                          <a:effectLst/>
                          <a:latin typeface="+mn-lt"/>
                          <a:ea typeface="+mn-ea"/>
                          <a:cs typeface="+mn-cs"/>
                        </a:rPr>
                        <a:t>Task</a:t>
                      </a:r>
                      <a:r>
                        <a:rPr lang="en-US" sz="700" b="0" i="0" kern="1200" dirty="0">
                          <a:solidFill>
                            <a:srgbClr val="000000"/>
                          </a:solidFill>
                          <a:effectLst/>
                          <a:latin typeface="+mn-lt"/>
                          <a:ea typeface="+mn-ea"/>
                          <a:cs typeface="+mn-cs"/>
                        </a:rPr>
                        <a:t>: CSM Emails Retention plan and progress to CMD Teams</a:t>
                      </a:r>
                    </a:p>
                    <a:p>
                      <a:pPr algn="l" fontAlgn="base"/>
                      <a:endParaRPr lang="en-US" sz="700" b="0" i="0" kern="1200" dirty="0">
                        <a:solidFill>
                          <a:srgbClr val="000000"/>
                        </a:solidFill>
                        <a:effectLst/>
                        <a:latin typeface="+mn-lt"/>
                        <a:ea typeface="+mn-ea"/>
                        <a:cs typeface="+mn-cs"/>
                      </a:endParaRPr>
                    </a:p>
                    <a:p>
                      <a:pPr algn="l" fontAlgn="base"/>
                      <a:r>
                        <a:rPr lang="en-US" sz="700" b="1" i="0" kern="1200" dirty="0">
                          <a:solidFill>
                            <a:srgbClr val="000000"/>
                          </a:solidFill>
                          <a:effectLst/>
                          <a:latin typeface="+mn-lt"/>
                          <a:ea typeface="+mn-ea"/>
                          <a:cs typeface="+mn-cs"/>
                        </a:rPr>
                        <a:t>Attendees: </a:t>
                      </a:r>
                      <a:r>
                        <a:rPr lang="en-US" sz="700" b="0" i="0" kern="1200" dirty="0">
                          <a:solidFill>
                            <a:srgbClr val="000000"/>
                          </a:solidFill>
                          <a:effectLst/>
                          <a:latin typeface="+mn-lt"/>
                          <a:ea typeface="+mn-ea"/>
                          <a:cs typeface="+mn-cs"/>
                        </a:rPr>
                        <a:t>CC provides update on each CBT’s progress and CSM provides guidance</a:t>
                      </a:r>
                    </a:p>
                    <a:p>
                      <a:pPr algn="l" fontAlgn="base"/>
                      <a:endParaRPr lang="en-US" sz="700" b="0" i="0" kern="1200" dirty="0">
                        <a:solidFill>
                          <a:srgbClr val="000000"/>
                        </a:solidFill>
                        <a:effectLst/>
                        <a:latin typeface="+mn-lt"/>
                        <a:ea typeface="+mn-ea"/>
                        <a:cs typeface="+mn-cs"/>
                      </a:endParaRPr>
                    </a:p>
                    <a:p>
                      <a:pPr algn="l" fontAlgn="base"/>
                      <a:r>
                        <a:rPr lang="en-US" sz="700" b="1" i="0" kern="1200" dirty="0">
                          <a:solidFill>
                            <a:srgbClr val="000000"/>
                          </a:solidFill>
                          <a:effectLst/>
                          <a:latin typeface="+mn-lt"/>
                          <a:ea typeface="+mn-ea"/>
                          <a:cs typeface="+mn-cs"/>
                        </a:rPr>
                        <a:t>Desired Outcome: </a:t>
                      </a:r>
                      <a:r>
                        <a:rPr lang="en-US" sz="700" b="0" i="0" kern="1200" dirty="0">
                          <a:solidFill>
                            <a:srgbClr val="000000"/>
                          </a:solidFill>
                          <a:effectLst/>
                          <a:latin typeface="+mn-lt"/>
                          <a:ea typeface="+mn-ea"/>
                          <a:cs typeface="+mn-cs"/>
                        </a:rPr>
                        <a:t>Command influence on retention mission</a:t>
                      </a:r>
                    </a:p>
                  </a:txBody>
                  <a:tcPr marL="63153" marR="63153" marT="31576" marB="3157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n-lt"/>
                          <a:ea typeface="+mn-ea"/>
                          <a:cs typeface="+mn-cs"/>
                        </a:rPr>
                        <a:t>Task: </a:t>
                      </a:r>
                      <a:r>
                        <a:rPr kumimoji="0" lang="en-US" sz="700" b="0" i="0" u="none" strike="noStrike" kern="1200" cap="none" spc="0" normalizeH="0" baseline="0" noProof="0" dirty="0">
                          <a:ln>
                            <a:noFill/>
                          </a:ln>
                          <a:solidFill>
                            <a:srgbClr val="000000"/>
                          </a:solidFill>
                          <a:effectLst/>
                          <a:uLnTx/>
                          <a:uFillTx/>
                          <a:latin typeface="+mn-lt"/>
                          <a:ea typeface="+mn-ea"/>
                          <a:cs typeface="+mn-cs"/>
                        </a:rPr>
                        <a:t> Company </a:t>
                      </a:r>
                      <a:r>
                        <a:rPr kumimoji="0" lang="en-US" sz="700" b="0" i="0" u="none" strike="noStrike" kern="1200" cap="none" spc="0" normalizeH="0" baseline="0" noProof="0" dirty="0">
                          <a:ln>
                            <a:noFill/>
                          </a:ln>
                          <a:solidFill>
                            <a:srgbClr val="000000"/>
                          </a:solidFill>
                          <a:effectLst/>
                          <a:uLnTx/>
                          <a:uFillTx/>
                          <a:latin typeface="+mj-lt"/>
                          <a:ea typeface="+mn-ea"/>
                          <a:cs typeface="+mn-cs"/>
                        </a:rPr>
                        <a:t>close out formations recognizing Soldiers that reenlisted and accomplishments</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Attendees: </a:t>
                      </a:r>
                      <a:r>
                        <a:rPr kumimoji="0" lang="en-US" sz="700" b="0" i="0" u="none" strike="noStrike" kern="1200" cap="none" spc="0" normalizeH="0" baseline="0" noProof="0" dirty="0">
                          <a:ln>
                            <a:noFill/>
                          </a:ln>
                          <a:solidFill>
                            <a:srgbClr val="000000"/>
                          </a:solidFill>
                          <a:effectLst/>
                          <a:uLnTx/>
                          <a:uFillTx/>
                          <a:latin typeface="+mj-lt"/>
                          <a:ea typeface="+mn-ea"/>
                          <a:cs typeface="+mn-cs"/>
                        </a:rPr>
                        <a:t>All BN Personnel (Company formations staggered)</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mj-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mj-lt"/>
                          <a:ea typeface="+mn-ea"/>
                          <a:cs typeface="+mn-cs"/>
                        </a:rPr>
                        <a:t>Desired Outcome:</a:t>
                      </a:r>
                      <a:r>
                        <a:rPr kumimoji="0" lang="en-US" sz="700" b="0" i="0" u="none" strike="noStrike" kern="1200" cap="none" spc="0" normalizeH="0" baseline="0" noProof="0" dirty="0">
                          <a:ln>
                            <a:noFill/>
                          </a:ln>
                          <a:solidFill>
                            <a:srgbClr val="000000"/>
                          </a:solidFill>
                          <a:effectLst/>
                          <a:uLnTx/>
                          <a:uFillTx/>
                          <a:latin typeface="+mj-lt"/>
                          <a:ea typeface="+mn-ea"/>
                          <a:cs typeface="+mn-cs"/>
                        </a:rPr>
                        <a:t> Staggered company close out formations allow BN commander/CSM to personalize Soldier accomplishments and interactions</a:t>
                      </a:r>
                      <a:endParaRPr kumimoji="0" lang="en-US" sz="700" b="1" i="0" u="none" strike="noStrike" kern="1200" cap="none" spc="0" normalizeH="0" baseline="0" noProof="0" dirty="0">
                        <a:ln>
                          <a:noFill/>
                        </a:ln>
                        <a:solidFill>
                          <a:srgbClr val="000000"/>
                        </a:solidFill>
                        <a:effectLst/>
                        <a:uLnTx/>
                        <a:uFillTx/>
                        <a:latin typeface="+mj-lt"/>
                        <a:ea typeface="+mn-ea"/>
                        <a:cs typeface="+mn-cs"/>
                      </a:endParaRPr>
                    </a:p>
                  </a:txBody>
                  <a:tcPr marL="63153" marR="63153" marT="31576" marB="31576">
                    <a:lnL w="12697"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7666414"/>
                  </a:ext>
                </a:extLst>
              </a:tr>
            </a:tbl>
          </a:graphicData>
        </a:graphic>
      </p:graphicFrame>
      <p:sp>
        <p:nvSpPr>
          <p:cNvPr id="8" name="Rectangle 1">
            <a:extLst>
              <a:ext uri="{FF2B5EF4-FFF2-40B4-BE49-F238E27FC236}">
                <a16:creationId xmlns:a16="http://schemas.microsoft.com/office/drawing/2014/main" id="{936FD00A-0DBB-FDEB-C639-D2C26366D83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TextBox 10">
            <a:extLst>
              <a:ext uri="{FF2B5EF4-FFF2-40B4-BE49-F238E27FC236}">
                <a16:creationId xmlns:a16="http://schemas.microsoft.com/office/drawing/2014/main" id="{1B815A0E-D0A2-9722-4262-A24DC091DC3E}"/>
              </a:ext>
            </a:extLst>
          </p:cNvPr>
          <p:cNvSpPr txBox="1"/>
          <p:nvPr/>
        </p:nvSpPr>
        <p:spPr>
          <a:xfrm>
            <a:off x="40741" y="1958225"/>
            <a:ext cx="522900" cy="276999"/>
          </a:xfrm>
          <a:prstGeom prst="rect">
            <a:avLst/>
          </a:prstGeom>
          <a:noFill/>
        </p:spPr>
        <p:txBody>
          <a:bodyPr wrap="none" rtlCol="0">
            <a:spAutoFit/>
          </a:bodyPr>
          <a:lstStyle/>
          <a:p>
            <a:r>
              <a:rPr lang="en-US" sz="1200" b="1" dirty="0"/>
              <a:t>WK 1</a:t>
            </a:r>
          </a:p>
        </p:txBody>
      </p:sp>
      <p:sp>
        <p:nvSpPr>
          <p:cNvPr id="12" name="TextBox 11">
            <a:extLst>
              <a:ext uri="{FF2B5EF4-FFF2-40B4-BE49-F238E27FC236}">
                <a16:creationId xmlns:a16="http://schemas.microsoft.com/office/drawing/2014/main" id="{49AAD2A9-7E5C-0C2D-CD94-299A2ADA0B6D}"/>
              </a:ext>
            </a:extLst>
          </p:cNvPr>
          <p:cNvSpPr txBox="1"/>
          <p:nvPr/>
        </p:nvSpPr>
        <p:spPr>
          <a:xfrm>
            <a:off x="37095" y="5857794"/>
            <a:ext cx="522900" cy="276999"/>
          </a:xfrm>
          <a:prstGeom prst="rect">
            <a:avLst/>
          </a:prstGeom>
          <a:noFill/>
        </p:spPr>
        <p:txBody>
          <a:bodyPr wrap="none" rtlCol="0">
            <a:spAutoFit/>
          </a:bodyPr>
          <a:lstStyle/>
          <a:p>
            <a:r>
              <a:rPr lang="en-US" sz="1200" b="1" dirty="0"/>
              <a:t>WK 4</a:t>
            </a:r>
          </a:p>
        </p:txBody>
      </p:sp>
      <p:sp>
        <p:nvSpPr>
          <p:cNvPr id="13" name="TextBox 12">
            <a:extLst>
              <a:ext uri="{FF2B5EF4-FFF2-40B4-BE49-F238E27FC236}">
                <a16:creationId xmlns:a16="http://schemas.microsoft.com/office/drawing/2014/main" id="{17B6DE94-94D9-E892-1E4A-5FCEDCAABDD4}"/>
              </a:ext>
            </a:extLst>
          </p:cNvPr>
          <p:cNvSpPr txBox="1"/>
          <p:nvPr/>
        </p:nvSpPr>
        <p:spPr>
          <a:xfrm>
            <a:off x="40741" y="4570376"/>
            <a:ext cx="522900" cy="276999"/>
          </a:xfrm>
          <a:prstGeom prst="rect">
            <a:avLst/>
          </a:prstGeom>
          <a:noFill/>
        </p:spPr>
        <p:txBody>
          <a:bodyPr wrap="none" rtlCol="0">
            <a:spAutoFit/>
          </a:bodyPr>
          <a:lstStyle/>
          <a:p>
            <a:r>
              <a:rPr lang="en-US" sz="1200" b="1" dirty="0"/>
              <a:t>WK 3</a:t>
            </a:r>
          </a:p>
        </p:txBody>
      </p:sp>
      <p:sp>
        <p:nvSpPr>
          <p:cNvPr id="14" name="TextBox 13">
            <a:extLst>
              <a:ext uri="{FF2B5EF4-FFF2-40B4-BE49-F238E27FC236}">
                <a16:creationId xmlns:a16="http://schemas.microsoft.com/office/drawing/2014/main" id="{6614B1F0-FFB6-4B9C-9766-4CE5D23DA713}"/>
              </a:ext>
            </a:extLst>
          </p:cNvPr>
          <p:cNvSpPr txBox="1"/>
          <p:nvPr/>
        </p:nvSpPr>
        <p:spPr>
          <a:xfrm>
            <a:off x="37095" y="3290500"/>
            <a:ext cx="522900" cy="276999"/>
          </a:xfrm>
          <a:prstGeom prst="rect">
            <a:avLst/>
          </a:prstGeom>
          <a:noFill/>
        </p:spPr>
        <p:txBody>
          <a:bodyPr wrap="none" rtlCol="0">
            <a:spAutoFit/>
          </a:bodyPr>
          <a:lstStyle/>
          <a:p>
            <a:r>
              <a:rPr lang="en-US" sz="1200" b="1" dirty="0"/>
              <a:t>WK 2</a:t>
            </a:r>
          </a:p>
        </p:txBody>
      </p:sp>
    </p:spTree>
    <p:extLst>
      <p:ext uri="{BB962C8B-B14F-4D97-AF65-F5344CB8AC3E}">
        <p14:creationId xmlns:p14="http://schemas.microsoft.com/office/powerpoint/2010/main" val="259327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E4E7EBD16E294EB40BB7080795454D" ma:contentTypeVersion="12" ma:contentTypeDescription="Create a new document." ma:contentTypeScope="" ma:versionID="31d70e71ba22f0884d65e6eb2c0c2d82">
  <xsd:schema xmlns:xsd="http://www.w3.org/2001/XMLSchema" xmlns:xs="http://www.w3.org/2001/XMLSchema" xmlns:p="http://schemas.microsoft.com/office/2006/metadata/properties" xmlns:ns2="2dc2ea81-8037-48e9-9c98-f1aa3ca6896f" xmlns:ns3="ab6aa099-11b5-429b-aef8-b4690966847b" targetNamespace="http://schemas.microsoft.com/office/2006/metadata/properties" ma:root="true" ma:fieldsID="52b9a7f6cdc5616b0f47f5a95e33228d" ns2:_="" ns3:_="">
    <xsd:import namespace="2dc2ea81-8037-48e9-9c98-f1aa3ca6896f"/>
    <xsd:import namespace="ab6aa099-11b5-429b-aef8-b4690966847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c2ea81-8037-48e9-9c98-f1aa3ca689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6aa099-11b5-429b-aef8-b4690966847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ea1a6bd-bcee-4cfc-83e3-f467b5457acf}" ma:internalName="TaxCatchAll" ma:showField="CatchAllData" ma:web="ab6aa099-11b5-429b-aef8-b4690966847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b6aa099-11b5-429b-aef8-b4690966847b" xsi:nil="true"/>
    <lcf76f155ced4ddcb4097134ff3c332f xmlns="2dc2ea81-8037-48e9-9c98-f1aa3ca6896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90F9FE6-8D14-460D-B966-3C59686AB2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c2ea81-8037-48e9-9c98-f1aa3ca6896f"/>
    <ds:schemaRef ds:uri="ab6aa099-11b5-429b-aef8-b469096684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CD6045-1377-4DD5-BC88-6E712AC5D641}">
  <ds:schemaRefs>
    <ds:schemaRef ds:uri="http://schemas.microsoft.com/sharepoint/v3/contenttype/forms"/>
  </ds:schemaRefs>
</ds:datastoreItem>
</file>

<file path=customXml/itemProps3.xml><?xml version="1.0" encoding="utf-8"?>
<ds:datastoreItem xmlns:ds="http://schemas.openxmlformats.org/officeDocument/2006/customXml" ds:itemID="{FC6767FD-AA3E-4D73-804F-911305D95839}">
  <ds:schemaRefs>
    <ds:schemaRef ds:uri="http://schemas.microsoft.com/office/2006/metadata/properties"/>
    <ds:schemaRef ds:uri="http://schemas.microsoft.com/office/infopath/2007/PartnerControls"/>
    <ds:schemaRef ds:uri="ab6aa099-11b5-429b-aef8-b4690966847b"/>
    <ds:schemaRef ds:uri="2dc2ea81-8037-48e9-9c98-f1aa3ca6896f"/>
  </ds:schemaRefs>
</ds:datastoreItem>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otalTime>32731</TotalTime>
  <Words>2204</Words>
  <Application>Microsoft Office PowerPoint</Application>
  <PresentationFormat>On-screen Show (4:3)</PresentationFormat>
  <Paragraphs>296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CSM Retention Program  TTPs &amp; Best Practices</vt:lpstr>
      <vt:lpstr>Retention Program  Best Practices</vt:lpstr>
      <vt:lpstr>Battalion Monthly Battle Rhythm </vt:lpstr>
      <vt:lpstr>C/B/T Monthly Battle Rhythm </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 Vision</dc:title>
  <dc:creator>gonzo.lassally</dc:creator>
  <cp:lastModifiedBy>Effie, Mahugh A MIL</cp:lastModifiedBy>
  <cp:revision>440</cp:revision>
  <cp:lastPrinted>2023-10-30T21:24:05Z</cp:lastPrinted>
  <dcterms:created xsi:type="dcterms:W3CDTF">2012-01-11T18:18:19Z</dcterms:created>
  <dcterms:modified xsi:type="dcterms:W3CDTF">2025-03-04T13:30:23Z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0x010100C1E4E7EBD16E294EB40BB7080795454D</vt:lpwstr>
  </property>
</Properties>
</file>