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88" r:id="rId4"/>
  </p:sldMasterIdLst>
  <p:notesMasterIdLst>
    <p:notesMasterId r:id="rId71"/>
  </p:notesMasterIdLst>
  <p:handoutMasterIdLst>
    <p:handoutMasterId r:id="rId72"/>
  </p:handoutMasterIdLst>
  <p:sldIdLst>
    <p:sldId id="1384" r:id="rId5"/>
    <p:sldId id="1368" r:id="rId6"/>
    <p:sldId id="1369" r:id="rId7"/>
    <p:sldId id="1370" r:id="rId8"/>
    <p:sldId id="1371" r:id="rId9"/>
    <p:sldId id="1372" r:id="rId10"/>
    <p:sldId id="1373" r:id="rId11"/>
    <p:sldId id="1374" r:id="rId12"/>
    <p:sldId id="1375" r:id="rId13"/>
    <p:sldId id="1376" r:id="rId14"/>
    <p:sldId id="1377" r:id="rId15"/>
    <p:sldId id="1378" r:id="rId16"/>
    <p:sldId id="1379" r:id="rId17"/>
    <p:sldId id="1380" r:id="rId18"/>
    <p:sldId id="1381" r:id="rId19"/>
    <p:sldId id="1382" r:id="rId20"/>
    <p:sldId id="1383" r:id="rId21"/>
    <p:sldId id="954" r:id="rId22"/>
    <p:sldId id="1039" r:id="rId23"/>
    <p:sldId id="657" r:id="rId24"/>
    <p:sldId id="1040" r:id="rId25"/>
    <p:sldId id="1346" r:id="rId26"/>
    <p:sldId id="1133" r:id="rId27"/>
    <p:sldId id="1221" r:id="rId28"/>
    <p:sldId id="1347" r:id="rId29"/>
    <p:sldId id="1224" r:id="rId30"/>
    <p:sldId id="1225" r:id="rId31"/>
    <p:sldId id="1348" r:id="rId32"/>
    <p:sldId id="1321" r:id="rId33"/>
    <p:sldId id="1362" r:id="rId34"/>
    <p:sldId id="1322" r:id="rId35"/>
    <p:sldId id="1323" r:id="rId36"/>
    <p:sldId id="1324" r:id="rId37"/>
    <p:sldId id="1325" r:id="rId38"/>
    <p:sldId id="1364" r:id="rId39"/>
    <p:sldId id="1142" r:id="rId40"/>
    <p:sldId id="1351" r:id="rId41"/>
    <p:sldId id="1353" r:id="rId42"/>
    <p:sldId id="1352" r:id="rId43"/>
    <p:sldId id="1146" r:id="rId44"/>
    <p:sldId id="1354" r:id="rId45"/>
    <p:sldId id="1148" r:id="rId46"/>
    <p:sldId id="1149" r:id="rId47"/>
    <p:sldId id="1197" r:id="rId48"/>
    <p:sldId id="1349" r:id="rId49"/>
    <p:sldId id="1365" r:id="rId50"/>
    <p:sldId id="651" r:id="rId51"/>
    <p:sldId id="1163" r:id="rId52"/>
    <p:sldId id="1005" r:id="rId53"/>
    <p:sldId id="1355" r:id="rId54"/>
    <p:sldId id="1357" r:id="rId55"/>
    <p:sldId id="1360" r:id="rId56"/>
    <p:sldId id="1358" r:id="rId57"/>
    <p:sldId id="1359" r:id="rId58"/>
    <p:sldId id="1366" r:id="rId59"/>
    <p:sldId id="1367" r:id="rId60"/>
    <p:sldId id="1254" r:id="rId61"/>
    <p:sldId id="1280" r:id="rId62"/>
    <p:sldId id="1281" r:id="rId63"/>
    <p:sldId id="1282" r:id="rId64"/>
    <p:sldId id="1283" r:id="rId65"/>
    <p:sldId id="1356" r:id="rId66"/>
    <p:sldId id="1305" r:id="rId67"/>
    <p:sldId id="1270" r:id="rId68"/>
    <p:sldId id="1269" r:id="rId69"/>
    <p:sldId id="1001" r:id="rId7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0000"/>
    <a:srgbClr val="00B0F0"/>
    <a:srgbClr val="7030A0"/>
    <a:srgbClr val="3333FF"/>
    <a:srgbClr val="0000FF"/>
    <a:srgbClr val="1523AB"/>
    <a:srgbClr val="0070C0"/>
    <a:srgbClr val="DDD9C3"/>
    <a:srgbClr val="95B3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34" autoAdjust="0"/>
    <p:restoredTop sz="94414" autoAdjust="0"/>
  </p:normalViewPr>
  <p:slideViewPr>
    <p:cSldViewPr>
      <p:cViewPr varScale="1">
        <p:scale>
          <a:sx n="64" d="100"/>
          <a:sy n="64" d="100"/>
        </p:scale>
        <p:origin x="77" y="32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184"/>
    </p:cViewPr>
  </p:sorterViewPr>
  <p:notesViewPr>
    <p:cSldViewPr>
      <p:cViewPr varScale="1">
        <p:scale>
          <a:sx n="87" d="100"/>
          <a:sy n="87" d="100"/>
        </p:scale>
        <p:origin x="1890" y="72"/>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9"/>
            <a:ext cx="3038649" cy="465138"/>
          </a:xfrm>
          <a:prstGeom prst="rect">
            <a:avLst/>
          </a:prstGeom>
        </p:spPr>
        <p:txBody>
          <a:bodyPr vert="horz" lIns="92470" tIns="46236" rIns="92470" bIns="46236" rtlCol="0"/>
          <a:lstStyle>
            <a:lvl1pPr algn="l">
              <a:defRPr sz="1200"/>
            </a:lvl1pPr>
          </a:lstStyle>
          <a:p>
            <a:r>
              <a:rPr lang="en-US" dirty="0"/>
              <a:t>HQ Task Tracker</a:t>
            </a:r>
          </a:p>
        </p:txBody>
      </p:sp>
      <p:sp>
        <p:nvSpPr>
          <p:cNvPr id="3" name="Date Placeholder 2"/>
          <p:cNvSpPr>
            <a:spLocks noGrp="1"/>
          </p:cNvSpPr>
          <p:nvPr>
            <p:ph type="dt" sz="quarter" idx="1"/>
          </p:nvPr>
        </p:nvSpPr>
        <p:spPr>
          <a:xfrm>
            <a:off x="3970135" y="9"/>
            <a:ext cx="3038648" cy="465138"/>
          </a:xfrm>
          <a:prstGeom prst="rect">
            <a:avLst/>
          </a:prstGeom>
        </p:spPr>
        <p:txBody>
          <a:bodyPr vert="horz" lIns="92470" tIns="46236" rIns="92470" bIns="46236" rtlCol="0"/>
          <a:lstStyle>
            <a:lvl1pPr algn="r">
              <a:defRPr sz="1200"/>
            </a:lvl1pPr>
          </a:lstStyle>
          <a:p>
            <a:fld id="{E60F2255-E942-4ABD-B4B6-294AF6E13241}" type="datetimeFigureOut">
              <a:rPr lang="en-US" smtClean="0"/>
              <a:pPr/>
              <a:t>3/13/2025</a:t>
            </a:fld>
            <a:endParaRPr lang="en-US" dirty="0"/>
          </a:p>
        </p:txBody>
      </p:sp>
      <p:sp>
        <p:nvSpPr>
          <p:cNvPr id="4" name="Footer Placeholder 3"/>
          <p:cNvSpPr>
            <a:spLocks noGrp="1"/>
          </p:cNvSpPr>
          <p:nvPr>
            <p:ph type="ftr" sz="quarter" idx="2"/>
          </p:nvPr>
        </p:nvSpPr>
        <p:spPr>
          <a:xfrm>
            <a:off x="9" y="8829681"/>
            <a:ext cx="3038649" cy="465138"/>
          </a:xfrm>
          <a:prstGeom prst="rect">
            <a:avLst/>
          </a:prstGeom>
        </p:spPr>
        <p:txBody>
          <a:bodyPr vert="horz" lIns="92470" tIns="46236" rIns="92470" bIns="4623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135" y="8829681"/>
            <a:ext cx="3038648" cy="465138"/>
          </a:xfrm>
          <a:prstGeom prst="rect">
            <a:avLst/>
          </a:prstGeom>
        </p:spPr>
        <p:txBody>
          <a:bodyPr vert="horz" lIns="92470" tIns="46236" rIns="92470" bIns="46236" rtlCol="0" anchor="b"/>
          <a:lstStyle>
            <a:lvl1pPr algn="r">
              <a:defRPr sz="1200"/>
            </a:lvl1pPr>
          </a:lstStyle>
          <a:p>
            <a:fld id="{D6C967EB-D622-4913-B7B8-95BADE21C4EC}" type="slidenum">
              <a:rPr lang="en-US" smtClean="0"/>
              <a:pPr/>
              <a:t>‹#›</a:t>
            </a:fld>
            <a:endParaRPr lang="en-US" dirty="0"/>
          </a:p>
        </p:txBody>
      </p:sp>
    </p:spTree>
    <p:extLst>
      <p:ext uri="{BB962C8B-B14F-4D97-AF65-F5344CB8AC3E}">
        <p14:creationId xmlns:p14="http://schemas.microsoft.com/office/powerpoint/2010/main" val="230513830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7840" cy="464820"/>
          </a:xfrm>
          <a:prstGeom prst="rect">
            <a:avLst/>
          </a:prstGeom>
        </p:spPr>
        <p:txBody>
          <a:bodyPr vert="horz" lIns="93489" tIns="46743" rIns="93489" bIns="46743" rtlCol="0"/>
          <a:lstStyle>
            <a:lvl1pPr algn="l">
              <a:defRPr sz="1200"/>
            </a:lvl1pPr>
          </a:lstStyle>
          <a:p>
            <a:r>
              <a:rPr lang="en-US" dirty="0"/>
              <a:t>HQ Task Tracker</a:t>
            </a:r>
          </a:p>
        </p:txBody>
      </p:sp>
      <p:sp>
        <p:nvSpPr>
          <p:cNvPr id="3" name="Date Placeholder 2"/>
          <p:cNvSpPr>
            <a:spLocks noGrp="1"/>
          </p:cNvSpPr>
          <p:nvPr>
            <p:ph type="dt" idx="1"/>
          </p:nvPr>
        </p:nvSpPr>
        <p:spPr>
          <a:xfrm>
            <a:off x="3970941" y="2"/>
            <a:ext cx="3037840" cy="464820"/>
          </a:xfrm>
          <a:prstGeom prst="rect">
            <a:avLst/>
          </a:prstGeom>
        </p:spPr>
        <p:txBody>
          <a:bodyPr vert="horz" lIns="93489" tIns="46743" rIns="93489" bIns="46743" rtlCol="0"/>
          <a:lstStyle>
            <a:lvl1pPr algn="r">
              <a:defRPr sz="1200"/>
            </a:lvl1pPr>
          </a:lstStyle>
          <a:p>
            <a:fld id="{EA7EC20B-1536-4DF2-A119-EB1836D5631D}" type="datetimeFigureOut">
              <a:rPr lang="en-US" smtClean="0"/>
              <a:pPr/>
              <a:t>3/13/2025</a:t>
            </a:fld>
            <a:endParaRPr lang="en-US" dirty="0"/>
          </a:p>
        </p:txBody>
      </p:sp>
      <p:sp>
        <p:nvSpPr>
          <p:cNvPr id="4" name="Slide Image Placeholder 3"/>
          <p:cNvSpPr>
            <a:spLocks noGrp="1" noRot="1" noChangeAspect="1"/>
          </p:cNvSpPr>
          <p:nvPr>
            <p:ph type="sldImg" idx="2"/>
          </p:nvPr>
        </p:nvSpPr>
        <p:spPr>
          <a:xfrm>
            <a:off x="1181100" y="696913"/>
            <a:ext cx="4649788" cy="3487737"/>
          </a:xfrm>
          <a:prstGeom prst="rect">
            <a:avLst/>
          </a:prstGeom>
          <a:noFill/>
          <a:ln w="12700">
            <a:solidFill>
              <a:prstClr val="black"/>
            </a:solidFill>
          </a:ln>
        </p:spPr>
        <p:txBody>
          <a:bodyPr vert="horz" lIns="93489" tIns="46743" rIns="93489" bIns="4674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489" tIns="46743" rIns="93489" bIns="4674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969"/>
            <a:ext cx="3037840" cy="464820"/>
          </a:xfrm>
          <a:prstGeom prst="rect">
            <a:avLst/>
          </a:prstGeom>
        </p:spPr>
        <p:txBody>
          <a:bodyPr vert="horz" lIns="93489" tIns="46743" rIns="93489" bIns="4674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1" y="8829969"/>
            <a:ext cx="3037840" cy="464820"/>
          </a:xfrm>
          <a:prstGeom prst="rect">
            <a:avLst/>
          </a:prstGeom>
        </p:spPr>
        <p:txBody>
          <a:bodyPr vert="horz" lIns="93489" tIns="46743" rIns="93489" bIns="46743" rtlCol="0" anchor="b"/>
          <a:lstStyle>
            <a:lvl1pPr algn="r">
              <a:defRPr sz="1200"/>
            </a:lvl1pPr>
          </a:lstStyle>
          <a:p>
            <a:fld id="{DD8FEF6A-261F-4258-A836-838AD116B401}" type="slidenum">
              <a:rPr lang="en-US" smtClean="0"/>
              <a:pPr/>
              <a:t>‹#›</a:t>
            </a:fld>
            <a:endParaRPr lang="en-US" dirty="0"/>
          </a:p>
        </p:txBody>
      </p:sp>
    </p:spTree>
    <p:extLst>
      <p:ext uri="{BB962C8B-B14F-4D97-AF65-F5344CB8AC3E}">
        <p14:creationId xmlns:p14="http://schemas.microsoft.com/office/powerpoint/2010/main" val="237145806"/>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27EE5A9F-CFB3-4857-A229-877F264DEF7D}" type="slidenum">
              <a:rPr lang="en-US"/>
              <a:pPr/>
              <a:t>40</a:t>
            </a:fld>
            <a:endParaRPr lang="en-US" dirty="0"/>
          </a:p>
        </p:txBody>
      </p:sp>
      <p:sp>
        <p:nvSpPr>
          <p:cNvPr id="53251" name="Rectangle 2"/>
          <p:cNvSpPr>
            <a:spLocks noGrp="1" noRot="1" noChangeAspect="1" noChangeArrowheads="1" noTextEdit="1"/>
          </p:cNvSpPr>
          <p:nvPr>
            <p:ph type="sldImg"/>
          </p:nvPr>
        </p:nvSpPr>
        <p:spPr>
          <a:xfrm>
            <a:off x="1182688" y="695325"/>
            <a:ext cx="4648200" cy="3487738"/>
          </a:xfrm>
          <a:ln/>
        </p:spPr>
      </p:sp>
      <p:sp>
        <p:nvSpPr>
          <p:cNvPr id="53252" name="Rectangle 3"/>
          <p:cNvSpPr>
            <a:spLocks noGrp="1" noChangeArrowheads="1"/>
          </p:cNvSpPr>
          <p:nvPr>
            <p:ph type="body" idx="1"/>
          </p:nvPr>
        </p:nvSpPr>
        <p:spPr>
          <a:xfrm>
            <a:off x="700726" y="4415080"/>
            <a:ext cx="5608954" cy="4183539"/>
          </a:xfrm>
          <a:noFill/>
          <a:ln/>
        </p:spPr>
        <p:txBody>
          <a:bodyPr/>
          <a:lstStyle/>
          <a:p>
            <a:pPr eaLnBrk="1" hangingPunct="1"/>
            <a:r>
              <a:rPr lang="en-US" dirty="0"/>
              <a:t>Jan</a:t>
            </a:r>
          </a:p>
        </p:txBody>
      </p:sp>
      <p:sp>
        <p:nvSpPr>
          <p:cNvPr id="5" name="Header Placeholder 4"/>
          <p:cNvSpPr>
            <a:spLocks noGrp="1"/>
          </p:cNvSpPr>
          <p:nvPr>
            <p:ph type="hdr" sz="quarter" idx="10"/>
          </p:nvPr>
        </p:nvSpPr>
        <p:spPr/>
        <p:txBody>
          <a:bodyPr/>
          <a:lstStyle/>
          <a:p>
            <a:r>
              <a:rPr lang="en-US" dirty="0"/>
              <a:t>HQ Task Tracker</a:t>
            </a:r>
          </a:p>
        </p:txBody>
      </p:sp>
    </p:spTree>
    <p:extLst>
      <p:ext uri="{BB962C8B-B14F-4D97-AF65-F5344CB8AC3E}">
        <p14:creationId xmlns:p14="http://schemas.microsoft.com/office/powerpoint/2010/main" val="3268940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txBox="1">
            <a:spLocks noGrp="1" noChangeArrowheads="1"/>
          </p:cNvSpPr>
          <p:nvPr/>
        </p:nvSpPr>
        <p:spPr bwMode="auto">
          <a:xfrm>
            <a:off x="3968767" y="8831269"/>
            <a:ext cx="3040063" cy="463551"/>
          </a:xfrm>
          <a:prstGeom prst="rect">
            <a:avLst/>
          </a:prstGeom>
          <a:noFill/>
          <a:ln w="9525">
            <a:noFill/>
            <a:miter lim="800000"/>
            <a:headEnd/>
            <a:tailEnd/>
          </a:ln>
        </p:spPr>
        <p:txBody>
          <a:bodyPr lIns="92969" tIns="46487" rIns="92969" bIns="46487" anchor="b"/>
          <a:lstStyle/>
          <a:p>
            <a:pPr algn="r" defTabSz="930693"/>
            <a:fld id="{3D9CB16F-C544-4ADE-948C-F1C6AFDCF803}" type="slidenum">
              <a:rPr lang="en-US" sz="1200"/>
              <a:pPr algn="r" defTabSz="930693"/>
              <a:t>66</a:t>
            </a:fld>
            <a:endParaRPr lang="en-US" sz="1200" dirty="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xfrm>
            <a:off x="935055" y="4416433"/>
            <a:ext cx="5140325" cy="4181475"/>
          </a:xfrm>
          <a:noFill/>
          <a:ln/>
        </p:spPr>
        <p:txBody>
          <a:bodyPr lIns="91669" tIns="45836" rIns="91669" bIns="45836"/>
          <a:lstStyle/>
          <a:p>
            <a:pPr marL="228312" indent="-228312"/>
            <a:endParaRPr lang="en-US" dirty="0"/>
          </a:p>
        </p:txBody>
      </p:sp>
      <p:sp>
        <p:nvSpPr>
          <p:cNvPr id="5" name="Slide Number Placeholder 4"/>
          <p:cNvSpPr>
            <a:spLocks noGrp="1"/>
          </p:cNvSpPr>
          <p:nvPr>
            <p:ph type="sldNum" sz="quarter" idx="10"/>
          </p:nvPr>
        </p:nvSpPr>
        <p:spPr/>
        <p:txBody>
          <a:bodyPr/>
          <a:lstStyle/>
          <a:p>
            <a:fld id="{DD8FEF6A-261F-4258-A836-838AD116B401}" type="slidenum">
              <a:rPr lang="en-US" smtClean="0"/>
              <a:pPr/>
              <a:t>66</a:t>
            </a:fld>
            <a:endParaRPr lang="en-US" dirty="0"/>
          </a:p>
        </p:txBody>
      </p:sp>
      <p:sp>
        <p:nvSpPr>
          <p:cNvPr id="6" name="Header Placeholder 5"/>
          <p:cNvSpPr>
            <a:spLocks noGrp="1"/>
          </p:cNvSpPr>
          <p:nvPr>
            <p:ph type="hdr" sz="quarter" idx="11"/>
          </p:nvPr>
        </p:nvSpPr>
        <p:spPr/>
        <p:txBody>
          <a:bodyPr/>
          <a:lstStyle/>
          <a:p>
            <a:r>
              <a:rPr lang="en-US" dirty="0"/>
              <a:t>HQ Task Tracker</a:t>
            </a:r>
          </a:p>
        </p:txBody>
      </p:sp>
    </p:spTree>
    <p:extLst>
      <p:ext uri="{BB962C8B-B14F-4D97-AF65-F5344CB8AC3E}">
        <p14:creationId xmlns:p14="http://schemas.microsoft.com/office/powerpoint/2010/main" val="400155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27EE5A9F-CFB3-4857-A229-877F264DEF7D}" type="slidenum">
              <a:rPr lang="en-US"/>
              <a:pPr/>
              <a:t>41</a:t>
            </a:fld>
            <a:endParaRPr lang="en-US" dirty="0"/>
          </a:p>
        </p:txBody>
      </p:sp>
      <p:sp>
        <p:nvSpPr>
          <p:cNvPr id="53251" name="Rectangle 2"/>
          <p:cNvSpPr>
            <a:spLocks noGrp="1" noRot="1" noChangeAspect="1" noChangeArrowheads="1" noTextEdit="1"/>
          </p:cNvSpPr>
          <p:nvPr>
            <p:ph type="sldImg"/>
          </p:nvPr>
        </p:nvSpPr>
        <p:spPr>
          <a:xfrm>
            <a:off x="1182688" y="695325"/>
            <a:ext cx="4648200" cy="3487738"/>
          </a:xfrm>
          <a:ln/>
        </p:spPr>
      </p:sp>
      <p:sp>
        <p:nvSpPr>
          <p:cNvPr id="53252" name="Rectangle 3"/>
          <p:cNvSpPr>
            <a:spLocks noGrp="1" noChangeArrowheads="1"/>
          </p:cNvSpPr>
          <p:nvPr>
            <p:ph type="body" idx="1"/>
          </p:nvPr>
        </p:nvSpPr>
        <p:spPr>
          <a:xfrm>
            <a:off x="700726" y="4415080"/>
            <a:ext cx="5608954" cy="4183539"/>
          </a:xfrm>
          <a:noFill/>
          <a:ln/>
        </p:spPr>
        <p:txBody>
          <a:bodyPr/>
          <a:lstStyle/>
          <a:p>
            <a:pPr eaLnBrk="1" hangingPunct="1"/>
            <a:r>
              <a:rPr lang="en-US" dirty="0"/>
              <a:t>Jan</a:t>
            </a:r>
          </a:p>
        </p:txBody>
      </p:sp>
      <p:sp>
        <p:nvSpPr>
          <p:cNvPr id="5" name="Header Placeholder 4"/>
          <p:cNvSpPr>
            <a:spLocks noGrp="1"/>
          </p:cNvSpPr>
          <p:nvPr>
            <p:ph type="hdr" sz="quarter" idx="10"/>
          </p:nvPr>
        </p:nvSpPr>
        <p:spPr/>
        <p:txBody>
          <a:bodyPr/>
          <a:lstStyle/>
          <a:p>
            <a:r>
              <a:rPr lang="en-US" dirty="0"/>
              <a:t>HQ Task Tracker</a:t>
            </a:r>
          </a:p>
        </p:txBody>
      </p:sp>
    </p:spTree>
    <p:extLst>
      <p:ext uri="{BB962C8B-B14F-4D97-AF65-F5344CB8AC3E}">
        <p14:creationId xmlns:p14="http://schemas.microsoft.com/office/powerpoint/2010/main" val="2369935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27EE5A9F-CFB3-4857-A229-877F264DEF7D}" type="slidenum">
              <a:rPr lang="en-US"/>
              <a:pPr/>
              <a:t>42</a:t>
            </a:fld>
            <a:endParaRPr lang="en-US" dirty="0"/>
          </a:p>
        </p:txBody>
      </p:sp>
      <p:sp>
        <p:nvSpPr>
          <p:cNvPr id="53251" name="Rectangle 2"/>
          <p:cNvSpPr>
            <a:spLocks noGrp="1" noRot="1" noChangeAspect="1" noChangeArrowheads="1" noTextEdit="1"/>
          </p:cNvSpPr>
          <p:nvPr>
            <p:ph type="sldImg"/>
          </p:nvPr>
        </p:nvSpPr>
        <p:spPr>
          <a:xfrm>
            <a:off x="1182688" y="695325"/>
            <a:ext cx="4648200" cy="3487738"/>
          </a:xfrm>
          <a:ln/>
        </p:spPr>
      </p:sp>
      <p:sp>
        <p:nvSpPr>
          <p:cNvPr id="53252" name="Rectangle 3"/>
          <p:cNvSpPr>
            <a:spLocks noGrp="1" noChangeArrowheads="1"/>
          </p:cNvSpPr>
          <p:nvPr>
            <p:ph type="body" idx="1"/>
          </p:nvPr>
        </p:nvSpPr>
        <p:spPr>
          <a:xfrm>
            <a:off x="700726" y="4415080"/>
            <a:ext cx="5608954" cy="4183539"/>
          </a:xfrm>
          <a:noFill/>
          <a:ln/>
        </p:spPr>
        <p:txBody>
          <a:bodyPr/>
          <a:lstStyle/>
          <a:p>
            <a:pPr eaLnBrk="1" hangingPunct="1"/>
            <a:r>
              <a:rPr lang="en-US" dirty="0"/>
              <a:t>Jan</a:t>
            </a:r>
          </a:p>
        </p:txBody>
      </p:sp>
      <p:sp>
        <p:nvSpPr>
          <p:cNvPr id="5" name="Header Placeholder 4"/>
          <p:cNvSpPr>
            <a:spLocks noGrp="1"/>
          </p:cNvSpPr>
          <p:nvPr>
            <p:ph type="hdr" sz="quarter" idx="10"/>
          </p:nvPr>
        </p:nvSpPr>
        <p:spPr/>
        <p:txBody>
          <a:bodyPr/>
          <a:lstStyle/>
          <a:p>
            <a:r>
              <a:rPr lang="en-US" dirty="0"/>
              <a:t>HQ Task Tracker</a:t>
            </a:r>
          </a:p>
        </p:txBody>
      </p:sp>
    </p:spTree>
    <p:extLst>
      <p:ext uri="{BB962C8B-B14F-4D97-AF65-F5344CB8AC3E}">
        <p14:creationId xmlns:p14="http://schemas.microsoft.com/office/powerpoint/2010/main" val="4185020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41AAB6B-60AB-4380-88A1-B280AB598C07}" type="slidenum">
              <a:rPr lang="en-US" smtClean="0"/>
              <a:pPr>
                <a:defRPr/>
              </a:pPr>
              <a:t>43</a:t>
            </a:fld>
            <a:endParaRPr lang="en-US" dirty="0"/>
          </a:p>
        </p:txBody>
      </p:sp>
      <p:sp>
        <p:nvSpPr>
          <p:cNvPr id="5" name="Header Placeholder 4"/>
          <p:cNvSpPr>
            <a:spLocks noGrp="1"/>
          </p:cNvSpPr>
          <p:nvPr>
            <p:ph type="hdr" sz="quarter" idx="11"/>
          </p:nvPr>
        </p:nvSpPr>
        <p:spPr/>
        <p:txBody>
          <a:bodyPr/>
          <a:lstStyle/>
          <a:p>
            <a:r>
              <a:rPr lang="en-US" dirty="0"/>
              <a:t>HQ Task Tracker</a:t>
            </a:r>
          </a:p>
        </p:txBody>
      </p:sp>
    </p:spTree>
    <p:extLst>
      <p:ext uri="{BB962C8B-B14F-4D97-AF65-F5344CB8AC3E}">
        <p14:creationId xmlns:p14="http://schemas.microsoft.com/office/powerpoint/2010/main" val="2727511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41AAB6B-60AB-4380-88A1-B280AB598C07}" type="slidenum">
              <a:rPr lang="en-US" smtClean="0"/>
              <a:pPr>
                <a:defRPr/>
              </a:pPr>
              <a:t>49</a:t>
            </a:fld>
            <a:endParaRPr lang="en-US" dirty="0"/>
          </a:p>
        </p:txBody>
      </p:sp>
      <p:sp>
        <p:nvSpPr>
          <p:cNvPr id="5" name="Header Placeholder 4"/>
          <p:cNvSpPr>
            <a:spLocks noGrp="1"/>
          </p:cNvSpPr>
          <p:nvPr>
            <p:ph type="hdr" sz="quarter" idx="11"/>
          </p:nvPr>
        </p:nvSpPr>
        <p:spPr/>
        <p:txBody>
          <a:bodyPr/>
          <a:lstStyle/>
          <a:p>
            <a:r>
              <a:rPr lang="en-US" dirty="0"/>
              <a:t>HQ Task Tracker</a:t>
            </a:r>
          </a:p>
        </p:txBody>
      </p:sp>
    </p:spTree>
    <p:extLst>
      <p:ext uri="{BB962C8B-B14F-4D97-AF65-F5344CB8AC3E}">
        <p14:creationId xmlns:p14="http://schemas.microsoft.com/office/powerpoint/2010/main" val="1286464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8FEF6A-261F-4258-A836-838AD116B401}" type="slidenum">
              <a:rPr lang="en-US" smtClean="0"/>
              <a:pPr/>
              <a:t>58</a:t>
            </a:fld>
            <a:endParaRPr lang="en-US"/>
          </a:p>
        </p:txBody>
      </p:sp>
    </p:spTree>
    <p:extLst>
      <p:ext uri="{BB962C8B-B14F-4D97-AF65-F5344CB8AC3E}">
        <p14:creationId xmlns:p14="http://schemas.microsoft.com/office/powerpoint/2010/main" val="1211730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8FEF6A-261F-4258-A836-838AD116B401}" type="slidenum">
              <a:rPr lang="en-US" smtClean="0"/>
              <a:pPr/>
              <a:t>59</a:t>
            </a:fld>
            <a:endParaRPr lang="en-US"/>
          </a:p>
        </p:txBody>
      </p:sp>
    </p:spTree>
    <p:extLst>
      <p:ext uri="{BB962C8B-B14F-4D97-AF65-F5344CB8AC3E}">
        <p14:creationId xmlns:p14="http://schemas.microsoft.com/office/powerpoint/2010/main" val="1795668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8FEF6A-261F-4258-A836-838AD116B401}" type="slidenum">
              <a:rPr lang="en-US" smtClean="0"/>
              <a:pPr/>
              <a:t>61</a:t>
            </a:fld>
            <a:endParaRPr lang="en-US"/>
          </a:p>
        </p:txBody>
      </p:sp>
    </p:spTree>
    <p:extLst>
      <p:ext uri="{BB962C8B-B14F-4D97-AF65-F5344CB8AC3E}">
        <p14:creationId xmlns:p14="http://schemas.microsoft.com/office/powerpoint/2010/main" val="3296047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8FEF6A-261F-4258-A836-838AD116B401}" type="slidenum">
              <a:rPr lang="en-US" smtClean="0"/>
              <a:pPr/>
              <a:t>65</a:t>
            </a:fld>
            <a:endParaRPr lang="en-US"/>
          </a:p>
        </p:txBody>
      </p:sp>
    </p:spTree>
    <p:extLst>
      <p:ext uri="{BB962C8B-B14F-4D97-AF65-F5344CB8AC3E}">
        <p14:creationId xmlns:p14="http://schemas.microsoft.com/office/powerpoint/2010/main" val="4276420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A51A-0116-A0AA-4865-F84D3EB2BCE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4052648C-DAF0-C078-C95E-107CD35D2D0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40E5136C-081C-66F5-7B94-E600518F67CE}"/>
              </a:ext>
            </a:extLst>
          </p:cNvPr>
          <p:cNvSpPr>
            <a:spLocks noGrp="1"/>
          </p:cNvSpPr>
          <p:nvPr>
            <p:ph type="dt" sz="half" idx="10"/>
          </p:nvPr>
        </p:nvSpPr>
        <p:spPr/>
        <p:txBody>
          <a:bodyPr/>
          <a:lstStyle/>
          <a:p>
            <a:fld id="{23BF4D49-AC87-4FFF-9435-425C4273CC43}" type="datetimeFigureOut">
              <a:rPr lang="en-US" smtClean="0"/>
              <a:t>3/13/2025</a:t>
            </a:fld>
            <a:endParaRPr lang="en-US"/>
          </a:p>
        </p:txBody>
      </p:sp>
      <p:sp>
        <p:nvSpPr>
          <p:cNvPr id="5" name="Footer Placeholder 4">
            <a:extLst>
              <a:ext uri="{FF2B5EF4-FFF2-40B4-BE49-F238E27FC236}">
                <a16:creationId xmlns:a16="http://schemas.microsoft.com/office/drawing/2014/main" id="{4A8DC97E-A5FF-ECF7-93CA-E207BC34090F}"/>
              </a:ext>
            </a:extLst>
          </p:cNvPr>
          <p:cNvSpPr>
            <a:spLocks noGrp="1" noRot="1" noMove="1" noResize="1" noEditPoints="1" noAdjustHandles="1" noChangeArrowheads="1" noChangeShapeType="1"/>
          </p:cNvSpPr>
          <p:nvPr>
            <p:ph type="ftr" sz="quarter" idx="11"/>
          </p:nvPr>
        </p:nvSpPr>
        <p:spPr/>
        <p:txBody>
          <a:bodyPr/>
          <a:lstStyle/>
          <a:p>
            <a:r>
              <a:rPr lang="en-US" dirty="0"/>
              <a:t>UNCLASSIFIED/FOUO</a:t>
            </a:r>
          </a:p>
        </p:txBody>
      </p:sp>
      <p:sp>
        <p:nvSpPr>
          <p:cNvPr id="6" name="Slide Number Placeholder 5">
            <a:extLst>
              <a:ext uri="{FF2B5EF4-FFF2-40B4-BE49-F238E27FC236}">
                <a16:creationId xmlns:a16="http://schemas.microsoft.com/office/drawing/2014/main" id="{D8F8DCB3-54E5-7A05-2563-4302B2149F17}"/>
              </a:ext>
            </a:extLst>
          </p:cNvPr>
          <p:cNvSpPr>
            <a:spLocks noGrp="1"/>
          </p:cNvSpPr>
          <p:nvPr>
            <p:ph type="sldNum" sz="quarter" idx="12"/>
          </p:nvPr>
        </p:nvSpPr>
        <p:spPr/>
        <p:txBody>
          <a:bodyPr/>
          <a:lstStyle/>
          <a:p>
            <a:fld id="{CD2AB149-42F4-4073-8D2B-814A65F125F3}" type="slidenum">
              <a:rPr lang="en-US" smtClean="0"/>
              <a:t>‹#›</a:t>
            </a:fld>
            <a:endParaRPr lang="en-US"/>
          </a:p>
        </p:txBody>
      </p:sp>
    </p:spTree>
    <p:extLst>
      <p:ext uri="{BB962C8B-B14F-4D97-AF65-F5344CB8AC3E}">
        <p14:creationId xmlns:p14="http://schemas.microsoft.com/office/powerpoint/2010/main" val="3853870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40847-3E15-ADAA-877D-73AD4CC88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EAB7C6-44F1-BB52-4880-C761B4F0DE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E503EF-69E8-F044-43D2-D413E677A46D}"/>
              </a:ext>
            </a:extLst>
          </p:cNvPr>
          <p:cNvSpPr>
            <a:spLocks noGrp="1"/>
          </p:cNvSpPr>
          <p:nvPr>
            <p:ph type="dt" sz="half" idx="10"/>
          </p:nvPr>
        </p:nvSpPr>
        <p:spPr/>
        <p:txBody>
          <a:bodyPr/>
          <a:lstStyle/>
          <a:p>
            <a:fld id="{23BF4D49-AC87-4FFF-9435-425C4273CC43}" type="datetimeFigureOut">
              <a:rPr lang="en-US" smtClean="0"/>
              <a:t>3/13/2025</a:t>
            </a:fld>
            <a:endParaRPr lang="en-US"/>
          </a:p>
        </p:txBody>
      </p:sp>
      <p:sp>
        <p:nvSpPr>
          <p:cNvPr id="5" name="Footer Placeholder 4">
            <a:extLst>
              <a:ext uri="{FF2B5EF4-FFF2-40B4-BE49-F238E27FC236}">
                <a16:creationId xmlns:a16="http://schemas.microsoft.com/office/drawing/2014/main" id="{BFE25FF8-BBD3-BC31-6888-2129A8D541F6}"/>
              </a:ext>
            </a:extLst>
          </p:cNvPr>
          <p:cNvSpPr>
            <a:spLocks noGrp="1" noRot="1" noMove="1" noResize="1" noEditPoints="1" noAdjustHandles="1" noChangeArrowheads="1" noChangeShapeType="1"/>
          </p:cNvSpPr>
          <p:nvPr>
            <p:ph type="ftr" sz="quarter" idx="11"/>
          </p:nvPr>
        </p:nvSpPr>
        <p:spPr/>
        <p:txBody>
          <a:bodyPr/>
          <a:lstStyle/>
          <a:p>
            <a:r>
              <a:rPr lang="en-US" dirty="0"/>
              <a:t>UNCLASSIFIED/FOUO</a:t>
            </a:r>
          </a:p>
        </p:txBody>
      </p:sp>
      <p:sp>
        <p:nvSpPr>
          <p:cNvPr id="6" name="Slide Number Placeholder 5">
            <a:extLst>
              <a:ext uri="{FF2B5EF4-FFF2-40B4-BE49-F238E27FC236}">
                <a16:creationId xmlns:a16="http://schemas.microsoft.com/office/drawing/2014/main" id="{C94EA303-370A-95C9-4454-5FB81E66C15A}"/>
              </a:ext>
            </a:extLst>
          </p:cNvPr>
          <p:cNvSpPr>
            <a:spLocks noGrp="1"/>
          </p:cNvSpPr>
          <p:nvPr>
            <p:ph type="sldNum" sz="quarter" idx="12"/>
          </p:nvPr>
        </p:nvSpPr>
        <p:spPr/>
        <p:txBody>
          <a:bodyPr/>
          <a:lstStyle/>
          <a:p>
            <a:fld id="{CD2AB149-42F4-4073-8D2B-814A65F125F3}" type="slidenum">
              <a:rPr lang="en-US" smtClean="0"/>
              <a:t>‹#›</a:t>
            </a:fld>
            <a:endParaRPr lang="en-US"/>
          </a:p>
        </p:txBody>
      </p:sp>
    </p:spTree>
    <p:extLst>
      <p:ext uri="{BB962C8B-B14F-4D97-AF65-F5344CB8AC3E}">
        <p14:creationId xmlns:p14="http://schemas.microsoft.com/office/powerpoint/2010/main" val="1254744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EAE304-DA44-4BFD-9E44-6382364A3832}"/>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1424DF7-BA19-05D9-B2EA-6254AC6F652B}"/>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8E3802-BFDE-57F0-6C89-C1066558491D}"/>
              </a:ext>
            </a:extLst>
          </p:cNvPr>
          <p:cNvSpPr>
            <a:spLocks noGrp="1"/>
          </p:cNvSpPr>
          <p:nvPr>
            <p:ph type="dt" sz="half" idx="10"/>
          </p:nvPr>
        </p:nvSpPr>
        <p:spPr/>
        <p:txBody>
          <a:bodyPr/>
          <a:lstStyle/>
          <a:p>
            <a:fld id="{23BF4D49-AC87-4FFF-9435-425C4273CC43}" type="datetimeFigureOut">
              <a:rPr lang="en-US" smtClean="0"/>
              <a:t>3/13/2025</a:t>
            </a:fld>
            <a:endParaRPr lang="en-US"/>
          </a:p>
        </p:txBody>
      </p:sp>
      <p:sp>
        <p:nvSpPr>
          <p:cNvPr id="5" name="Footer Placeholder 4">
            <a:extLst>
              <a:ext uri="{FF2B5EF4-FFF2-40B4-BE49-F238E27FC236}">
                <a16:creationId xmlns:a16="http://schemas.microsoft.com/office/drawing/2014/main" id="{EF246B71-6AAD-07F9-C8F8-BF08E79B51C9}"/>
              </a:ext>
            </a:extLst>
          </p:cNvPr>
          <p:cNvSpPr>
            <a:spLocks noGrp="1" noRot="1" noMove="1" noResize="1" noEditPoints="1" noAdjustHandles="1" noChangeArrowheads="1" noChangeShapeType="1"/>
          </p:cNvSpPr>
          <p:nvPr>
            <p:ph type="ftr" sz="quarter" idx="11"/>
          </p:nvPr>
        </p:nvSpPr>
        <p:spPr/>
        <p:txBody>
          <a:bodyPr/>
          <a:lstStyle/>
          <a:p>
            <a:r>
              <a:rPr lang="en-US" dirty="0"/>
              <a:t>UNCLASSIFIED/FOUO</a:t>
            </a:r>
          </a:p>
        </p:txBody>
      </p:sp>
      <p:sp>
        <p:nvSpPr>
          <p:cNvPr id="6" name="Slide Number Placeholder 5">
            <a:extLst>
              <a:ext uri="{FF2B5EF4-FFF2-40B4-BE49-F238E27FC236}">
                <a16:creationId xmlns:a16="http://schemas.microsoft.com/office/drawing/2014/main" id="{617EBEF4-AF2F-338B-76F2-06443D10A4BD}"/>
              </a:ext>
            </a:extLst>
          </p:cNvPr>
          <p:cNvSpPr>
            <a:spLocks noGrp="1"/>
          </p:cNvSpPr>
          <p:nvPr>
            <p:ph type="sldNum" sz="quarter" idx="12"/>
          </p:nvPr>
        </p:nvSpPr>
        <p:spPr/>
        <p:txBody>
          <a:bodyPr/>
          <a:lstStyle/>
          <a:p>
            <a:fld id="{CD2AB149-42F4-4073-8D2B-814A65F125F3}" type="slidenum">
              <a:rPr lang="en-US" smtClean="0"/>
              <a:t>‹#›</a:t>
            </a:fld>
            <a:endParaRPr lang="en-US"/>
          </a:p>
        </p:txBody>
      </p:sp>
    </p:spTree>
    <p:extLst>
      <p:ext uri="{BB962C8B-B14F-4D97-AF65-F5344CB8AC3E}">
        <p14:creationId xmlns:p14="http://schemas.microsoft.com/office/powerpoint/2010/main" val="3088635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_Title and Content">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417B539B-4DFC-54F4-38CE-0476C4F34DCC}"/>
              </a:ext>
            </a:extLst>
          </p:cNvPr>
          <p:cNvSpPr>
            <a:spLocks noGrp="1" noRot="1" noMove="1" noResize="1" noEditPoints="1" noAdjustHandles="1" noChangeArrowheads="1" noChangeShapeType="1"/>
          </p:cNvSpPr>
          <p:nvPr>
            <p:ph type="ftr" sz="quarter" idx="11"/>
          </p:nvPr>
        </p:nvSpPr>
        <p:spPr>
          <a:xfrm>
            <a:off x="3747355" y="6721476"/>
            <a:ext cx="1649290" cy="136524"/>
          </a:xfrm>
        </p:spPr>
        <p:txBody>
          <a:bodyPr/>
          <a:lstStyle/>
          <a:p>
            <a:r>
              <a:rPr lang="en-US" dirty="0"/>
              <a:t>UNCLASSIFIED/FOUO</a:t>
            </a:r>
          </a:p>
        </p:txBody>
      </p:sp>
    </p:spTree>
    <p:extLst>
      <p:ext uri="{BB962C8B-B14F-4D97-AF65-F5344CB8AC3E}">
        <p14:creationId xmlns:p14="http://schemas.microsoft.com/office/powerpoint/2010/main" val="3187113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A9709-D83B-9DAF-F5A9-71A1B2D707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6C2CE1-7743-AD26-CA3F-8F072D3E51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7A09B7-BA76-FA7E-9C35-A006C826E68C}"/>
              </a:ext>
            </a:extLst>
          </p:cNvPr>
          <p:cNvSpPr>
            <a:spLocks noGrp="1"/>
          </p:cNvSpPr>
          <p:nvPr>
            <p:ph type="dt" sz="half" idx="10"/>
          </p:nvPr>
        </p:nvSpPr>
        <p:spPr/>
        <p:txBody>
          <a:bodyPr/>
          <a:lstStyle/>
          <a:p>
            <a:fld id="{23BF4D49-AC87-4FFF-9435-425C4273CC43}" type="datetimeFigureOut">
              <a:rPr lang="en-US" smtClean="0"/>
              <a:t>3/13/2025</a:t>
            </a:fld>
            <a:endParaRPr lang="en-US"/>
          </a:p>
        </p:txBody>
      </p:sp>
      <p:sp>
        <p:nvSpPr>
          <p:cNvPr id="5" name="Footer Placeholder 4">
            <a:extLst>
              <a:ext uri="{FF2B5EF4-FFF2-40B4-BE49-F238E27FC236}">
                <a16:creationId xmlns:a16="http://schemas.microsoft.com/office/drawing/2014/main" id="{8DDA4B35-A683-F246-1350-ECCAA2D40320}"/>
              </a:ext>
            </a:extLst>
          </p:cNvPr>
          <p:cNvSpPr>
            <a:spLocks noGrp="1" noRot="1" noMove="1" noResize="1" noEditPoints="1" noAdjustHandles="1" noChangeArrowheads="1" noChangeShapeType="1"/>
          </p:cNvSpPr>
          <p:nvPr>
            <p:ph type="ftr" sz="quarter" idx="11"/>
          </p:nvPr>
        </p:nvSpPr>
        <p:spPr/>
        <p:txBody>
          <a:bodyPr/>
          <a:lstStyle/>
          <a:p>
            <a:r>
              <a:rPr lang="en-US" dirty="0"/>
              <a:t>UNCLASSIFIED/FOUO</a:t>
            </a:r>
          </a:p>
        </p:txBody>
      </p:sp>
      <p:sp>
        <p:nvSpPr>
          <p:cNvPr id="6" name="Slide Number Placeholder 5">
            <a:extLst>
              <a:ext uri="{FF2B5EF4-FFF2-40B4-BE49-F238E27FC236}">
                <a16:creationId xmlns:a16="http://schemas.microsoft.com/office/drawing/2014/main" id="{EF460020-812D-EE9A-B6CA-76C8A35B4A54}"/>
              </a:ext>
            </a:extLst>
          </p:cNvPr>
          <p:cNvSpPr>
            <a:spLocks noGrp="1"/>
          </p:cNvSpPr>
          <p:nvPr>
            <p:ph type="sldNum" sz="quarter" idx="12"/>
          </p:nvPr>
        </p:nvSpPr>
        <p:spPr/>
        <p:txBody>
          <a:bodyPr/>
          <a:lstStyle/>
          <a:p>
            <a:fld id="{CD2AB149-42F4-4073-8D2B-814A65F125F3}" type="slidenum">
              <a:rPr lang="en-US" smtClean="0"/>
              <a:t>‹#›</a:t>
            </a:fld>
            <a:endParaRPr lang="en-US"/>
          </a:p>
        </p:txBody>
      </p:sp>
    </p:spTree>
    <p:extLst>
      <p:ext uri="{BB962C8B-B14F-4D97-AF65-F5344CB8AC3E}">
        <p14:creationId xmlns:p14="http://schemas.microsoft.com/office/powerpoint/2010/main" val="145062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45AEF-FA4D-1FAD-643A-E679DC15A672}"/>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A711410-2FC5-3AA2-A113-68DC5B77BB78}"/>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789772-0099-8AA7-578B-E79686FB0D64}"/>
              </a:ext>
            </a:extLst>
          </p:cNvPr>
          <p:cNvSpPr>
            <a:spLocks noGrp="1"/>
          </p:cNvSpPr>
          <p:nvPr>
            <p:ph type="dt" sz="half" idx="10"/>
          </p:nvPr>
        </p:nvSpPr>
        <p:spPr/>
        <p:txBody>
          <a:bodyPr/>
          <a:lstStyle/>
          <a:p>
            <a:fld id="{23BF4D49-AC87-4FFF-9435-425C4273CC43}" type="datetimeFigureOut">
              <a:rPr lang="en-US" smtClean="0"/>
              <a:t>3/13/2025</a:t>
            </a:fld>
            <a:endParaRPr lang="en-US"/>
          </a:p>
        </p:txBody>
      </p:sp>
      <p:sp>
        <p:nvSpPr>
          <p:cNvPr id="5" name="Footer Placeholder 4">
            <a:extLst>
              <a:ext uri="{FF2B5EF4-FFF2-40B4-BE49-F238E27FC236}">
                <a16:creationId xmlns:a16="http://schemas.microsoft.com/office/drawing/2014/main" id="{6DBEB8D0-9864-C62A-B16E-73612DD8BDBD}"/>
              </a:ext>
            </a:extLst>
          </p:cNvPr>
          <p:cNvSpPr>
            <a:spLocks noGrp="1" noRot="1" noMove="1" noResize="1" noEditPoints="1" noAdjustHandles="1" noChangeArrowheads="1" noChangeShapeType="1"/>
          </p:cNvSpPr>
          <p:nvPr>
            <p:ph type="ftr" sz="quarter" idx="11"/>
          </p:nvPr>
        </p:nvSpPr>
        <p:spPr/>
        <p:txBody>
          <a:bodyPr/>
          <a:lstStyle/>
          <a:p>
            <a:r>
              <a:rPr lang="en-US" dirty="0"/>
              <a:t>UNCLASSIFIED/FOUO</a:t>
            </a:r>
          </a:p>
        </p:txBody>
      </p:sp>
      <p:sp>
        <p:nvSpPr>
          <p:cNvPr id="6" name="Slide Number Placeholder 5">
            <a:extLst>
              <a:ext uri="{FF2B5EF4-FFF2-40B4-BE49-F238E27FC236}">
                <a16:creationId xmlns:a16="http://schemas.microsoft.com/office/drawing/2014/main" id="{85E35B9F-64DC-8235-C3FB-CD68C5FD0DC5}"/>
              </a:ext>
            </a:extLst>
          </p:cNvPr>
          <p:cNvSpPr>
            <a:spLocks noGrp="1"/>
          </p:cNvSpPr>
          <p:nvPr>
            <p:ph type="sldNum" sz="quarter" idx="12"/>
          </p:nvPr>
        </p:nvSpPr>
        <p:spPr/>
        <p:txBody>
          <a:bodyPr/>
          <a:lstStyle/>
          <a:p>
            <a:fld id="{CD2AB149-42F4-4073-8D2B-814A65F125F3}" type="slidenum">
              <a:rPr lang="en-US" smtClean="0"/>
              <a:t>‹#›</a:t>
            </a:fld>
            <a:endParaRPr lang="en-US"/>
          </a:p>
        </p:txBody>
      </p:sp>
    </p:spTree>
    <p:extLst>
      <p:ext uri="{BB962C8B-B14F-4D97-AF65-F5344CB8AC3E}">
        <p14:creationId xmlns:p14="http://schemas.microsoft.com/office/powerpoint/2010/main" val="4248620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CC256-F3B3-490A-51CF-549CC491B8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255289-9B0C-D510-D321-FE4010AA5997}"/>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24EC61D-4CF9-AF26-8B94-AF2AAD878D6F}"/>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86B4FB-3C64-5A95-F964-7A7C288178CD}"/>
              </a:ext>
            </a:extLst>
          </p:cNvPr>
          <p:cNvSpPr>
            <a:spLocks noGrp="1"/>
          </p:cNvSpPr>
          <p:nvPr>
            <p:ph type="dt" sz="half" idx="10"/>
          </p:nvPr>
        </p:nvSpPr>
        <p:spPr/>
        <p:txBody>
          <a:bodyPr/>
          <a:lstStyle/>
          <a:p>
            <a:fld id="{23BF4D49-AC87-4FFF-9435-425C4273CC43}" type="datetimeFigureOut">
              <a:rPr lang="en-US" smtClean="0"/>
              <a:t>3/13/2025</a:t>
            </a:fld>
            <a:endParaRPr lang="en-US"/>
          </a:p>
        </p:txBody>
      </p:sp>
      <p:sp>
        <p:nvSpPr>
          <p:cNvPr id="6" name="Footer Placeholder 5">
            <a:extLst>
              <a:ext uri="{FF2B5EF4-FFF2-40B4-BE49-F238E27FC236}">
                <a16:creationId xmlns:a16="http://schemas.microsoft.com/office/drawing/2014/main" id="{CB94C9CB-A991-0547-2096-20AA340C1C70}"/>
              </a:ext>
            </a:extLst>
          </p:cNvPr>
          <p:cNvSpPr>
            <a:spLocks noGrp="1" noRot="1" noMove="1" noResize="1" noEditPoints="1" noAdjustHandles="1" noChangeArrowheads="1" noChangeShapeType="1"/>
          </p:cNvSpPr>
          <p:nvPr>
            <p:ph type="ftr" sz="quarter" idx="11"/>
          </p:nvPr>
        </p:nvSpPr>
        <p:spPr/>
        <p:txBody>
          <a:bodyPr/>
          <a:lstStyle/>
          <a:p>
            <a:r>
              <a:rPr lang="en-US" dirty="0"/>
              <a:t>UNCLASSIFIED/FOUO</a:t>
            </a:r>
          </a:p>
        </p:txBody>
      </p:sp>
      <p:sp>
        <p:nvSpPr>
          <p:cNvPr id="7" name="Slide Number Placeholder 6">
            <a:extLst>
              <a:ext uri="{FF2B5EF4-FFF2-40B4-BE49-F238E27FC236}">
                <a16:creationId xmlns:a16="http://schemas.microsoft.com/office/drawing/2014/main" id="{33A0A565-20B5-9410-F927-02090C6A4B04}"/>
              </a:ext>
            </a:extLst>
          </p:cNvPr>
          <p:cNvSpPr>
            <a:spLocks noGrp="1"/>
          </p:cNvSpPr>
          <p:nvPr>
            <p:ph type="sldNum" sz="quarter" idx="12"/>
          </p:nvPr>
        </p:nvSpPr>
        <p:spPr/>
        <p:txBody>
          <a:bodyPr/>
          <a:lstStyle/>
          <a:p>
            <a:fld id="{CD2AB149-42F4-4073-8D2B-814A65F125F3}" type="slidenum">
              <a:rPr lang="en-US" smtClean="0"/>
              <a:t>‹#›</a:t>
            </a:fld>
            <a:endParaRPr lang="en-US"/>
          </a:p>
        </p:txBody>
      </p:sp>
    </p:spTree>
    <p:extLst>
      <p:ext uri="{BB962C8B-B14F-4D97-AF65-F5344CB8AC3E}">
        <p14:creationId xmlns:p14="http://schemas.microsoft.com/office/powerpoint/2010/main" val="172817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CADCD-1A45-A342-B154-9574C3122593}"/>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E4E76E-6C06-7873-B6D7-C6B484BFB64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E811F09F-5E93-28A9-F58C-2931AC61E38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5261FF-8AA2-C523-B405-31B046747E5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C25A5784-F139-A0B7-AF30-9FB1975BB37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EDAF7-1762-9550-0F34-5298C4E98916}"/>
              </a:ext>
            </a:extLst>
          </p:cNvPr>
          <p:cNvSpPr>
            <a:spLocks noGrp="1"/>
          </p:cNvSpPr>
          <p:nvPr>
            <p:ph type="dt" sz="half" idx="10"/>
          </p:nvPr>
        </p:nvSpPr>
        <p:spPr/>
        <p:txBody>
          <a:bodyPr/>
          <a:lstStyle/>
          <a:p>
            <a:fld id="{23BF4D49-AC87-4FFF-9435-425C4273CC43}" type="datetimeFigureOut">
              <a:rPr lang="en-US" smtClean="0"/>
              <a:t>3/13/2025</a:t>
            </a:fld>
            <a:endParaRPr lang="en-US"/>
          </a:p>
        </p:txBody>
      </p:sp>
      <p:sp>
        <p:nvSpPr>
          <p:cNvPr id="8" name="Footer Placeholder 7">
            <a:extLst>
              <a:ext uri="{FF2B5EF4-FFF2-40B4-BE49-F238E27FC236}">
                <a16:creationId xmlns:a16="http://schemas.microsoft.com/office/drawing/2014/main" id="{331CD54D-BB9B-3FBF-040B-9FFB48253660}"/>
              </a:ext>
            </a:extLst>
          </p:cNvPr>
          <p:cNvSpPr>
            <a:spLocks noGrp="1" noRot="1" noMove="1" noResize="1" noEditPoints="1" noAdjustHandles="1" noChangeArrowheads="1" noChangeShapeType="1"/>
          </p:cNvSpPr>
          <p:nvPr>
            <p:ph type="ftr" sz="quarter" idx="11"/>
          </p:nvPr>
        </p:nvSpPr>
        <p:spPr/>
        <p:txBody>
          <a:bodyPr/>
          <a:lstStyle/>
          <a:p>
            <a:r>
              <a:rPr lang="en-US" dirty="0"/>
              <a:t>UNCLASSIFIED/FOUO</a:t>
            </a:r>
          </a:p>
        </p:txBody>
      </p:sp>
      <p:sp>
        <p:nvSpPr>
          <p:cNvPr id="9" name="Slide Number Placeholder 8">
            <a:extLst>
              <a:ext uri="{FF2B5EF4-FFF2-40B4-BE49-F238E27FC236}">
                <a16:creationId xmlns:a16="http://schemas.microsoft.com/office/drawing/2014/main" id="{CA17BDE7-9FC8-8B23-0AEC-A03E92683DE3}"/>
              </a:ext>
            </a:extLst>
          </p:cNvPr>
          <p:cNvSpPr>
            <a:spLocks noGrp="1"/>
          </p:cNvSpPr>
          <p:nvPr>
            <p:ph type="sldNum" sz="quarter" idx="12"/>
          </p:nvPr>
        </p:nvSpPr>
        <p:spPr/>
        <p:txBody>
          <a:bodyPr/>
          <a:lstStyle/>
          <a:p>
            <a:fld id="{CD2AB149-42F4-4073-8D2B-814A65F125F3}" type="slidenum">
              <a:rPr lang="en-US" smtClean="0"/>
              <a:t>‹#›</a:t>
            </a:fld>
            <a:endParaRPr lang="en-US"/>
          </a:p>
        </p:txBody>
      </p:sp>
    </p:spTree>
    <p:extLst>
      <p:ext uri="{BB962C8B-B14F-4D97-AF65-F5344CB8AC3E}">
        <p14:creationId xmlns:p14="http://schemas.microsoft.com/office/powerpoint/2010/main" val="314028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9B5F6-85A1-1C60-9582-C32BD7539A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FC0B0A-0002-DEE1-92B4-A37438EC3C75}"/>
              </a:ext>
            </a:extLst>
          </p:cNvPr>
          <p:cNvSpPr>
            <a:spLocks noGrp="1"/>
          </p:cNvSpPr>
          <p:nvPr>
            <p:ph type="dt" sz="half" idx="10"/>
          </p:nvPr>
        </p:nvSpPr>
        <p:spPr/>
        <p:txBody>
          <a:bodyPr/>
          <a:lstStyle/>
          <a:p>
            <a:fld id="{23BF4D49-AC87-4FFF-9435-425C4273CC43}" type="datetimeFigureOut">
              <a:rPr lang="en-US" smtClean="0"/>
              <a:t>3/13/2025</a:t>
            </a:fld>
            <a:endParaRPr lang="en-US"/>
          </a:p>
        </p:txBody>
      </p:sp>
      <p:sp>
        <p:nvSpPr>
          <p:cNvPr id="4" name="Footer Placeholder 3">
            <a:extLst>
              <a:ext uri="{FF2B5EF4-FFF2-40B4-BE49-F238E27FC236}">
                <a16:creationId xmlns:a16="http://schemas.microsoft.com/office/drawing/2014/main" id="{948A0676-205C-6FD3-EFEA-EDA0FC4D1876}"/>
              </a:ext>
            </a:extLst>
          </p:cNvPr>
          <p:cNvSpPr>
            <a:spLocks noGrp="1" noRot="1" noMove="1" noResize="1" noEditPoints="1" noAdjustHandles="1" noChangeArrowheads="1" noChangeShapeType="1"/>
          </p:cNvSpPr>
          <p:nvPr>
            <p:ph type="ftr" sz="quarter" idx="11"/>
          </p:nvPr>
        </p:nvSpPr>
        <p:spPr/>
        <p:txBody>
          <a:bodyPr/>
          <a:lstStyle/>
          <a:p>
            <a:r>
              <a:rPr lang="en-US" dirty="0"/>
              <a:t>UNCLASSIFIED/FOUO</a:t>
            </a:r>
          </a:p>
        </p:txBody>
      </p:sp>
      <p:sp>
        <p:nvSpPr>
          <p:cNvPr id="5" name="Slide Number Placeholder 4">
            <a:extLst>
              <a:ext uri="{FF2B5EF4-FFF2-40B4-BE49-F238E27FC236}">
                <a16:creationId xmlns:a16="http://schemas.microsoft.com/office/drawing/2014/main" id="{AEB5EDD2-1615-B463-4EA4-5E7EC8C7C005}"/>
              </a:ext>
            </a:extLst>
          </p:cNvPr>
          <p:cNvSpPr>
            <a:spLocks noGrp="1"/>
          </p:cNvSpPr>
          <p:nvPr>
            <p:ph type="sldNum" sz="quarter" idx="12"/>
          </p:nvPr>
        </p:nvSpPr>
        <p:spPr/>
        <p:txBody>
          <a:bodyPr/>
          <a:lstStyle/>
          <a:p>
            <a:fld id="{CD2AB149-42F4-4073-8D2B-814A65F125F3}" type="slidenum">
              <a:rPr lang="en-US" smtClean="0"/>
              <a:t>‹#›</a:t>
            </a:fld>
            <a:endParaRPr lang="en-US"/>
          </a:p>
        </p:txBody>
      </p:sp>
    </p:spTree>
    <p:extLst>
      <p:ext uri="{BB962C8B-B14F-4D97-AF65-F5344CB8AC3E}">
        <p14:creationId xmlns:p14="http://schemas.microsoft.com/office/powerpoint/2010/main" val="3297428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CDEAAD-6C87-655F-DBBF-E0F5FB80374D}"/>
              </a:ext>
            </a:extLst>
          </p:cNvPr>
          <p:cNvSpPr>
            <a:spLocks noGrp="1"/>
          </p:cNvSpPr>
          <p:nvPr>
            <p:ph type="dt" sz="half" idx="10"/>
          </p:nvPr>
        </p:nvSpPr>
        <p:spPr/>
        <p:txBody>
          <a:bodyPr/>
          <a:lstStyle/>
          <a:p>
            <a:fld id="{23BF4D49-AC87-4FFF-9435-425C4273CC43}" type="datetimeFigureOut">
              <a:rPr lang="en-US" smtClean="0"/>
              <a:t>3/13/2025</a:t>
            </a:fld>
            <a:endParaRPr lang="en-US"/>
          </a:p>
        </p:txBody>
      </p:sp>
      <p:sp>
        <p:nvSpPr>
          <p:cNvPr id="3" name="Footer Placeholder 2">
            <a:extLst>
              <a:ext uri="{FF2B5EF4-FFF2-40B4-BE49-F238E27FC236}">
                <a16:creationId xmlns:a16="http://schemas.microsoft.com/office/drawing/2014/main" id="{5DAAB6C4-5000-C6D1-A09C-C72243434016}"/>
              </a:ext>
            </a:extLst>
          </p:cNvPr>
          <p:cNvSpPr>
            <a:spLocks noGrp="1" noRot="1" noMove="1" noResize="1" noEditPoints="1" noAdjustHandles="1" noChangeArrowheads="1" noChangeShapeType="1"/>
          </p:cNvSpPr>
          <p:nvPr>
            <p:ph type="ftr" sz="quarter" idx="11"/>
          </p:nvPr>
        </p:nvSpPr>
        <p:spPr/>
        <p:txBody>
          <a:bodyPr/>
          <a:lstStyle/>
          <a:p>
            <a:r>
              <a:rPr lang="en-US" dirty="0"/>
              <a:t>UNCLASSIFIED/FOUO</a:t>
            </a:r>
          </a:p>
        </p:txBody>
      </p:sp>
      <p:sp>
        <p:nvSpPr>
          <p:cNvPr id="4" name="Slide Number Placeholder 3">
            <a:extLst>
              <a:ext uri="{FF2B5EF4-FFF2-40B4-BE49-F238E27FC236}">
                <a16:creationId xmlns:a16="http://schemas.microsoft.com/office/drawing/2014/main" id="{47DF876C-F3A1-6356-B5D5-13E76B7DF669}"/>
              </a:ext>
            </a:extLst>
          </p:cNvPr>
          <p:cNvSpPr>
            <a:spLocks noGrp="1"/>
          </p:cNvSpPr>
          <p:nvPr>
            <p:ph type="sldNum" sz="quarter" idx="12"/>
          </p:nvPr>
        </p:nvSpPr>
        <p:spPr/>
        <p:txBody>
          <a:bodyPr/>
          <a:lstStyle/>
          <a:p>
            <a:fld id="{CD2AB149-42F4-4073-8D2B-814A65F125F3}" type="slidenum">
              <a:rPr lang="en-US" smtClean="0"/>
              <a:t>‹#›</a:t>
            </a:fld>
            <a:endParaRPr lang="en-US"/>
          </a:p>
        </p:txBody>
      </p:sp>
    </p:spTree>
    <p:extLst>
      <p:ext uri="{BB962C8B-B14F-4D97-AF65-F5344CB8AC3E}">
        <p14:creationId xmlns:p14="http://schemas.microsoft.com/office/powerpoint/2010/main" val="415140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FAECC-B69B-73AC-1D6E-20595CA5B86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F7323E35-FB35-2D45-CFC0-167857001FA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C407D8-0157-6A1B-9AA8-75FA8F6EA77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C5AB867-587A-79A4-F1EC-09842CD30071}"/>
              </a:ext>
            </a:extLst>
          </p:cNvPr>
          <p:cNvSpPr>
            <a:spLocks noGrp="1"/>
          </p:cNvSpPr>
          <p:nvPr>
            <p:ph type="dt" sz="half" idx="10"/>
          </p:nvPr>
        </p:nvSpPr>
        <p:spPr/>
        <p:txBody>
          <a:bodyPr/>
          <a:lstStyle/>
          <a:p>
            <a:fld id="{23BF4D49-AC87-4FFF-9435-425C4273CC43}" type="datetimeFigureOut">
              <a:rPr lang="en-US" smtClean="0"/>
              <a:t>3/13/2025</a:t>
            </a:fld>
            <a:endParaRPr lang="en-US"/>
          </a:p>
        </p:txBody>
      </p:sp>
      <p:sp>
        <p:nvSpPr>
          <p:cNvPr id="6" name="Footer Placeholder 5">
            <a:extLst>
              <a:ext uri="{FF2B5EF4-FFF2-40B4-BE49-F238E27FC236}">
                <a16:creationId xmlns:a16="http://schemas.microsoft.com/office/drawing/2014/main" id="{DE07A90B-2089-D034-2317-42832DA2B665}"/>
              </a:ext>
            </a:extLst>
          </p:cNvPr>
          <p:cNvSpPr>
            <a:spLocks noGrp="1" noRot="1" noMove="1" noResize="1" noEditPoints="1" noAdjustHandles="1" noChangeArrowheads="1" noChangeShapeType="1"/>
          </p:cNvSpPr>
          <p:nvPr>
            <p:ph type="ftr" sz="quarter" idx="11"/>
          </p:nvPr>
        </p:nvSpPr>
        <p:spPr/>
        <p:txBody>
          <a:bodyPr/>
          <a:lstStyle/>
          <a:p>
            <a:r>
              <a:rPr lang="en-US" dirty="0"/>
              <a:t>UNCLASSIFIED/FOUO</a:t>
            </a:r>
          </a:p>
        </p:txBody>
      </p:sp>
      <p:sp>
        <p:nvSpPr>
          <p:cNvPr id="7" name="Slide Number Placeholder 6">
            <a:extLst>
              <a:ext uri="{FF2B5EF4-FFF2-40B4-BE49-F238E27FC236}">
                <a16:creationId xmlns:a16="http://schemas.microsoft.com/office/drawing/2014/main" id="{2FFB21E3-07DD-A74D-E1D8-959CC3606972}"/>
              </a:ext>
            </a:extLst>
          </p:cNvPr>
          <p:cNvSpPr>
            <a:spLocks noGrp="1"/>
          </p:cNvSpPr>
          <p:nvPr>
            <p:ph type="sldNum" sz="quarter" idx="12"/>
          </p:nvPr>
        </p:nvSpPr>
        <p:spPr/>
        <p:txBody>
          <a:bodyPr/>
          <a:lstStyle/>
          <a:p>
            <a:fld id="{CD2AB149-42F4-4073-8D2B-814A65F125F3}" type="slidenum">
              <a:rPr lang="en-US" smtClean="0"/>
              <a:t>‹#›</a:t>
            </a:fld>
            <a:endParaRPr lang="en-US"/>
          </a:p>
        </p:txBody>
      </p:sp>
    </p:spTree>
    <p:extLst>
      <p:ext uri="{BB962C8B-B14F-4D97-AF65-F5344CB8AC3E}">
        <p14:creationId xmlns:p14="http://schemas.microsoft.com/office/powerpoint/2010/main" val="1837094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0239B-4ACC-E275-C1E6-2BE0D537479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99B9F75-5EFA-4C2E-5DC8-7F1E5DB2FC5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7D72BAFD-B697-C448-160B-4AFCF6FB054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12FBF48-F776-6DF1-E138-199562C17FF7}"/>
              </a:ext>
            </a:extLst>
          </p:cNvPr>
          <p:cNvSpPr>
            <a:spLocks noGrp="1"/>
          </p:cNvSpPr>
          <p:nvPr>
            <p:ph type="dt" sz="half" idx="10"/>
          </p:nvPr>
        </p:nvSpPr>
        <p:spPr/>
        <p:txBody>
          <a:bodyPr/>
          <a:lstStyle/>
          <a:p>
            <a:fld id="{23BF4D49-AC87-4FFF-9435-425C4273CC43}" type="datetimeFigureOut">
              <a:rPr lang="en-US" smtClean="0"/>
              <a:t>3/13/2025</a:t>
            </a:fld>
            <a:endParaRPr lang="en-US"/>
          </a:p>
        </p:txBody>
      </p:sp>
      <p:sp>
        <p:nvSpPr>
          <p:cNvPr id="6" name="Footer Placeholder 5">
            <a:extLst>
              <a:ext uri="{FF2B5EF4-FFF2-40B4-BE49-F238E27FC236}">
                <a16:creationId xmlns:a16="http://schemas.microsoft.com/office/drawing/2014/main" id="{C9F9D0A1-B8E4-F1BD-415E-E821456B2852}"/>
              </a:ext>
            </a:extLst>
          </p:cNvPr>
          <p:cNvSpPr>
            <a:spLocks noGrp="1" noRot="1" noMove="1" noResize="1" noEditPoints="1" noAdjustHandles="1" noChangeArrowheads="1" noChangeShapeType="1"/>
          </p:cNvSpPr>
          <p:nvPr>
            <p:ph type="ftr" sz="quarter" idx="11"/>
          </p:nvPr>
        </p:nvSpPr>
        <p:spPr/>
        <p:txBody>
          <a:bodyPr/>
          <a:lstStyle/>
          <a:p>
            <a:r>
              <a:rPr lang="en-US" dirty="0"/>
              <a:t>UNCLASSIFIED/FOUO</a:t>
            </a:r>
          </a:p>
        </p:txBody>
      </p:sp>
      <p:sp>
        <p:nvSpPr>
          <p:cNvPr id="7" name="Slide Number Placeholder 6">
            <a:extLst>
              <a:ext uri="{FF2B5EF4-FFF2-40B4-BE49-F238E27FC236}">
                <a16:creationId xmlns:a16="http://schemas.microsoft.com/office/drawing/2014/main" id="{B75426B0-3343-672F-661E-C59C4A3DB190}"/>
              </a:ext>
            </a:extLst>
          </p:cNvPr>
          <p:cNvSpPr>
            <a:spLocks noGrp="1"/>
          </p:cNvSpPr>
          <p:nvPr>
            <p:ph type="sldNum" sz="quarter" idx="12"/>
          </p:nvPr>
        </p:nvSpPr>
        <p:spPr/>
        <p:txBody>
          <a:bodyPr/>
          <a:lstStyle/>
          <a:p>
            <a:fld id="{CD2AB149-42F4-4073-8D2B-814A65F125F3}" type="slidenum">
              <a:rPr lang="en-US" smtClean="0"/>
              <a:t>‹#›</a:t>
            </a:fld>
            <a:endParaRPr lang="en-US"/>
          </a:p>
        </p:txBody>
      </p:sp>
    </p:spTree>
    <p:extLst>
      <p:ext uri="{BB962C8B-B14F-4D97-AF65-F5344CB8AC3E}">
        <p14:creationId xmlns:p14="http://schemas.microsoft.com/office/powerpoint/2010/main" val="378676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7E44C72-B7D6-DB49-FA51-5F647AC7DF33}"/>
              </a:ext>
            </a:extLst>
          </p:cNvPr>
          <p:cNvSpPr>
            <a:spLocks noGrp="1" noRot="1" noMove="1" noResize="1" noEditPoints="1" noAdjustHandles="1" noChangeArrowheads="1" noChangeShapeType="1"/>
          </p:cNvSpPr>
          <p:nvPr>
            <p:ph type="ftr" sz="quarter" idx="3"/>
          </p:nvPr>
        </p:nvSpPr>
        <p:spPr>
          <a:xfrm>
            <a:off x="3747355" y="6721476"/>
            <a:ext cx="1649290" cy="136524"/>
          </a:xfrm>
          <a:prstGeom prst="rect">
            <a:avLst/>
          </a:prstGeom>
          <a:solidFill>
            <a:schemeClr val="accent6">
              <a:lumMod val="75000"/>
            </a:schemeClr>
          </a:solidFill>
          <a:ln w="19050">
            <a:solidFill>
              <a:schemeClr val="accent6">
                <a:lumMod val="75000"/>
              </a:schemeClr>
            </a:solidFill>
          </a:ln>
          <a:scene3d>
            <a:camera prst="orthographicFront"/>
            <a:lightRig rig="threePt" dir="t"/>
          </a:scene3d>
          <a:sp3d>
            <a:bevelT prst="angle"/>
          </a:sp3d>
        </p:spPr>
        <p:txBody>
          <a:bodyPr vert="horz" lIns="91440" tIns="45720" rIns="91440" bIns="45720" rtlCol="0" anchor="ctr"/>
          <a:lstStyle>
            <a:lvl1pPr algn="ctr">
              <a:defRPr sz="1000" b="1">
                <a:solidFill>
                  <a:schemeClr val="bg1"/>
                </a:solidFill>
              </a:defRPr>
            </a:lvl1pPr>
          </a:lstStyle>
          <a:p>
            <a:r>
              <a:rPr lang="en-US" dirty="0"/>
              <a:t>UNCLASSIFIED/FOUO</a:t>
            </a:r>
          </a:p>
        </p:txBody>
      </p:sp>
      <p:sp>
        <p:nvSpPr>
          <p:cNvPr id="7" name="Footer Placeholder 4">
            <a:extLst>
              <a:ext uri="{FF2B5EF4-FFF2-40B4-BE49-F238E27FC236}">
                <a16:creationId xmlns:a16="http://schemas.microsoft.com/office/drawing/2014/main" id="{B298E420-F5D1-8901-A817-A3061BC2E75E}"/>
              </a:ext>
            </a:extLst>
          </p:cNvPr>
          <p:cNvSpPr txBox="1">
            <a:spLocks noGrp="1" noRot="1" noMove="1" noResize="1" noEditPoints="1" noAdjustHandles="1" noChangeArrowheads="1" noChangeShapeType="1"/>
          </p:cNvSpPr>
          <p:nvPr userDrawn="1"/>
        </p:nvSpPr>
        <p:spPr>
          <a:xfrm>
            <a:off x="3747355" y="1"/>
            <a:ext cx="1649290" cy="152399"/>
          </a:xfrm>
          <a:prstGeom prst="rect">
            <a:avLst/>
          </a:prstGeom>
          <a:solidFill>
            <a:schemeClr val="accent6">
              <a:lumMod val="75000"/>
            </a:schemeClr>
          </a:solidFill>
          <a:ln w="19050">
            <a:solidFill>
              <a:schemeClr val="accent6">
                <a:lumMod val="75000"/>
              </a:schemeClr>
            </a:solidFill>
          </a:ln>
          <a:scene3d>
            <a:camera prst="orthographicFront"/>
            <a:lightRig rig="threePt" dir="t"/>
          </a:scene3d>
          <a:sp3d>
            <a:bevelT prst="angle"/>
          </a:sp3d>
        </p:spPr>
        <p:txBody>
          <a:bodyPr vert="horz" lIns="91440" tIns="45720" rIns="91440" bIns="45720" rtlCol="0" anchor="ctr"/>
          <a:lstStyle>
            <a:defPPr>
              <a:defRPr lang="en-US"/>
            </a:defPPr>
            <a:lvl1pPr marL="0" algn="ct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dirty="0"/>
              <a:t>UNCLASSIFIED/FOUO</a:t>
            </a:r>
          </a:p>
        </p:txBody>
      </p:sp>
      <p:pic>
        <p:nvPicPr>
          <p:cNvPr id="12" name="Picture 11">
            <a:extLst>
              <a:ext uri="{FF2B5EF4-FFF2-40B4-BE49-F238E27FC236}">
                <a16:creationId xmlns:a16="http://schemas.microsoft.com/office/drawing/2014/main" id="{B4E47BB1-5E55-7158-9279-774C47E083DB}"/>
              </a:ext>
            </a:extLst>
          </p:cNvPr>
          <p:cNvPicPr>
            <a:picLocks noGrp="1" noRot="1" noChangeAspect="1" noMove="1" noResize="1" noEditPoints="1" noAdjustHandles="1" noChangeArrowheads="1" noChangeShapeType="1" noCrop="1"/>
          </p:cNvPicPr>
          <p:nvPr userDrawn="1"/>
        </p:nvPicPr>
        <p:blipFill>
          <a:blip r:embed="rId14"/>
          <a:stretch>
            <a:fillRect/>
          </a:stretch>
        </p:blipFill>
        <p:spPr>
          <a:xfrm>
            <a:off x="8382000" y="1"/>
            <a:ext cx="762000" cy="762000"/>
          </a:xfrm>
          <a:prstGeom prst="rect">
            <a:avLst/>
          </a:prstGeom>
        </p:spPr>
      </p:pic>
      <p:pic>
        <p:nvPicPr>
          <p:cNvPr id="10" name="Picture 9">
            <a:extLst>
              <a:ext uri="{FF2B5EF4-FFF2-40B4-BE49-F238E27FC236}">
                <a16:creationId xmlns:a16="http://schemas.microsoft.com/office/drawing/2014/main" id="{1CFDD79B-4F1F-9465-239F-AD6FCDF094FF}"/>
              </a:ext>
            </a:extLst>
          </p:cNvPr>
          <p:cNvPicPr>
            <a:picLocks noGrp="1" noRot="1" noChangeAspect="1" noMove="1" noResize="1" noEditPoints="1" noAdjustHandles="1" noChangeArrowheads="1" noChangeShapeType="1" noCrop="1"/>
          </p:cNvPicPr>
          <p:nvPr userDrawn="1"/>
        </p:nvPicPr>
        <p:blipFill>
          <a:blip r:embed="rId15"/>
          <a:stretch>
            <a:fillRect/>
          </a:stretch>
        </p:blipFill>
        <p:spPr>
          <a:xfrm>
            <a:off x="0" y="951"/>
            <a:ext cx="789358" cy="761049"/>
          </a:xfrm>
          <a:prstGeom prst="rect">
            <a:avLst/>
          </a:prstGeom>
        </p:spPr>
      </p:pic>
      <p:sp>
        <p:nvSpPr>
          <p:cNvPr id="2" name="Title Placeholder 1">
            <a:extLst>
              <a:ext uri="{FF2B5EF4-FFF2-40B4-BE49-F238E27FC236}">
                <a16:creationId xmlns:a16="http://schemas.microsoft.com/office/drawing/2014/main" id="{406AC565-094F-C764-EA61-00D4D3FEA39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3FB312-1694-31AD-73EC-21E606F5DBB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78618-F0AA-5254-BAE5-085B7A1F228A}"/>
              </a:ext>
            </a:extLst>
          </p:cNvPr>
          <p:cNvSpPr>
            <a:spLocks noGrp="1"/>
          </p:cNvSpPr>
          <p:nvPr>
            <p:ph type="dt" sz="half" idx="2"/>
          </p:nvPr>
        </p:nvSpPr>
        <p:spPr>
          <a:xfrm>
            <a:off x="628650" y="6721475"/>
            <a:ext cx="2057400" cy="136524"/>
          </a:xfrm>
          <a:prstGeom prst="rect">
            <a:avLst/>
          </a:prstGeom>
        </p:spPr>
        <p:txBody>
          <a:bodyPr vert="horz" lIns="91440" tIns="45720" rIns="91440" bIns="45720" rtlCol="0" anchor="ctr"/>
          <a:lstStyle>
            <a:lvl1pPr algn="l">
              <a:defRPr sz="900">
                <a:solidFill>
                  <a:schemeClr val="tx1">
                    <a:tint val="82000"/>
                  </a:schemeClr>
                </a:solidFill>
              </a:defRPr>
            </a:lvl1pPr>
          </a:lstStyle>
          <a:p>
            <a:fld id="{BEAB6702-9344-43EE-804A-210A2E561AEB}" type="datetimeFigureOut">
              <a:rPr lang="en-US" smtClean="0"/>
              <a:t>3/13/2025</a:t>
            </a:fld>
            <a:endParaRPr lang="en-US"/>
          </a:p>
        </p:txBody>
      </p:sp>
      <p:sp>
        <p:nvSpPr>
          <p:cNvPr id="6" name="Slide Number Placeholder 5">
            <a:extLst>
              <a:ext uri="{FF2B5EF4-FFF2-40B4-BE49-F238E27FC236}">
                <a16:creationId xmlns:a16="http://schemas.microsoft.com/office/drawing/2014/main" id="{2C3023B9-2308-E980-6A9B-C3CC069D3802}"/>
              </a:ext>
            </a:extLst>
          </p:cNvPr>
          <p:cNvSpPr>
            <a:spLocks noGrp="1"/>
          </p:cNvSpPr>
          <p:nvPr>
            <p:ph type="sldNum" sz="quarter" idx="4"/>
          </p:nvPr>
        </p:nvSpPr>
        <p:spPr>
          <a:xfrm>
            <a:off x="6457950" y="6712196"/>
            <a:ext cx="2057400" cy="136524"/>
          </a:xfrm>
          <a:prstGeom prst="rect">
            <a:avLst/>
          </a:prstGeom>
        </p:spPr>
        <p:txBody>
          <a:bodyPr vert="horz" lIns="91440" tIns="45720" rIns="91440" bIns="45720" rtlCol="0" anchor="ctr"/>
          <a:lstStyle>
            <a:lvl1pPr algn="r">
              <a:defRPr sz="900">
                <a:solidFill>
                  <a:schemeClr val="tx1">
                    <a:tint val="82000"/>
                  </a:schemeClr>
                </a:solidFill>
              </a:defRPr>
            </a:lvl1pPr>
          </a:lstStyle>
          <a:p>
            <a:fld id="{3D9E3FBE-7F45-4842-ACBB-2DCF9C5DDB56}" type="slidenum">
              <a:rPr lang="en-US" smtClean="0"/>
              <a:pPr/>
              <a:t>‹#›</a:t>
            </a:fld>
            <a:endParaRPr lang="en-US" dirty="0"/>
          </a:p>
        </p:txBody>
      </p:sp>
    </p:spTree>
    <p:extLst>
      <p:ext uri="{BB962C8B-B14F-4D97-AF65-F5344CB8AC3E}">
        <p14:creationId xmlns:p14="http://schemas.microsoft.com/office/powerpoint/2010/main" val="3603357537"/>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4.emf"/><Relationship Id="rId7" Type="http://schemas.openxmlformats.org/officeDocument/2006/relationships/image" Target="../media/image6.emf"/><Relationship Id="rId2" Type="http://schemas.openxmlformats.org/officeDocument/2006/relationships/package" Target="../embeddings/Microsoft_Excel_Worksheet.xlsx"/><Relationship Id="rId1" Type="http://schemas.openxmlformats.org/officeDocument/2006/relationships/slideLayout" Target="../slideLayouts/slideLayout2.xml"/><Relationship Id="rId6" Type="http://schemas.openxmlformats.org/officeDocument/2006/relationships/oleObject" Target="../embeddings/oleObject2.bin"/><Relationship Id="rId5" Type="http://schemas.openxmlformats.org/officeDocument/2006/relationships/image" Target="../media/image5.emf"/><Relationship Id="rId4" Type="http://schemas.openxmlformats.org/officeDocument/2006/relationships/oleObject" Target="../embeddings/oleObject1.bin"/><Relationship Id="rId9" Type="http://schemas.openxmlformats.org/officeDocument/2006/relationships/image" Target="../media/image7.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863F8E5-03CF-4DCE-9C8E-9F5A6B4BA519}"/>
              </a:ext>
            </a:extLst>
          </p:cNvPr>
          <p:cNvSpPr>
            <a:spLocks noGrp="1"/>
          </p:cNvSpPr>
          <p:nvPr>
            <p:ph type="sldNum" sz="quarter" idx="12"/>
          </p:nvPr>
        </p:nvSpPr>
        <p:spPr/>
        <p:txBody>
          <a:bodyPr/>
          <a:lstStyle/>
          <a:p>
            <a:fld id="{CD2AB149-42F4-4073-8D2B-814A65F125F3}" type="slidenum">
              <a:rPr lang="en-US" smtClean="0"/>
              <a:t>1</a:t>
            </a:fld>
            <a:endParaRPr lang="en-US"/>
          </a:p>
        </p:txBody>
      </p:sp>
      <p:sp>
        <p:nvSpPr>
          <p:cNvPr id="5" name="Title 4">
            <a:extLst>
              <a:ext uri="{FF2B5EF4-FFF2-40B4-BE49-F238E27FC236}">
                <a16:creationId xmlns:a16="http://schemas.microsoft.com/office/drawing/2014/main" id="{49050A09-5244-198E-B95F-1F8D0D1BEBCA}"/>
              </a:ext>
            </a:extLst>
          </p:cNvPr>
          <p:cNvSpPr txBox="1">
            <a:spLocks noGrp="1"/>
          </p:cNvSpPr>
          <p:nvPr>
            <p:ph type="title"/>
          </p:nvPr>
        </p:nvSpPr>
        <p:spPr>
          <a:xfrm>
            <a:off x="1614488" y="1415815"/>
            <a:ext cx="5915025" cy="424732"/>
          </a:xfrm>
          <a:prstGeom prst="rect">
            <a:avLst/>
          </a:prstGeom>
          <a:noFill/>
        </p:spPr>
        <p:txBody>
          <a:bodyPr wrap="square" rtlCol="0">
            <a:spAutoFit/>
          </a:bodyPr>
          <a:lstStyle/>
          <a:p>
            <a:pPr algn="ctr"/>
            <a:r>
              <a:rPr lang="en-US" sz="2400" b="1" dirty="0">
                <a:latin typeface=" Arial"/>
              </a:rPr>
              <a:t>Leaders Briefing Shell</a:t>
            </a:r>
          </a:p>
        </p:txBody>
      </p:sp>
      <p:graphicFrame>
        <p:nvGraphicFramePr>
          <p:cNvPr id="7" name="Table 6">
            <a:extLst>
              <a:ext uri="{FF2B5EF4-FFF2-40B4-BE49-F238E27FC236}">
                <a16:creationId xmlns:a16="http://schemas.microsoft.com/office/drawing/2014/main" id="{C70161F2-C3C3-72AD-7821-9FBA015EE6DE}"/>
              </a:ext>
            </a:extLst>
          </p:cNvPr>
          <p:cNvGraphicFramePr>
            <a:graphicFrameLocks noGrp="1"/>
          </p:cNvGraphicFramePr>
          <p:nvPr/>
        </p:nvGraphicFramePr>
        <p:xfrm>
          <a:off x="1200151" y="2125266"/>
          <a:ext cx="6743700" cy="2722752"/>
        </p:xfrm>
        <a:graphic>
          <a:graphicData uri="http://schemas.openxmlformats.org/drawingml/2006/table">
            <a:tbl>
              <a:tblPr/>
              <a:tblGrid>
                <a:gridCol w="564425">
                  <a:extLst>
                    <a:ext uri="{9D8B030D-6E8A-4147-A177-3AD203B41FA5}">
                      <a16:colId xmlns:a16="http://schemas.microsoft.com/office/drawing/2014/main" val="20000"/>
                    </a:ext>
                  </a:extLst>
                </a:gridCol>
                <a:gridCol w="1328750">
                  <a:extLst>
                    <a:ext uri="{9D8B030D-6E8A-4147-A177-3AD203B41FA5}">
                      <a16:colId xmlns:a16="http://schemas.microsoft.com/office/drawing/2014/main" val="20001"/>
                    </a:ext>
                  </a:extLst>
                </a:gridCol>
                <a:gridCol w="1340509">
                  <a:extLst>
                    <a:ext uri="{9D8B030D-6E8A-4147-A177-3AD203B41FA5}">
                      <a16:colId xmlns:a16="http://schemas.microsoft.com/office/drawing/2014/main" val="20002"/>
                    </a:ext>
                  </a:extLst>
                </a:gridCol>
                <a:gridCol w="1128850">
                  <a:extLst>
                    <a:ext uri="{9D8B030D-6E8A-4147-A177-3AD203B41FA5}">
                      <a16:colId xmlns:a16="http://schemas.microsoft.com/office/drawing/2014/main" val="20003"/>
                    </a:ext>
                  </a:extLst>
                </a:gridCol>
                <a:gridCol w="1190583">
                  <a:extLst>
                    <a:ext uri="{9D8B030D-6E8A-4147-A177-3AD203B41FA5}">
                      <a16:colId xmlns:a16="http://schemas.microsoft.com/office/drawing/2014/main" val="20004"/>
                    </a:ext>
                  </a:extLst>
                </a:gridCol>
                <a:gridCol w="1190583">
                  <a:extLst>
                    <a:ext uri="{9D8B030D-6E8A-4147-A177-3AD203B41FA5}">
                      <a16:colId xmlns:a16="http://schemas.microsoft.com/office/drawing/2014/main" val="20005"/>
                    </a:ext>
                  </a:extLst>
                </a:gridCol>
              </a:tblGrid>
              <a:tr h="181778">
                <a:tc>
                  <a:txBody>
                    <a:bodyPr/>
                    <a:lstStyle/>
                    <a:p>
                      <a:pPr algn="ctr" fontAlgn="ctr"/>
                      <a:r>
                        <a:rPr lang="en-US" sz="900" b="1" i="0" u="none" strike="noStrike" dirty="0">
                          <a:solidFill>
                            <a:srgbClr val="000000"/>
                          </a:solidFill>
                          <a:latin typeface=" Arial"/>
                        </a:rPr>
                        <a:t>Weekly</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latin typeface=" Arial"/>
                        </a:rPr>
                        <a:t>Monday</a:t>
                      </a:r>
                    </a:p>
                  </a:txBody>
                  <a:tcPr marL="5984" marR="5984" marT="59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900" b="1" i="0" u="none" strike="noStrike" dirty="0">
                          <a:solidFill>
                            <a:srgbClr val="000000"/>
                          </a:solidFill>
                          <a:latin typeface=" Arial"/>
                        </a:rPr>
                        <a:t>Tuesday</a:t>
                      </a:r>
                    </a:p>
                  </a:txBody>
                  <a:tcPr marL="5984" marR="5984" marT="59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900" b="1" i="0" u="none" strike="noStrike" dirty="0">
                          <a:solidFill>
                            <a:srgbClr val="000000"/>
                          </a:solidFill>
                          <a:latin typeface=" Arial"/>
                        </a:rPr>
                        <a:t>Wednesday</a:t>
                      </a:r>
                    </a:p>
                  </a:txBody>
                  <a:tcPr marL="5984" marR="5984" marT="59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1" i="0" u="none" strike="noStrike" dirty="0">
                          <a:solidFill>
                            <a:srgbClr val="000000"/>
                          </a:solidFill>
                          <a:latin typeface=" Arial"/>
                        </a:rPr>
                        <a:t>Thursday</a:t>
                      </a:r>
                    </a:p>
                  </a:txBody>
                  <a:tcPr marL="5984" marR="5984" marT="59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1" i="0" u="none" strike="noStrike" dirty="0">
                          <a:solidFill>
                            <a:srgbClr val="000000"/>
                          </a:solidFill>
                          <a:latin typeface=" Arial"/>
                        </a:rPr>
                        <a:t>Friday</a:t>
                      </a:r>
                    </a:p>
                  </a:txBody>
                  <a:tcPr marL="5984" marR="5984" marT="59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806084">
                <a:tc>
                  <a:txBody>
                    <a:bodyPr/>
                    <a:lstStyle/>
                    <a:p>
                      <a:pPr algn="ctr" fontAlgn="ctr"/>
                      <a:r>
                        <a:rPr lang="en-US" sz="900" b="0" i="0" u="none" strike="noStrike" dirty="0">
                          <a:solidFill>
                            <a:srgbClr val="000000"/>
                          </a:solidFill>
                          <a:latin typeface=" Arial"/>
                        </a:rPr>
                        <a:t>Ops Cell</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 Arial"/>
                        </a:rPr>
                        <a:t>Morning Agenda </a:t>
                      </a:r>
                      <a:br>
                        <a:rPr lang="en-US" sz="800" b="0" i="0" u="none" strike="noStrike" dirty="0">
                          <a:solidFill>
                            <a:srgbClr val="000000"/>
                          </a:solidFill>
                          <a:latin typeface=" Arial"/>
                        </a:rPr>
                      </a:br>
                      <a:r>
                        <a:rPr lang="en-US" sz="800" b="0" i="0" u="none" strike="noStrike" dirty="0">
                          <a:solidFill>
                            <a:srgbClr val="000000"/>
                          </a:solidFill>
                          <a:latin typeface=" Arial"/>
                        </a:rPr>
                        <a:t>FRAGO</a:t>
                      </a:r>
                      <a:br>
                        <a:rPr lang="en-US" sz="800" b="0" i="0" u="none" strike="noStrike" dirty="0">
                          <a:solidFill>
                            <a:srgbClr val="000000"/>
                          </a:solidFill>
                          <a:latin typeface=" Arial"/>
                        </a:rPr>
                      </a:br>
                      <a:r>
                        <a:rPr lang="en-US" sz="800" b="0" i="0" u="none" strike="noStrike" dirty="0">
                          <a:solidFill>
                            <a:srgbClr val="000000"/>
                          </a:solidFill>
                          <a:latin typeface=" Arial"/>
                        </a:rPr>
                        <a:t>Task Tracker</a:t>
                      </a:r>
                    </a:p>
                    <a:p>
                      <a:pPr algn="ctr" fontAlgn="ctr"/>
                      <a:r>
                        <a:rPr lang="en-US" sz="800" b="0" i="0" u="none" strike="noStrike" dirty="0">
                          <a:solidFill>
                            <a:srgbClr val="000000"/>
                          </a:solidFill>
                          <a:latin typeface=" Arial"/>
                        </a:rPr>
                        <a:t>Training</a:t>
                      </a:r>
                      <a:r>
                        <a:rPr lang="en-US" sz="800" b="0" i="0" u="none" strike="noStrike" baseline="0" dirty="0">
                          <a:solidFill>
                            <a:srgbClr val="000000"/>
                          </a:solidFill>
                          <a:latin typeface=" Arial"/>
                        </a:rPr>
                        <a:t> Resource Update</a:t>
                      </a:r>
                    </a:p>
                    <a:p>
                      <a:pPr algn="ctr" fontAlgn="ctr"/>
                      <a:r>
                        <a:rPr lang="en-US" sz="800" b="0" i="0" u="none" strike="noStrike" baseline="0" dirty="0">
                          <a:solidFill>
                            <a:srgbClr val="000000"/>
                          </a:solidFill>
                          <a:latin typeface=" Arial"/>
                        </a:rPr>
                        <a:t>Equipment Readiness</a:t>
                      </a:r>
                    </a:p>
                    <a:p>
                      <a:pPr algn="ctr" fontAlgn="ctr"/>
                      <a:r>
                        <a:rPr lang="en-US" sz="800" b="0" i="0" u="none" strike="noStrike" baseline="0" dirty="0">
                          <a:solidFill>
                            <a:srgbClr val="000000"/>
                          </a:solidFill>
                          <a:latin typeface=" Arial"/>
                        </a:rPr>
                        <a:t>CQ/SD Roster</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800" b="0" i="0" u="none" strike="noStrike" dirty="0">
                          <a:solidFill>
                            <a:srgbClr val="000000"/>
                          </a:solidFill>
                          <a:latin typeface=" Arial"/>
                        </a:rPr>
                        <a:t>Morning Agenda</a:t>
                      </a:r>
                      <a:br>
                        <a:rPr lang="en-US" sz="800" b="0" i="0" u="none" strike="noStrike" dirty="0">
                          <a:solidFill>
                            <a:srgbClr val="000000"/>
                          </a:solidFill>
                          <a:latin typeface=" Arial"/>
                        </a:rPr>
                      </a:br>
                      <a:r>
                        <a:rPr lang="en-US" sz="800" b="0" i="0" u="none" strike="noStrike" dirty="0">
                          <a:solidFill>
                            <a:srgbClr val="000000"/>
                          </a:solidFill>
                          <a:latin typeface=" Arial"/>
                        </a:rPr>
                        <a:t>FRAGO</a:t>
                      </a:r>
                      <a:br>
                        <a:rPr lang="en-US" sz="800" b="0" i="0" u="none" strike="noStrike" dirty="0">
                          <a:solidFill>
                            <a:srgbClr val="000000"/>
                          </a:solidFill>
                          <a:latin typeface=" Arial"/>
                        </a:rPr>
                      </a:br>
                      <a:r>
                        <a:rPr lang="en-US" sz="800" b="0" i="0" u="none" strike="noStrike" dirty="0">
                          <a:solidFill>
                            <a:srgbClr val="000000"/>
                          </a:solidFill>
                          <a:latin typeface=" Arial"/>
                        </a:rPr>
                        <a:t>Task Tracker</a:t>
                      </a:r>
                      <a:br>
                        <a:rPr lang="en-US" sz="800" b="0" i="0" u="none" strike="noStrike" dirty="0">
                          <a:solidFill>
                            <a:srgbClr val="000000"/>
                          </a:solidFill>
                          <a:latin typeface=" Arial"/>
                        </a:rPr>
                      </a:br>
                      <a:r>
                        <a:rPr lang="en-US" sz="800" b="0" i="0" u="none" strike="noStrike" dirty="0">
                          <a:solidFill>
                            <a:srgbClr val="000000"/>
                          </a:solidFill>
                          <a:latin typeface=" Arial"/>
                        </a:rPr>
                        <a:t>45-day NCOER Report</a:t>
                      </a:r>
                      <a:br>
                        <a:rPr lang="en-US" sz="800" b="0" i="0" u="none" strike="noStrike" dirty="0">
                          <a:solidFill>
                            <a:srgbClr val="000000"/>
                          </a:solidFill>
                          <a:latin typeface=" Arial"/>
                        </a:rPr>
                      </a:br>
                      <a:r>
                        <a:rPr lang="en-US" sz="800" b="0" i="0" u="none" strike="noStrike" dirty="0">
                          <a:solidFill>
                            <a:srgbClr val="000000"/>
                          </a:solidFill>
                          <a:latin typeface=" Arial"/>
                        </a:rPr>
                        <a:t>Pending Awards</a:t>
                      </a:r>
                    </a:p>
                    <a:p>
                      <a:pPr marL="0" marR="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latin typeface=" Arial"/>
                        </a:rPr>
                        <a:t>Medical</a:t>
                      </a:r>
                      <a:br>
                        <a:rPr lang="en-US" sz="800" b="0" i="0" u="none" strike="noStrike" dirty="0">
                          <a:solidFill>
                            <a:srgbClr val="000000"/>
                          </a:solidFill>
                          <a:latin typeface=" Arial"/>
                        </a:rPr>
                      </a:br>
                      <a:r>
                        <a:rPr lang="en-US" sz="800" b="0" i="0" u="none" strike="noStrike" dirty="0">
                          <a:solidFill>
                            <a:srgbClr val="000000"/>
                          </a:solidFill>
                          <a:latin typeface=" Arial"/>
                        </a:rPr>
                        <a:t>60 Day PRR/MEDPROS</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latin typeface=" Arial"/>
                        </a:rPr>
                        <a:t>Morning Agenda</a:t>
                      </a:r>
                      <a:br>
                        <a:rPr lang="en-US" sz="800" b="0" i="0" u="none" strike="noStrike" dirty="0">
                          <a:solidFill>
                            <a:srgbClr val="000000"/>
                          </a:solidFill>
                          <a:latin typeface=" Arial"/>
                        </a:rPr>
                      </a:br>
                      <a:r>
                        <a:rPr lang="en-US" sz="800" b="0" i="0" u="none" strike="noStrike" dirty="0">
                          <a:solidFill>
                            <a:srgbClr val="000000"/>
                          </a:solidFill>
                          <a:latin typeface=" Arial"/>
                        </a:rPr>
                        <a:t>FRAGO</a:t>
                      </a:r>
                      <a:br>
                        <a:rPr lang="en-US" sz="800" b="0" i="0" u="none" strike="noStrike" dirty="0">
                          <a:solidFill>
                            <a:srgbClr val="000000"/>
                          </a:solidFill>
                          <a:latin typeface=" Arial"/>
                        </a:rPr>
                      </a:br>
                      <a:r>
                        <a:rPr lang="en-US" sz="800" b="0" i="0" u="none" strike="noStrike" dirty="0">
                          <a:solidFill>
                            <a:srgbClr val="000000"/>
                          </a:solidFill>
                          <a:latin typeface=" Arial"/>
                        </a:rPr>
                        <a:t>Task Tracker</a:t>
                      </a:r>
                      <a:br>
                        <a:rPr lang="en-US" sz="800" b="0" i="0" u="none" strike="noStrike" dirty="0">
                          <a:solidFill>
                            <a:srgbClr val="000000"/>
                          </a:solidFill>
                          <a:latin typeface=" Arial"/>
                        </a:rPr>
                      </a:br>
                      <a:r>
                        <a:rPr lang="en-US" sz="800" b="0" i="0" u="none" strike="noStrike" dirty="0">
                          <a:solidFill>
                            <a:srgbClr val="000000"/>
                          </a:solidFill>
                          <a:latin typeface=" Arial"/>
                        </a:rPr>
                        <a:t>Flag/Legal Report</a:t>
                      </a:r>
                    </a:p>
                    <a:p>
                      <a:pPr lvl="0" algn="ctr">
                        <a:buNone/>
                      </a:pPr>
                      <a:r>
                        <a:rPr lang="en-US" sz="800" b="0" i="0" u="none" strike="noStrike" noProof="0" dirty="0">
                          <a:solidFill>
                            <a:srgbClr val="000000"/>
                          </a:solidFill>
                          <a:latin typeface="Arial"/>
                        </a:rPr>
                        <a:t>IPSSA Scrub</a:t>
                      </a:r>
                      <a:endParaRPr lang="en-US" sz="800" noProof="0" dirty="0">
                        <a:latin typeface="Arial"/>
                      </a:endParaRPr>
                    </a:p>
                    <a:p>
                      <a:pPr algn="ctr" fontAlgn="ctr"/>
                      <a:r>
                        <a:rPr lang="en-US" sz="800" b="0" i="0" u="none" strike="noStrike" dirty="0">
                          <a:solidFill>
                            <a:srgbClr val="000000"/>
                          </a:solidFill>
                          <a:latin typeface=" Arial"/>
                        </a:rPr>
                        <a:t>DTMS Scrub</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 Arial"/>
                        </a:rPr>
                        <a:t>Morning Agenda</a:t>
                      </a:r>
                      <a:br>
                        <a:rPr lang="en-US" sz="800" b="0" i="0" u="none" strike="noStrike" dirty="0">
                          <a:solidFill>
                            <a:srgbClr val="000000"/>
                          </a:solidFill>
                          <a:latin typeface=" Arial"/>
                        </a:rPr>
                      </a:br>
                      <a:r>
                        <a:rPr lang="en-US" sz="800" b="0" i="0" u="none" strike="noStrike" dirty="0">
                          <a:solidFill>
                            <a:srgbClr val="000000"/>
                          </a:solidFill>
                          <a:latin typeface=" Arial"/>
                        </a:rPr>
                        <a:t>FRAGO</a:t>
                      </a:r>
                      <a:br>
                        <a:rPr lang="en-US" sz="800" b="0" i="0" u="none" strike="noStrike" dirty="0">
                          <a:solidFill>
                            <a:srgbClr val="000000"/>
                          </a:solidFill>
                          <a:latin typeface=" Arial"/>
                        </a:rPr>
                      </a:br>
                      <a:r>
                        <a:rPr lang="en-US" sz="800" b="0" i="0" u="none" strike="noStrike" dirty="0">
                          <a:solidFill>
                            <a:srgbClr val="000000"/>
                          </a:solidFill>
                          <a:latin typeface=" Arial"/>
                        </a:rPr>
                        <a:t>Task Tracker</a:t>
                      </a:r>
                      <a:br>
                        <a:rPr lang="en-US" sz="800" b="0" i="0" u="none" strike="noStrike" dirty="0">
                          <a:solidFill>
                            <a:srgbClr val="000000"/>
                          </a:solidFill>
                          <a:latin typeface=" Arial"/>
                        </a:rPr>
                      </a:br>
                      <a:r>
                        <a:rPr lang="en-US" sz="800" b="0" i="0" u="none" strike="noStrike" dirty="0">
                          <a:solidFill>
                            <a:srgbClr val="000000"/>
                          </a:solidFill>
                          <a:latin typeface=" Arial"/>
                        </a:rPr>
                        <a:t>Gains / Loss Roster</a:t>
                      </a:r>
                    </a:p>
                    <a:p>
                      <a:pPr algn="ctr" fontAlgn="ctr"/>
                      <a:r>
                        <a:rPr lang="en-US" sz="800" b="0" i="0" u="none" strike="noStrike" dirty="0">
                          <a:solidFill>
                            <a:srgbClr val="000000"/>
                          </a:solidFill>
                          <a:latin typeface=" Arial"/>
                        </a:rPr>
                        <a:t>Barracks</a:t>
                      </a:r>
                    </a:p>
                    <a:p>
                      <a:pPr algn="ctr" fontAlgn="ctr"/>
                      <a:r>
                        <a:rPr lang="en-US" sz="800" b="0" i="0" u="none" strike="noStrike" dirty="0">
                          <a:solidFill>
                            <a:srgbClr val="000000"/>
                          </a:solidFill>
                          <a:latin typeface=" Arial"/>
                        </a:rPr>
                        <a:t>Supply Updates</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 Arial"/>
                        </a:rPr>
                        <a:t>Morning Agenda</a:t>
                      </a:r>
                    </a:p>
                    <a:p>
                      <a:pPr algn="ctr" fontAlgn="ctr"/>
                      <a:r>
                        <a:rPr lang="en-US" sz="800" b="0" i="0" u="none" strike="noStrike" dirty="0">
                          <a:solidFill>
                            <a:srgbClr val="000000"/>
                          </a:solidFill>
                          <a:latin typeface=" Arial"/>
                        </a:rPr>
                        <a:t>FRAGO</a:t>
                      </a:r>
                      <a:br>
                        <a:rPr lang="en-US" sz="800" b="0" i="0" u="none" strike="noStrike" dirty="0">
                          <a:solidFill>
                            <a:srgbClr val="000000"/>
                          </a:solidFill>
                          <a:latin typeface=" Arial"/>
                        </a:rPr>
                      </a:br>
                      <a:r>
                        <a:rPr lang="en-US" sz="800" b="0" i="0" u="none" strike="noStrike" dirty="0">
                          <a:solidFill>
                            <a:srgbClr val="000000"/>
                          </a:solidFill>
                          <a:latin typeface=" Arial"/>
                        </a:rPr>
                        <a:t>DMO</a:t>
                      </a:r>
                      <a:br>
                        <a:rPr lang="en-US" sz="800" b="0" i="0" u="none" strike="noStrike" dirty="0">
                          <a:solidFill>
                            <a:srgbClr val="000000"/>
                          </a:solidFill>
                          <a:latin typeface=" Arial"/>
                        </a:rPr>
                      </a:br>
                      <a:r>
                        <a:rPr lang="en-US" sz="800" b="0" i="0" u="none" strike="noStrike" dirty="0">
                          <a:solidFill>
                            <a:srgbClr val="000000"/>
                          </a:solidFill>
                          <a:latin typeface=" Arial"/>
                        </a:rPr>
                        <a:t>Task Tracker</a:t>
                      </a:r>
                      <a:br>
                        <a:rPr lang="en-US" sz="800" b="0" i="0" u="none" strike="noStrike" dirty="0">
                          <a:solidFill>
                            <a:srgbClr val="000000"/>
                          </a:solidFill>
                          <a:latin typeface=" Arial"/>
                        </a:rPr>
                      </a:br>
                      <a:r>
                        <a:rPr lang="en-US" sz="800" b="0" i="0" u="none" strike="noStrike" dirty="0">
                          <a:solidFill>
                            <a:srgbClr val="000000"/>
                          </a:solidFill>
                          <a:latin typeface=" Arial"/>
                        </a:rPr>
                        <a:t>School Update</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19368">
                <a:tc>
                  <a:txBody>
                    <a:bodyPr/>
                    <a:lstStyle/>
                    <a:p>
                      <a:pPr algn="ctr" fontAlgn="ctr"/>
                      <a:r>
                        <a:rPr lang="en-US" sz="900" b="0" i="0" u="none" strike="noStrike" dirty="0">
                          <a:solidFill>
                            <a:srgbClr val="000000"/>
                          </a:solidFill>
                          <a:latin typeface=" Arial"/>
                        </a:rPr>
                        <a:t>CO</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 Arial"/>
                        </a:rPr>
                        <a:t>Daily Operational/Training Guidance</a:t>
                      </a:r>
                      <a:br>
                        <a:rPr lang="en-US" sz="800" b="0" i="0" u="none" strike="noStrike" dirty="0">
                          <a:solidFill>
                            <a:srgbClr val="000000"/>
                          </a:solidFill>
                          <a:latin typeface=" Arial"/>
                        </a:rPr>
                      </a:br>
                      <a:endParaRPr lang="en-US" sz="800" b="0" i="0" u="none" strike="noStrike" dirty="0">
                        <a:solidFill>
                          <a:srgbClr val="000000"/>
                        </a:solidFill>
                        <a:latin typeface=" Arial"/>
                      </a:endParaRP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800" b="0" i="0" u="none" strike="noStrike" dirty="0">
                          <a:solidFill>
                            <a:srgbClr val="000000"/>
                          </a:solidFill>
                          <a:latin typeface=" Arial"/>
                        </a:rPr>
                        <a:t>Daily Operational/Training Guidance</a:t>
                      </a:r>
                      <a:br>
                        <a:rPr lang="en-US" sz="800" b="0" i="0" u="none" strike="noStrike" dirty="0">
                          <a:solidFill>
                            <a:srgbClr val="000000"/>
                          </a:solidFill>
                          <a:latin typeface=" Arial"/>
                        </a:rPr>
                      </a:br>
                      <a:endParaRPr lang="en-US" sz="800" b="0" i="0" u="none" strike="noStrike" dirty="0">
                        <a:solidFill>
                          <a:srgbClr val="000000"/>
                        </a:solidFill>
                        <a:latin typeface=" Arial"/>
                      </a:endParaRP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latin typeface=" Arial"/>
                        </a:rPr>
                        <a:t>Daily Operational/Training Guidance</a:t>
                      </a:r>
                      <a:br>
                        <a:rPr lang="en-US" sz="800" b="0" i="0" u="none" strike="noStrike" dirty="0">
                          <a:solidFill>
                            <a:srgbClr val="000000"/>
                          </a:solidFill>
                          <a:latin typeface=" Arial"/>
                        </a:rPr>
                      </a:br>
                      <a:endParaRPr lang="en-US" sz="800" b="0" i="0" u="none" strike="noStrike" dirty="0">
                        <a:solidFill>
                          <a:srgbClr val="000000"/>
                        </a:solidFill>
                        <a:latin typeface=" Arial"/>
                      </a:endParaRP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 Arial"/>
                        </a:rPr>
                        <a:t>Daily Operational/Training Guidance</a:t>
                      </a:r>
                      <a:br>
                        <a:rPr lang="en-US" sz="800" b="0" i="0" u="none" strike="noStrike" dirty="0">
                          <a:solidFill>
                            <a:srgbClr val="000000"/>
                          </a:solidFill>
                          <a:latin typeface=" Arial"/>
                        </a:rPr>
                      </a:br>
                      <a:endParaRPr lang="en-US" sz="800" b="0" i="0" u="none" strike="noStrike" dirty="0">
                        <a:solidFill>
                          <a:srgbClr val="000000"/>
                        </a:solidFill>
                        <a:latin typeface=" Arial"/>
                      </a:endParaRP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 Arial"/>
                        </a:rPr>
                        <a:t>Daily Operational/Training Guidance</a:t>
                      </a:r>
                      <a:br>
                        <a:rPr lang="en-US" sz="800" b="0" i="0" u="none" strike="noStrike" dirty="0">
                          <a:solidFill>
                            <a:srgbClr val="000000"/>
                          </a:solidFill>
                          <a:latin typeface=" Arial"/>
                        </a:rPr>
                      </a:br>
                      <a:endParaRPr lang="en-US" sz="800" b="0" i="0" u="none" strike="noStrike" dirty="0">
                        <a:solidFill>
                          <a:srgbClr val="000000"/>
                        </a:solidFill>
                        <a:latin typeface=" Arial"/>
                      </a:endParaRP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74854">
                <a:tc>
                  <a:txBody>
                    <a:bodyPr/>
                    <a:lstStyle/>
                    <a:p>
                      <a:pPr algn="ctr" fontAlgn="ctr"/>
                      <a:r>
                        <a:rPr lang="en-US" sz="900" b="0" i="0" u="none" strike="noStrike" dirty="0">
                          <a:solidFill>
                            <a:srgbClr val="000000"/>
                          </a:solidFill>
                          <a:latin typeface=" Arial"/>
                        </a:rPr>
                        <a:t>1SG</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 Arial"/>
                        </a:rPr>
                        <a:t>NCO Guidance</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800" b="0" i="0" u="none" strike="noStrike" dirty="0">
                          <a:solidFill>
                            <a:srgbClr val="000000"/>
                          </a:solidFill>
                          <a:latin typeface=" Arial"/>
                        </a:rPr>
                        <a:t>NCO Guidance</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latin typeface=" Arial"/>
                        </a:rPr>
                        <a:t>NCO Guidance</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 Arial"/>
                        </a:rPr>
                        <a:t>NCO Guidance</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 Arial"/>
                        </a:rPr>
                        <a:t>NCO Guidance</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40121">
                <a:tc>
                  <a:txBody>
                    <a:bodyPr/>
                    <a:lstStyle/>
                    <a:p>
                      <a:pPr algn="ctr" fontAlgn="ctr"/>
                      <a:r>
                        <a:rPr lang="en-US" sz="900" b="0" i="0" u="none" strike="noStrike" dirty="0">
                          <a:solidFill>
                            <a:srgbClr val="000000"/>
                          </a:solidFill>
                          <a:latin typeface=" Arial"/>
                        </a:rPr>
                        <a:t>XO</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 Arial"/>
                        </a:rPr>
                        <a:t>Command Maintenance Focus</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800" b="0" i="0" u="none" strike="noStrike" dirty="0">
                          <a:solidFill>
                            <a:srgbClr val="000000"/>
                          </a:solidFill>
                          <a:latin typeface=" Arial"/>
                        </a:rPr>
                        <a:t>NMC Overview</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latin typeface=" Arial"/>
                        </a:rPr>
                        <a:t>As required</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 Arial"/>
                        </a:rPr>
                        <a:t>As required</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 Arial"/>
                        </a:rPr>
                        <a:t>As required</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649210">
                <a:tc>
                  <a:txBody>
                    <a:bodyPr/>
                    <a:lstStyle/>
                    <a:p>
                      <a:pPr algn="ctr" fontAlgn="ctr"/>
                      <a:r>
                        <a:rPr lang="en-US" sz="900" b="0" i="0" u="none" strike="noStrike" dirty="0">
                          <a:solidFill>
                            <a:srgbClr val="000000"/>
                          </a:solidFill>
                          <a:latin typeface=" Arial"/>
                        </a:rPr>
                        <a:t>Platoons</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latin typeface=" Arial"/>
                        </a:rPr>
                        <a:t>Daily Task/Purpose</a:t>
                      </a:r>
                      <a:br>
                        <a:rPr lang="en-US" sz="800" b="0" i="0" u="none" strike="noStrike" dirty="0">
                          <a:solidFill>
                            <a:srgbClr val="000000"/>
                          </a:solidFill>
                          <a:latin typeface=" Arial"/>
                        </a:rPr>
                      </a:br>
                      <a:r>
                        <a:rPr lang="en-US" sz="800" b="0" i="0" u="none" strike="noStrike" dirty="0">
                          <a:solidFill>
                            <a:srgbClr val="000000"/>
                          </a:solidFill>
                          <a:latin typeface=" Arial"/>
                        </a:rPr>
                        <a:t>Weekly Inventory/Maintenance Plans</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800" b="0" i="0" u="none" strike="noStrike" dirty="0">
                          <a:solidFill>
                            <a:srgbClr val="000000"/>
                          </a:solidFill>
                          <a:latin typeface=" Arial"/>
                        </a:rPr>
                        <a:t>Daily Task/Purpose</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latin typeface=" Arial"/>
                        </a:rPr>
                        <a:t>Daily Task/Purpose</a:t>
                      </a:r>
                      <a:br>
                        <a:rPr lang="en-US" sz="800" b="0" i="0" u="none" strike="noStrike" dirty="0">
                          <a:solidFill>
                            <a:srgbClr val="000000"/>
                          </a:solidFill>
                          <a:latin typeface=" Arial"/>
                        </a:rPr>
                      </a:br>
                      <a:r>
                        <a:rPr lang="en-US" sz="800" b="0" i="0" u="none" strike="noStrike" dirty="0">
                          <a:solidFill>
                            <a:srgbClr val="000000"/>
                          </a:solidFill>
                          <a:latin typeface=" Arial"/>
                        </a:rPr>
                        <a:t>MEDPROS/PRR Updates</a:t>
                      </a:r>
                      <a:br>
                        <a:rPr lang="en-US" sz="800" b="0" i="0" u="none" strike="noStrike" dirty="0">
                          <a:solidFill>
                            <a:srgbClr val="000000"/>
                          </a:solidFill>
                          <a:latin typeface=" Arial"/>
                        </a:rPr>
                      </a:br>
                      <a:r>
                        <a:rPr lang="en-US" sz="800" b="0" i="0" u="none" strike="noStrike" dirty="0">
                          <a:solidFill>
                            <a:srgbClr val="000000"/>
                          </a:solidFill>
                          <a:latin typeface=" Arial"/>
                        </a:rPr>
                        <a:t>NCOER/Awards Updates</a:t>
                      </a:r>
                      <a:br>
                        <a:rPr lang="en-US" sz="800" b="0" i="0" u="none" strike="noStrike" dirty="0">
                          <a:solidFill>
                            <a:srgbClr val="000000"/>
                          </a:solidFill>
                          <a:latin typeface=" Arial"/>
                        </a:rPr>
                      </a:br>
                      <a:endParaRPr lang="en-US" sz="800" b="0" i="0" u="none" strike="noStrike" dirty="0">
                        <a:solidFill>
                          <a:srgbClr val="000000"/>
                        </a:solidFill>
                        <a:latin typeface=" Arial"/>
                      </a:endParaRP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 Arial"/>
                        </a:rPr>
                        <a:t>Daily Task/Purpose</a:t>
                      </a:r>
                      <a:br>
                        <a:rPr lang="en-US" sz="800" b="0" i="0" u="none" strike="noStrike" dirty="0">
                          <a:solidFill>
                            <a:srgbClr val="000000"/>
                          </a:solidFill>
                          <a:latin typeface=" Arial"/>
                        </a:rPr>
                      </a:br>
                      <a:r>
                        <a:rPr lang="en-US" sz="800" b="0" i="0" u="none" strike="noStrike" dirty="0">
                          <a:solidFill>
                            <a:srgbClr val="000000"/>
                          </a:solidFill>
                          <a:latin typeface=" Arial"/>
                        </a:rPr>
                        <a:t>Platoon Finance Issues</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latin typeface=" Arial"/>
                        </a:rPr>
                        <a:t>Daily Task/Purpose</a:t>
                      </a:r>
                    </a:p>
                  </a:txBody>
                  <a:tcPr marL="5984" marR="5984" marT="59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
        <p:nvSpPr>
          <p:cNvPr id="2" name="TextBox 1">
            <a:extLst>
              <a:ext uri="{FF2B5EF4-FFF2-40B4-BE49-F238E27FC236}">
                <a16:creationId xmlns:a16="http://schemas.microsoft.com/office/drawing/2014/main" id="{BC86408A-938E-CA2D-3C45-A7B44D1BA0DE}"/>
              </a:ext>
            </a:extLst>
          </p:cNvPr>
          <p:cNvSpPr txBox="1"/>
          <p:nvPr/>
        </p:nvSpPr>
        <p:spPr>
          <a:xfrm>
            <a:off x="1357149" y="762000"/>
            <a:ext cx="6705169" cy="507831"/>
          </a:xfrm>
          <a:prstGeom prst="rect">
            <a:avLst/>
          </a:prstGeom>
          <a:noFill/>
        </p:spPr>
        <p:txBody>
          <a:bodyPr wrap="none" rtlCol="0">
            <a:spAutoFit/>
          </a:bodyPr>
          <a:lstStyle/>
          <a:p>
            <a:r>
              <a:rPr lang="en-US" sz="1350" dirty="0">
                <a:solidFill>
                  <a:srgbClr val="FF0000"/>
                </a:solidFill>
                <a:highlight>
                  <a:srgbClr val="FFFF00"/>
                </a:highlight>
              </a:rPr>
              <a:t>Remove red text before using, these are admin notes to help familiarize you with the tool</a:t>
            </a:r>
          </a:p>
          <a:p>
            <a:r>
              <a:rPr lang="en-US" sz="1350" dirty="0">
                <a:solidFill>
                  <a:srgbClr val="FF0000"/>
                </a:solidFill>
                <a:highlight>
                  <a:srgbClr val="FFFF00"/>
                </a:highlight>
              </a:rPr>
              <a:t>Meeting shouldn’t take longer than 20-30 minutes daily</a:t>
            </a:r>
          </a:p>
        </p:txBody>
      </p:sp>
      <p:sp>
        <p:nvSpPr>
          <p:cNvPr id="3" name="TextBox 2">
            <a:extLst>
              <a:ext uri="{FF2B5EF4-FFF2-40B4-BE49-F238E27FC236}">
                <a16:creationId xmlns:a16="http://schemas.microsoft.com/office/drawing/2014/main" id="{0CB216FC-AADE-3ADA-E93B-4D1039A0DF64}"/>
              </a:ext>
            </a:extLst>
          </p:cNvPr>
          <p:cNvSpPr txBox="1"/>
          <p:nvPr/>
        </p:nvSpPr>
        <p:spPr>
          <a:xfrm>
            <a:off x="1219200" y="5061972"/>
            <a:ext cx="1143000" cy="1338828"/>
          </a:xfrm>
          <a:prstGeom prst="rect">
            <a:avLst/>
          </a:prstGeom>
          <a:noFill/>
        </p:spPr>
        <p:txBody>
          <a:bodyPr wrap="square" rtlCol="0">
            <a:spAutoFit/>
          </a:bodyPr>
          <a:lstStyle/>
          <a:p>
            <a:r>
              <a:rPr lang="en-US" sz="1350" dirty="0">
                <a:solidFill>
                  <a:srgbClr val="FF0000"/>
                </a:solidFill>
              </a:rPr>
              <a:t>Training room should prepare this slide deck daily for the meeting. </a:t>
            </a:r>
          </a:p>
        </p:txBody>
      </p:sp>
      <p:sp>
        <p:nvSpPr>
          <p:cNvPr id="6" name="TextBox 5">
            <a:extLst>
              <a:ext uri="{FF2B5EF4-FFF2-40B4-BE49-F238E27FC236}">
                <a16:creationId xmlns:a16="http://schemas.microsoft.com/office/drawing/2014/main" id="{D2DC5C3A-C9E9-2D18-2922-B55D71F1567A}"/>
              </a:ext>
            </a:extLst>
          </p:cNvPr>
          <p:cNvSpPr txBox="1"/>
          <p:nvPr/>
        </p:nvSpPr>
        <p:spPr>
          <a:xfrm>
            <a:off x="2497931" y="5099165"/>
            <a:ext cx="2628900" cy="1131079"/>
          </a:xfrm>
          <a:prstGeom prst="rect">
            <a:avLst/>
          </a:prstGeom>
          <a:noFill/>
        </p:spPr>
        <p:txBody>
          <a:bodyPr wrap="square" rtlCol="0">
            <a:spAutoFit/>
          </a:bodyPr>
          <a:lstStyle/>
          <a:p>
            <a:r>
              <a:rPr lang="en-US" sz="1350" dirty="0">
                <a:solidFill>
                  <a:srgbClr val="FF0000"/>
                </a:solidFill>
              </a:rPr>
              <a:t>Rearrange daily tasks to fit your needs. The trackers in the deck don’t matter, the synchronization of the tasks matters. Use any tracker you prefer.</a:t>
            </a:r>
          </a:p>
        </p:txBody>
      </p:sp>
      <p:sp>
        <p:nvSpPr>
          <p:cNvPr id="8" name="TextBox 7">
            <a:extLst>
              <a:ext uri="{FF2B5EF4-FFF2-40B4-BE49-F238E27FC236}">
                <a16:creationId xmlns:a16="http://schemas.microsoft.com/office/drawing/2014/main" id="{DA03D579-97AA-A550-3E68-8148FF1CCFD1}"/>
              </a:ext>
            </a:extLst>
          </p:cNvPr>
          <p:cNvSpPr txBox="1"/>
          <p:nvPr/>
        </p:nvSpPr>
        <p:spPr>
          <a:xfrm>
            <a:off x="5241131" y="5099165"/>
            <a:ext cx="2628900" cy="1131079"/>
          </a:xfrm>
          <a:prstGeom prst="rect">
            <a:avLst/>
          </a:prstGeom>
          <a:noFill/>
        </p:spPr>
        <p:txBody>
          <a:bodyPr wrap="square" rtlCol="0">
            <a:spAutoFit/>
          </a:bodyPr>
          <a:lstStyle/>
          <a:p>
            <a:r>
              <a:rPr lang="en-US" sz="1350" dirty="0">
                <a:solidFill>
                  <a:srgbClr val="FF0000"/>
                </a:solidFill>
              </a:rPr>
              <a:t>Empower your commodity shop NCOs to update and manage their portions. The PLT leadership can update the training room or via teams. </a:t>
            </a:r>
          </a:p>
        </p:txBody>
      </p:sp>
    </p:spTree>
    <p:extLst>
      <p:ext uri="{BB962C8B-B14F-4D97-AF65-F5344CB8AC3E}">
        <p14:creationId xmlns:p14="http://schemas.microsoft.com/office/powerpoint/2010/main" val="527535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F998B74-2633-F034-B2AB-B5DAEBBBECA7}"/>
              </a:ext>
            </a:extLst>
          </p:cNvPr>
          <p:cNvSpPr>
            <a:spLocks noGrp="1"/>
          </p:cNvSpPr>
          <p:nvPr>
            <p:ph type="sldNum" sz="quarter" idx="12"/>
          </p:nvPr>
        </p:nvSpPr>
        <p:spPr/>
        <p:txBody>
          <a:bodyPr/>
          <a:lstStyle/>
          <a:p>
            <a:fld id="{CD2AB149-42F4-4073-8D2B-814A65F125F3}" type="slidenum">
              <a:rPr lang="en-US" smtClean="0"/>
              <a:t>10</a:t>
            </a:fld>
            <a:endParaRPr lang="en-US"/>
          </a:p>
        </p:txBody>
      </p:sp>
      <p:sp>
        <p:nvSpPr>
          <p:cNvPr id="5" name="TextBox 4">
            <a:extLst>
              <a:ext uri="{FF2B5EF4-FFF2-40B4-BE49-F238E27FC236}">
                <a16:creationId xmlns:a16="http://schemas.microsoft.com/office/drawing/2014/main" id="{7343A848-DDEA-04AC-4DE0-F685CEAAD210}"/>
              </a:ext>
            </a:extLst>
          </p:cNvPr>
          <p:cNvSpPr txBox="1"/>
          <p:nvPr/>
        </p:nvSpPr>
        <p:spPr>
          <a:xfrm>
            <a:off x="2133600" y="304800"/>
            <a:ext cx="4953000" cy="584775"/>
          </a:xfrm>
          <a:prstGeom prst="rect">
            <a:avLst/>
          </a:prstGeom>
          <a:noFill/>
        </p:spPr>
        <p:txBody>
          <a:bodyPr wrap="square" rtlCol="0">
            <a:spAutoFit/>
          </a:bodyPr>
          <a:lstStyle/>
          <a:p>
            <a:pPr algn="ctr"/>
            <a:r>
              <a:rPr lang="en-US" sz="3200" b="1" dirty="0">
                <a:latin typeface=" Arial"/>
              </a:rPr>
              <a:t>Upcoming Events</a:t>
            </a:r>
          </a:p>
        </p:txBody>
      </p:sp>
      <p:graphicFrame>
        <p:nvGraphicFramePr>
          <p:cNvPr id="6" name="Table 5">
            <a:extLst>
              <a:ext uri="{FF2B5EF4-FFF2-40B4-BE49-F238E27FC236}">
                <a16:creationId xmlns:a16="http://schemas.microsoft.com/office/drawing/2014/main" id="{543B5AB2-E2C5-FF63-960D-38B68F87836D}"/>
              </a:ext>
            </a:extLst>
          </p:cNvPr>
          <p:cNvGraphicFramePr>
            <a:graphicFrameLocks noGrp="1"/>
          </p:cNvGraphicFramePr>
          <p:nvPr>
            <p:extLst>
              <p:ext uri="{D42A27DB-BD31-4B8C-83A1-F6EECF244321}">
                <p14:modId xmlns:p14="http://schemas.microsoft.com/office/powerpoint/2010/main" val="2739817359"/>
              </p:ext>
            </p:extLst>
          </p:nvPr>
        </p:nvGraphicFramePr>
        <p:xfrm>
          <a:off x="76199" y="1295400"/>
          <a:ext cx="8991602" cy="540831"/>
        </p:xfrm>
        <a:graphic>
          <a:graphicData uri="http://schemas.openxmlformats.org/drawingml/2006/table">
            <a:tbl>
              <a:tblPr/>
              <a:tblGrid>
                <a:gridCol w="4969042">
                  <a:extLst>
                    <a:ext uri="{9D8B030D-6E8A-4147-A177-3AD203B41FA5}">
                      <a16:colId xmlns:a16="http://schemas.microsoft.com/office/drawing/2014/main" val="20000"/>
                    </a:ext>
                  </a:extLst>
                </a:gridCol>
                <a:gridCol w="2287338">
                  <a:extLst>
                    <a:ext uri="{9D8B030D-6E8A-4147-A177-3AD203B41FA5}">
                      <a16:colId xmlns:a16="http://schemas.microsoft.com/office/drawing/2014/main" val="20001"/>
                    </a:ext>
                  </a:extLst>
                </a:gridCol>
                <a:gridCol w="1735222">
                  <a:extLst>
                    <a:ext uri="{9D8B030D-6E8A-4147-A177-3AD203B41FA5}">
                      <a16:colId xmlns:a16="http://schemas.microsoft.com/office/drawing/2014/main" val="20002"/>
                    </a:ext>
                  </a:extLst>
                </a:gridCol>
              </a:tblGrid>
              <a:tr h="239073">
                <a:tc>
                  <a:txBody>
                    <a:bodyPr/>
                    <a:lstStyle/>
                    <a:p>
                      <a:pPr algn="ctr" rtl="0" fontAlgn="b"/>
                      <a:r>
                        <a:rPr lang="en-US" sz="1600" b="1" i="0" u="none" strike="noStrike" dirty="0">
                          <a:solidFill>
                            <a:srgbClr val="000000"/>
                          </a:solidFill>
                          <a:latin typeface=" Arial"/>
                          <a:cs typeface="Times New Roman" panose="02020603050405020304" pitchFamily="18" charset="0"/>
                        </a:rPr>
                        <a:t>Tasking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rtl="0" fontAlgn="b"/>
                      <a:r>
                        <a:rPr lang="en-US" sz="1600" b="1" i="0" u="none" strike="noStrike" dirty="0">
                          <a:solidFill>
                            <a:srgbClr val="000000"/>
                          </a:solidFill>
                          <a:latin typeface=" Arial"/>
                          <a:cs typeface="Times New Roman" panose="02020603050405020304" pitchFamily="18" charset="0"/>
                        </a:rPr>
                        <a:t>Suspense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rtl="0" fontAlgn="b"/>
                      <a:r>
                        <a:rPr lang="en-US" sz="1600" b="1" i="0" u="none" strike="noStrike" dirty="0">
                          <a:solidFill>
                            <a:srgbClr val="000000"/>
                          </a:solidFill>
                          <a:latin typeface=" Arial"/>
                          <a:cs typeface="Times New Roman" panose="02020603050405020304" pitchFamily="18" charset="0"/>
                        </a:rPr>
                        <a:t>Countdown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296991">
                <a:tc>
                  <a:txBody>
                    <a:bodyPr/>
                    <a:lstStyle/>
                    <a:p>
                      <a:pPr algn="l" rtl="0" fontAlgn="b"/>
                      <a:r>
                        <a:rPr lang="en-US" sz="1600" dirty="0">
                          <a:latin typeface=" Arial"/>
                        </a:rPr>
                        <a:t>Cyber Readiness Inspection Standards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a:r>
                        <a:rPr lang="en-US" sz="1600" dirty="0">
                          <a:latin typeface=" Arial"/>
                          <a:cs typeface="Times New Roman" panose="02020603050405020304" pitchFamily="18" charset="0"/>
                        </a:rPr>
                        <a:t>23 - 27</a:t>
                      </a:r>
                      <a:r>
                        <a:rPr lang="en-US" sz="1600" baseline="0" dirty="0">
                          <a:latin typeface=" Arial"/>
                          <a:cs typeface="Times New Roman" panose="02020603050405020304" pitchFamily="18" charset="0"/>
                        </a:rPr>
                        <a:t> May</a:t>
                      </a:r>
                      <a:r>
                        <a:rPr lang="en-US" sz="1600" dirty="0">
                          <a:latin typeface=" Arial"/>
                          <a:cs typeface="Times New Roman" panose="02020603050405020304" pitchFamily="18" charset="0"/>
                        </a:rPr>
                        <a:t> 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a:r>
                        <a:rPr lang="en-US" sz="1600" dirty="0">
                          <a:latin typeface=" Arial"/>
                          <a:cs typeface="Times New Roman" panose="02020603050405020304" pitchFamily="18"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30852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4BD15-A117-70A5-D518-736650160320}"/>
              </a:ext>
            </a:extLst>
          </p:cNvPr>
          <p:cNvSpPr>
            <a:spLocks noGrp="1"/>
          </p:cNvSpPr>
          <p:nvPr>
            <p:ph type="title"/>
          </p:nvPr>
        </p:nvSpPr>
        <p:spPr>
          <a:xfrm>
            <a:off x="623888" y="1709739"/>
            <a:ext cx="7886700" cy="3624261"/>
          </a:xfrm>
        </p:spPr>
        <p:txBody>
          <a:bodyPr>
            <a:normAutofit/>
          </a:bodyPr>
          <a:lstStyle/>
          <a:p>
            <a:pPr algn="ctr"/>
            <a:r>
              <a:rPr lang="en-US" sz="6000" b="1" dirty="0">
                <a:latin typeface=" Arial"/>
                <a:cs typeface="Times New Roman" panose="02020603050405020304" pitchFamily="18" charset="0"/>
              </a:rPr>
              <a:t>TRAINING </a:t>
            </a:r>
            <a:br>
              <a:rPr lang="en-US" sz="6000" b="1" dirty="0">
                <a:latin typeface=" Arial"/>
                <a:cs typeface="Times New Roman" panose="02020603050405020304" pitchFamily="18" charset="0"/>
              </a:rPr>
            </a:br>
            <a:r>
              <a:rPr lang="en-US" sz="6000" b="1" dirty="0">
                <a:latin typeface=" Arial"/>
                <a:cs typeface="Times New Roman" panose="02020603050405020304" pitchFamily="18" charset="0"/>
              </a:rPr>
              <a:t>RESOURCE </a:t>
            </a:r>
            <a:br>
              <a:rPr lang="en-US" sz="6000" b="1" dirty="0">
                <a:latin typeface=" Arial"/>
                <a:cs typeface="Times New Roman" panose="02020603050405020304" pitchFamily="18" charset="0"/>
              </a:rPr>
            </a:br>
            <a:r>
              <a:rPr lang="en-US" sz="6000" b="1" dirty="0">
                <a:latin typeface=" Arial"/>
                <a:cs typeface="Times New Roman" panose="02020603050405020304" pitchFamily="18" charset="0"/>
              </a:rPr>
              <a:t>UPDATE</a:t>
            </a:r>
            <a:br>
              <a:rPr lang="en-US" sz="4800" b="1" dirty="0">
                <a:latin typeface=" Arial"/>
                <a:cs typeface="Times New Roman" panose="02020603050405020304" pitchFamily="18" charset="0"/>
              </a:rPr>
            </a:br>
            <a:endParaRPr lang="en-US" dirty="0"/>
          </a:p>
        </p:txBody>
      </p:sp>
      <p:sp>
        <p:nvSpPr>
          <p:cNvPr id="4" name="Slide Number Placeholder 3">
            <a:extLst>
              <a:ext uri="{FF2B5EF4-FFF2-40B4-BE49-F238E27FC236}">
                <a16:creationId xmlns:a16="http://schemas.microsoft.com/office/drawing/2014/main" id="{58746DDE-296E-091D-6C7A-85F34EAA20F8}"/>
              </a:ext>
            </a:extLst>
          </p:cNvPr>
          <p:cNvSpPr>
            <a:spLocks noGrp="1"/>
          </p:cNvSpPr>
          <p:nvPr>
            <p:ph type="sldNum" sz="quarter" idx="12"/>
          </p:nvPr>
        </p:nvSpPr>
        <p:spPr/>
        <p:txBody>
          <a:bodyPr/>
          <a:lstStyle/>
          <a:p>
            <a:fld id="{CD2AB149-42F4-4073-8D2B-814A65F125F3}" type="slidenum">
              <a:rPr lang="en-US" smtClean="0"/>
              <a:t>11</a:t>
            </a:fld>
            <a:endParaRPr lang="en-US"/>
          </a:p>
        </p:txBody>
      </p:sp>
    </p:spTree>
    <p:extLst>
      <p:ext uri="{BB962C8B-B14F-4D97-AF65-F5344CB8AC3E}">
        <p14:creationId xmlns:p14="http://schemas.microsoft.com/office/powerpoint/2010/main" val="2974777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39EAA85-D554-74CD-C32D-B980EEE45AAB}"/>
              </a:ext>
            </a:extLst>
          </p:cNvPr>
          <p:cNvSpPr>
            <a:spLocks noGrp="1"/>
          </p:cNvSpPr>
          <p:nvPr>
            <p:ph type="subTitle" idx="1"/>
          </p:nvPr>
        </p:nvSpPr>
        <p:spPr>
          <a:xfrm>
            <a:off x="1257300" y="512945"/>
            <a:ext cx="6629400" cy="381000"/>
          </a:xfrm>
        </p:spPr>
        <p:txBody>
          <a:bodyPr>
            <a:normAutofit fontScale="92500" lnSpcReduction="10000"/>
          </a:bodyPr>
          <a:lstStyle/>
          <a:p>
            <a:r>
              <a:rPr lang="en-US" sz="2400" dirty="0"/>
              <a:t>CALENDAR</a:t>
            </a:r>
          </a:p>
        </p:txBody>
      </p:sp>
      <p:sp>
        <p:nvSpPr>
          <p:cNvPr id="4" name="Slide Number Placeholder 3">
            <a:extLst>
              <a:ext uri="{FF2B5EF4-FFF2-40B4-BE49-F238E27FC236}">
                <a16:creationId xmlns:a16="http://schemas.microsoft.com/office/drawing/2014/main" id="{084EF521-FBFB-5596-CCE5-FF02E700A9C1}"/>
              </a:ext>
            </a:extLst>
          </p:cNvPr>
          <p:cNvSpPr>
            <a:spLocks noGrp="1"/>
          </p:cNvSpPr>
          <p:nvPr>
            <p:ph type="sldNum" sz="quarter" idx="12"/>
          </p:nvPr>
        </p:nvSpPr>
        <p:spPr/>
        <p:txBody>
          <a:bodyPr/>
          <a:lstStyle/>
          <a:p>
            <a:fld id="{CD2AB149-42F4-4073-8D2B-814A65F125F3}" type="slidenum">
              <a:rPr lang="en-US" smtClean="0"/>
              <a:t>12</a:t>
            </a:fld>
            <a:endParaRPr lang="en-US"/>
          </a:p>
        </p:txBody>
      </p:sp>
      <p:pic>
        <p:nvPicPr>
          <p:cNvPr id="5" name="Picture 4">
            <a:extLst>
              <a:ext uri="{FF2B5EF4-FFF2-40B4-BE49-F238E27FC236}">
                <a16:creationId xmlns:a16="http://schemas.microsoft.com/office/drawing/2014/main" id="{8DDEEE70-E019-CA7D-8CD7-9C7FA7F0E25C}"/>
              </a:ext>
            </a:extLst>
          </p:cNvPr>
          <p:cNvPicPr>
            <a:picLocks noChangeAspect="1"/>
          </p:cNvPicPr>
          <p:nvPr/>
        </p:nvPicPr>
        <p:blipFill>
          <a:blip r:embed="rId2"/>
          <a:stretch>
            <a:fillRect/>
          </a:stretch>
        </p:blipFill>
        <p:spPr>
          <a:xfrm>
            <a:off x="76200" y="1337774"/>
            <a:ext cx="8915400" cy="4486763"/>
          </a:xfrm>
          <a:prstGeom prst="rect">
            <a:avLst/>
          </a:prstGeom>
        </p:spPr>
      </p:pic>
    </p:spTree>
    <p:extLst>
      <p:ext uri="{BB962C8B-B14F-4D97-AF65-F5344CB8AC3E}">
        <p14:creationId xmlns:p14="http://schemas.microsoft.com/office/powerpoint/2010/main" val="3309105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AD1EBD4-9D70-371E-3292-E395A7F3F49D}"/>
              </a:ext>
            </a:extLst>
          </p:cNvPr>
          <p:cNvSpPr>
            <a:spLocks noGrp="1"/>
          </p:cNvSpPr>
          <p:nvPr>
            <p:ph type="sldNum" sz="quarter" idx="12"/>
          </p:nvPr>
        </p:nvSpPr>
        <p:spPr/>
        <p:txBody>
          <a:bodyPr/>
          <a:lstStyle/>
          <a:p>
            <a:fld id="{CD2AB149-42F4-4073-8D2B-814A65F125F3}" type="slidenum">
              <a:rPr lang="en-US" smtClean="0"/>
              <a:t>13</a:t>
            </a:fld>
            <a:endParaRPr lang="en-US"/>
          </a:p>
        </p:txBody>
      </p:sp>
      <p:sp>
        <p:nvSpPr>
          <p:cNvPr id="5" name="Title 1">
            <a:extLst>
              <a:ext uri="{FF2B5EF4-FFF2-40B4-BE49-F238E27FC236}">
                <a16:creationId xmlns:a16="http://schemas.microsoft.com/office/drawing/2014/main" id="{1EB88098-7C13-32F7-DBC2-D44C193F9F8B}"/>
              </a:ext>
            </a:extLst>
          </p:cNvPr>
          <p:cNvSpPr txBox="1">
            <a:spLocks/>
          </p:cNvSpPr>
          <p:nvPr/>
        </p:nvSpPr>
        <p:spPr>
          <a:xfrm>
            <a:off x="1875234" y="304800"/>
            <a:ext cx="5429250" cy="10001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latin typeface=" Arial"/>
              </a:rPr>
              <a:t>Training Resource Conditions Check</a:t>
            </a:r>
          </a:p>
        </p:txBody>
      </p:sp>
      <p:sp>
        <p:nvSpPr>
          <p:cNvPr id="6" name="TextBox 5">
            <a:extLst>
              <a:ext uri="{FF2B5EF4-FFF2-40B4-BE49-F238E27FC236}">
                <a16:creationId xmlns:a16="http://schemas.microsoft.com/office/drawing/2014/main" id="{394149E9-5B10-E1E9-8B34-DE79EE835DE4}"/>
              </a:ext>
            </a:extLst>
          </p:cNvPr>
          <p:cNvSpPr txBox="1"/>
          <p:nvPr/>
        </p:nvSpPr>
        <p:spPr>
          <a:xfrm>
            <a:off x="685800" y="1828800"/>
            <a:ext cx="7821437" cy="1754326"/>
          </a:xfrm>
          <a:prstGeom prst="rect">
            <a:avLst/>
          </a:prstGeom>
          <a:noFill/>
        </p:spPr>
        <p:txBody>
          <a:bodyPr wrap="none" lIns="91440" tIns="45720" rIns="91440" bIns="45720" rtlCol="0" anchor="t">
            <a:spAutoFit/>
          </a:bodyPr>
          <a:lstStyle/>
          <a:p>
            <a:r>
              <a:rPr lang="en-US" dirty="0"/>
              <a:t>Conditions check for training to be conducted this week</a:t>
            </a:r>
          </a:p>
          <a:p>
            <a:endParaRPr lang="en-US" dirty="0"/>
          </a:p>
          <a:p>
            <a:pPr marL="285750" indent="-285750">
              <a:buFont typeface="Arial" panose="020B0604020202020204" pitchFamily="34" charset="0"/>
              <a:buChar char="•"/>
            </a:pPr>
            <a:r>
              <a:rPr lang="en-US" dirty="0"/>
              <a:t>Shoot (Arms room draw, ammo draw, risk assessment, and </a:t>
            </a:r>
            <a:r>
              <a:rPr lang="en-US" dirty="0" err="1"/>
              <a:t>etc</a:t>
            </a:r>
            <a:r>
              <a:rPr lang="en-US" dirty="0"/>
              <a:t>)</a:t>
            </a:r>
          </a:p>
          <a:p>
            <a:pPr marL="285750" indent="-285750">
              <a:buFont typeface="Arial" panose="020B0604020202020204" pitchFamily="34" charset="0"/>
              <a:buChar char="•"/>
            </a:pPr>
            <a:r>
              <a:rPr lang="en-US" dirty="0"/>
              <a:t>Move (Marshalling plan, bumper number and drivers, </a:t>
            </a:r>
            <a:r>
              <a:rPr lang="en-US" dirty="0" err="1"/>
              <a:t>etc</a:t>
            </a:r>
            <a:r>
              <a:rPr lang="en-US" dirty="0"/>
              <a:t>)</a:t>
            </a:r>
          </a:p>
          <a:p>
            <a:pPr marL="285750" indent="-285750">
              <a:buFont typeface="Arial" panose="020B0604020202020204" pitchFamily="34" charset="0"/>
              <a:buChar char="•"/>
            </a:pPr>
            <a:r>
              <a:rPr lang="en-US" dirty="0"/>
              <a:t>Communicate (Radio draw, frequencies, range control coordination, </a:t>
            </a:r>
            <a:r>
              <a:rPr lang="en-US" dirty="0" err="1"/>
              <a:t>etc</a:t>
            </a:r>
            <a:r>
              <a:rPr lang="en-US" dirty="0"/>
              <a:t>)</a:t>
            </a:r>
          </a:p>
          <a:p>
            <a:pPr marL="285750" indent="-285750">
              <a:buFont typeface="Arial" panose="020B0604020202020204" pitchFamily="34" charset="0"/>
              <a:buChar char="•"/>
            </a:pPr>
            <a:r>
              <a:rPr lang="en-US" dirty="0"/>
              <a:t>Medicate (Medic support, ice sheets, medical equipment, </a:t>
            </a:r>
            <a:r>
              <a:rPr lang="en-US" dirty="0" err="1"/>
              <a:t>etc</a:t>
            </a:r>
            <a:r>
              <a:rPr lang="en-US" dirty="0"/>
              <a:t>)</a:t>
            </a:r>
          </a:p>
        </p:txBody>
      </p:sp>
    </p:spTree>
    <p:extLst>
      <p:ext uri="{BB962C8B-B14F-4D97-AF65-F5344CB8AC3E}">
        <p14:creationId xmlns:p14="http://schemas.microsoft.com/office/powerpoint/2010/main" val="1321803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F645-20B4-4D77-979B-33037E1E4FFE}"/>
              </a:ext>
            </a:extLst>
          </p:cNvPr>
          <p:cNvSpPr>
            <a:spLocks noGrp="1"/>
          </p:cNvSpPr>
          <p:nvPr>
            <p:ph type="title"/>
          </p:nvPr>
        </p:nvSpPr>
        <p:spPr>
          <a:xfrm>
            <a:off x="628650" y="365126"/>
            <a:ext cx="7886700" cy="5121274"/>
          </a:xfrm>
        </p:spPr>
        <p:txBody>
          <a:bodyPr/>
          <a:lstStyle/>
          <a:p>
            <a:pPr algn="ctr"/>
            <a:r>
              <a:rPr lang="en-US" sz="6000" b="1" dirty="0">
                <a:latin typeface=" Arial"/>
                <a:cs typeface="Times New Roman" panose="02020603050405020304" pitchFamily="18" charset="0"/>
              </a:rPr>
              <a:t>EQUIPMENT READINESS</a:t>
            </a:r>
            <a:br>
              <a:rPr lang="en-US" sz="3600" b="1" dirty="0">
                <a:latin typeface=" Arial"/>
                <a:cs typeface="Times New Roman" panose="02020603050405020304" pitchFamily="18" charset="0"/>
              </a:rPr>
            </a:br>
            <a:endParaRPr lang="en-US" dirty="0"/>
          </a:p>
        </p:txBody>
      </p:sp>
      <p:sp>
        <p:nvSpPr>
          <p:cNvPr id="4" name="Slide Number Placeholder 3">
            <a:extLst>
              <a:ext uri="{FF2B5EF4-FFF2-40B4-BE49-F238E27FC236}">
                <a16:creationId xmlns:a16="http://schemas.microsoft.com/office/drawing/2014/main" id="{DC6DE5D5-924D-9EF9-911E-FD8C25581897}"/>
              </a:ext>
            </a:extLst>
          </p:cNvPr>
          <p:cNvSpPr>
            <a:spLocks noGrp="1"/>
          </p:cNvSpPr>
          <p:nvPr>
            <p:ph type="sldNum" sz="quarter" idx="12"/>
          </p:nvPr>
        </p:nvSpPr>
        <p:spPr/>
        <p:txBody>
          <a:bodyPr/>
          <a:lstStyle/>
          <a:p>
            <a:fld id="{CD2AB149-42F4-4073-8D2B-814A65F125F3}" type="slidenum">
              <a:rPr lang="en-US" smtClean="0"/>
              <a:t>14</a:t>
            </a:fld>
            <a:endParaRPr lang="en-US"/>
          </a:p>
        </p:txBody>
      </p:sp>
    </p:spTree>
    <p:extLst>
      <p:ext uri="{BB962C8B-B14F-4D97-AF65-F5344CB8AC3E}">
        <p14:creationId xmlns:p14="http://schemas.microsoft.com/office/powerpoint/2010/main" val="1998152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69B1E-54B3-0D61-FFCB-91673C85AFA3}"/>
              </a:ext>
            </a:extLst>
          </p:cNvPr>
          <p:cNvSpPr>
            <a:spLocks noGrp="1"/>
          </p:cNvSpPr>
          <p:nvPr>
            <p:ph type="title"/>
          </p:nvPr>
        </p:nvSpPr>
        <p:spPr/>
        <p:txBody>
          <a:bodyPr/>
          <a:lstStyle/>
          <a:p>
            <a:pPr algn="ctr"/>
            <a:r>
              <a:rPr lang="en-US" dirty="0"/>
              <a:t>EQUIPMENT READINESS</a:t>
            </a:r>
          </a:p>
        </p:txBody>
      </p:sp>
      <p:sp>
        <p:nvSpPr>
          <p:cNvPr id="4" name="Slide Number Placeholder 3">
            <a:extLst>
              <a:ext uri="{FF2B5EF4-FFF2-40B4-BE49-F238E27FC236}">
                <a16:creationId xmlns:a16="http://schemas.microsoft.com/office/drawing/2014/main" id="{DDF7FEA0-0619-C97D-0D45-51E833192C90}"/>
              </a:ext>
            </a:extLst>
          </p:cNvPr>
          <p:cNvSpPr>
            <a:spLocks noGrp="1"/>
          </p:cNvSpPr>
          <p:nvPr>
            <p:ph type="sldNum" sz="quarter" idx="12"/>
          </p:nvPr>
        </p:nvSpPr>
        <p:spPr/>
        <p:txBody>
          <a:bodyPr/>
          <a:lstStyle/>
          <a:p>
            <a:fld id="{CD2AB149-42F4-4073-8D2B-814A65F125F3}" type="slidenum">
              <a:rPr lang="en-US" smtClean="0"/>
              <a:t>15</a:t>
            </a:fld>
            <a:endParaRPr lang="en-US"/>
          </a:p>
        </p:txBody>
      </p:sp>
      <p:graphicFrame>
        <p:nvGraphicFramePr>
          <p:cNvPr id="5" name="Object 4">
            <a:extLst>
              <a:ext uri="{FF2B5EF4-FFF2-40B4-BE49-F238E27FC236}">
                <a16:creationId xmlns:a16="http://schemas.microsoft.com/office/drawing/2014/main" id="{2581923B-1D58-948A-43D1-B8CC354BB4CB}"/>
              </a:ext>
            </a:extLst>
          </p:cNvPr>
          <p:cNvGraphicFramePr>
            <a:graphicFrameLocks noChangeAspect="1"/>
          </p:cNvGraphicFramePr>
          <p:nvPr>
            <p:extLst>
              <p:ext uri="{D42A27DB-BD31-4B8C-83A1-F6EECF244321}">
                <p14:modId xmlns:p14="http://schemas.microsoft.com/office/powerpoint/2010/main" val="1632311485"/>
              </p:ext>
            </p:extLst>
          </p:nvPr>
        </p:nvGraphicFramePr>
        <p:xfrm>
          <a:off x="5668565" y="4191876"/>
          <a:ext cx="2150269" cy="150019"/>
        </p:xfrm>
        <a:graphic>
          <a:graphicData uri="http://schemas.openxmlformats.org/presentationml/2006/ole">
            <mc:AlternateContent xmlns:mc="http://schemas.openxmlformats.org/markup-compatibility/2006">
              <mc:Choice xmlns:v="urn:schemas-microsoft-com:vml" Requires="v">
                <p:oleObj name="Worksheet" r:id="rId2" imgW="2866949" imgH="199949" progId="Excel.Sheet.12">
                  <p:embed/>
                </p:oleObj>
              </mc:Choice>
              <mc:Fallback>
                <p:oleObj name="Worksheet" r:id="rId2" imgW="2866949" imgH="199949" progId="Excel.Sheet.12">
                  <p:embed/>
                  <p:pic>
                    <p:nvPicPr>
                      <p:cNvPr id="7" name="Object 6"/>
                      <p:cNvPicPr/>
                      <p:nvPr/>
                    </p:nvPicPr>
                    <p:blipFill>
                      <a:blip r:embed="rId3"/>
                      <a:stretch>
                        <a:fillRect/>
                      </a:stretch>
                    </p:blipFill>
                    <p:spPr>
                      <a:xfrm>
                        <a:off x="5668565" y="4191876"/>
                        <a:ext cx="2150269" cy="150019"/>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E605D375-EB7B-A3D3-E3AB-A7D1791126C9}"/>
              </a:ext>
            </a:extLst>
          </p:cNvPr>
          <p:cNvSpPr txBox="1"/>
          <p:nvPr/>
        </p:nvSpPr>
        <p:spPr>
          <a:xfrm>
            <a:off x="5243475" y="5105400"/>
            <a:ext cx="3000451" cy="1338828"/>
          </a:xfrm>
          <a:prstGeom prst="rect">
            <a:avLst/>
          </a:prstGeom>
          <a:noFill/>
        </p:spPr>
        <p:txBody>
          <a:bodyPr wrap="square" rtlCol="0">
            <a:spAutoFit/>
          </a:bodyPr>
          <a:lstStyle/>
          <a:p>
            <a:r>
              <a:rPr lang="en-US" sz="1350" dirty="0">
                <a:latin typeface=" Arial"/>
              </a:rPr>
              <a:t>Maintenance Focus for 15AUG16:</a:t>
            </a:r>
          </a:p>
          <a:p>
            <a:r>
              <a:rPr lang="en-US" sz="1350" dirty="0">
                <a:latin typeface=" Arial"/>
              </a:rPr>
              <a:t>- B/D/A PMCS of Vehicles</a:t>
            </a:r>
            <a:br>
              <a:rPr lang="en-US" sz="1350" dirty="0">
                <a:latin typeface=" Arial"/>
              </a:rPr>
            </a:br>
            <a:r>
              <a:rPr lang="en-US" sz="1350" dirty="0">
                <a:latin typeface=" Arial"/>
              </a:rPr>
              <a:t>- Field Maintenance of Weapons</a:t>
            </a:r>
            <a:br>
              <a:rPr lang="en-US" sz="1350" dirty="0">
                <a:latin typeface=" Arial"/>
              </a:rPr>
            </a:br>
            <a:r>
              <a:rPr lang="en-US" sz="1350" dirty="0">
                <a:latin typeface=" Arial"/>
              </a:rPr>
              <a:t>-Field Maintenance of Optics and PEQ-15s</a:t>
            </a:r>
            <a:br>
              <a:rPr lang="en-US" sz="1350" dirty="0">
                <a:latin typeface=" Arial"/>
              </a:rPr>
            </a:br>
            <a:r>
              <a:rPr lang="en-US" sz="1350" dirty="0">
                <a:latin typeface=" Arial"/>
              </a:rPr>
              <a:t>-Field Maintenance of </a:t>
            </a:r>
            <a:r>
              <a:rPr lang="en-US" sz="1350" dirty="0" err="1">
                <a:latin typeface=" Arial"/>
              </a:rPr>
              <a:t>Commo</a:t>
            </a:r>
            <a:endParaRPr lang="en-US" sz="1350" dirty="0">
              <a:latin typeface=" Arial"/>
            </a:endParaRPr>
          </a:p>
        </p:txBody>
      </p:sp>
      <p:graphicFrame>
        <p:nvGraphicFramePr>
          <p:cNvPr id="7" name="Object 6">
            <a:extLst>
              <a:ext uri="{FF2B5EF4-FFF2-40B4-BE49-F238E27FC236}">
                <a16:creationId xmlns:a16="http://schemas.microsoft.com/office/drawing/2014/main" id="{B090A7D9-CC0E-748B-BFDB-D0B6293958A8}"/>
              </a:ext>
            </a:extLst>
          </p:cNvPr>
          <p:cNvGraphicFramePr>
            <a:graphicFrameLocks noChangeAspect="1"/>
          </p:cNvGraphicFramePr>
          <p:nvPr>
            <p:extLst>
              <p:ext uri="{D42A27DB-BD31-4B8C-83A1-F6EECF244321}">
                <p14:modId xmlns:p14="http://schemas.microsoft.com/office/powerpoint/2010/main" val="830455731"/>
              </p:ext>
            </p:extLst>
          </p:nvPr>
        </p:nvGraphicFramePr>
        <p:xfrm>
          <a:off x="152400" y="1599886"/>
          <a:ext cx="4448100" cy="2248900"/>
        </p:xfrm>
        <a:graphic>
          <a:graphicData uri="http://schemas.openxmlformats.org/presentationml/2006/ole">
            <mc:AlternateContent xmlns:mc="http://schemas.openxmlformats.org/markup-compatibility/2006">
              <mc:Choice xmlns:v="urn:schemas-microsoft-com:vml" Requires="v">
                <p:oleObj name="Worksheet" r:id="rId4" imgW="3409886" imgH="1723991" progId="Excel.Sheet.12">
                  <p:embed/>
                </p:oleObj>
              </mc:Choice>
              <mc:Fallback>
                <p:oleObj name="Worksheet" r:id="rId4" imgW="3409886" imgH="1723991" progId="Excel.Sheet.12">
                  <p:embed/>
                  <p:pic>
                    <p:nvPicPr>
                      <p:cNvPr id="9" name="Object 8"/>
                      <p:cNvPicPr/>
                      <p:nvPr/>
                    </p:nvPicPr>
                    <p:blipFill>
                      <a:blip r:embed="rId5"/>
                      <a:stretch>
                        <a:fillRect/>
                      </a:stretch>
                    </p:blipFill>
                    <p:spPr>
                      <a:xfrm>
                        <a:off x="152400" y="1599886"/>
                        <a:ext cx="4448100" cy="22489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E779F126-1864-9D7C-6A0A-B142C959AD14}"/>
              </a:ext>
            </a:extLst>
          </p:cNvPr>
          <p:cNvGraphicFramePr>
            <a:graphicFrameLocks noChangeAspect="1"/>
          </p:cNvGraphicFramePr>
          <p:nvPr>
            <p:extLst>
              <p:ext uri="{D42A27DB-BD31-4B8C-83A1-F6EECF244321}">
                <p14:modId xmlns:p14="http://schemas.microsoft.com/office/powerpoint/2010/main" val="1393399890"/>
              </p:ext>
            </p:extLst>
          </p:nvPr>
        </p:nvGraphicFramePr>
        <p:xfrm>
          <a:off x="152399" y="3881444"/>
          <a:ext cx="4416119" cy="1604956"/>
        </p:xfrm>
        <a:graphic>
          <a:graphicData uri="http://schemas.openxmlformats.org/presentationml/2006/ole">
            <mc:AlternateContent xmlns:mc="http://schemas.openxmlformats.org/markup-compatibility/2006">
              <mc:Choice xmlns:v="urn:schemas-microsoft-com:vml" Requires="v">
                <p:oleObj name="Worksheet" r:id="rId6" imgW="4219696" imgH="1533559" progId="Excel.Sheet.12">
                  <p:embed/>
                </p:oleObj>
              </mc:Choice>
              <mc:Fallback>
                <p:oleObj name="Worksheet" r:id="rId6" imgW="4219696" imgH="1533559" progId="Excel.Sheet.12">
                  <p:embed/>
                  <p:pic>
                    <p:nvPicPr>
                      <p:cNvPr id="10" name="Object 9"/>
                      <p:cNvPicPr/>
                      <p:nvPr/>
                    </p:nvPicPr>
                    <p:blipFill>
                      <a:blip r:embed="rId7"/>
                      <a:stretch>
                        <a:fillRect/>
                      </a:stretch>
                    </p:blipFill>
                    <p:spPr>
                      <a:xfrm>
                        <a:off x="152399" y="3881444"/>
                        <a:ext cx="4416119" cy="1604956"/>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CC3FD69C-3F1B-68E3-2743-4BA52F2091FE}"/>
              </a:ext>
            </a:extLst>
          </p:cNvPr>
          <p:cNvGraphicFramePr>
            <a:graphicFrameLocks noChangeAspect="1"/>
          </p:cNvGraphicFramePr>
          <p:nvPr>
            <p:extLst>
              <p:ext uri="{D42A27DB-BD31-4B8C-83A1-F6EECF244321}">
                <p14:modId xmlns:p14="http://schemas.microsoft.com/office/powerpoint/2010/main" val="2743612836"/>
              </p:ext>
            </p:extLst>
          </p:nvPr>
        </p:nvGraphicFramePr>
        <p:xfrm>
          <a:off x="4651132" y="1599886"/>
          <a:ext cx="4396792" cy="1981514"/>
        </p:xfrm>
        <a:graphic>
          <a:graphicData uri="http://schemas.openxmlformats.org/presentationml/2006/ole">
            <mc:AlternateContent xmlns:mc="http://schemas.openxmlformats.org/markup-compatibility/2006">
              <mc:Choice xmlns:v="urn:schemas-microsoft-com:vml" Requires="v">
                <p:oleObj name="Worksheet" r:id="rId8" imgW="4248137" imgH="1914423" progId="Excel.Sheet.12">
                  <p:embed/>
                </p:oleObj>
              </mc:Choice>
              <mc:Fallback>
                <p:oleObj name="Worksheet" r:id="rId8" imgW="4248137" imgH="1914423" progId="Excel.Sheet.12">
                  <p:embed/>
                  <p:pic>
                    <p:nvPicPr>
                      <p:cNvPr id="4" name="Object 3"/>
                      <p:cNvPicPr/>
                      <p:nvPr/>
                    </p:nvPicPr>
                    <p:blipFill>
                      <a:blip r:embed="rId9"/>
                      <a:stretch>
                        <a:fillRect/>
                      </a:stretch>
                    </p:blipFill>
                    <p:spPr>
                      <a:xfrm>
                        <a:off x="4651132" y="1599886"/>
                        <a:ext cx="4396792" cy="1981514"/>
                      </a:xfrm>
                      <a:prstGeom prst="rect">
                        <a:avLst/>
                      </a:prstGeom>
                    </p:spPr>
                  </p:pic>
                </p:oleObj>
              </mc:Fallback>
            </mc:AlternateContent>
          </a:graphicData>
        </a:graphic>
      </p:graphicFrame>
    </p:spTree>
    <p:extLst>
      <p:ext uri="{BB962C8B-B14F-4D97-AF65-F5344CB8AC3E}">
        <p14:creationId xmlns:p14="http://schemas.microsoft.com/office/powerpoint/2010/main" val="3026067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5A726F-6DC5-3370-072D-186682C9A0C5}"/>
              </a:ext>
            </a:extLst>
          </p:cNvPr>
          <p:cNvSpPr>
            <a:spLocks noGrp="1"/>
          </p:cNvSpPr>
          <p:nvPr>
            <p:ph type="sldNum" sz="quarter" idx="12"/>
          </p:nvPr>
        </p:nvSpPr>
        <p:spPr/>
        <p:txBody>
          <a:bodyPr/>
          <a:lstStyle/>
          <a:p>
            <a:fld id="{CD2AB149-42F4-4073-8D2B-814A65F125F3}" type="slidenum">
              <a:rPr lang="en-US" smtClean="0"/>
              <a:t>16</a:t>
            </a:fld>
            <a:endParaRPr lang="en-US"/>
          </a:p>
        </p:txBody>
      </p:sp>
      <p:sp>
        <p:nvSpPr>
          <p:cNvPr id="5" name="TextBox 4">
            <a:extLst>
              <a:ext uri="{FF2B5EF4-FFF2-40B4-BE49-F238E27FC236}">
                <a16:creationId xmlns:a16="http://schemas.microsoft.com/office/drawing/2014/main" id="{A6AAC101-1EB7-37AE-7BCA-501F73ACAC95}"/>
              </a:ext>
            </a:extLst>
          </p:cNvPr>
          <p:cNvSpPr txBox="1"/>
          <p:nvPr/>
        </p:nvSpPr>
        <p:spPr>
          <a:xfrm>
            <a:off x="2209800" y="304800"/>
            <a:ext cx="4724400" cy="584775"/>
          </a:xfrm>
          <a:prstGeom prst="rect">
            <a:avLst/>
          </a:prstGeom>
          <a:noFill/>
        </p:spPr>
        <p:txBody>
          <a:bodyPr wrap="square" rtlCol="0">
            <a:spAutoFit/>
          </a:bodyPr>
          <a:lstStyle/>
          <a:p>
            <a:pPr algn="ctr"/>
            <a:r>
              <a:rPr lang="en-US" sz="3200" b="1" dirty="0">
                <a:latin typeface=" Arial"/>
              </a:rPr>
              <a:t>Leaders Briefing Shell</a:t>
            </a:r>
          </a:p>
        </p:txBody>
      </p:sp>
      <p:graphicFrame>
        <p:nvGraphicFramePr>
          <p:cNvPr id="6" name="Table 5">
            <a:extLst>
              <a:ext uri="{FF2B5EF4-FFF2-40B4-BE49-F238E27FC236}">
                <a16:creationId xmlns:a16="http://schemas.microsoft.com/office/drawing/2014/main" id="{64BABA36-070E-6D07-ABEB-8C62F952864E}"/>
              </a:ext>
            </a:extLst>
          </p:cNvPr>
          <p:cNvGraphicFramePr>
            <a:graphicFrameLocks noGrp="1"/>
          </p:cNvGraphicFramePr>
          <p:nvPr>
            <p:extLst>
              <p:ext uri="{D42A27DB-BD31-4B8C-83A1-F6EECF244321}">
                <p14:modId xmlns:p14="http://schemas.microsoft.com/office/powerpoint/2010/main" val="4019931496"/>
              </p:ext>
            </p:extLst>
          </p:nvPr>
        </p:nvGraphicFramePr>
        <p:xfrm>
          <a:off x="76201" y="1560490"/>
          <a:ext cx="8991599" cy="3428552"/>
        </p:xfrm>
        <a:graphic>
          <a:graphicData uri="http://schemas.openxmlformats.org/drawingml/2006/table">
            <a:tbl>
              <a:tblPr/>
              <a:tblGrid>
                <a:gridCol w="752567">
                  <a:extLst>
                    <a:ext uri="{9D8B030D-6E8A-4147-A177-3AD203B41FA5}">
                      <a16:colId xmlns:a16="http://schemas.microsoft.com/office/drawing/2014/main" val="20000"/>
                    </a:ext>
                  </a:extLst>
                </a:gridCol>
                <a:gridCol w="1771666">
                  <a:extLst>
                    <a:ext uri="{9D8B030D-6E8A-4147-A177-3AD203B41FA5}">
                      <a16:colId xmlns:a16="http://schemas.microsoft.com/office/drawing/2014/main" val="20001"/>
                    </a:ext>
                  </a:extLst>
                </a:gridCol>
                <a:gridCol w="1787345">
                  <a:extLst>
                    <a:ext uri="{9D8B030D-6E8A-4147-A177-3AD203B41FA5}">
                      <a16:colId xmlns:a16="http://schemas.microsoft.com/office/drawing/2014/main" val="20002"/>
                    </a:ext>
                  </a:extLst>
                </a:gridCol>
                <a:gridCol w="1505133">
                  <a:extLst>
                    <a:ext uri="{9D8B030D-6E8A-4147-A177-3AD203B41FA5}">
                      <a16:colId xmlns:a16="http://schemas.microsoft.com/office/drawing/2014/main" val="20003"/>
                    </a:ext>
                  </a:extLst>
                </a:gridCol>
                <a:gridCol w="1587444">
                  <a:extLst>
                    <a:ext uri="{9D8B030D-6E8A-4147-A177-3AD203B41FA5}">
                      <a16:colId xmlns:a16="http://schemas.microsoft.com/office/drawing/2014/main" val="20004"/>
                    </a:ext>
                  </a:extLst>
                </a:gridCol>
                <a:gridCol w="1587444">
                  <a:extLst>
                    <a:ext uri="{9D8B030D-6E8A-4147-A177-3AD203B41FA5}">
                      <a16:colId xmlns:a16="http://schemas.microsoft.com/office/drawing/2014/main" val="20005"/>
                    </a:ext>
                  </a:extLst>
                </a:gridCol>
              </a:tblGrid>
              <a:tr h="242371">
                <a:tc>
                  <a:txBody>
                    <a:bodyPr/>
                    <a:lstStyle/>
                    <a:p>
                      <a:pPr algn="ctr" fontAlgn="ctr"/>
                      <a:r>
                        <a:rPr lang="en-US" sz="1200" b="1" i="0" u="none" strike="noStrike" dirty="0">
                          <a:solidFill>
                            <a:srgbClr val="000000"/>
                          </a:solidFill>
                          <a:latin typeface=" Arial"/>
                        </a:rPr>
                        <a:t>Weekly</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latin typeface=" Arial"/>
                        </a:rPr>
                        <a:t>Monday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200" b="1" i="0" u="none" strike="noStrike" dirty="0">
                          <a:solidFill>
                            <a:srgbClr val="000000"/>
                          </a:solidFill>
                          <a:latin typeface=" Arial"/>
                        </a:rPr>
                        <a:t>Tuesday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1" i="0" u="none" strike="noStrike" dirty="0">
                          <a:solidFill>
                            <a:srgbClr val="000000"/>
                          </a:solidFill>
                          <a:latin typeface=" Arial"/>
                        </a:rPr>
                        <a:t>Wednesday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latin typeface=" Arial"/>
                        </a:rPr>
                        <a:t>Thursday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latin typeface=" Arial"/>
                        </a:rPr>
                        <a:t>Friday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038737">
                <a:tc>
                  <a:txBody>
                    <a:bodyPr/>
                    <a:lstStyle/>
                    <a:p>
                      <a:pPr algn="ctr" fontAlgn="ctr"/>
                      <a:r>
                        <a:rPr lang="en-US" sz="1200" b="0" i="0" u="none" strike="noStrike" dirty="0">
                          <a:solidFill>
                            <a:srgbClr val="000000"/>
                          </a:solidFill>
                          <a:latin typeface=" Arial"/>
                        </a:rPr>
                        <a:t>Ops Cell</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Morning Agenda </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p>
                    <a:p>
                      <a:pPr algn="ctr" fontAlgn="ctr"/>
                      <a:r>
                        <a:rPr lang="en-US" sz="1000" b="0" i="0" u="none" strike="noStrike" dirty="0">
                          <a:solidFill>
                            <a:srgbClr val="000000"/>
                          </a:solidFill>
                          <a:latin typeface=" Arial"/>
                        </a:rPr>
                        <a:t>Training</a:t>
                      </a:r>
                      <a:r>
                        <a:rPr lang="en-US" sz="1000" b="0" i="0" u="none" strike="noStrike" baseline="0" dirty="0">
                          <a:solidFill>
                            <a:srgbClr val="000000"/>
                          </a:solidFill>
                          <a:latin typeface=" Arial"/>
                        </a:rPr>
                        <a:t> Resource Update</a:t>
                      </a:r>
                    </a:p>
                    <a:p>
                      <a:pPr algn="ctr" fontAlgn="ctr"/>
                      <a:r>
                        <a:rPr lang="en-US" sz="1000" b="0" i="0" u="none" strike="noStrike" baseline="0" dirty="0">
                          <a:solidFill>
                            <a:srgbClr val="000000"/>
                          </a:solidFill>
                          <a:latin typeface=" Arial"/>
                        </a:rPr>
                        <a:t>Equipment Readiness</a:t>
                      </a:r>
                    </a:p>
                    <a:p>
                      <a:pPr algn="ctr" fontAlgn="ctr"/>
                      <a:r>
                        <a:rPr lang="en-US" sz="1000" b="0" i="0" u="none" strike="noStrike" baseline="0" dirty="0">
                          <a:solidFill>
                            <a:srgbClr val="000000"/>
                          </a:solidFill>
                          <a:latin typeface=" Arial"/>
                        </a:rPr>
                        <a:t>CQ/SD Roster</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45-day NCOER Report</a:t>
                      </a:r>
                      <a:br>
                        <a:rPr lang="en-US" sz="1000" b="0" i="0" u="none" strike="noStrike" dirty="0">
                          <a:solidFill>
                            <a:srgbClr val="000000"/>
                          </a:solidFill>
                          <a:latin typeface=" Arial"/>
                        </a:rPr>
                      </a:br>
                      <a:r>
                        <a:rPr lang="en-US" sz="1000" b="0" i="0" u="none" strike="noStrike" dirty="0">
                          <a:solidFill>
                            <a:srgbClr val="000000"/>
                          </a:solidFill>
                          <a:latin typeface=" Arial"/>
                        </a:rPr>
                        <a:t>Pending Awards</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0000"/>
                          </a:solidFill>
                          <a:latin typeface=" Arial"/>
                        </a:rPr>
                        <a:t>Medical</a:t>
                      </a:r>
                      <a:br>
                        <a:rPr lang="en-US" sz="1000" b="0" i="0" u="none" strike="noStrike" dirty="0">
                          <a:solidFill>
                            <a:srgbClr val="000000"/>
                          </a:solidFill>
                          <a:latin typeface=" Arial"/>
                        </a:rPr>
                      </a:br>
                      <a:r>
                        <a:rPr lang="en-US" sz="1000" b="0" i="0" u="none" strike="noStrike" dirty="0">
                          <a:solidFill>
                            <a:srgbClr val="000000"/>
                          </a:solidFill>
                          <a:latin typeface=" Arial"/>
                        </a:rPr>
                        <a:t>60 Day PRR/MEDPROS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Flag/Legal Report</a:t>
                      </a:r>
                    </a:p>
                    <a:p>
                      <a:pPr lvl="0" algn="ctr">
                        <a:buNone/>
                      </a:pPr>
                      <a:r>
                        <a:rPr lang="en-US" sz="1100" b="0" i="0" u="none" strike="noStrike" noProof="0" dirty="0">
                          <a:solidFill>
                            <a:srgbClr val="000000"/>
                          </a:solidFill>
                          <a:latin typeface="Arial"/>
                        </a:rPr>
                        <a:t>IPSSA Scrub</a:t>
                      </a:r>
                      <a:endParaRPr lang="en-US" sz="1100" noProof="0" dirty="0">
                        <a:latin typeface="Arial"/>
                      </a:endParaRPr>
                    </a:p>
                    <a:p>
                      <a:pPr algn="ctr" fontAlgn="ctr"/>
                      <a:r>
                        <a:rPr lang="en-US" sz="1000" b="0" i="0" u="none" strike="noStrike" dirty="0">
                          <a:solidFill>
                            <a:srgbClr val="000000"/>
                          </a:solidFill>
                          <a:latin typeface=" Arial"/>
                        </a:rPr>
                        <a:t>DTMS Scrub</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Gains / Loss Roster</a:t>
                      </a:r>
                    </a:p>
                    <a:p>
                      <a:pPr algn="ctr" fontAlgn="ctr"/>
                      <a:r>
                        <a:rPr lang="en-US" sz="1000" b="0" i="0" u="none" strike="noStrike" dirty="0">
                          <a:solidFill>
                            <a:srgbClr val="000000"/>
                          </a:solidFill>
                          <a:latin typeface=" Arial"/>
                        </a:rPr>
                        <a:t>Barracks</a:t>
                      </a:r>
                    </a:p>
                    <a:p>
                      <a:pPr algn="ctr" fontAlgn="ctr"/>
                      <a:r>
                        <a:rPr lang="en-US" sz="1000" b="0" i="0" u="none" strike="noStrike" dirty="0">
                          <a:solidFill>
                            <a:srgbClr val="000000"/>
                          </a:solidFill>
                          <a:latin typeface=" Arial"/>
                        </a:rPr>
                        <a:t>Supply Updates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Morning Agenda</a:t>
                      </a:r>
                    </a:p>
                    <a:p>
                      <a:pPr algn="ctr" fontAlgn="ct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DMO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School Update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92490">
                <a:tc>
                  <a:txBody>
                    <a:bodyPr/>
                    <a:lstStyle/>
                    <a:p>
                      <a:pPr algn="ctr" fontAlgn="ctr"/>
                      <a:r>
                        <a:rPr lang="en-US" sz="1200" b="0" i="0" u="none" strike="noStrike" dirty="0">
                          <a:solidFill>
                            <a:srgbClr val="000000"/>
                          </a:solidFill>
                          <a:latin typeface=" Arial"/>
                        </a:rPr>
                        <a:t>CO</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33138">
                <a:tc>
                  <a:txBody>
                    <a:bodyPr/>
                    <a:lstStyle/>
                    <a:p>
                      <a:pPr algn="ctr" fontAlgn="ctr"/>
                      <a:r>
                        <a:rPr lang="en-US" sz="1200" b="0" i="0" u="none" strike="noStrike" dirty="0">
                          <a:solidFill>
                            <a:srgbClr val="000000"/>
                          </a:solidFill>
                          <a:latin typeface=" Arial"/>
                        </a:rPr>
                        <a:t>1SG</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20161">
                <a:tc>
                  <a:txBody>
                    <a:bodyPr/>
                    <a:lstStyle/>
                    <a:p>
                      <a:pPr algn="ctr" fontAlgn="ctr"/>
                      <a:r>
                        <a:rPr lang="en-US" sz="1200" b="0" i="0" u="none" strike="noStrike" dirty="0">
                          <a:solidFill>
                            <a:srgbClr val="000000"/>
                          </a:solidFill>
                          <a:latin typeface=" Arial"/>
                        </a:rPr>
                        <a:t>XO</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Command Maintenance Focus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dirty="0">
                          <a:solidFill>
                            <a:srgbClr val="000000"/>
                          </a:solidFill>
                          <a:latin typeface=" Arial"/>
                        </a:rPr>
                        <a:t>NMC Overview</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865613">
                <a:tc>
                  <a:txBody>
                    <a:bodyPr/>
                    <a:lstStyle/>
                    <a:p>
                      <a:pPr algn="ctr" fontAlgn="ctr"/>
                      <a:r>
                        <a:rPr lang="en-US" sz="1200" b="0" i="0" u="none" strike="noStrike" dirty="0">
                          <a:solidFill>
                            <a:srgbClr val="000000"/>
                          </a:solidFill>
                          <a:latin typeface=" Arial"/>
                        </a:rPr>
                        <a:t>Platoons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Weekly Inventory/Maintenance Plans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000" b="0" i="0" u="none" strike="noStrike" dirty="0">
                          <a:solidFill>
                            <a:srgbClr val="000000"/>
                          </a:solidFill>
                          <a:latin typeface=" Arial"/>
                        </a:rPr>
                        <a:t>Daily Task/Purpose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MEDPROS/PRR Updates</a:t>
                      </a:r>
                      <a:br>
                        <a:rPr lang="en-US" sz="1000" b="0" i="0" u="none" strike="noStrike" dirty="0">
                          <a:solidFill>
                            <a:srgbClr val="000000"/>
                          </a:solidFill>
                          <a:latin typeface=" Arial"/>
                        </a:rPr>
                      </a:br>
                      <a:r>
                        <a:rPr lang="en-US" sz="1000" b="0" i="0" u="none" strike="noStrike" dirty="0">
                          <a:solidFill>
                            <a:srgbClr val="000000"/>
                          </a:solidFill>
                          <a:latin typeface=" Arial"/>
                        </a:rPr>
                        <a:t>NCOER/Awards Updates</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Platoon Finance Issues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Task/Purpose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170344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FC8AAE4-1E14-35E9-AB07-8009CB97286A}"/>
              </a:ext>
            </a:extLst>
          </p:cNvPr>
          <p:cNvSpPr>
            <a:spLocks noGrp="1"/>
          </p:cNvSpPr>
          <p:nvPr>
            <p:ph type="sldNum" sz="quarter" idx="12"/>
          </p:nvPr>
        </p:nvSpPr>
        <p:spPr/>
        <p:txBody>
          <a:bodyPr/>
          <a:lstStyle/>
          <a:p>
            <a:fld id="{CD2AB149-42F4-4073-8D2B-814A65F125F3}" type="slidenum">
              <a:rPr lang="en-US" smtClean="0"/>
              <a:t>17</a:t>
            </a:fld>
            <a:endParaRPr lang="en-US"/>
          </a:p>
        </p:txBody>
      </p:sp>
      <p:sp>
        <p:nvSpPr>
          <p:cNvPr id="5" name="Content Placeholder 4">
            <a:extLst>
              <a:ext uri="{FF2B5EF4-FFF2-40B4-BE49-F238E27FC236}">
                <a16:creationId xmlns:a16="http://schemas.microsoft.com/office/drawing/2014/main" id="{3A02932C-FA60-8D46-2494-1F8FC815CF92}"/>
              </a:ext>
            </a:extLst>
          </p:cNvPr>
          <p:cNvSpPr txBox="1">
            <a:spLocks noGrp="1"/>
          </p:cNvSpPr>
          <p:nvPr>
            <p:ph idx="1"/>
          </p:nvPr>
        </p:nvSpPr>
        <p:spPr>
          <a:xfrm>
            <a:off x="628650" y="2505670"/>
            <a:ext cx="7886700" cy="923330"/>
          </a:xfrm>
          <a:prstGeom prst="rect">
            <a:avLst/>
          </a:prstGeom>
          <a:noFill/>
        </p:spPr>
        <p:txBody>
          <a:bodyPr wrap="square" rtlCol="0">
            <a:spAutoFit/>
          </a:bodyPr>
          <a:lstStyle/>
          <a:p>
            <a:pPr marL="0" indent="0" algn="ctr">
              <a:buNone/>
            </a:pPr>
            <a:r>
              <a:rPr lang="en-US" sz="6000" b="1" dirty="0">
                <a:latin typeface=" Arial"/>
                <a:cs typeface="Times New Roman" panose="02020603050405020304" pitchFamily="18" charset="0"/>
              </a:rPr>
              <a:t>AWARDS</a:t>
            </a:r>
            <a:endParaRPr lang="en-US" sz="6600" b="1" dirty="0">
              <a:latin typeface=" Arial"/>
              <a:cs typeface="Times New Roman" panose="02020603050405020304" pitchFamily="18" charset="0"/>
            </a:endParaRPr>
          </a:p>
        </p:txBody>
      </p:sp>
    </p:spTree>
    <p:extLst>
      <p:ext uri="{BB962C8B-B14F-4D97-AF65-F5344CB8AC3E}">
        <p14:creationId xmlns:p14="http://schemas.microsoft.com/office/powerpoint/2010/main" val="2387857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09798" y="228600"/>
            <a:ext cx="4724400" cy="685800"/>
          </a:xfrm>
        </p:spPr>
        <p:txBody>
          <a:bodyPr>
            <a:normAutofit/>
          </a:bodyPr>
          <a:lstStyle/>
          <a:p>
            <a:pPr>
              <a:defRPr/>
            </a:pPr>
            <a:r>
              <a:rPr lang="en-US" sz="3200" b="1" dirty="0">
                <a:latin typeface="Arial" pitchFamily="34" charset="0"/>
                <a:cs typeface="Arial" pitchFamily="34" charset="0"/>
              </a:rPr>
              <a:t>AWARDS COMPLETE</a:t>
            </a:r>
          </a:p>
        </p:txBody>
      </p:sp>
      <p:graphicFrame>
        <p:nvGraphicFramePr>
          <p:cNvPr id="18" name="Table 17"/>
          <p:cNvGraphicFramePr>
            <a:graphicFrameLocks noGrp="1"/>
          </p:cNvGraphicFramePr>
          <p:nvPr>
            <p:extLst>
              <p:ext uri="{D42A27DB-BD31-4B8C-83A1-F6EECF244321}">
                <p14:modId xmlns:p14="http://schemas.microsoft.com/office/powerpoint/2010/main" val="1163958579"/>
              </p:ext>
            </p:extLst>
          </p:nvPr>
        </p:nvGraphicFramePr>
        <p:xfrm>
          <a:off x="76198" y="1295400"/>
          <a:ext cx="8991601" cy="4251496"/>
        </p:xfrm>
        <a:graphic>
          <a:graphicData uri="http://schemas.openxmlformats.org/drawingml/2006/table">
            <a:tbl>
              <a:tblPr/>
              <a:tblGrid>
                <a:gridCol w="899160">
                  <a:extLst>
                    <a:ext uri="{9D8B030D-6E8A-4147-A177-3AD203B41FA5}">
                      <a16:colId xmlns:a16="http://schemas.microsoft.com/office/drawing/2014/main" val="20000"/>
                    </a:ext>
                  </a:extLst>
                </a:gridCol>
                <a:gridCol w="561677">
                  <a:extLst>
                    <a:ext uri="{9D8B030D-6E8A-4147-A177-3AD203B41FA5}">
                      <a16:colId xmlns:a16="http://schemas.microsoft.com/office/drawing/2014/main" val="20001"/>
                    </a:ext>
                  </a:extLst>
                </a:gridCol>
                <a:gridCol w="745621">
                  <a:extLst>
                    <a:ext uri="{9D8B030D-6E8A-4147-A177-3AD203B41FA5}">
                      <a16:colId xmlns:a16="http://schemas.microsoft.com/office/drawing/2014/main" val="20002"/>
                    </a:ext>
                  </a:extLst>
                </a:gridCol>
                <a:gridCol w="521934">
                  <a:extLst>
                    <a:ext uri="{9D8B030D-6E8A-4147-A177-3AD203B41FA5}">
                      <a16:colId xmlns:a16="http://schemas.microsoft.com/office/drawing/2014/main" val="20003"/>
                    </a:ext>
                  </a:extLst>
                </a:gridCol>
                <a:gridCol w="671058">
                  <a:extLst>
                    <a:ext uri="{9D8B030D-6E8A-4147-A177-3AD203B41FA5}">
                      <a16:colId xmlns:a16="http://schemas.microsoft.com/office/drawing/2014/main" val="20004"/>
                    </a:ext>
                  </a:extLst>
                </a:gridCol>
                <a:gridCol w="820182">
                  <a:extLst>
                    <a:ext uri="{9D8B030D-6E8A-4147-A177-3AD203B41FA5}">
                      <a16:colId xmlns:a16="http://schemas.microsoft.com/office/drawing/2014/main" val="20005"/>
                    </a:ext>
                  </a:extLst>
                </a:gridCol>
                <a:gridCol w="596495">
                  <a:extLst>
                    <a:ext uri="{9D8B030D-6E8A-4147-A177-3AD203B41FA5}">
                      <a16:colId xmlns:a16="http://schemas.microsoft.com/office/drawing/2014/main" val="20006"/>
                    </a:ext>
                  </a:extLst>
                </a:gridCol>
                <a:gridCol w="1043869">
                  <a:extLst>
                    <a:ext uri="{9D8B030D-6E8A-4147-A177-3AD203B41FA5}">
                      <a16:colId xmlns:a16="http://schemas.microsoft.com/office/drawing/2014/main" val="20007"/>
                    </a:ext>
                  </a:extLst>
                </a:gridCol>
                <a:gridCol w="1269002">
                  <a:extLst>
                    <a:ext uri="{9D8B030D-6E8A-4147-A177-3AD203B41FA5}">
                      <a16:colId xmlns:a16="http://schemas.microsoft.com/office/drawing/2014/main" val="20008"/>
                    </a:ext>
                  </a:extLst>
                </a:gridCol>
                <a:gridCol w="1862603">
                  <a:extLst>
                    <a:ext uri="{9D8B030D-6E8A-4147-A177-3AD203B41FA5}">
                      <a16:colId xmlns:a16="http://schemas.microsoft.com/office/drawing/2014/main" val="20009"/>
                    </a:ext>
                  </a:extLst>
                </a:gridCol>
              </a:tblGrid>
              <a:tr h="531437">
                <a:tc>
                  <a:txBody>
                    <a:bodyPr/>
                    <a:lstStyle/>
                    <a:p>
                      <a:pPr algn="ctr" fontAlgn="ctr"/>
                      <a:r>
                        <a:rPr lang="en-US" sz="1000" b="0" i="0" u="none" strike="noStrike" dirty="0">
                          <a:solidFill>
                            <a:schemeClr val="bg1"/>
                          </a:solidFill>
                          <a:latin typeface="Arial"/>
                        </a:rPr>
                        <a:t>NAME</a:t>
                      </a: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latin typeface="Arial"/>
                        </a:rPr>
                        <a:t>RANK</a:t>
                      </a: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latin typeface="Arial"/>
                        </a:rPr>
                        <a:t>AWARD SUBMITTED</a:t>
                      </a: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latin typeface="Arial"/>
                        </a:rPr>
                        <a:t>AWARD TYPE</a:t>
                      </a: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latin typeface="Arial"/>
                        </a:rPr>
                        <a:t>DATE </a:t>
                      </a:r>
                      <a:br>
                        <a:rPr lang="en-US" sz="1000" b="0" i="0" u="none" strike="noStrike" dirty="0">
                          <a:solidFill>
                            <a:schemeClr val="bg1"/>
                          </a:solidFill>
                          <a:latin typeface="Arial"/>
                        </a:rPr>
                      </a:br>
                      <a:r>
                        <a:rPr lang="en-US" sz="1000" b="0" i="0" u="none" strike="noStrike" dirty="0">
                          <a:solidFill>
                            <a:schemeClr val="bg1"/>
                          </a:solidFill>
                          <a:latin typeface="Arial"/>
                        </a:rPr>
                        <a:t>RECEIVED BY S1</a:t>
                      </a: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latin typeface="Arial"/>
                        </a:rPr>
                        <a:t>DATE FOWARDED TO CMD GRP</a:t>
                      </a: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latin typeface="Arial"/>
                        </a:rPr>
                        <a:t>DATE TO BDE</a:t>
                      </a: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latin typeface="Arial"/>
                        </a:rPr>
                        <a:t>PRESENTATION</a:t>
                      </a:r>
                      <a:r>
                        <a:rPr lang="en-US" sz="1000" b="0" i="0" u="none" strike="noStrike" baseline="0" dirty="0">
                          <a:solidFill>
                            <a:schemeClr val="bg1"/>
                          </a:solidFill>
                          <a:latin typeface="Arial"/>
                        </a:rPr>
                        <a:t> DATE</a:t>
                      </a:r>
                      <a:endParaRPr lang="en-US" sz="1000" b="0"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latin typeface="Arial"/>
                        </a:rPr>
                        <a:t>AWARD STATUS</a:t>
                      </a: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latin typeface="Arial"/>
                        </a:rPr>
                        <a:t>REMARKS</a:t>
                      </a: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10000"/>
                  </a:ext>
                </a:extLst>
              </a:tr>
              <a:tr h="531437">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46042592"/>
                  </a:ext>
                </a:extLst>
              </a:tr>
              <a:tr h="531437">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0096533"/>
                  </a:ext>
                </a:extLst>
              </a:tr>
              <a:tr h="531437">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96015886"/>
                  </a:ext>
                </a:extLst>
              </a:tr>
              <a:tr h="531437">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32079703"/>
                  </a:ext>
                </a:extLst>
              </a:tr>
              <a:tr h="531437">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74886805"/>
                  </a:ext>
                </a:extLst>
              </a:tr>
              <a:tr h="531437">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58335289"/>
                  </a:ext>
                </a:extLst>
              </a:tr>
              <a:tr h="531437">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1" i="0" u="none" strike="noStrike" dirty="0">
                        <a:solidFill>
                          <a:schemeClr val="bg1"/>
                        </a:solidFill>
                        <a:latin typeface="Arial"/>
                      </a:endParaRPr>
                    </a:p>
                  </a:txBody>
                  <a:tcPr marL="4093" marR="4093" marT="40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31157848"/>
                  </a:ext>
                </a:extLst>
              </a:tr>
            </a:tbl>
          </a:graphicData>
        </a:graphic>
      </p:graphicFrame>
    </p:spTree>
    <p:extLst>
      <p:ext uri="{BB962C8B-B14F-4D97-AF65-F5344CB8AC3E}">
        <p14:creationId xmlns:p14="http://schemas.microsoft.com/office/powerpoint/2010/main" val="79788282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228600"/>
            <a:ext cx="2971800" cy="1143000"/>
          </a:xfrm>
        </p:spPr>
        <p:txBody>
          <a:bodyPr>
            <a:normAutofit/>
          </a:bodyPr>
          <a:lstStyle/>
          <a:p>
            <a:pPr>
              <a:defRPr/>
            </a:pPr>
            <a:r>
              <a:rPr lang="en-US" sz="3200" b="1" dirty="0">
                <a:latin typeface="Arial" pitchFamily="34" charset="0"/>
                <a:cs typeface="Arial" pitchFamily="34" charset="0"/>
              </a:rPr>
              <a:t>AWARDS</a:t>
            </a:r>
          </a:p>
        </p:txBody>
      </p:sp>
      <p:graphicFrame>
        <p:nvGraphicFramePr>
          <p:cNvPr id="5" name="Table 4"/>
          <p:cNvGraphicFramePr>
            <a:graphicFrameLocks noGrp="1"/>
          </p:cNvGraphicFramePr>
          <p:nvPr>
            <p:extLst>
              <p:ext uri="{D42A27DB-BD31-4B8C-83A1-F6EECF244321}">
                <p14:modId xmlns:p14="http://schemas.microsoft.com/office/powerpoint/2010/main" val="1348087347"/>
              </p:ext>
            </p:extLst>
          </p:nvPr>
        </p:nvGraphicFramePr>
        <p:xfrm>
          <a:off x="76201" y="1364095"/>
          <a:ext cx="8991599" cy="3207905"/>
        </p:xfrm>
        <a:graphic>
          <a:graphicData uri="http://schemas.openxmlformats.org/drawingml/2006/table">
            <a:tbl>
              <a:tblPr/>
              <a:tblGrid>
                <a:gridCol w="974090">
                  <a:extLst>
                    <a:ext uri="{9D8B030D-6E8A-4147-A177-3AD203B41FA5}">
                      <a16:colId xmlns:a16="http://schemas.microsoft.com/office/drawing/2014/main" val="20000"/>
                    </a:ext>
                  </a:extLst>
                </a:gridCol>
                <a:gridCol w="449032">
                  <a:extLst>
                    <a:ext uri="{9D8B030D-6E8A-4147-A177-3AD203B41FA5}">
                      <a16:colId xmlns:a16="http://schemas.microsoft.com/office/drawing/2014/main" val="20001"/>
                    </a:ext>
                  </a:extLst>
                </a:gridCol>
                <a:gridCol w="883395">
                  <a:extLst>
                    <a:ext uri="{9D8B030D-6E8A-4147-A177-3AD203B41FA5}">
                      <a16:colId xmlns:a16="http://schemas.microsoft.com/office/drawing/2014/main" val="20002"/>
                    </a:ext>
                  </a:extLst>
                </a:gridCol>
                <a:gridCol w="575454">
                  <a:extLst>
                    <a:ext uri="{9D8B030D-6E8A-4147-A177-3AD203B41FA5}">
                      <a16:colId xmlns:a16="http://schemas.microsoft.com/office/drawing/2014/main" val="20003"/>
                    </a:ext>
                  </a:extLst>
                </a:gridCol>
                <a:gridCol w="798329">
                  <a:extLst>
                    <a:ext uri="{9D8B030D-6E8A-4147-A177-3AD203B41FA5}">
                      <a16:colId xmlns:a16="http://schemas.microsoft.com/office/drawing/2014/main" val="20004"/>
                    </a:ext>
                  </a:extLst>
                </a:gridCol>
                <a:gridCol w="1055228">
                  <a:extLst>
                    <a:ext uri="{9D8B030D-6E8A-4147-A177-3AD203B41FA5}">
                      <a16:colId xmlns:a16="http://schemas.microsoft.com/office/drawing/2014/main" val="20005"/>
                    </a:ext>
                  </a:extLst>
                </a:gridCol>
                <a:gridCol w="973564">
                  <a:extLst>
                    <a:ext uri="{9D8B030D-6E8A-4147-A177-3AD203B41FA5}">
                      <a16:colId xmlns:a16="http://schemas.microsoft.com/office/drawing/2014/main" val="20006"/>
                    </a:ext>
                  </a:extLst>
                </a:gridCol>
                <a:gridCol w="1079519">
                  <a:extLst>
                    <a:ext uri="{9D8B030D-6E8A-4147-A177-3AD203B41FA5}">
                      <a16:colId xmlns:a16="http://schemas.microsoft.com/office/drawing/2014/main" val="20007"/>
                    </a:ext>
                  </a:extLst>
                </a:gridCol>
                <a:gridCol w="1141980">
                  <a:extLst>
                    <a:ext uri="{9D8B030D-6E8A-4147-A177-3AD203B41FA5}">
                      <a16:colId xmlns:a16="http://schemas.microsoft.com/office/drawing/2014/main" val="20008"/>
                    </a:ext>
                  </a:extLst>
                </a:gridCol>
                <a:gridCol w="1061008">
                  <a:extLst>
                    <a:ext uri="{9D8B030D-6E8A-4147-A177-3AD203B41FA5}">
                      <a16:colId xmlns:a16="http://schemas.microsoft.com/office/drawing/2014/main" val="20009"/>
                    </a:ext>
                  </a:extLst>
                </a:gridCol>
              </a:tblGrid>
              <a:tr h="455035">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NAME</a:t>
                      </a:r>
                    </a:p>
                  </a:txBody>
                  <a:tcPr marL="6540" marR="6540" marT="65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RANK</a:t>
                      </a:r>
                    </a:p>
                  </a:txBody>
                  <a:tcPr marL="6540" marR="6540" marT="65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AWARD</a:t>
                      </a:r>
                    </a:p>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 SUBMITTED</a:t>
                      </a:r>
                    </a:p>
                  </a:txBody>
                  <a:tcPr marL="6540" marR="6540" marT="65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AWARD</a:t>
                      </a:r>
                    </a:p>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 TYPE</a:t>
                      </a:r>
                    </a:p>
                  </a:txBody>
                  <a:tcPr marL="6540" marR="6540" marT="65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DUE TO OPS</a:t>
                      </a:r>
                    </a:p>
                  </a:txBody>
                  <a:tcPr marL="6540" marR="6540" marT="65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RECEIVE DATE</a:t>
                      </a:r>
                    </a:p>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 BY S1</a:t>
                      </a:r>
                    </a:p>
                  </a:txBody>
                  <a:tcPr marL="6540" marR="6540" marT="65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DATE TO BDE / CMD GROUP</a:t>
                      </a:r>
                    </a:p>
                  </a:txBody>
                  <a:tcPr marL="6540" marR="6540" marT="65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PRESENTATION DATE</a:t>
                      </a:r>
                    </a:p>
                  </a:txBody>
                  <a:tcPr marL="6540" marR="6540" marT="65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AWARD</a:t>
                      </a:r>
                    </a:p>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 STATUS</a:t>
                      </a:r>
                    </a:p>
                  </a:txBody>
                  <a:tcPr marL="6540" marR="6540" marT="65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REMARKS</a:t>
                      </a:r>
                    </a:p>
                  </a:txBody>
                  <a:tcPr marL="6540" marR="6540" marT="65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275287">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790" marR="6790" marT="6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790" marR="6790" marT="6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790" marR="6790" marT="6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790" marR="6790" marT="6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790" marR="6790" marT="6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790" marR="6790" marT="6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790" marR="6790" marT="6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790" marR="6790" marT="6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5287">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5287">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5287">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5287">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75287">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75287">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75287">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75287">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75287">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6540" marR="6540" marT="65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4978263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EF679-E5DF-145D-1037-FE2736D297D1}"/>
              </a:ext>
            </a:extLst>
          </p:cNvPr>
          <p:cNvSpPr>
            <a:spLocks noGrp="1"/>
          </p:cNvSpPr>
          <p:nvPr>
            <p:ph type="ctrTitle"/>
          </p:nvPr>
        </p:nvSpPr>
        <p:spPr/>
        <p:txBody>
          <a:bodyPr/>
          <a:lstStyle/>
          <a:p>
            <a:r>
              <a:rPr lang="en-US" dirty="0"/>
              <a:t>? CO, 1-14 CAV, 2-2 ID</a:t>
            </a:r>
          </a:p>
        </p:txBody>
      </p:sp>
      <p:sp>
        <p:nvSpPr>
          <p:cNvPr id="3" name="Subtitle 2">
            <a:extLst>
              <a:ext uri="{FF2B5EF4-FFF2-40B4-BE49-F238E27FC236}">
                <a16:creationId xmlns:a16="http://schemas.microsoft.com/office/drawing/2014/main" id="{68620943-1B09-28C5-4D23-0442D293E8A4}"/>
              </a:ext>
            </a:extLst>
          </p:cNvPr>
          <p:cNvSpPr>
            <a:spLocks noGrp="1"/>
          </p:cNvSpPr>
          <p:nvPr>
            <p:ph type="subTitle" idx="1"/>
          </p:nvPr>
        </p:nvSpPr>
        <p:spPr>
          <a:xfrm>
            <a:off x="1118118" y="6096000"/>
            <a:ext cx="6858000" cy="381000"/>
          </a:xfrm>
        </p:spPr>
        <p:txBody>
          <a:bodyPr/>
          <a:lstStyle/>
          <a:p>
            <a:r>
              <a:rPr lang="en-US" dirty="0"/>
              <a:t>15 AUG 2024</a:t>
            </a:r>
          </a:p>
        </p:txBody>
      </p:sp>
      <p:sp>
        <p:nvSpPr>
          <p:cNvPr id="4" name="Slide Number Placeholder 3">
            <a:extLst>
              <a:ext uri="{FF2B5EF4-FFF2-40B4-BE49-F238E27FC236}">
                <a16:creationId xmlns:a16="http://schemas.microsoft.com/office/drawing/2014/main" id="{6A936C0C-E974-0D4C-27C8-0DFC4315FC43}"/>
              </a:ext>
            </a:extLst>
          </p:cNvPr>
          <p:cNvSpPr>
            <a:spLocks noGrp="1"/>
          </p:cNvSpPr>
          <p:nvPr>
            <p:ph type="sldNum" sz="quarter" idx="12"/>
          </p:nvPr>
        </p:nvSpPr>
        <p:spPr/>
        <p:txBody>
          <a:bodyPr/>
          <a:lstStyle/>
          <a:p>
            <a:fld id="{CD2AB149-42F4-4073-8D2B-814A65F125F3}" type="slidenum">
              <a:rPr lang="en-US" smtClean="0"/>
              <a:t>2</a:t>
            </a:fld>
            <a:endParaRPr lang="en-US"/>
          </a:p>
        </p:txBody>
      </p:sp>
    </p:spTree>
    <p:extLst>
      <p:ext uri="{BB962C8B-B14F-4D97-AF65-F5344CB8AC3E}">
        <p14:creationId xmlns:p14="http://schemas.microsoft.com/office/powerpoint/2010/main" val="3411384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extBox 10"/>
          <p:cNvSpPr txBox="1"/>
          <p:nvPr/>
        </p:nvSpPr>
        <p:spPr>
          <a:xfrm>
            <a:off x="2895600" y="228600"/>
            <a:ext cx="3581400" cy="584775"/>
          </a:xfrm>
          <a:prstGeom prst="rect">
            <a:avLst/>
          </a:prstGeom>
          <a:noFill/>
        </p:spPr>
        <p:txBody>
          <a:bodyPr wrap="square" rtlCol="0">
            <a:spAutoFit/>
          </a:bodyPr>
          <a:lstStyle/>
          <a:p>
            <a:pPr algn="ctr"/>
            <a:r>
              <a:rPr lang="en-US" sz="3200" dirty="0">
                <a:latin typeface=" Arial"/>
              </a:rPr>
              <a:t> </a:t>
            </a:r>
          </a:p>
        </p:txBody>
      </p:sp>
      <p:sp>
        <p:nvSpPr>
          <p:cNvPr id="6" name="TextBox 5"/>
          <p:cNvSpPr txBox="1"/>
          <p:nvPr/>
        </p:nvSpPr>
        <p:spPr>
          <a:xfrm>
            <a:off x="1219200" y="1066800"/>
            <a:ext cx="7239000" cy="923330"/>
          </a:xfrm>
          <a:prstGeom prst="rect">
            <a:avLst/>
          </a:prstGeom>
          <a:noFill/>
        </p:spPr>
        <p:txBody>
          <a:bodyPr wrap="square" rtlCol="0">
            <a:spAutoFit/>
          </a:bodyPr>
          <a:lstStyle/>
          <a:p>
            <a:endParaRPr lang="en-US" sz="1200" dirty="0">
              <a:latin typeface=" Arial"/>
            </a:endParaRPr>
          </a:p>
          <a:p>
            <a:endParaRPr lang="en-US" sz="1200" dirty="0">
              <a:latin typeface=" Arial"/>
            </a:endParaRPr>
          </a:p>
          <a:p>
            <a:endParaRPr lang="en-US" sz="1200" dirty="0">
              <a:latin typeface=" Arial"/>
            </a:endParaRPr>
          </a:p>
          <a:p>
            <a:endParaRPr lang="en-US" dirty="0">
              <a:latin typeface=" Arial"/>
            </a:endParaRPr>
          </a:p>
        </p:txBody>
      </p:sp>
      <p:sp>
        <p:nvSpPr>
          <p:cNvPr id="5" name="TextBox 4"/>
          <p:cNvSpPr txBox="1"/>
          <p:nvPr/>
        </p:nvSpPr>
        <p:spPr>
          <a:xfrm>
            <a:off x="1409700" y="2702004"/>
            <a:ext cx="6324600" cy="1107996"/>
          </a:xfrm>
          <a:prstGeom prst="rect">
            <a:avLst/>
          </a:prstGeom>
          <a:noFill/>
        </p:spPr>
        <p:txBody>
          <a:bodyPr wrap="square" rtlCol="0">
            <a:spAutoFit/>
          </a:bodyPr>
          <a:lstStyle/>
          <a:p>
            <a:pPr algn="ctr"/>
            <a:r>
              <a:rPr lang="en-US" sz="6600" b="1" dirty="0">
                <a:latin typeface=" Arial"/>
                <a:cs typeface="Times New Roman" panose="02020603050405020304" pitchFamily="18" charset="0"/>
              </a:rPr>
              <a:t>NCOERs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Box 4"/>
          <p:cNvSpPr txBox="1"/>
          <p:nvPr/>
        </p:nvSpPr>
        <p:spPr>
          <a:xfrm>
            <a:off x="1752600" y="253425"/>
            <a:ext cx="5867400" cy="584775"/>
          </a:xfrm>
          <a:prstGeom prst="rect">
            <a:avLst/>
          </a:prstGeom>
          <a:noFill/>
        </p:spPr>
        <p:txBody>
          <a:bodyPr wrap="square" rtlCol="0">
            <a:spAutoFit/>
          </a:bodyPr>
          <a:lstStyle/>
          <a:p>
            <a:pPr algn="ctr"/>
            <a:r>
              <a:rPr lang="en-US" sz="3200" b="1" dirty="0">
                <a:latin typeface=" Arial"/>
              </a:rPr>
              <a:t>NCOER TRACKER</a:t>
            </a:r>
          </a:p>
        </p:txBody>
      </p:sp>
      <p:graphicFrame>
        <p:nvGraphicFramePr>
          <p:cNvPr id="2" name="Table 1"/>
          <p:cNvGraphicFramePr>
            <a:graphicFrameLocks noGrp="1"/>
          </p:cNvGraphicFramePr>
          <p:nvPr>
            <p:extLst>
              <p:ext uri="{D42A27DB-BD31-4B8C-83A1-F6EECF244321}">
                <p14:modId xmlns:p14="http://schemas.microsoft.com/office/powerpoint/2010/main" val="1186255777"/>
              </p:ext>
            </p:extLst>
          </p:nvPr>
        </p:nvGraphicFramePr>
        <p:xfrm>
          <a:off x="76200" y="1447800"/>
          <a:ext cx="8991600" cy="2861018"/>
        </p:xfrm>
        <a:graphic>
          <a:graphicData uri="http://schemas.openxmlformats.org/drawingml/2006/table">
            <a:tbl>
              <a:tblPr/>
              <a:tblGrid>
                <a:gridCol w="536778">
                  <a:extLst>
                    <a:ext uri="{9D8B030D-6E8A-4147-A177-3AD203B41FA5}">
                      <a16:colId xmlns:a16="http://schemas.microsoft.com/office/drawing/2014/main" val="20000"/>
                    </a:ext>
                  </a:extLst>
                </a:gridCol>
                <a:gridCol w="1773545">
                  <a:extLst>
                    <a:ext uri="{9D8B030D-6E8A-4147-A177-3AD203B41FA5}">
                      <a16:colId xmlns:a16="http://schemas.microsoft.com/office/drawing/2014/main" val="20001"/>
                    </a:ext>
                  </a:extLst>
                </a:gridCol>
                <a:gridCol w="1262151">
                  <a:extLst>
                    <a:ext uri="{9D8B030D-6E8A-4147-A177-3AD203B41FA5}">
                      <a16:colId xmlns:a16="http://schemas.microsoft.com/office/drawing/2014/main" val="20002"/>
                    </a:ext>
                  </a:extLst>
                </a:gridCol>
                <a:gridCol w="1900482">
                  <a:extLst>
                    <a:ext uri="{9D8B030D-6E8A-4147-A177-3AD203B41FA5}">
                      <a16:colId xmlns:a16="http://schemas.microsoft.com/office/drawing/2014/main" val="20003"/>
                    </a:ext>
                  </a:extLst>
                </a:gridCol>
                <a:gridCol w="1233137">
                  <a:extLst>
                    <a:ext uri="{9D8B030D-6E8A-4147-A177-3AD203B41FA5}">
                      <a16:colId xmlns:a16="http://schemas.microsoft.com/office/drawing/2014/main" val="20004"/>
                    </a:ext>
                  </a:extLst>
                </a:gridCol>
                <a:gridCol w="2285507">
                  <a:extLst>
                    <a:ext uri="{9D8B030D-6E8A-4147-A177-3AD203B41FA5}">
                      <a16:colId xmlns:a16="http://schemas.microsoft.com/office/drawing/2014/main" val="20005"/>
                    </a:ext>
                  </a:extLst>
                </a:gridCol>
              </a:tblGrid>
              <a:tr h="270218">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Rank </a:t>
                      </a: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Name</a:t>
                      </a: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Last Evaluation</a:t>
                      </a: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Reason for Submission</a:t>
                      </a: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Next Thru Date </a:t>
                      </a: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Status</a:t>
                      </a:r>
                      <a:r>
                        <a:rPr lang="en-US" sz="1000" b="1" i="0" u="none" strike="noStrike" baseline="0" dirty="0">
                          <a:solidFill>
                            <a:schemeClr val="bg1"/>
                          </a:solidFill>
                          <a:effectLst/>
                          <a:latin typeface="Arial" panose="020B0604020202020204" pitchFamily="34" charset="0"/>
                          <a:cs typeface="Arial" panose="020B0604020202020204" pitchFamily="34" charset="0"/>
                        </a:rPr>
                        <a:t> With Date</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2520">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72520">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72520">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72520">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72520">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72520">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177778029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Box 4"/>
          <p:cNvSpPr txBox="1"/>
          <p:nvPr/>
        </p:nvSpPr>
        <p:spPr>
          <a:xfrm>
            <a:off x="1752600" y="253425"/>
            <a:ext cx="5867400" cy="584775"/>
          </a:xfrm>
          <a:prstGeom prst="rect">
            <a:avLst/>
          </a:prstGeom>
          <a:noFill/>
        </p:spPr>
        <p:txBody>
          <a:bodyPr wrap="square" rtlCol="0">
            <a:spAutoFit/>
          </a:bodyPr>
          <a:lstStyle/>
          <a:p>
            <a:pPr algn="ctr"/>
            <a:r>
              <a:rPr lang="en-US" sz="3200" b="1" dirty="0">
                <a:latin typeface=" Arial"/>
              </a:rPr>
              <a:t>NCOER TRACKER</a:t>
            </a:r>
          </a:p>
        </p:txBody>
      </p:sp>
      <p:graphicFrame>
        <p:nvGraphicFramePr>
          <p:cNvPr id="4" name="Table 3"/>
          <p:cNvGraphicFramePr>
            <a:graphicFrameLocks noGrp="1"/>
          </p:cNvGraphicFramePr>
          <p:nvPr>
            <p:extLst>
              <p:ext uri="{D42A27DB-BD31-4B8C-83A1-F6EECF244321}">
                <p14:modId xmlns:p14="http://schemas.microsoft.com/office/powerpoint/2010/main" val="2032264562"/>
              </p:ext>
            </p:extLst>
          </p:nvPr>
        </p:nvGraphicFramePr>
        <p:xfrm>
          <a:off x="76200" y="1447800"/>
          <a:ext cx="8991600" cy="2904833"/>
        </p:xfrm>
        <a:graphic>
          <a:graphicData uri="http://schemas.openxmlformats.org/drawingml/2006/table">
            <a:tbl>
              <a:tblPr/>
              <a:tblGrid>
                <a:gridCol w="16764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098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tblGrid>
              <a:tr h="270218">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Soldier</a:t>
                      </a: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Rater</a:t>
                      </a: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Senior Rater</a:t>
                      </a: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Supplementary</a:t>
                      </a:r>
                      <a:r>
                        <a:rPr lang="en-US" sz="1000" b="1" i="0" u="none" strike="noStrike" baseline="0" dirty="0">
                          <a:solidFill>
                            <a:schemeClr val="bg1"/>
                          </a:solidFill>
                          <a:effectLst/>
                          <a:latin typeface="Arial" panose="020B0604020202020204" pitchFamily="34" charset="0"/>
                          <a:cs typeface="Arial" panose="020B0604020202020204" pitchFamily="34" charset="0"/>
                        </a:rPr>
                        <a:t> Reviewer</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Last NCOER Date</a:t>
                      </a: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2520">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72520">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72520">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72520">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7252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72520">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72520">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233" marR="9233" marT="92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endParaRPr lang="en-US" sz="10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140089490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457201" y="2824370"/>
            <a:ext cx="8229599" cy="1015663"/>
          </a:xfrm>
          <a:prstGeom prst="rect">
            <a:avLst/>
          </a:prstGeom>
          <a:noFill/>
        </p:spPr>
        <p:txBody>
          <a:bodyPr wrap="square" anchor="ctr">
            <a:spAutoFit/>
          </a:bodyPr>
          <a:lstStyle/>
          <a:p>
            <a:pPr algn="ctr"/>
            <a:r>
              <a:rPr lang="en-US" sz="6000" b="1" dirty="0">
                <a:effectLst>
                  <a:outerShdw blurRad="38100" dist="38100" dir="2700000" algn="tl">
                    <a:srgbClr val="000000">
                      <a:alpha val="43137"/>
                    </a:srgbClr>
                  </a:outerShdw>
                </a:effectLst>
                <a:latin typeface=" Arial"/>
                <a:cs typeface="Times New Roman" panose="02020603050405020304" pitchFamily="18" charset="0"/>
              </a:rPr>
              <a:t>Medical</a:t>
            </a:r>
          </a:p>
        </p:txBody>
      </p:sp>
    </p:spTree>
    <p:extLst>
      <p:ext uri="{BB962C8B-B14F-4D97-AF65-F5344CB8AC3E}">
        <p14:creationId xmlns:p14="http://schemas.microsoft.com/office/powerpoint/2010/main" val="612895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077200" cy="1143000"/>
          </a:xfrm>
        </p:spPr>
        <p:txBody>
          <a:bodyPr/>
          <a:lstStyle/>
          <a:p>
            <a:r>
              <a:rPr lang="en-US" sz="3200" dirty="0">
                <a:latin typeface=" Arial"/>
              </a:rPr>
              <a:t>Profile Recovery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97880177"/>
              </p:ext>
            </p:extLst>
          </p:nvPr>
        </p:nvGraphicFramePr>
        <p:xfrm>
          <a:off x="76199" y="1295400"/>
          <a:ext cx="8991602" cy="4450080"/>
        </p:xfrm>
        <a:graphic>
          <a:graphicData uri="http://schemas.openxmlformats.org/drawingml/2006/table">
            <a:tbl>
              <a:tblPr firstRow="1" bandRow="1">
                <a:tableStyleId>{5C22544A-7EE6-4342-B048-85BDC9FD1C3A}</a:tableStyleId>
              </a:tblPr>
              <a:tblGrid>
                <a:gridCol w="1165578">
                  <a:extLst>
                    <a:ext uri="{9D8B030D-6E8A-4147-A177-3AD203B41FA5}">
                      <a16:colId xmlns:a16="http://schemas.microsoft.com/office/drawing/2014/main" val="20000"/>
                    </a:ext>
                  </a:extLst>
                </a:gridCol>
                <a:gridCol w="1082322">
                  <a:extLst>
                    <a:ext uri="{9D8B030D-6E8A-4147-A177-3AD203B41FA5}">
                      <a16:colId xmlns:a16="http://schemas.microsoft.com/office/drawing/2014/main" val="20001"/>
                    </a:ext>
                  </a:extLst>
                </a:gridCol>
                <a:gridCol w="1998134">
                  <a:extLst>
                    <a:ext uri="{9D8B030D-6E8A-4147-A177-3AD203B41FA5}">
                      <a16:colId xmlns:a16="http://schemas.microsoft.com/office/drawing/2014/main" val="20002"/>
                    </a:ext>
                  </a:extLst>
                </a:gridCol>
                <a:gridCol w="3080456">
                  <a:extLst>
                    <a:ext uri="{9D8B030D-6E8A-4147-A177-3AD203B41FA5}">
                      <a16:colId xmlns:a16="http://schemas.microsoft.com/office/drawing/2014/main" val="20003"/>
                    </a:ext>
                  </a:extLst>
                </a:gridCol>
                <a:gridCol w="1665112">
                  <a:extLst>
                    <a:ext uri="{9D8B030D-6E8A-4147-A177-3AD203B41FA5}">
                      <a16:colId xmlns:a16="http://schemas.microsoft.com/office/drawing/2014/main" val="20004"/>
                    </a:ext>
                  </a:extLst>
                </a:gridCol>
              </a:tblGrid>
              <a:tr h="370840">
                <a:tc>
                  <a:txBody>
                    <a:bodyPr/>
                    <a:lstStyle/>
                    <a:p>
                      <a:pPr algn="ctr" fontAlgn="ctr"/>
                      <a:r>
                        <a:rPr lang="en-US" sz="1000" b="0" i="0" u="none" strike="noStrike" dirty="0">
                          <a:solidFill>
                            <a:schemeClr val="bg1"/>
                          </a:solidFill>
                          <a:effectLst/>
                          <a:latin typeface="Arial" panose="020B0604020202020204" pitchFamily="34" charset="0"/>
                          <a:cs typeface="Arial" panose="020B0604020202020204" pitchFamily="34" charset="0"/>
                        </a:rPr>
                        <a:t>Approve Date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effectLst/>
                          <a:latin typeface="Arial" panose="020B0604020202020204" pitchFamily="34" charset="0"/>
                          <a:cs typeface="Arial" panose="020B0604020202020204" pitchFamily="34" charset="0"/>
                        </a:rPr>
                        <a:t>Expires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effectLst/>
                          <a:latin typeface="Arial" panose="020B0604020202020204" pitchFamily="34" charset="0"/>
                          <a:cs typeface="Arial" panose="020B0604020202020204" pitchFamily="34" charset="0"/>
                        </a:rPr>
                        <a:t>Name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effectLst/>
                          <a:latin typeface="Arial" panose="020B0604020202020204" pitchFamily="34" charset="0"/>
                          <a:cs typeface="Arial" panose="020B0604020202020204" pitchFamily="34" charset="0"/>
                        </a:rPr>
                        <a:t>Primary Medical Condition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effectLst/>
                          <a:latin typeface="Arial" panose="020B0604020202020204" pitchFamily="34" charset="0"/>
                          <a:cs typeface="Arial" panose="020B0604020202020204" pitchFamily="34" charset="0"/>
                        </a:rPr>
                        <a:t>Recovery End Date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10000"/>
                  </a:ext>
                </a:extLst>
              </a:tr>
              <a:tr h="370840">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8673358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077200" cy="1143000"/>
          </a:xfrm>
          <a:noFill/>
        </p:spPr>
        <p:txBody>
          <a:bodyPr/>
          <a:lstStyle/>
          <a:p>
            <a:r>
              <a:rPr lang="en-US" sz="3200" dirty="0">
                <a:latin typeface=" Arial"/>
              </a:rPr>
              <a:t>Unbreakable Warrior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00559690"/>
              </p:ext>
            </p:extLst>
          </p:nvPr>
        </p:nvGraphicFramePr>
        <p:xfrm>
          <a:off x="76200" y="1295400"/>
          <a:ext cx="8991600" cy="4450080"/>
        </p:xfrm>
        <a:graphic>
          <a:graphicData uri="http://schemas.openxmlformats.org/drawingml/2006/table">
            <a:tbl>
              <a:tblPr firstRow="1" bandRow="1">
                <a:tableStyleId>{5C22544A-7EE6-4342-B048-85BDC9FD1C3A}</a:tableStyleId>
              </a:tblPr>
              <a:tblGrid>
                <a:gridCol w="1165578">
                  <a:extLst>
                    <a:ext uri="{9D8B030D-6E8A-4147-A177-3AD203B41FA5}">
                      <a16:colId xmlns:a16="http://schemas.microsoft.com/office/drawing/2014/main" val="20000"/>
                    </a:ext>
                  </a:extLst>
                </a:gridCol>
                <a:gridCol w="1082322">
                  <a:extLst>
                    <a:ext uri="{9D8B030D-6E8A-4147-A177-3AD203B41FA5}">
                      <a16:colId xmlns:a16="http://schemas.microsoft.com/office/drawing/2014/main" val="20001"/>
                    </a:ext>
                  </a:extLst>
                </a:gridCol>
                <a:gridCol w="1998133">
                  <a:extLst>
                    <a:ext uri="{9D8B030D-6E8A-4147-A177-3AD203B41FA5}">
                      <a16:colId xmlns:a16="http://schemas.microsoft.com/office/drawing/2014/main" val="20002"/>
                    </a:ext>
                  </a:extLst>
                </a:gridCol>
                <a:gridCol w="3080456">
                  <a:extLst>
                    <a:ext uri="{9D8B030D-6E8A-4147-A177-3AD203B41FA5}">
                      <a16:colId xmlns:a16="http://schemas.microsoft.com/office/drawing/2014/main" val="20003"/>
                    </a:ext>
                  </a:extLst>
                </a:gridCol>
                <a:gridCol w="1665111">
                  <a:extLst>
                    <a:ext uri="{9D8B030D-6E8A-4147-A177-3AD203B41FA5}">
                      <a16:colId xmlns:a16="http://schemas.microsoft.com/office/drawing/2014/main" val="20004"/>
                    </a:ext>
                  </a:extLst>
                </a:gridCol>
              </a:tblGrid>
              <a:tr h="370840">
                <a:tc>
                  <a:txBody>
                    <a:bodyPr/>
                    <a:lstStyle/>
                    <a:p>
                      <a:pPr algn="ctr" fontAlgn="ctr"/>
                      <a:r>
                        <a:rPr lang="en-US" sz="1000" b="0" i="0" u="none" strike="noStrike" dirty="0">
                          <a:solidFill>
                            <a:schemeClr val="bg1"/>
                          </a:solidFill>
                          <a:effectLst/>
                          <a:latin typeface="Arial" panose="020B0604020202020204" pitchFamily="34" charset="0"/>
                          <a:cs typeface="Arial" panose="020B0604020202020204" pitchFamily="34" charset="0"/>
                        </a:rPr>
                        <a:t>Approve Date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effectLst/>
                          <a:latin typeface="Arial" panose="020B0604020202020204" pitchFamily="34" charset="0"/>
                          <a:cs typeface="Arial" panose="020B0604020202020204" pitchFamily="34" charset="0"/>
                        </a:rPr>
                        <a:t>Expires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effectLst/>
                          <a:latin typeface="Arial" panose="020B0604020202020204" pitchFamily="34" charset="0"/>
                          <a:cs typeface="Arial" panose="020B0604020202020204" pitchFamily="34" charset="0"/>
                        </a:rPr>
                        <a:t>Name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effectLst/>
                          <a:latin typeface="Arial" panose="020B0604020202020204" pitchFamily="34" charset="0"/>
                          <a:cs typeface="Arial" panose="020B0604020202020204" pitchFamily="34" charset="0"/>
                        </a:rPr>
                        <a:t>Primary Medical Condition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0" i="0" u="none" strike="noStrike" dirty="0">
                          <a:solidFill>
                            <a:schemeClr val="bg1"/>
                          </a:solidFill>
                          <a:effectLst/>
                          <a:latin typeface="Arial" panose="020B0604020202020204" pitchFamily="34" charset="0"/>
                          <a:cs typeface="Arial" panose="020B0604020202020204" pitchFamily="34" charset="0"/>
                        </a:rPr>
                        <a:t>Recovery End Date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10000"/>
                  </a:ext>
                </a:extLst>
              </a:tr>
              <a:tr h="370840">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08816961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92373" y="609600"/>
            <a:ext cx="8229600" cy="1143000"/>
          </a:xfrm>
          <a:noFill/>
        </p:spPr>
        <p:txBody>
          <a:bodyPr>
            <a:normAutofit/>
          </a:bodyPr>
          <a:lstStyle/>
          <a:p>
            <a:r>
              <a:rPr lang="en-US" sz="3200" dirty="0">
                <a:latin typeface=" Arial"/>
              </a:rPr>
              <a:t>MEB/IDES</a:t>
            </a:r>
            <a:r>
              <a:rPr lang="en-US" dirty="0">
                <a:latin typeface=" Arial"/>
              </a:rPr>
              <a:t> </a:t>
            </a:r>
            <a:br>
              <a:rPr lang="en-US" dirty="0">
                <a:latin typeface=" Arial"/>
              </a:rPr>
            </a:br>
            <a:r>
              <a:rPr lang="en-US" sz="1400" dirty="0">
                <a:latin typeface=" Arial"/>
              </a:rPr>
              <a:t>(as of 09AUG2024)</a:t>
            </a:r>
            <a:endParaRPr lang="en-US" sz="3200" dirty="0">
              <a:latin typeface=" 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14505397"/>
              </p:ext>
            </p:extLst>
          </p:nvPr>
        </p:nvGraphicFramePr>
        <p:xfrm>
          <a:off x="76201" y="1905000"/>
          <a:ext cx="8915400" cy="1508760"/>
        </p:xfrm>
        <a:graphic>
          <a:graphicData uri="http://schemas.openxmlformats.org/drawingml/2006/table">
            <a:tbl>
              <a:tblPr firstRow="1" bandRow="1">
                <a:tableStyleId>{5C22544A-7EE6-4342-B048-85BDC9FD1C3A}</a:tableStyleId>
              </a:tblPr>
              <a:tblGrid>
                <a:gridCol w="1337310">
                  <a:extLst>
                    <a:ext uri="{9D8B030D-6E8A-4147-A177-3AD203B41FA5}">
                      <a16:colId xmlns:a16="http://schemas.microsoft.com/office/drawing/2014/main" val="20000"/>
                    </a:ext>
                  </a:extLst>
                </a:gridCol>
                <a:gridCol w="1501714">
                  <a:extLst>
                    <a:ext uri="{9D8B030D-6E8A-4147-A177-3AD203B41FA5}">
                      <a16:colId xmlns:a16="http://schemas.microsoft.com/office/drawing/2014/main" val="20001"/>
                    </a:ext>
                  </a:extLst>
                </a:gridCol>
                <a:gridCol w="2185103">
                  <a:extLst>
                    <a:ext uri="{9D8B030D-6E8A-4147-A177-3AD203B41FA5}">
                      <a16:colId xmlns:a16="http://schemas.microsoft.com/office/drawing/2014/main" val="20002"/>
                    </a:ext>
                  </a:extLst>
                </a:gridCol>
                <a:gridCol w="1216654">
                  <a:extLst>
                    <a:ext uri="{9D8B030D-6E8A-4147-A177-3AD203B41FA5}">
                      <a16:colId xmlns:a16="http://schemas.microsoft.com/office/drawing/2014/main" val="20003"/>
                    </a:ext>
                  </a:extLst>
                </a:gridCol>
                <a:gridCol w="2674619">
                  <a:extLst>
                    <a:ext uri="{9D8B030D-6E8A-4147-A177-3AD203B41FA5}">
                      <a16:colId xmlns:a16="http://schemas.microsoft.com/office/drawing/2014/main" val="20004"/>
                    </a:ext>
                  </a:extLst>
                </a:gridCol>
              </a:tblGrid>
              <a:tr h="370840">
                <a:tc>
                  <a:txBody>
                    <a:bodyPr/>
                    <a:lstStyle/>
                    <a:p>
                      <a:pPr algn="ctr"/>
                      <a:r>
                        <a:rPr lang="en-US" sz="1000" dirty="0">
                          <a:latin typeface="Arial" panose="020B0604020202020204" pitchFamily="34" charset="0"/>
                          <a:cs typeface="Arial" panose="020B0604020202020204" pitchFamily="34" charset="0"/>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CONDITION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STAGE(1-12) </a:t>
                      </a:r>
                    </a:p>
                    <a:p>
                      <a:pPr algn="ctr"/>
                      <a:r>
                        <a:rPr lang="en-US" sz="1000" dirty="0">
                          <a:latin typeface="Arial" panose="020B0604020202020204" pitchFamily="34" charset="0"/>
                          <a:cs typeface="Arial" panose="020B0604020202020204" pitchFamily="34" charset="0"/>
                        </a:rPr>
                        <a:t>(over/under</a:t>
                      </a:r>
                      <a:r>
                        <a:rPr lang="en-US" sz="1000" baseline="0" dirty="0">
                          <a:latin typeface="Arial" panose="020B0604020202020204" pitchFamily="34" charset="0"/>
                          <a:cs typeface="Arial" panose="020B0604020202020204" pitchFamily="34" charset="0"/>
                        </a:rPr>
                        <a:t> days</a:t>
                      </a:r>
                      <a:r>
                        <a:rPr lang="en-US" sz="1000" dirty="0">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START</a:t>
                      </a:r>
                      <a:r>
                        <a:rPr lang="en-US" sz="1000" baseline="0" dirty="0">
                          <a:latin typeface="Arial" panose="020B0604020202020204" pitchFamily="34" charset="0"/>
                          <a:cs typeface="Arial" panose="020B0604020202020204" pitchFamily="34" charset="0"/>
                        </a:rPr>
                        <a:t> DATE</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ESTIMATED FINISHED</a:t>
                      </a:r>
                      <a:r>
                        <a:rPr lang="en-US" sz="1000" baseline="0" dirty="0">
                          <a:latin typeface="Arial" panose="020B0604020202020204" pitchFamily="34" charset="0"/>
                          <a:cs typeface="Arial" panose="020B0604020202020204" pitchFamily="34" charset="0"/>
                        </a:rPr>
                        <a:t> DATE</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10000"/>
                  </a:ext>
                </a:extLst>
              </a:tr>
              <a:tr h="370840">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1759632"/>
                  </a:ext>
                </a:extLst>
              </a:tr>
              <a:tr h="370840">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7204881"/>
                  </a:ext>
                </a:extLst>
              </a:tr>
            </a:tbl>
          </a:graphicData>
        </a:graphic>
      </p:graphicFrame>
    </p:spTree>
    <p:extLst>
      <p:ext uri="{BB962C8B-B14F-4D97-AF65-F5344CB8AC3E}">
        <p14:creationId xmlns:p14="http://schemas.microsoft.com/office/powerpoint/2010/main" val="414440500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 Arial"/>
              </a:rPr>
              <a:t>ASAP/SUDCC</a:t>
            </a:r>
          </a:p>
        </p:txBody>
      </p:sp>
      <p:graphicFrame>
        <p:nvGraphicFramePr>
          <p:cNvPr id="3" name="Table 2"/>
          <p:cNvGraphicFramePr>
            <a:graphicFrameLocks noGrp="1"/>
          </p:cNvGraphicFramePr>
          <p:nvPr>
            <p:extLst>
              <p:ext uri="{D42A27DB-BD31-4B8C-83A1-F6EECF244321}">
                <p14:modId xmlns:p14="http://schemas.microsoft.com/office/powerpoint/2010/main" val="3351332733"/>
              </p:ext>
            </p:extLst>
          </p:nvPr>
        </p:nvGraphicFramePr>
        <p:xfrm>
          <a:off x="76200" y="1219200"/>
          <a:ext cx="8991600" cy="2992120"/>
        </p:xfrm>
        <a:graphic>
          <a:graphicData uri="http://schemas.openxmlformats.org/drawingml/2006/table">
            <a:tbl>
              <a:tblPr firstRow="1" bandRow="1">
                <a:tableStyleId>{5C22544A-7EE6-4342-B048-85BDC9FD1C3A}</a:tableStyleId>
              </a:tblPr>
              <a:tblGrid>
                <a:gridCol w="1798320">
                  <a:extLst>
                    <a:ext uri="{9D8B030D-6E8A-4147-A177-3AD203B41FA5}">
                      <a16:colId xmlns:a16="http://schemas.microsoft.com/office/drawing/2014/main" val="2561395743"/>
                    </a:ext>
                  </a:extLst>
                </a:gridCol>
                <a:gridCol w="1798320">
                  <a:extLst>
                    <a:ext uri="{9D8B030D-6E8A-4147-A177-3AD203B41FA5}">
                      <a16:colId xmlns:a16="http://schemas.microsoft.com/office/drawing/2014/main" val="1458876503"/>
                    </a:ext>
                  </a:extLst>
                </a:gridCol>
                <a:gridCol w="1798320">
                  <a:extLst>
                    <a:ext uri="{9D8B030D-6E8A-4147-A177-3AD203B41FA5}">
                      <a16:colId xmlns:a16="http://schemas.microsoft.com/office/drawing/2014/main" val="4169746170"/>
                    </a:ext>
                  </a:extLst>
                </a:gridCol>
                <a:gridCol w="1798320">
                  <a:extLst>
                    <a:ext uri="{9D8B030D-6E8A-4147-A177-3AD203B41FA5}">
                      <a16:colId xmlns:a16="http://schemas.microsoft.com/office/drawing/2014/main" val="1538710992"/>
                    </a:ext>
                  </a:extLst>
                </a:gridCol>
                <a:gridCol w="1798320">
                  <a:extLst>
                    <a:ext uri="{9D8B030D-6E8A-4147-A177-3AD203B41FA5}">
                      <a16:colId xmlns:a16="http://schemas.microsoft.com/office/drawing/2014/main" val="366227596"/>
                    </a:ext>
                  </a:extLst>
                </a:gridCol>
              </a:tblGrid>
              <a:tr h="370840">
                <a:tc>
                  <a:txBody>
                    <a:bodyPr/>
                    <a:lstStyle/>
                    <a:p>
                      <a:pPr algn="ctr"/>
                      <a:r>
                        <a:rPr lang="en-US" sz="1000" dirty="0">
                          <a:latin typeface="Arial" panose="020B0604020202020204" pitchFamily="34" charset="0"/>
                          <a:cs typeface="Arial" panose="020B0604020202020204" pitchFamily="34" charset="0"/>
                        </a:rPr>
                        <a:t>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PLT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NEXT</a:t>
                      </a:r>
                      <a:r>
                        <a:rPr lang="en-US" sz="1000" baseline="0" dirty="0">
                          <a:latin typeface="Arial" panose="020B0604020202020204" pitchFamily="34" charset="0"/>
                          <a:cs typeface="Arial" panose="020B0604020202020204" pitchFamily="34" charset="0"/>
                        </a:rPr>
                        <a:t> APPOINTMENT DATE</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REMARKS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3254946245"/>
                  </a:ext>
                </a:extLst>
              </a:tr>
              <a:tr h="370840">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4465687"/>
                  </a:ext>
                </a:extLst>
              </a:tr>
              <a:tr h="370840">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918954"/>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5975099"/>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9950570"/>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2920270"/>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1000302"/>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53724327"/>
                  </a:ext>
                </a:extLst>
              </a:tr>
            </a:tbl>
          </a:graphicData>
        </a:graphic>
      </p:graphicFrame>
    </p:spTree>
    <p:extLst>
      <p:ext uri="{BB962C8B-B14F-4D97-AF65-F5344CB8AC3E}">
        <p14:creationId xmlns:p14="http://schemas.microsoft.com/office/powerpoint/2010/main" val="360052348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66700"/>
            <a:ext cx="7696200" cy="1143000"/>
          </a:xfrm>
        </p:spPr>
        <p:txBody>
          <a:bodyPr>
            <a:normAutofit/>
          </a:bodyPr>
          <a:lstStyle/>
          <a:p>
            <a:r>
              <a:rPr lang="en-US" sz="3200" dirty="0">
                <a:latin typeface=" Arial"/>
              </a:rPr>
              <a:t>MEDPROS out to 1 </a:t>
            </a:r>
            <a:r>
              <a:rPr lang="en-US" sz="3200" dirty="0" err="1">
                <a:latin typeface=" Arial"/>
              </a:rPr>
              <a:t>feb</a:t>
            </a:r>
            <a:r>
              <a:rPr lang="en-US" sz="3200" dirty="0">
                <a:latin typeface=" Arial"/>
              </a:rPr>
              <a:t> 20</a:t>
            </a:r>
          </a:p>
        </p:txBody>
      </p:sp>
      <p:sp>
        <p:nvSpPr>
          <p:cNvPr id="5" name="TextBox 4"/>
          <p:cNvSpPr txBox="1"/>
          <p:nvPr/>
        </p:nvSpPr>
        <p:spPr>
          <a:xfrm>
            <a:off x="3937979" y="1002268"/>
            <a:ext cx="184731" cy="369332"/>
          </a:xfrm>
          <a:prstGeom prst="rect">
            <a:avLst/>
          </a:prstGeom>
          <a:noFill/>
        </p:spPr>
        <p:txBody>
          <a:bodyPr wrap="none" rtlCol="0">
            <a:spAutoFit/>
          </a:bodyPr>
          <a:lstStyle/>
          <a:p>
            <a:endParaRPr lang="en-US" dirty="0">
              <a:latin typeface=" Arial"/>
            </a:endParaRPr>
          </a:p>
        </p:txBody>
      </p:sp>
      <p:graphicFrame>
        <p:nvGraphicFramePr>
          <p:cNvPr id="6" name="Table 5"/>
          <p:cNvGraphicFramePr>
            <a:graphicFrameLocks noGrp="1"/>
          </p:cNvGraphicFramePr>
          <p:nvPr>
            <p:extLst>
              <p:ext uri="{D42A27DB-BD31-4B8C-83A1-F6EECF244321}">
                <p14:modId xmlns:p14="http://schemas.microsoft.com/office/powerpoint/2010/main" val="3942418886"/>
              </p:ext>
            </p:extLst>
          </p:nvPr>
        </p:nvGraphicFramePr>
        <p:xfrm>
          <a:off x="76200" y="1600200"/>
          <a:ext cx="8991600" cy="2186264"/>
        </p:xfrm>
        <a:graphic>
          <a:graphicData uri="http://schemas.openxmlformats.org/drawingml/2006/table">
            <a:tbl>
              <a:tblPr/>
              <a:tblGrid>
                <a:gridCol w="290420">
                  <a:extLst>
                    <a:ext uri="{9D8B030D-6E8A-4147-A177-3AD203B41FA5}">
                      <a16:colId xmlns:a16="http://schemas.microsoft.com/office/drawing/2014/main" val="20000"/>
                    </a:ext>
                  </a:extLst>
                </a:gridCol>
                <a:gridCol w="1313529">
                  <a:extLst>
                    <a:ext uri="{9D8B030D-6E8A-4147-A177-3AD203B41FA5}">
                      <a16:colId xmlns:a16="http://schemas.microsoft.com/office/drawing/2014/main" val="20001"/>
                    </a:ext>
                  </a:extLst>
                </a:gridCol>
                <a:gridCol w="1328714">
                  <a:extLst>
                    <a:ext uri="{9D8B030D-6E8A-4147-A177-3AD203B41FA5}">
                      <a16:colId xmlns:a16="http://schemas.microsoft.com/office/drawing/2014/main" val="20002"/>
                    </a:ext>
                  </a:extLst>
                </a:gridCol>
                <a:gridCol w="1313529">
                  <a:extLst>
                    <a:ext uri="{9D8B030D-6E8A-4147-A177-3AD203B41FA5}">
                      <a16:colId xmlns:a16="http://schemas.microsoft.com/office/drawing/2014/main" val="20003"/>
                    </a:ext>
                  </a:extLst>
                </a:gridCol>
                <a:gridCol w="1328714">
                  <a:extLst>
                    <a:ext uri="{9D8B030D-6E8A-4147-A177-3AD203B41FA5}">
                      <a16:colId xmlns:a16="http://schemas.microsoft.com/office/drawing/2014/main" val="20004"/>
                    </a:ext>
                  </a:extLst>
                </a:gridCol>
                <a:gridCol w="1404641">
                  <a:extLst>
                    <a:ext uri="{9D8B030D-6E8A-4147-A177-3AD203B41FA5}">
                      <a16:colId xmlns:a16="http://schemas.microsoft.com/office/drawing/2014/main" val="20005"/>
                    </a:ext>
                  </a:extLst>
                </a:gridCol>
                <a:gridCol w="1374270">
                  <a:extLst>
                    <a:ext uri="{9D8B030D-6E8A-4147-A177-3AD203B41FA5}">
                      <a16:colId xmlns:a16="http://schemas.microsoft.com/office/drawing/2014/main" val="20006"/>
                    </a:ext>
                  </a:extLst>
                </a:gridCol>
                <a:gridCol w="637783">
                  <a:extLst>
                    <a:ext uri="{9D8B030D-6E8A-4147-A177-3AD203B41FA5}">
                      <a16:colId xmlns:a16="http://schemas.microsoft.com/office/drawing/2014/main" val="20007"/>
                    </a:ext>
                  </a:extLst>
                </a:gridCol>
              </a:tblGrid>
              <a:tr h="134816">
                <a:tc gridSpan="7">
                  <a:txBody>
                    <a:bodyPr/>
                    <a:lstStyle/>
                    <a:p>
                      <a:pPr algn="ctr" rtl="0" fontAlgn="ctr"/>
                      <a:r>
                        <a:rPr lang="en-US" sz="800" b="1" i="0" u="none" strike="noStrike" dirty="0">
                          <a:solidFill>
                            <a:srgbClr val="FFFFFF"/>
                          </a:solidFill>
                          <a:effectLst/>
                          <a:latin typeface="Arial" panose="020B0604020202020204" pitchFamily="34" charset="0"/>
                        </a:rPr>
                        <a:t>HHC BDE 317 BEB</a:t>
                      </a: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800" b="0" i="0" u="none" strike="noStrike">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4624">
                <a:tc>
                  <a:txBody>
                    <a:bodyPr/>
                    <a:lstStyle/>
                    <a:p>
                      <a:pPr algn="ctr" rtl="0" fontAlgn="ctr"/>
                      <a:r>
                        <a:rPr lang="en-US" sz="800" b="0" i="0" u="none" strike="noStrike">
                          <a:solidFill>
                            <a:srgbClr val="FFFFFF"/>
                          </a:solidFill>
                          <a:effectLst/>
                          <a:latin typeface="Arial" panose="020B0604020202020204" pitchFamily="34" charset="0"/>
                        </a:rPr>
                        <a:t>DNA</a:t>
                      </a: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rtl="0" fontAlgn="ctr"/>
                      <a:r>
                        <a:rPr lang="en-US" sz="800" b="0" i="0" u="none" strike="noStrike" dirty="0">
                          <a:solidFill>
                            <a:srgbClr val="FFFFFF"/>
                          </a:solidFill>
                          <a:effectLst/>
                          <a:latin typeface="Arial" panose="020B0604020202020204" pitchFamily="34" charset="0"/>
                        </a:rPr>
                        <a:t>HIV</a:t>
                      </a: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rtl="0" fontAlgn="ctr"/>
                      <a:r>
                        <a:rPr lang="en-US" sz="800" b="0" i="0" u="none" strike="noStrike">
                          <a:solidFill>
                            <a:srgbClr val="FFFFFF"/>
                          </a:solidFill>
                          <a:effectLst/>
                          <a:latin typeface="Arial" panose="020B0604020202020204" pitchFamily="34" charset="0"/>
                        </a:rPr>
                        <a:t>IMM / IME</a:t>
                      </a: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rtl="0" fontAlgn="ctr"/>
                      <a:r>
                        <a:rPr lang="en-US" sz="800" b="0" i="0" u="none" strike="noStrike">
                          <a:solidFill>
                            <a:srgbClr val="FFFFFF"/>
                          </a:solidFill>
                          <a:effectLst/>
                          <a:latin typeface="Arial" panose="020B0604020202020204" pitchFamily="34" charset="0"/>
                        </a:rPr>
                        <a:t>HRC4</a:t>
                      </a: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rtl="0" fontAlgn="ctr"/>
                      <a:r>
                        <a:rPr lang="en-US" sz="800" b="0" i="0" u="none" strike="noStrike">
                          <a:solidFill>
                            <a:srgbClr val="FFFFFF"/>
                          </a:solidFill>
                          <a:effectLst/>
                          <a:latin typeface="Arial" panose="020B0604020202020204" pitchFamily="34" charset="0"/>
                        </a:rPr>
                        <a:t>VRC4</a:t>
                      </a: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rtl="0" fontAlgn="ctr"/>
                      <a:r>
                        <a:rPr lang="en-US" sz="800" b="0" i="0" u="none" strike="noStrike">
                          <a:solidFill>
                            <a:srgbClr val="FFFFFF"/>
                          </a:solidFill>
                          <a:effectLst/>
                          <a:latin typeface="Arial" panose="020B0604020202020204" pitchFamily="34" charset="0"/>
                        </a:rPr>
                        <a:t>DRC</a:t>
                      </a: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rtl="0" fontAlgn="ctr"/>
                      <a:r>
                        <a:rPr lang="en-US" sz="800" b="0" i="0" u="none" strike="noStrike">
                          <a:solidFill>
                            <a:srgbClr val="FFFFFF"/>
                          </a:solidFill>
                          <a:effectLst/>
                          <a:latin typeface="Arial" panose="020B0604020202020204" pitchFamily="34" charset="0"/>
                        </a:rPr>
                        <a:t>PHA</a:t>
                      </a: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r" fontAlgn="ctr"/>
                      <a:r>
                        <a:rPr lang="en-US" sz="800" b="0" i="0" u="none" strike="noStrike">
                          <a:solidFill>
                            <a:srgbClr val="000000"/>
                          </a:solidFill>
                          <a:effectLst/>
                          <a:latin typeface="Arial" panose="020B0604020202020204" pitchFamily="34" charset="0"/>
                        </a:rPr>
                        <a:t>30-Nov-20</a:t>
                      </a: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9863">
                <a:tc>
                  <a:txBody>
                    <a:bodyPr/>
                    <a:lstStyle/>
                    <a:p>
                      <a:pPr algn="l" rtl="0" fontAlgn="ctr"/>
                      <a:r>
                        <a:rPr lang="en-US" sz="800" b="1" i="0" u="none" strike="noStrike">
                          <a:solidFill>
                            <a:srgbClr val="FF0000"/>
                          </a:solidFill>
                          <a:effectLst/>
                          <a:latin typeface="Arial" panose="020B0604020202020204" pitchFamily="34" charset="0"/>
                        </a:rPr>
                        <a:t> </a:t>
                      </a: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dirty="0">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1" i="0" u="none" strike="noStrike">
                        <a:solidFill>
                          <a:srgbClr val="FFFFFF"/>
                        </a:solidFill>
                        <a:effectLst/>
                        <a:latin typeface="Arial" panose="020B0604020202020204" pitchFamily="34" charset="0"/>
                      </a:endParaRP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FF0000"/>
                          </a:solidFill>
                          <a:effectLst/>
                          <a:latin typeface="Arial" panose="020B0604020202020204" pitchFamily="34" charset="0"/>
                        </a:rPr>
                        <a:t>OVERDUE</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9863">
                <a:tc>
                  <a:txBody>
                    <a:bodyPr/>
                    <a:lstStyle/>
                    <a:p>
                      <a:pPr algn="l" fontAlgn="t"/>
                      <a:r>
                        <a:rPr lang="en-US" sz="800" b="1" i="0" u="none" strike="noStrike">
                          <a:solidFill>
                            <a:srgbClr val="060CFA"/>
                          </a:solidFill>
                          <a:effectLst/>
                          <a:latin typeface="Arial" panose="020B0604020202020204" pitchFamily="34" charset="0"/>
                        </a:rPr>
                        <a:t> </a:t>
                      </a:r>
                    </a:p>
                  </a:txBody>
                  <a:tcPr marL="4996" marR="4996" marT="49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dirty="0">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dirty="0">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dirty="0">
                          <a:solidFill>
                            <a:srgbClr val="060CFA"/>
                          </a:solidFill>
                          <a:effectLst/>
                          <a:latin typeface="Arial" panose="020B0604020202020204" pitchFamily="34" charset="0"/>
                        </a:rPr>
                        <a:t>30 DAYS</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9863">
                <a:tc>
                  <a:txBody>
                    <a:bodyPr/>
                    <a:lstStyle/>
                    <a:p>
                      <a:pPr algn="l" fontAlgn="t"/>
                      <a:r>
                        <a:rPr lang="en-US" sz="800" b="1" i="0" u="none" strike="noStrike">
                          <a:solidFill>
                            <a:srgbClr val="000000"/>
                          </a:solidFill>
                          <a:effectLst/>
                          <a:latin typeface="Arial" panose="020B0604020202020204" pitchFamily="34" charset="0"/>
                        </a:rPr>
                        <a:t> </a:t>
                      </a:r>
                    </a:p>
                  </a:txBody>
                  <a:tcPr marL="4996" marR="4996" marT="49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060CFA"/>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dirty="0">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dirty="0">
                          <a:solidFill>
                            <a:srgbClr val="000000"/>
                          </a:solidFill>
                          <a:effectLst/>
                          <a:latin typeface="Arial" panose="020B0604020202020204" pitchFamily="34" charset="0"/>
                        </a:rPr>
                        <a:t>60 DAYS</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99863">
                <a:tc>
                  <a:txBody>
                    <a:bodyPr/>
                    <a:lstStyle/>
                    <a:p>
                      <a:pPr algn="l" fontAlgn="t"/>
                      <a:r>
                        <a:rPr lang="en-US" sz="800" b="1" i="0" u="none" strike="noStrike">
                          <a:solidFill>
                            <a:srgbClr val="000000"/>
                          </a:solidFill>
                          <a:effectLst/>
                          <a:latin typeface="Arial" panose="020B0604020202020204" pitchFamily="34" charset="0"/>
                        </a:rPr>
                        <a:t> </a:t>
                      </a:r>
                    </a:p>
                  </a:txBody>
                  <a:tcPr marL="4996" marR="4996" marT="49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dirty="0">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dirty="0">
                          <a:solidFill>
                            <a:srgbClr val="70AD47"/>
                          </a:solidFill>
                          <a:effectLst/>
                          <a:latin typeface="Arial" panose="020B0604020202020204" pitchFamily="34" charset="0"/>
                        </a:rPr>
                        <a:t>90 DAYS</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99863">
                <a:tc>
                  <a:txBody>
                    <a:bodyPr/>
                    <a:lstStyle/>
                    <a:p>
                      <a:pPr algn="l" fontAlgn="t"/>
                      <a:r>
                        <a:rPr lang="en-US" sz="800" b="1" i="0" u="none" strike="noStrike">
                          <a:solidFill>
                            <a:srgbClr val="000000"/>
                          </a:solidFill>
                          <a:effectLst/>
                          <a:latin typeface="Arial" panose="020B0604020202020204" pitchFamily="34" charset="0"/>
                        </a:rPr>
                        <a:t> </a:t>
                      </a:r>
                    </a:p>
                  </a:txBody>
                  <a:tcPr marL="4996" marR="4996" marT="49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FF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99863">
                <a:tc>
                  <a:txBody>
                    <a:bodyPr/>
                    <a:lstStyle/>
                    <a:p>
                      <a:pPr algn="l" fontAlgn="t"/>
                      <a:r>
                        <a:rPr lang="en-US" sz="800" b="1" i="0" u="none" strike="noStrike">
                          <a:solidFill>
                            <a:srgbClr val="000000"/>
                          </a:solidFill>
                          <a:effectLst/>
                          <a:latin typeface="Arial" panose="020B0604020202020204" pitchFamily="34" charset="0"/>
                        </a:rPr>
                        <a:t> </a:t>
                      </a:r>
                    </a:p>
                  </a:txBody>
                  <a:tcPr marL="4996" marR="4996" marT="49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92D05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60CFA"/>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99863">
                <a:tc>
                  <a:txBody>
                    <a:bodyPr/>
                    <a:lstStyle/>
                    <a:p>
                      <a:pPr algn="l" fontAlgn="t"/>
                      <a:r>
                        <a:rPr lang="en-US" sz="800" b="1" i="0" u="none" strike="noStrike">
                          <a:solidFill>
                            <a:srgbClr val="000000"/>
                          </a:solidFill>
                          <a:effectLst/>
                          <a:latin typeface="Arial" panose="020B0604020202020204" pitchFamily="34" charset="0"/>
                        </a:rPr>
                        <a:t> </a:t>
                      </a:r>
                    </a:p>
                  </a:txBody>
                  <a:tcPr marL="4996" marR="4996" marT="49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92D05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60CFA"/>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99863">
                <a:tc>
                  <a:txBody>
                    <a:bodyPr/>
                    <a:lstStyle/>
                    <a:p>
                      <a:pPr algn="l" fontAlgn="t"/>
                      <a:r>
                        <a:rPr lang="en-US" sz="800" b="1" i="0" u="none" strike="noStrike">
                          <a:solidFill>
                            <a:srgbClr val="000000"/>
                          </a:solidFill>
                          <a:effectLst/>
                          <a:latin typeface="Arial" panose="020B0604020202020204" pitchFamily="34" charset="0"/>
                        </a:rPr>
                        <a:t> </a:t>
                      </a:r>
                    </a:p>
                  </a:txBody>
                  <a:tcPr marL="4996" marR="4996" marT="49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92D05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99863">
                <a:tc>
                  <a:txBody>
                    <a:bodyPr/>
                    <a:lstStyle/>
                    <a:p>
                      <a:pPr algn="l" fontAlgn="t"/>
                      <a:r>
                        <a:rPr lang="en-US" sz="800" b="1" i="0" u="none" strike="noStrike">
                          <a:solidFill>
                            <a:srgbClr val="000000"/>
                          </a:solidFill>
                          <a:effectLst/>
                          <a:latin typeface="Arial" panose="020B0604020202020204" pitchFamily="34" charset="0"/>
                        </a:rPr>
                        <a:t> </a:t>
                      </a:r>
                    </a:p>
                  </a:txBody>
                  <a:tcPr marL="4996" marR="4996" marT="49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800" b="1" i="0" u="none" strike="noStrike">
                        <a:solidFill>
                          <a:srgbClr val="70AD47"/>
                        </a:solidFill>
                        <a:effectLst/>
                        <a:latin typeface="Calibri" panose="020F0502020204030204" pitchFamily="34" charset="0"/>
                      </a:endParaRP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dirty="0">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dirty="0">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99863">
                <a:tc>
                  <a:txBody>
                    <a:bodyPr/>
                    <a:lstStyle/>
                    <a:p>
                      <a:pPr algn="l" fontAlgn="t"/>
                      <a:r>
                        <a:rPr lang="en-US" sz="800" b="1" i="0" u="none" strike="noStrike">
                          <a:solidFill>
                            <a:srgbClr val="000000"/>
                          </a:solidFill>
                          <a:effectLst/>
                          <a:latin typeface="Arial" panose="020B0604020202020204" pitchFamily="34" charset="0"/>
                        </a:rPr>
                        <a:t> </a:t>
                      </a:r>
                    </a:p>
                  </a:txBody>
                  <a:tcPr marL="4996" marR="4996" marT="49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800" b="1" i="0" u="none" strike="noStrike">
                        <a:solidFill>
                          <a:srgbClr val="70AD47"/>
                        </a:solidFill>
                        <a:effectLst/>
                        <a:latin typeface="Calibri" panose="020F0502020204030204" pitchFamily="34" charset="0"/>
                      </a:endParaRP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70AD47"/>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99863">
                <a:tc>
                  <a:txBody>
                    <a:bodyPr/>
                    <a:lstStyle/>
                    <a:p>
                      <a:pPr algn="l" fontAlgn="t"/>
                      <a:r>
                        <a:rPr lang="en-US" sz="800" b="1" i="0" u="none" strike="noStrike">
                          <a:solidFill>
                            <a:srgbClr val="000000"/>
                          </a:solidFill>
                          <a:effectLst/>
                          <a:latin typeface="Arial" panose="020B0604020202020204" pitchFamily="34" charset="0"/>
                        </a:rPr>
                        <a:t> </a:t>
                      </a:r>
                    </a:p>
                  </a:txBody>
                  <a:tcPr marL="4996" marR="4996" marT="49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800" b="1" i="0" u="none" strike="noStrike">
                        <a:solidFill>
                          <a:srgbClr val="70AD47"/>
                        </a:solidFill>
                        <a:effectLst/>
                        <a:latin typeface="Arial" panose="020B0604020202020204" pitchFamily="34" charset="0"/>
                      </a:endParaRP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70AD47"/>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99863">
                <a:tc>
                  <a:txBody>
                    <a:bodyPr/>
                    <a:lstStyle/>
                    <a:p>
                      <a:pPr algn="l" fontAlgn="t"/>
                      <a:r>
                        <a:rPr lang="en-US" sz="800" b="1" i="0" u="none" strike="noStrike">
                          <a:solidFill>
                            <a:srgbClr val="000000"/>
                          </a:solidFill>
                          <a:effectLst/>
                          <a:latin typeface="Arial" panose="020B0604020202020204" pitchFamily="34" charset="0"/>
                        </a:rPr>
                        <a:t> </a:t>
                      </a:r>
                    </a:p>
                  </a:txBody>
                  <a:tcPr marL="4996" marR="4996" marT="49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800" b="1" i="0" u="none" strike="noStrike">
                        <a:solidFill>
                          <a:srgbClr val="000000"/>
                        </a:solidFill>
                        <a:effectLst/>
                        <a:latin typeface="Arial" panose="020B0604020202020204" pitchFamily="34" charset="0"/>
                      </a:endParaRP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FF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92D05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dirty="0">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99863">
                <a:tc>
                  <a:txBody>
                    <a:bodyPr/>
                    <a:lstStyle/>
                    <a:p>
                      <a:pPr algn="l" fontAlgn="b"/>
                      <a:r>
                        <a:rPr lang="en-US" sz="800" b="1" i="0" u="none" strike="noStrike">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800" b="1" i="0" u="none" strike="noStrike">
                        <a:solidFill>
                          <a:srgbClr val="000000"/>
                        </a:solidFill>
                        <a:effectLst/>
                        <a:latin typeface="Arial" panose="020B0604020202020204" pitchFamily="34" charset="0"/>
                      </a:endParaRP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800" b="1" i="0" u="none" strike="noStrike">
                        <a:solidFill>
                          <a:srgbClr val="FF0000"/>
                        </a:solidFill>
                        <a:effectLst/>
                        <a:latin typeface="Calibri" panose="020F0502020204030204" pitchFamily="34" charset="0"/>
                      </a:endParaRP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92D05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dirty="0">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99863">
                <a:tc>
                  <a:txBody>
                    <a:bodyPr/>
                    <a:lstStyle/>
                    <a:p>
                      <a:pPr algn="l" fontAlgn="b"/>
                      <a:r>
                        <a:rPr lang="en-US" sz="800" b="1" i="0" u="none" strike="noStrike">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800" b="1" i="0" u="none" strike="noStrike">
                        <a:solidFill>
                          <a:srgbClr val="000000"/>
                        </a:solidFill>
                        <a:effectLst/>
                        <a:latin typeface="Arial" panose="020B0604020202020204" pitchFamily="34" charset="0"/>
                      </a:endParaRP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800" b="1" i="0" u="none" strike="noStrike">
                        <a:solidFill>
                          <a:srgbClr val="FF0000"/>
                        </a:solidFill>
                        <a:effectLst/>
                        <a:latin typeface="Arial" panose="020B0604020202020204" pitchFamily="34" charset="0"/>
                      </a:endParaRPr>
                    </a:p>
                  </a:txBody>
                  <a:tcPr marL="4996" marR="4996" marT="4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92D05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dirty="0">
                        <a:solidFill>
                          <a:srgbClr val="0000FF"/>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1" i="0" u="none" strike="noStrike">
                        <a:solidFill>
                          <a:srgbClr val="000000"/>
                        </a:solidFill>
                        <a:effectLst/>
                        <a:latin typeface="Calibri" panose="020F0502020204030204" pitchFamily="34" charset="0"/>
                      </a:endParaRP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dirty="0">
                          <a:solidFill>
                            <a:srgbClr val="000000"/>
                          </a:solidFill>
                          <a:effectLst/>
                          <a:latin typeface="Arial" panose="020B0604020202020204" pitchFamily="34" charset="0"/>
                        </a:rPr>
                        <a:t> </a:t>
                      </a:r>
                    </a:p>
                  </a:txBody>
                  <a:tcPr marL="4996" marR="4996" marT="49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62428309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66700"/>
            <a:ext cx="7772400" cy="1143000"/>
          </a:xfrm>
        </p:spPr>
        <p:txBody>
          <a:bodyPr>
            <a:normAutofit/>
          </a:bodyPr>
          <a:lstStyle/>
          <a:p>
            <a:r>
              <a:rPr lang="en-US" sz="3200" dirty="0">
                <a:latin typeface=" Arial"/>
              </a:rPr>
              <a:t>MEDPROS cont. </a:t>
            </a:r>
            <a:r>
              <a:rPr lang="en-US" sz="3200" dirty="0" err="1">
                <a:latin typeface=" Arial"/>
              </a:rPr>
              <a:t>pha</a:t>
            </a:r>
            <a:endParaRPr lang="en-US" sz="3200" dirty="0">
              <a:latin typeface=" Arial"/>
            </a:endParaRPr>
          </a:p>
        </p:txBody>
      </p:sp>
      <p:graphicFrame>
        <p:nvGraphicFramePr>
          <p:cNvPr id="11" name="Table 10"/>
          <p:cNvGraphicFramePr>
            <a:graphicFrameLocks noGrp="1"/>
          </p:cNvGraphicFramePr>
          <p:nvPr>
            <p:extLst>
              <p:ext uri="{D42A27DB-BD31-4B8C-83A1-F6EECF244321}">
                <p14:modId xmlns:p14="http://schemas.microsoft.com/office/powerpoint/2010/main" val="2897811086"/>
              </p:ext>
            </p:extLst>
          </p:nvPr>
        </p:nvGraphicFramePr>
        <p:xfrm>
          <a:off x="93786" y="1649730"/>
          <a:ext cx="8974015" cy="1950720"/>
        </p:xfrm>
        <a:graphic>
          <a:graphicData uri="http://schemas.openxmlformats.org/drawingml/2006/table">
            <a:tbl>
              <a:tblPr firstRow="1" bandRow="1">
                <a:tableStyleId>{5C22544A-7EE6-4342-B048-85BDC9FD1C3A}</a:tableStyleId>
              </a:tblPr>
              <a:tblGrid>
                <a:gridCol w="1794803">
                  <a:extLst>
                    <a:ext uri="{9D8B030D-6E8A-4147-A177-3AD203B41FA5}">
                      <a16:colId xmlns:a16="http://schemas.microsoft.com/office/drawing/2014/main" val="1366666505"/>
                    </a:ext>
                  </a:extLst>
                </a:gridCol>
                <a:gridCol w="1794803">
                  <a:extLst>
                    <a:ext uri="{9D8B030D-6E8A-4147-A177-3AD203B41FA5}">
                      <a16:colId xmlns:a16="http://schemas.microsoft.com/office/drawing/2014/main" val="927808323"/>
                    </a:ext>
                  </a:extLst>
                </a:gridCol>
                <a:gridCol w="1794803">
                  <a:extLst>
                    <a:ext uri="{9D8B030D-6E8A-4147-A177-3AD203B41FA5}">
                      <a16:colId xmlns:a16="http://schemas.microsoft.com/office/drawing/2014/main" val="3580441929"/>
                    </a:ext>
                  </a:extLst>
                </a:gridCol>
                <a:gridCol w="1794803">
                  <a:extLst>
                    <a:ext uri="{9D8B030D-6E8A-4147-A177-3AD203B41FA5}">
                      <a16:colId xmlns:a16="http://schemas.microsoft.com/office/drawing/2014/main" val="1347056272"/>
                    </a:ext>
                  </a:extLst>
                </a:gridCol>
                <a:gridCol w="1794803">
                  <a:extLst>
                    <a:ext uri="{9D8B030D-6E8A-4147-A177-3AD203B41FA5}">
                      <a16:colId xmlns:a16="http://schemas.microsoft.com/office/drawing/2014/main" val="3235455712"/>
                    </a:ext>
                  </a:extLst>
                </a:gridCol>
              </a:tblGrid>
              <a:tr h="132735">
                <a:tc>
                  <a:txBody>
                    <a:bodyPr/>
                    <a:lstStyle/>
                    <a:p>
                      <a:pPr algn="ctr"/>
                      <a:r>
                        <a:rPr lang="en-US" sz="1000" dirty="0">
                          <a:latin typeface="Arial" panose="020B0604020202020204" pitchFamily="34" charset="0"/>
                          <a:cs typeface="Arial" panose="020B0604020202020204" pitchFamily="34" charset="0"/>
                        </a:rPr>
                        <a:t>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PLT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90 DAY OUTLOOK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APPOINTMENT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668592979"/>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585969"/>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6715904"/>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0800925"/>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1090410"/>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7187356"/>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0140998"/>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5655064"/>
                  </a:ext>
                </a:extLst>
              </a:tr>
            </a:tbl>
          </a:graphicData>
        </a:graphic>
      </p:graphicFrame>
      <p:sp>
        <p:nvSpPr>
          <p:cNvPr id="12" name="TextBox 11"/>
          <p:cNvSpPr txBox="1"/>
          <p:nvPr/>
        </p:nvSpPr>
        <p:spPr>
          <a:xfrm>
            <a:off x="304800" y="4724400"/>
            <a:ext cx="3276600" cy="923330"/>
          </a:xfrm>
          <a:prstGeom prst="rect">
            <a:avLst/>
          </a:prstGeom>
          <a:noFill/>
        </p:spPr>
        <p:txBody>
          <a:bodyPr wrap="square" rtlCol="0">
            <a:spAutoFit/>
          </a:bodyPr>
          <a:lstStyle/>
          <a:p>
            <a:r>
              <a:rPr lang="en-US" dirty="0"/>
              <a:t>Notes on how to schedule appointment and walk in hours</a:t>
            </a:r>
          </a:p>
        </p:txBody>
      </p:sp>
    </p:spTree>
    <p:extLst>
      <p:ext uri="{BB962C8B-B14F-4D97-AF65-F5344CB8AC3E}">
        <p14:creationId xmlns:p14="http://schemas.microsoft.com/office/powerpoint/2010/main" val="317368933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78141B-0B0E-66B8-48C8-9E52DB82622E}"/>
              </a:ext>
            </a:extLst>
          </p:cNvPr>
          <p:cNvSpPr>
            <a:spLocks noGrp="1"/>
          </p:cNvSpPr>
          <p:nvPr>
            <p:ph idx="1"/>
          </p:nvPr>
        </p:nvSpPr>
        <p:spPr/>
        <p:txBody>
          <a:bodyPr/>
          <a:lstStyle/>
          <a:p>
            <a:pPr algn="ctr"/>
            <a:r>
              <a:rPr lang="en-US" sz="2000" dirty="0">
                <a:latin typeface=" Arial"/>
                <a:cs typeface="Times New Roman" panose="02020603050405020304" pitchFamily="18" charset="0"/>
              </a:rPr>
              <a:t>1</a:t>
            </a:r>
            <a:r>
              <a:rPr lang="en-US" sz="2000" baseline="30000" dirty="0">
                <a:latin typeface=" Arial"/>
                <a:cs typeface="Times New Roman" panose="02020603050405020304" pitchFamily="18" charset="0"/>
              </a:rPr>
              <a:t>st</a:t>
            </a:r>
            <a:r>
              <a:rPr lang="en-US" sz="2000" dirty="0">
                <a:latin typeface=" Arial"/>
                <a:cs typeface="Times New Roman" panose="02020603050405020304" pitchFamily="18" charset="0"/>
              </a:rPr>
              <a:t> PLT</a:t>
            </a:r>
          </a:p>
          <a:p>
            <a:pPr algn="ctr"/>
            <a:r>
              <a:rPr lang="en-US" sz="2000" dirty="0">
                <a:latin typeface=" Arial"/>
                <a:cs typeface="Times New Roman" panose="02020603050405020304" pitchFamily="18" charset="0"/>
              </a:rPr>
              <a:t>2</a:t>
            </a:r>
            <a:r>
              <a:rPr lang="en-US" sz="2000" baseline="30000" dirty="0">
                <a:latin typeface=" Arial"/>
                <a:cs typeface="Times New Roman" panose="02020603050405020304" pitchFamily="18" charset="0"/>
              </a:rPr>
              <a:t>nd</a:t>
            </a:r>
            <a:r>
              <a:rPr lang="en-US" sz="2000" dirty="0">
                <a:latin typeface=" Arial"/>
                <a:cs typeface="Times New Roman" panose="02020603050405020304" pitchFamily="18" charset="0"/>
              </a:rPr>
              <a:t> PLT</a:t>
            </a:r>
          </a:p>
          <a:p>
            <a:pPr algn="ctr"/>
            <a:r>
              <a:rPr lang="en-US" sz="2000" dirty="0">
                <a:latin typeface=" Arial"/>
                <a:cs typeface="Times New Roman" panose="02020603050405020304" pitchFamily="18" charset="0"/>
              </a:rPr>
              <a:t>3</a:t>
            </a:r>
            <a:r>
              <a:rPr lang="en-US" sz="2000" baseline="30000" dirty="0">
                <a:latin typeface=" Arial"/>
                <a:cs typeface="Times New Roman" panose="02020603050405020304" pitchFamily="18" charset="0"/>
              </a:rPr>
              <a:t>rd</a:t>
            </a:r>
            <a:r>
              <a:rPr lang="en-US" sz="2000" dirty="0">
                <a:latin typeface=" Arial"/>
                <a:cs typeface="Times New Roman" panose="02020603050405020304" pitchFamily="18" charset="0"/>
              </a:rPr>
              <a:t> PLT</a:t>
            </a:r>
          </a:p>
          <a:p>
            <a:pPr algn="ctr"/>
            <a:r>
              <a:rPr lang="en-US" sz="2000" dirty="0">
                <a:latin typeface=" Arial"/>
                <a:cs typeface="Times New Roman" panose="02020603050405020304" pitchFamily="18" charset="0"/>
              </a:rPr>
              <a:t>HQs</a:t>
            </a:r>
          </a:p>
          <a:p>
            <a:pPr algn="ctr"/>
            <a:r>
              <a:rPr lang="en-US" sz="2000" dirty="0">
                <a:latin typeface=" Arial"/>
                <a:cs typeface="Times New Roman" panose="02020603050405020304" pitchFamily="18" charset="0"/>
              </a:rPr>
              <a:t>Medical</a:t>
            </a:r>
          </a:p>
          <a:p>
            <a:pPr algn="ctr"/>
            <a:r>
              <a:rPr lang="en-US" sz="2000" dirty="0">
                <a:latin typeface=" Arial"/>
                <a:cs typeface="Times New Roman" panose="02020603050405020304" pitchFamily="18" charset="0"/>
              </a:rPr>
              <a:t>Supply</a:t>
            </a:r>
          </a:p>
          <a:p>
            <a:pPr algn="ctr"/>
            <a:r>
              <a:rPr lang="en-US" sz="2000" dirty="0">
                <a:latin typeface=" Arial"/>
                <a:cs typeface="Times New Roman" panose="02020603050405020304" pitchFamily="18" charset="0"/>
              </a:rPr>
              <a:t>Commo</a:t>
            </a:r>
          </a:p>
          <a:p>
            <a:pPr algn="ctr"/>
            <a:r>
              <a:rPr lang="en-US" sz="2000" dirty="0">
                <a:latin typeface=" Arial"/>
                <a:cs typeface="Times New Roman" panose="02020603050405020304" pitchFamily="18" charset="0"/>
              </a:rPr>
              <a:t>TNG ROOM</a:t>
            </a:r>
          </a:p>
          <a:p>
            <a:pPr algn="ctr"/>
            <a:r>
              <a:rPr lang="en-US" sz="2000" dirty="0">
                <a:latin typeface=" Arial"/>
                <a:cs typeface="Times New Roman" panose="02020603050405020304" pitchFamily="18" charset="0"/>
              </a:rPr>
              <a:t>XO</a:t>
            </a:r>
          </a:p>
          <a:p>
            <a:pPr algn="ctr"/>
            <a:r>
              <a:rPr lang="en-US" sz="2000" dirty="0">
                <a:latin typeface=" Arial"/>
                <a:cs typeface="Times New Roman" panose="02020603050405020304" pitchFamily="18" charset="0"/>
              </a:rPr>
              <a:t>1SG</a:t>
            </a:r>
          </a:p>
          <a:p>
            <a:pPr algn="ctr"/>
            <a:r>
              <a:rPr lang="en-US" sz="2000" dirty="0">
                <a:latin typeface=" Arial"/>
                <a:cs typeface="Times New Roman" panose="02020603050405020304" pitchFamily="18" charset="0"/>
              </a:rPr>
              <a:t>CO</a:t>
            </a:r>
          </a:p>
          <a:p>
            <a:endParaRPr lang="en-US" dirty="0"/>
          </a:p>
        </p:txBody>
      </p:sp>
      <p:sp>
        <p:nvSpPr>
          <p:cNvPr id="4" name="Slide Number Placeholder 3">
            <a:extLst>
              <a:ext uri="{FF2B5EF4-FFF2-40B4-BE49-F238E27FC236}">
                <a16:creationId xmlns:a16="http://schemas.microsoft.com/office/drawing/2014/main" id="{007B77EE-1F03-4B8F-68D4-140515FC8FE3}"/>
              </a:ext>
            </a:extLst>
          </p:cNvPr>
          <p:cNvSpPr>
            <a:spLocks noGrp="1"/>
          </p:cNvSpPr>
          <p:nvPr>
            <p:ph type="sldNum" sz="quarter" idx="12"/>
          </p:nvPr>
        </p:nvSpPr>
        <p:spPr/>
        <p:txBody>
          <a:bodyPr/>
          <a:lstStyle/>
          <a:p>
            <a:fld id="{CD2AB149-42F4-4073-8D2B-814A65F125F3}" type="slidenum">
              <a:rPr lang="en-US" smtClean="0"/>
              <a:t>3</a:t>
            </a:fld>
            <a:endParaRPr lang="en-US"/>
          </a:p>
        </p:txBody>
      </p:sp>
      <p:sp>
        <p:nvSpPr>
          <p:cNvPr id="5" name="Text Box 2">
            <a:extLst>
              <a:ext uri="{FF2B5EF4-FFF2-40B4-BE49-F238E27FC236}">
                <a16:creationId xmlns:a16="http://schemas.microsoft.com/office/drawing/2014/main" id="{D66FBC16-511E-C46D-C3AF-586942EBB0CC}"/>
              </a:ext>
            </a:extLst>
          </p:cNvPr>
          <p:cNvSpPr txBox="1">
            <a:spLocks noGrp="1" noChangeArrowheads="1"/>
          </p:cNvSpPr>
          <p:nvPr>
            <p:ph type="title"/>
          </p:nvPr>
        </p:nvSpPr>
        <p:spPr bwMode="auto">
          <a:xfrm>
            <a:off x="628650" y="365125"/>
            <a:ext cx="7886700" cy="1325563"/>
          </a:xfrm>
          <a:prstGeom prst="rect">
            <a:avLst/>
          </a:prstGeom>
          <a:noFill/>
          <a:ln w="9525">
            <a:noFill/>
            <a:miter lim="800000"/>
            <a:headEnd/>
            <a:tailEnd/>
          </a:ln>
        </p:spPr>
        <p:txBody>
          <a:bodyPr>
            <a:spAutoFit/>
          </a:bodyPr>
          <a:lstStyle/>
          <a:p>
            <a:pPr algn="ctr">
              <a:spcBef>
                <a:spcPct val="50000"/>
              </a:spcBef>
            </a:pPr>
            <a:r>
              <a:rPr lang="en-US" sz="5400" dirty="0">
                <a:latin typeface=" Arial"/>
                <a:cs typeface="Times New Roman" panose="02020603050405020304" pitchFamily="18" charset="0"/>
              </a:rPr>
              <a:t>Roll Call</a:t>
            </a:r>
          </a:p>
        </p:txBody>
      </p:sp>
    </p:spTree>
    <p:extLst>
      <p:ext uri="{BB962C8B-B14F-4D97-AF65-F5344CB8AC3E}">
        <p14:creationId xmlns:p14="http://schemas.microsoft.com/office/powerpoint/2010/main" val="13381936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959" y="304800"/>
            <a:ext cx="7628709" cy="935446"/>
          </a:xfrm>
        </p:spPr>
        <p:txBody>
          <a:bodyPr/>
          <a:lstStyle/>
          <a:p>
            <a:r>
              <a:rPr lang="en-US" sz="3200" dirty="0">
                <a:latin typeface=" Arial"/>
              </a:rPr>
              <a:t>MEDPROS cont. immunizations</a:t>
            </a:r>
            <a:endParaRPr lang="en-US" sz="3200" dirty="0"/>
          </a:p>
        </p:txBody>
      </p:sp>
      <p:sp>
        <p:nvSpPr>
          <p:cNvPr id="4" name="Slide Number Placeholder 3"/>
          <p:cNvSpPr>
            <a:spLocks noGrp="1"/>
          </p:cNvSpPr>
          <p:nvPr>
            <p:ph type="sldNum" sz="quarter" idx="12"/>
          </p:nvPr>
        </p:nvSpPr>
        <p:spPr/>
        <p:txBody>
          <a:bodyPr/>
          <a:lstStyle/>
          <a:p>
            <a:fld id="{3D9E3FBE-7F45-4842-ACBB-2DCF9C5DDB56}" type="slidenum">
              <a:rPr lang="en-US" smtClean="0"/>
              <a:pPr/>
              <a:t>30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180116486"/>
              </p:ext>
            </p:extLst>
          </p:nvPr>
        </p:nvGraphicFramePr>
        <p:xfrm>
          <a:off x="72514" y="1676400"/>
          <a:ext cx="8991600" cy="1950720"/>
        </p:xfrm>
        <a:graphic>
          <a:graphicData uri="http://schemas.openxmlformats.org/drawingml/2006/table">
            <a:tbl>
              <a:tblPr firstRow="1" bandRow="1">
                <a:tableStyleId>{5C22544A-7EE6-4342-B048-85BDC9FD1C3A}</a:tableStyleId>
              </a:tblPr>
              <a:tblGrid>
                <a:gridCol w="1798320">
                  <a:extLst>
                    <a:ext uri="{9D8B030D-6E8A-4147-A177-3AD203B41FA5}">
                      <a16:colId xmlns:a16="http://schemas.microsoft.com/office/drawing/2014/main" val="1366666505"/>
                    </a:ext>
                  </a:extLst>
                </a:gridCol>
                <a:gridCol w="1798320">
                  <a:extLst>
                    <a:ext uri="{9D8B030D-6E8A-4147-A177-3AD203B41FA5}">
                      <a16:colId xmlns:a16="http://schemas.microsoft.com/office/drawing/2014/main" val="927808323"/>
                    </a:ext>
                  </a:extLst>
                </a:gridCol>
                <a:gridCol w="1798320">
                  <a:extLst>
                    <a:ext uri="{9D8B030D-6E8A-4147-A177-3AD203B41FA5}">
                      <a16:colId xmlns:a16="http://schemas.microsoft.com/office/drawing/2014/main" val="3580441929"/>
                    </a:ext>
                  </a:extLst>
                </a:gridCol>
                <a:gridCol w="1798320">
                  <a:extLst>
                    <a:ext uri="{9D8B030D-6E8A-4147-A177-3AD203B41FA5}">
                      <a16:colId xmlns:a16="http://schemas.microsoft.com/office/drawing/2014/main" val="1347056272"/>
                    </a:ext>
                  </a:extLst>
                </a:gridCol>
                <a:gridCol w="1798320">
                  <a:extLst>
                    <a:ext uri="{9D8B030D-6E8A-4147-A177-3AD203B41FA5}">
                      <a16:colId xmlns:a16="http://schemas.microsoft.com/office/drawing/2014/main" val="3235455712"/>
                    </a:ext>
                  </a:extLst>
                </a:gridCol>
              </a:tblGrid>
              <a:tr h="132735">
                <a:tc>
                  <a:txBody>
                    <a:bodyPr/>
                    <a:lstStyle/>
                    <a:p>
                      <a:pPr algn="ctr"/>
                      <a:r>
                        <a:rPr lang="en-US" sz="1000" dirty="0">
                          <a:latin typeface="Arial" panose="020B0604020202020204" pitchFamily="34" charset="0"/>
                          <a:cs typeface="Arial" panose="020B0604020202020204" pitchFamily="34" charset="0"/>
                        </a:rPr>
                        <a:t>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PLT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90 DAY OUTLOOK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APPOINTMENT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668592979"/>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585969"/>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6715904"/>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0800925"/>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1090410"/>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7187356"/>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0140998"/>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5655064"/>
                  </a:ext>
                </a:extLst>
              </a:tr>
            </a:tbl>
          </a:graphicData>
        </a:graphic>
      </p:graphicFrame>
      <p:sp>
        <p:nvSpPr>
          <p:cNvPr id="7" name="TextBox 6"/>
          <p:cNvSpPr txBox="1"/>
          <p:nvPr/>
        </p:nvSpPr>
        <p:spPr>
          <a:xfrm>
            <a:off x="304800" y="4724400"/>
            <a:ext cx="3276600" cy="923330"/>
          </a:xfrm>
          <a:prstGeom prst="rect">
            <a:avLst/>
          </a:prstGeom>
          <a:noFill/>
        </p:spPr>
        <p:txBody>
          <a:bodyPr wrap="square" rtlCol="0">
            <a:spAutoFit/>
          </a:bodyPr>
          <a:lstStyle/>
          <a:p>
            <a:r>
              <a:rPr lang="en-US" dirty="0"/>
              <a:t>Notes on how to schedule appointment and walk in hours</a:t>
            </a:r>
          </a:p>
        </p:txBody>
      </p:sp>
    </p:spTree>
    <p:extLst>
      <p:ext uri="{BB962C8B-B14F-4D97-AF65-F5344CB8AC3E}">
        <p14:creationId xmlns:p14="http://schemas.microsoft.com/office/powerpoint/2010/main" val="42318688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5502"/>
            <a:ext cx="7848600" cy="683698"/>
          </a:xfrm>
        </p:spPr>
        <p:txBody>
          <a:bodyPr>
            <a:normAutofit fontScale="90000"/>
          </a:bodyPr>
          <a:lstStyle/>
          <a:p>
            <a:r>
              <a:rPr lang="en-US" dirty="0">
                <a:latin typeface=" Arial"/>
              </a:rPr>
              <a:t>MEDPROS cont. HIV</a:t>
            </a:r>
            <a:br>
              <a:rPr lang="en-US" dirty="0">
                <a:latin typeface=" Arial"/>
              </a:rPr>
            </a:br>
            <a:endParaRPr lang="en-US" dirty="0">
              <a:latin typeface=" Arial"/>
            </a:endParaRPr>
          </a:p>
        </p:txBody>
      </p:sp>
      <p:graphicFrame>
        <p:nvGraphicFramePr>
          <p:cNvPr id="5" name="Table 4"/>
          <p:cNvGraphicFramePr>
            <a:graphicFrameLocks noGrp="1"/>
          </p:cNvGraphicFramePr>
          <p:nvPr>
            <p:extLst>
              <p:ext uri="{D42A27DB-BD31-4B8C-83A1-F6EECF244321}">
                <p14:modId xmlns:p14="http://schemas.microsoft.com/office/powerpoint/2010/main" val="3342376950"/>
              </p:ext>
            </p:extLst>
          </p:nvPr>
        </p:nvGraphicFramePr>
        <p:xfrm>
          <a:off x="76200" y="1676400"/>
          <a:ext cx="8991600" cy="1950720"/>
        </p:xfrm>
        <a:graphic>
          <a:graphicData uri="http://schemas.openxmlformats.org/drawingml/2006/table">
            <a:tbl>
              <a:tblPr firstRow="1" bandRow="1">
                <a:tableStyleId>{5C22544A-7EE6-4342-B048-85BDC9FD1C3A}</a:tableStyleId>
              </a:tblPr>
              <a:tblGrid>
                <a:gridCol w="1798320">
                  <a:extLst>
                    <a:ext uri="{9D8B030D-6E8A-4147-A177-3AD203B41FA5}">
                      <a16:colId xmlns:a16="http://schemas.microsoft.com/office/drawing/2014/main" val="1366666505"/>
                    </a:ext>
                  </a:extLst>
                </a:gridCol>
                <a:gridCol w="1798320">
                  <a:extLst>
                    <a:ext uri="{9D8B030D-6E8A-4147-A177-3AD203B41FA5}">
                      <a16:colId xmlns:a16="http://schemas.microsoft.com/office/drawing/2014/main" val="927808323"/>
                    </a:ext>
                  </a:extLst>
                </a:gridCol>
                <a:gridCol w="1798320">
                  <a:extLst>
                    <a:ext uri="{9D8B030D-6E8A-4147-A177-3AD203B41FA5}">
                      <a16:colId xmlns:a16="http://schemas.microsoft.com/office/drawing/2014/main" val="3580441929"/>
                    </a:ext>
                  </a:extLst>
                </a:gridCol>
                <a:gridCol w="1798320">
                  <a:extLst>
                    <a:ext uri="{9D8B030D-6E8A-4147-A177-3AD203B41FA5}">
                      <a16:colId xmlns:a16="http://schemas.microsoft.com/office/drawing/2014/main" val="1347056272"/>
                    </a:ext>
                  </a:extLst>
                </a:gridCol>
                <a:gridCol w="1798320">
                  <a:extLst>
                    <a:ext uri="{9D8B030D-6E8A-4147-A177-3AD203B41FA5}">
                      <a16:colId xmlns:a16="http://schemas.microsoft.com/office/drawing/2014/main" val="3235455712"/>
                    </a:ext>
                  </a:extLst>
                </a:gridCol>
              </a:tblGrid>
              <a:tr h="132735">
                <a:tc>
                  <a:txBody>
                    <a:bodyPr/>
                    <a:lstStyle/>
                    <a:p>
                      <a:pPr algn="ctr"/>
                      <a:r>
                        <a:rPr lang="en-US" sz="1000" dirty="0">
                          <a:latin typeface="Arial" panose="020B0604020202020204" pitchFamily="34" charset="0"/>
                          <a:cs typeface="Arial" panose="020B0604020202020204" pitchFamily="34" charset="0"/>
                        </a:rPr>
                        <a:t>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PLT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90 DAY OUTLOOK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APPOINTMENT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668592979"/>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585969"/>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6715904"/>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0800925"/>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1090410"/>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7187356"/>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0140998"/>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5655064"/>
                  </a:ext>
                </a:extLst>
              </a:tr>
            </a:tbl>
          </a:graphicData>
        </a:graphic>
      </p:graphicFrame>
      <p:sp>
        <p:nvSpPr>
          <p:cNvPr id="3" name="TextBox 2"/>
          <p:cNvSpPr txBox="1"/>
          <p:nvPr/>
        </p:nvSpPr>
        <p:spPr>
          <a:xfrm>
            <a:off x="304800" y="4724400"/>
            <a:ext cx="3276600" cy="923330"/>
          </a:xfrm>
          <a:prstGeom prst="rect">
            <a:avLst/>
          </a:prstGeom>
          <a:noFill/>
        </p:spPr>
        <p:txBody>
          <a:bodyPr wrap="square" rtlCol="0">
            <a:spAutoFit/>
          </a:bodyPr>
          <a:lstStyle/>
          <a:p>
            <a:r>
              <a:rPr lang="en-US" dirty="0"/>
              <a:t>Notes on how to schedule appointment and walk in hours</a:t>
            </a:r>
          </a:p>
        </p:txBody>
      </p:sp>
    </p:spTree>
    <p:extLst>
      <p:ext uri="{BB962C8B-B14F-4D97-AF65-F5344CB8AC3E}">
        <p14:creationId xmlns:p14="http://schemas.microsoft.com/office/powerpoint/2010/main" val="1570211345"/>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848600" cy="1143000"/>
          </a:xfrm>
        </p:spPr>
        <p:txBody>
          <a:bodyPr>
            <a:normAutofit/>
          </a:bodyPr>
          <a:lstStyle/>
          <a:p>
            <a:r>
              <a:rPr lang="en-US" dirty="0">
                <a:latin typeface=" Arial"/>
              </a:rPr>
              <a:t>MEDPROS cont.</a:t>
            </a:r>
            <a:br>
              <a:rPr lang="en-US" dirty="0">
                <a:latin typeface=" Arial"/>
              </a:rPr>
            </a:br>
            <a:r>
              <a:rPr lang="en-US" dirty="0">
                <a:latin typeface=" Arial"/>
              </a:rPr>
              <a:t>Dental Class 4 (MR3A DRC4)</a:t>
            </a:r>
          </a:p>
        </p:txBody>
      </p:sp>
      <p:graphicFrame>
        <p:nvGraphicFramePr>
          <p:cNvPr id="5" name="Table 4"/>
          <p:cNvGraphicFramePr>
            <a:graphicFrameLocks noGrp="1"/>
          </p:cNvGraphicFramePr>
          <p:nvPr>
            <p:extLst>
              <p:ext uri="{D42A27DB-BD31-4B8C-83A1-F6EECF244321}">
                <p14:modId xmlns:p14="http://schemas.microsoft.com/office/powerpoint/2010/main" val="10168163"/>
              </p:ext>
            </p:extLst>
          </p:nvPr>
        </p:nvGraphicFramePr>
        <p:xfrm>
          <a:off x="76200" y="1828800"/>
          <a:ext cx="8991600" cy="1950720"/>
        </p:xfrm>
        <a:graphic>
          <a:graphicData uri="http://schemas.openxmlformats.org/drawingml/2006/table">
            <a:tbl>
              <a:tblPr firstRow="1" bandRow="1">
                <a:tableStyleId>{5C22544A-7EE6-4342-B048-85BDC9FD1C3A}</a:tableStyleId>
              </a:tblPr>
              <a:tblGrid>
                <a:gridCol w="1798320">
                  <a:extLst>
                    <a:ext uri="{9D8B030D-6E8A-4147-A177-3AD203B41FA5}">
                      <a16:colId xmlns:a16="http://schemas.microsoft.com/office/drawing/2014/main" val="1366666505"/>
                    </a:ext>
                  </a:extLst>
                </a:gridCol>
                <a:gridCol w="1798320">
                  <a:extLst>
                    <a:ext uri="{9D8B030D-6E8A-4147-A177-3AD203B41FA5}">
                      <a16:colId xmlns:a16="http://schemas.microsoft.com/office/drawing/2014/main" val="927808323"/>
                    </a:ext>
                  </a:extLst>
                </a:gridCol>
                <a:gridCol w="1798320">
                  <a:extLst>
                    <a:ext uri="{9D8B030D-6E8A-4147-A177-3AD203B41FA5}">
                      <a16:colId xmlns:a16="http://schemas.microsoft.com/office/drawing/2014/main" val="3580441929"/>
                    </a:ext>
                  </a:extLst>
                </a:gridCol>
                <a:gridCol w="1798320">
                  <a:extLst>
                    <a:ext uri="{9D8B030D-6E8A-4147-A177-3AD203B41FA5}">
                      <a16:colId xmlns:a16="http://schemas.microsoft.com/office/drawing/2014/main" val="1347056272"/>
                    </a:ext>
                  </a:extLst>
                </a:gridCol>
                <a:gridCol w="1798320">
                  <a:extLst>
                    <a:ext uri="{9D8B030D-6E8A-4147-A177-3AD203B41FA5}">
                      <a16:colId xmlns:a16="http://schemas.microsoft.com/office/drawing/2014/main" val="3235455712"/>
                    </a:ext>
                  </a:extLst>
                </a:gridCol>
              </a:tblGrid>
              <a:tr h="132735">
                <a:tc>
                  <a:txBody>
                    <a:bodyPr/>
                    <a:lstStyle/>
                    <a:p>
                      <a:pPr algn="ctr"/>
                      <a:r>
                        <a:rPr lang="en-US" sz="1000" dirty="0">
                          <a:latin typeface="Arial" panose="020B0604020202020204" pitchFamily="34" charset="0"/>
                          <a:cs typeface="Arial" panose="020B0604020202020204" pitchFamily="34" charset="0"/>
                        </a:rPr>
                        <a:t>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PLT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90 DAY OUTLOOK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APPOINTMENT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668592979"/>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585969"/>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6715904"/>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0800925"/>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1090410"/>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7187356"/>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0140998"/>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5655064"/>
                  </a:ext>
                </a:extLst>
              </a:tr>
            </a:tbl>
          </a:graphicData>
        </a:graphic>
      </p:graphicFrame>
      <p:sp>
        <p:nvSpPr>
          <p:cNvPr id="6" name="TextBox 5"/>
          <p:cNvSpPr txBox="1"/>
          <p:nvPr/>
        </p:nvSpPr>
        <p:spPr>
          <a:xfrm>
            <a:off x="304800" y="4724400"/>
            <a:ext cx="3276600" cy="923330"/>
          </a:xfrm>
          <a:prstGeom prst="rect">
            <a:avLst/>
          </a:prstGeom>
          <a:noFill/>
        </p:spPr>
        <p:txBody>
          <a:bodyPr wrap="square" rtlCol="0">
            <a:spAutoFit/>
          </a:bodyPr>
          <a:lstStyle/>
          <a:p>
            <a:r>
              <a:rPr lang="en-US" dirty="0"/>
              <a:t>Notes on how to schedule appointment and walk in hours</a:t>
            </a:r>
          </a:p>
        </p:txBody>
      </p:sp>
    </p:spTree>
    <p:extLst>
      <p:ext uri="{BB962C8B-B14F-4D97-AF65-F5344CB8AC3E}">
        <p14:creationId xmlns:p14="http://schemas.microsoft.com/office/powerpoint/2010/main" val="198802207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295400"/>
          </a:xfrm>
        </p:spPr>
        <p:txBody>
          <a:bodyPr>
            <a:normAutofit/>
          </a:bodyPr>
          <a:lstStyle/>
          <a:p>
            <a:r>
              <a:rPr lang="en-US" sz="3200" dirty="0">
                <a:latin typeface=" Arial"/>
              </a:rPr>
              <a:t>MEDPROS cont.</a:t>
            </a:r>
            <a:br>
              <a:rPr lang="en-US" sz="3200" dirty="0">
                <a:latin typeface=" Arial"/>
              </a:rPr>
            </a:br>
            <a:r>
              <a:rPr lang="en-US" sz="3200" dirty="0">
                <a:latin typeface=" Arial"/>
              </a:rPr>
              <a:t>vision</a:t>
            </a:r>
          </a:p>
        </p:txBody>
      </p:sp>
      <p:graphicFrame>
        <p:nvGraphicFramePr>
          <p:cNvPr id="8" name="Table 7"/>
          <p:cNvGraphicFramePr>
            <a:graphicFrameLocks noGrp="1"/>
          </p:cNvGraphicFramePr>
          <p:nvPr>
            <p:extLst>
              <p:ext uri="{D42A27DB-BD31-4B8C-83A1-F6EECF244321}">
                <p14:modId xmlns:p14="http://schemas.microsoft.com/office/powerpoint/2010/main" val="2988495729"/>
              </p:ext>
            </p:extLst>
          </p:nvPr>
        </p:nvGraphicFramePr>
        <p:xfrm>
          <a:off x="76200" y="1865054"/>
          <a:ext cx="8991600" cy="1950720"/>
        </p:xfrm>
        <a:graphic>
          <a:graphicData uri="http://schemas.openxmlformats.org/drawingml/2006/table">
            <a:tbl>
              <a:tblPr firstRow="1" bandRow="1">
                <a:tableStyleId>{5C22544A-7EE6-4342-B048-85BDC9FD1C3A}</a:tableStyleId>
              </a:tblPr>
              <a:tblGrid>
                <a:gridCol w="1798320">
                  <a:extLst>
                    <a:ext uri="{9D8B030D-6E8A-4147-A177-3AD203B41FA5}">
                      <a16:colId xmlns:a16="http://schemas.microsoft.com/office/drawing/2014/main" val="1366666505"/>
                    </a:ext>
                  </a:extLst>
                </a:gridCol>
                <a:gridCol w="1798320">
                  <a:extLst>
                    <a:ext uri="{9D8B030D-6E8A-4147-A177-3AD203B41FA5}">
                      <a16:colId xmlns:a16="http://schemas.microsoft.com/office/drawing/2014/main" val="927808323"/>
                    </a:ext>
                  </a:extLst>
                </a:gridCol>
                <a:gridCol w="1798320">
                  <a:extLst>
                    <a:ext uri="{9D8B030D-6E8A-4147-A177-3AD203B41FA5}">
                      <a16:colId xmlns:a16="http://schemas.microsoft.com/office/drawing/2014/main" val="3580441929"/>
                    </a:ext>
                  </a:extLst>
                </a:gridCol>
                <a:gridCol w="1798320">
                  <a:extLst>
                    <a:ext uri="{9D8B030D-6E8A-4147-A177-3AD203B41FA5}">
                      <a16:colId xmlns:a16="http://schemas.microsoft.com/office/drawing/2014/main" val="1347056272"/>
                    </a:ext>
                  </a:extLst>
                </a:gridCol>
                <a:gridCol w="1798320">
                  <a:extLst>
                    <a:ext uri="{9D8B030D-6E8A-4147-A177-3AD203B41FA5}">
                      <a16:colId xmlns:a16="http://schemas.microsoft.com/office/drawing/2014/main" val="3235455712"/>
                    </a:ext>
                  </a:extLst>
                </a:gridCol>
              </a:tblGrid>
              <a:tr h="132735">
                <a:tc>
                  <a:txBody>
                    <a:bodyPr/>
                    <a:lstStyle/>
                    <a:p>
                      <a:pPr algn="ctr"/>
                      <a:r>
                        <a:rPr lang="en-US" sz="1000" dirty="0">
                          <a:latin typeface="Arial" panose="020B0604020202020204" pitchFamily="34" charset="0"/>
                          <a:cs typeface="Arial" panose="020B0604020202020204" pitchFamily="34" charset="0"/>
                        </a:rPr>
                        <a:t>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PLT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90 DAY OUTLOOK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APPOINTMENT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668592979"/>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585969"/>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6715904"/>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0800925"/>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1090410"/>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7187356"/>
                  </a:ext>
                </a:extLst>
              </a:tr>
              <a:tr h="176981">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0140998"/>
                  </a:ext>
                </a:extLst>
              </a:tr>
              <a:tr h="176981">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5655064"/>
                  </a:ext>
                </a:extLst>
              </a:tr>
            </a:tbl>
          </a:graphicData>
        </a:graphic>
      </p:graphicFrame>
      <p:sp>
        <p:nvSpPr>
          <p:cNvPr id="9" name="TextBox 8"/>
          <p:cNvSpPr txBox="1"/>
          <p:nvPr/>
        </p:nvSpPr>
        <p:spPr>
          <a:xfrm>
            <a:off x="304800" y="4724400"/>
            <a:ext cx="3276600" cy="923330"/>
          </a:xfrm>
          <a:prstGeom prst="rect">
            <a:avLst/>
          </a:prstGeom>
          <a:noFill/>
        </p:spPr>
        <p:txBody>
          <a:bodyPr wrap="square" rtlCol="0">
            <a:spAutoFit/>
          </a:bodyPr>
          <a:lstStyle/>
          <a:p>
            <a:r>
              <a:rPr lang="en-US" dirty="0"/>
              <a:t>Notes on how to schedule appointment and walk in hours</a:t>
            </a:r>
          </a:p>
        </p:txBody>
      </p:sp>
    </p:spTree>
    <p:extLst>
      <p:ext uri="{BB962C8B-B14F-4D97-AF65-F5344CB8AC3E}">
        <p14:creationId xmlns:p14="http://schemas.microsoft.com/office/powerpoint/2010/main" val="361892400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086600" cy="1143000"/>
          </a:xfrm>
        </p:spPr>
        <p:txBody>
          <a:bodyPr>
            <a:normAutofit/>
          </a:bodyPr>
          <a:lstStyle/>
          <a:p>
            <a:r>
              <a:rPr lang="en-US" dirty="0">
                <a:latin typeface=" Arial"/>
              </a:rPr>
              <a:t>MEDPROS cont.</a:t>
            </a:r>
            <a:br>
              <a:rPr lang="en-US" dirty="0">
                <a:latin typeface=" Arial"/>
              </a:rPr>
            </a:br>
            <a:r>
              <a:rPr lang="en-US" dirty="0">
                <a:latin typeface=" Arial"/>
              </a:rPr>
              <a:t>Hearing</a:t>
            </a:r>
          </a:p>
        </p:txBody>
      </p:sp>
      <p:graphicFrame>
        <p:nvGraphicFramePr>
          <p:cNvPr id="3" name="Table 2"/>
          <p:cNvGraphicFramePr>
            <a:graphicFrameLocks noGrp="1"/>
          </p:cNvGraphicFramePr>
          <p:nvPr>
            <p:extLst>
              <p:ext uri="{D42A27DB-BD31-4B8C-83A1-F6EECF244321}">
                <p14:modId xmlns:p14="http://schemas.microsoft.com/office/powerpoint/2010/main" val="2228811950"/>
              </p:ext>
            </p:extLst>
          </p:nvPr>
        </p:nvGraphicFramePr>
        <p:xfrm>
          <a:off x="76200" y="1447800"/>
          <a:ext cx="8991600" cy="2966720"/>
        </p:xfrm>
        <a:graphic>
          <a:graphicData uri="http://schemas.openxmlformats.org/drawingml/2006/table">
            <a:tbl>
              <a:tblPr firstRow="1" bandRow="1">
                <a:tableStyleId>{5C22544A-7EE6-4342-B048-85BDC9FD1C3A}</a:tableStyleId>
              </a:tblPr>
              <a:tblGrid>
                <a:gridCol w="1798320">
                  <a:extLst>
                    <a:ext uri="{9D8B030D-6E8A-4147-A177-3AD203B41FA5}">
                      <a16:colId xmlns:a16="http://schemas.microsoft.com/office/drawing/2014/main" val="1366666505"/>
                    </a:ext>
                  </a:extLst>
                </a:gridCol>
                <a:gridCol w="1798320">
                  <a:extLst>
                    <a:ext uri="{9D8B030D-6E8A-4147-A177-3AD203B41FA5}">
                      <a16:colId xmlns:a16="http://schemas.microsoft.com/office/drawing/2014/main" val="927808323"/>
                    </a:ext>
                  </a:extLst>
                </a:gridCol>
                <a:gridCol w="1798320">
                  <a:extLst>
                    <a:ext uri="{9D8B030D-6E8A-4147-A177-3AD203B41FA5}">
                      <a16:colId xmlns:a16="http://schemas.microsoft.com/office/drawing/2014/main" val="3580441929"/>
                    </a:ext>
                  </a:extLst>
                </a:gridCol>
                <a:gridCol w="1798320">
                  <a:extLst>
                    <a:ext uri="{9D8B030D-6E8A-4147-A177-3AD203B41FA5}">
                      <a16:colId xmlns:a16="http://schemas.microsoft.com/office/drawing/2014/main" val="1347056272"/>
                    </a:ext>
                  </a:extLst>
                </a:gridCol>
                <a:gridCol w="1798320">
                  <a:extLst>
                    <a:ext uri="{9D8B030D-6E8A-4147-A177-3AD203B41FA5}">
                      <a16:colId xmlns:a16="http://schemas.microsoft.com/office/drawing/2014/main" val="3235455712"/>
                    </a:ext>
                  </a:extLst>
                </a:gridCol>
              </a:tblGrid>
              <a:tr h="370840">
                <a:tc>
                  <a:txBody>
                    <a:bodyPr/>
                    <a:lstStyle/>
                    <a:p>
                      <a:r>
                        <a:rPr lang="en-US" sz="1200" dirty="0"/>
                        <a:t>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1200" dirty="0"/>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1200" dirty="0"/>
                        <a:t>PLT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1200" dirty="0"/>
                        <a:t>90 DAY OUTLOOK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1200" dirty="0"/>
                        <a:t>APPOINTMENT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668592979"/>
                  </a:ext>
                </a:extLst>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585969"/>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6715904"/>
                  </a:ext>
                </a:extLst>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0800925"/>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1090410"/>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7187356"/>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0140998"/>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5655064"/>
                  </a:ext>
                </a:extLst>
              </a:tr>
            </a:tbl>
          </a:graphicData>
        </a:graphic>
      </p:graphicFrame>
      <p:sp>
        <p:nvSpPr>
          <p:cNvPr id="5" name="TextBox 4"/>
          <p:cNvSpPr txBox="1"/>
          <p:nvPr/>
        </p:nvSpPr>
        <p:spPr>
          <a:xfrm>
            <a:off x="381000" y="4724400"/>
            <a:ext cx="3276600" cy="923330"/>
          </a:xfrm>
          <a:prstGeom prst="rect">
            <a:avLst/>
          </a:prstGeom>
          <a:noFill/>
        </p:spPr>
        <p:txBody>
          <a:bodyPr wrap="square" rtlCol="0">
            <a:spAutoFit/>
          </a:bodyPr>
          <a:lstStyle/>
          <a:p>
            <a:r>
              <a:rPr lang="en-US" dirty="0"/>
              <a:t>Notes on how to schedule appointment and walk in hours</a:t>
            </a:r>
          </a:p>
        </p:txBody>
      </p:sp>
    </p:spTree>
    <p:extLst>
      <p:ext uri="{BB962C8B-B14F-4D97-AF65-F5344CB8AC3E}">
        <p14:creationId xmlns:p14="http://schemas.microsoft.com/office/powerpoint/2010/main" val="2342417094"/>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p:cNvSpPr txBox="1"/>
          <p:nvPr/>
        </p:nvSpPr>
        <p:spPr>
          <a:xfrm>
            <a:off x="2209800" y="304800"/>
            <a:ext cx="4724400" cy="584775"/>
          </a:xfrm>
          <a:prstGeom prst="rect">
            <a:avLst/>
          </a:prstGeom>
          <a:noFill/>
        </p:spPr>
        <p:txBody>
          <a:bodyPr wrap="square" rtlCol="0">
            <a:spAutoFit/>
          </a:bodyPr>
          <a:lstStyle/>
          <a:p>
            <a:pPr algn="ctr"/>
            <a:r>
              <a:rPr lang="en-US" sz="3200" b="1" dirty="0">
                <a:latin typeface=" Arial"/>
              </a:rPr>
              <a:t>Leaders Briefing Shell</a:t>
            </a:r>
          </a:p>
        </p:txBody>
      </p:sp>
      <p:graphicFrame>
        <p:nvGraphicFramePr>
          <p:cNvPr id="5" name="Table 4"/>
          <p:cNvGraphicFramePr>
            <a:graphicFrameLocks noGrp="1"/>
          </p:cNvGraphicFramePr>
          <p:nvPr>
            <p:extLst>
              <p:ext uri="{D42A27DB-BD31-4B8C-83A1-F6EECF244321}">
                <p14:modId xmlns:p14="http://schemas.microsoft.com/office/powerpoint/2010/main" val="3093634"/>
              </p:ext>
            </p:extLst>
          </p:nvPr>
        </p:nvGraphicFramePr>
        <p:xfrm>
          <a:off x="76201" y="1560490"/>
          <a:ext cx="8991599" cy="3428552"/>
        </p:xfrm>
        <a:graphic>
          <a:graphicData uri="http://schemas.openxmlformats.org/drawingml/2006/table">
            <a:tbl>
              <a:tblPr/>
              <a:tblGrid>
                <a:gridCol w="752567">
                  <a:extLst>
                    <a:ext uri="{9D8B030D-6E8A-4147-A177-3AD203B41FA5}">
                      <a16:colId xmlns:a16="http://schemas.microsoft.com/office/drawing/2014/main" val="20000"/>
                    </a:ext>
                  </a:extLst>
                </a:gridCol>
                <a:gridCol w="1771666">
                  <a:extLst>
                    <a:ext uri="{9D8B030D-6E8A-4147-A177-3AD203B41FA5}">
                      <a16:colId xmlns:a16="http://schemas.microsoft.com/office/drawing/2014/main" val="20001"/>
                    </a:ext>
                  </a:extLst>
                </a:gridCol>
                <a:gridCol w="1787345">
                  <a:extLst>
                    <a:ext uri="{9D8B030D-6E8A-4147-A177-3AD203B41FA5}">
                      <a16:colId xmlns:a16="http://schemas.microsoft.com/office/drawing/2014/main" val="20002"/>
                    </a:ext>
                  </a:extLst>
                </a:gridCol>
                <a:gridCol w="1505133">
                  <a:extLst>
                    <a:ext uri="{9D8B030D-6E8A-4147-A177-3AD203B41FA5}">
                      <a16:colId xmlns:a16="http://schemas.microsoft.com/office/drawing/2014/main" val="20003"/>
                    </a:ext>
                  </a:extLst>
                </a:gridCol>
                <a:gridCol w="1587444">
                  <a:extLst>
                    <a:ext uri="{9D8B030D-6E8A-4147-A177-3AD203B41FA5}">
                      <a16:colId xmlns:a16="http://schemas.microsoft.com/office/drawing/2014/main" val="20004"/>
                    </a:ext>
                  </a:extLst>
                </a:gridCol>
                <a:gridCol w="1587444">
                  <a:extLst>
                    <a:ext uri="{9D8B030D-6E8A-4147-A177-3AD203B41FA5}">
                      <a16:colId xmlns:a16="http://schemas.microsoft.com/office/drawing/2014/main" val="20005"/>
                    </a:ext>
                  </a:extLst>
                </a:gridCol>
              </a:tblGrid>
              <a:tr h="242371">
                <a:tc>
                  <a:txBody>
                    <a:bodyPr/>
                    <a:lstStyle/>
                    <a:p>
                      <a:pPr algn="ctr" fontAlgn="ctr"/>
                      <a:r>
                        <a:rPr lang="en-US" sz="1200" b="1" i="0" u="none" strike="noStrike" dirty="0">
                          <a:solidFill>
                            <a:srgbClr val="000000"/>
                          </a:solidFill>
                          <a:latin typeface=" Arial"/>
                        </a:rPr>
                        <a:t>Weekly</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latin typeface=" Arial"/>
                        </a:rPr>
                        <a:t>Monday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200" b="1" i="0" u="none" strike="noStrike" dirty="0">
                          <a:solidFill>
                            <a:srgbClr val="000000"/>
                          </a:solidFill>
                          <a:latin typeface=" Arial"/>
                        </a:rPr>
                        <a:t>Tuesday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200" b="1" i="0" u="none" strike="noStrike" dirty="0">
                          <a:solidFill>
                            <a:srgbClr val="000000"/>
                          </a:solidFill>
                          <a:latin typeface=" Arial"/>
                        </a:rPr>
                        <a:t>Wednesday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1" i="0" u="none" strike="noStrike" dirty="0">
                          <a:solidFill>
                            <a:srgbClr val="000000"/>
                          </a:solidFill>
                          <a:latin typeface=" Arial"/>
                        </a:rPr>
                        <a:t>Thursday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latin typeface=" Arial"/>
                        </a:rPr>
                        <a:t>Friday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038737">
                <a:tc>
                  <a:txBody>
                    <a:bodyPr/>
                    <a:lstStyle/>
                    <a:p>
                      <a:pPr algn="ctr" fontAlgn="ctr"/>
                      <a:r>
                        <a:rPr lang="en-US" sz="1200" b="0" i="0" u="none" strike="noStrike" dirty="0">
                          <a:solidFill>
                            <a:srgbClr val="000000"/>
                          </a:solidFill>
                          <a:latin typeface=" Arial"/>
                        </a:rPr>
                        <a:t>Ops Cell</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Morning Agenda </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p>
                    <a:p>
                      <a:pPr algn="ctr" fontAlgn="ctr"/>
                      <a:r>
                        <a:rPr lang="en-US" sz="1000" b="0" i="0" u="none" strike="noStrike" dirty="0">
                          <a:solidFill>
                            <a:srgbClr val="000000"/>
                          </a:solidFill>
                          <a:latin typeface=" Arial"/>
                        </a:rPr>
                        <a:t>Training</a:t>
                      </a:r>
                      <a:r>
                        <a:rPr lang="en-US" sz="1000" b="0" i="0" u="none" strike="noStrike" baseline="0" dirty="0">
                          <a:solidFill>
                            <a:srgbClr val="000000"/>
                          </a:solidFill>
                          <a:latin typeface=" Arial"/>
                        </a:rPr>
                        <a:t> Resource Update</a:t>
                      </a:r>
                    </a:p>
                    <a:p>
                      <a:pPr algn="ctr" fontAlgn="ctr"/>
                      <a:r>
                        <a:rPr lang="en-US" sz="1000" b="0" i="0" u="none" strike="noStrike" baseline="0" dirty="0">
                          <a:solidFill>
                            <a:srgbClr val="000000"/>
                          </a:solidFill>
                          <a:latin typeface=" Arial"/>
                        </a:rPr>
                        <a:t>Equipment Readiness</a:t>
                      </a:r>
                    </a:p>
                    <a:p>
                      <a:pPr algn="ctr" fontAlgn="ctr"/>
                      <a:r>
                        <a:rPr lang="en-US" sz="1000" b="0" i="0" u="none" strike="noStrike" baseline="0" dirty="0">
                          <a:solidFill>
                            <a:srgbClr val="000000"/>
                          </a:solidFill>
                          <a:latin typeface=" Arial"/>
                        </a:rPr>
                        <a:t>CQ/SD Roster</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45-day NCOER Report</a:t>
                      </a:r>
                      <a:br>
                        <a:rPr lang="en-US" sz="1000" b="0" i="0" u="none" strike="noStrike" dirty="0">
                          <a:solidFill>
                            <a:srgbClr val="000000"/>
                          </a:solidFill>
                          <a:latin typeface=" Arial"/>
                        </a:rPr>
                      </a:br>
                      <a:r>
                        <a:rPr lang="en-US" sz="1000" b="0" i="0" u="none" strike="noStrike" dirty="0">
                          <a:solidFill>
                            <a:srgbClr val="000000"/>
                          </a:solidFill>
                          <a:latin typeface=" Arial"/>
                        </a:rPr>
                        <a:t>Pending Awards</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0000"/>
                          </a:solidFill>
                          <a:latin typeface=" Arial"/>
                        </a:rPr>
                        <a:t>Medical</a:t>
                      </a:r>
                      <a:br>
                        <a:rPr lang="en-US" sz="1000" b="0" i="0" u="none" strike="noStrike" dirty="0">
                          <a:solidFill>
                            <a:srgbClr val="000000"/>
                          </a:solidFill>
                          <a:latin typeface=" Arial"/>
                        </a:rPr>
                      </a:br>
                      <a:r>
                        <a:rPr lang="en-US" sz="1000" b="0" i="0" u="none" strike="noStrike" dirty="0">
                          <a:solidFill>
                            <a:srgbClr val="000000"/>
                          </a:solidFill>
                          <a:latin typeface=" Arial"/>
                        </a:rPr>
                        <a:t>60 Day PRR/MEDPROS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Flag/Legal Report</a:t>
                      </a:r>
                    </a:p>
                    <a:p>
                      <a:pPr lvl="0" algn="ctr">
                        <a:buNone/>
                      </a:pPr>
                      <a:r>
                        <a:rPr lang="en-US" sz="1100" b="0" i="0" u="none" strike="noStrike" noProof="0" dirty="0">
                          <a:solidFill>
                            <a:srgbClr val="000000"/>
                          </a:solidFill>
                          <a:latin typeface="Arial"/>
                        </a:rPr>
                        <a:t>IPSSA Scrub</a:t>
                      </a:r>
                      <a:endParaRPr lang="en-US" sz="1100" noProof="0" dirty="0">
                        <a:latin typeface="Arial"/>
                      </a:endParaRPr>
                    </a:p>
                    <a:p>
                      <a:pPr algn="ctr" fontAlgn="ctr"/>
                      <a:r>
                        <a:rPr lang="en-US" sz="1000" b="0" i="0" u="none" strike="noStrike" dirty="0">
                          <a:solidFill>
                            <a:srgbClr val="000000"/>
                          </a:solidFill>
                          <a:latin typeface=" Arial"/>
                        </a:rPr>
                        <a:t>DTMS Scrub</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Gains / Loss Roster</a:t>
                      </a:r>
                    </a:p>
                    <a:p>
                      <a:pPr algn="ctr" fontAlgn="ctr"/>
                      <a:r>
                        <a:rPr lang="en-US" sz="1000" b="0" i="0" u="none" strike="noStrike" dirty="0">
                          <a:solidFill>
                            <a:srgbClr val="000000"/>
                          </a:solidFill>
                          <a:latin typeface=" Arial"/>
                        </a:rPr>
                        <a:t>Barracks</a:t>
                      </a:r>
                    </a:p>
                    <a:p>
                      <a:pPr algn="ctr" fontAlgn="ctr"/>
                      <a:r>
                        <a:rPr lang="en-US" sz="1000" b="0" i="0" u="none" strike="noStrike" dirty="0">
                          <a:solidFill>
                            <a:srgbClr val="000000"/>
                          </a:solidFill>
                          <a:latin typeface=" Arial"/>
                        </a:rPr>
                        <a:t>Supply Updates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Morning Agenda</a:t>
                      </a:r>
                    </a:p>
                    <a:p>
                      <a:pPr algn="ctr" fontAlgn="ct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DMO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School Update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92490">
                <a:tc>
                  <a:txBody>
                    <a:bodyPr/>
                    <a:lstStyle/>
                    <a:p>
                      <a:pPr algn="ctr" fontAlgn="ctr"/>
                      <a:r>
                        <a:rPr lang="en-US" sz="1200" b="0" i="0" u="none" strike="noStrike" dirty="0">
                          <a:solidFill>
                            <a:srgbClr val="000000"/>
                          </a:solidFill>
                          <a:latin typeface=" Arial"/>
                        </a:rPr>
                        <a:t>CO</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33138">
                <a:tc>
                  <a:txBody>
                    <a:bodyPr/>
                    <a:lstStyle/>
                    <a:p>
                      <a:pPr algn="ctr" fontAlgn="ctr"/>
                      <a:r>
                        <a:rPr lang="en-US" sz="1200" b="0" i="0" u="none" strike="noStrike" dirty="0">
                          <a:solidFill>
                            <a:srgbClr val="000000"/>
                          </a:solidFill>
                          <a:latin typeface=" Arial"/>
                        </a:rPr>
                        <a:t>1SG</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20161">
                <a:tc>
                  <a:txBody>
                    <a:bodyPr/>
                    <a:lstStyle/>
                    <a:p>
                      <a:pPr algn="ctr" fontAlgn="ctr"/>
                      <a:r>
                        <a:rPr lang="en-US" sz="1200" b="0" i="0" u="none" strike="noStrike" dirty="0">
                          <a:solidFill>
                            <a:srgbClr val="000000"/>
                          </a:solidFill>
                          <a:latin typeface=" Arial"/>
                        </a:rPr>
                        <a:t>XO</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Command Maintenance Focus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NMC Overview</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865613">
                <a:tc>
                  <a:txBody>
                    <a:bodyPr/>
                    <a:lstStyle/>
                    <a:p>
                      <a:pPr algn="ctr" fontAlgn="ctr"/>
                      <a:r>
                        <a:rPr lang="en-US" sz="1200" b="0" i="0" u="none" strike="noStrike" dirty="0">
                          <a:solidFill>
                            <a:srgbClr val="000000"/>
                          </a:solidFill>
                          <a:latin typeface=" Arial"/>
                        </a:rPr>
                        <a:t>Platoons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Weekly Inventory/Maintenance Plans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Task/Purpose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MEDPROS/PRR Updates</a:t>
                      </a:r>
                      <a:br>
                        <a:rPr lang="en-US" sz="1000" b="0" i="0" u="none" strike="noStrike" dirty="0">
                          <a:solidFill>
                            <a:srgbClr val="000000"/>
                          </a:solidFill>
                          <a:latin typeface=" Arial"/>
                        </a:rPr>
                      </a:br>
                      <a:r>
                        <a:rPr lang="en-US" sz="1000" b="0" i="0" u="none" strike="noStrike" dirty="0">
                          <a:solidFill>
                            <a:srgbClr val="000000"/>
                          </a:solidFill>
                          <a:latin typeface=" Arial"/>
                        </a:rPr>
                        <a:t>NCOER/Awards Updates</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Platoon Finance Issues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Task/Purpose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16479033"/>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1"/>
            <a:ext cx="8610600" cy="923330"/>
          </a:xfrm>
          <a:prstGeom prst="rect">
            <a:avLst/>
          </a:prstGeom>
        </p:spPr>
        <p:txBody>
          <a:bodyPr wrap="square">
            <a:spAutoFit/>
          </a:bodyPr>
          <a:lstStyle/>
          <a:p>
            <a:pPr marL="400050" indent="-400050">
              <a:buFont typeface="+mj-lt"/>
              <a:buAutoNum type="romanUcPeriod"/>
            </a:pPr>
            <a:endParaRPr lang="en-US" dirty="0">
              <a:latin typeface=" Arial"/>
            </a:endParaRPr>
          </a:p>
          <a:p>
            <a:pPr marL="0" lvl="3"/>
            <a:endParaRPr lang="en-US" dirty="0">
              <a:latin typeface=" Arial"/>
            </a:endParaRPr>
          </a:p>
          <a:p>
            <a:pPr marL="400050" lvl="3" indent="-400050">
              <a:buFont typeface="+mj-lt"/>
              <a:buAutoNum type="romanUcPeriod"/>
            </a:pPr>
            <a:endParaRPr lang="en-US" dirty="0">
              <a:latin typeface=" Arial"/>
            </a:endParaRPr>
          </a:p>
        </p:txBody>
      </p:sp>
      <p:sp>
        <p:nvSpPr>
          <p:cNvPr id="4" name="TextBox 3"/>
          <p:cNvSpPr txBox="1"/>
          <p:nvPr/>
        </p:nvSpPr>
        <p:spPr>
          <a:xfrm>
            <a:off x="3048000" y="2473404"/>
            <a:ext cx="2791149" cy="1015663"/>
          </a:xfrm>
          <a:prstGeom prst="rect">
            <a:avLst/>
          </a:prstGeom>
          <a:noFill/>
        </p:spPr>
        <p:txBody>
          <a:bodyPr wrap="none" rtlCol="0">
            <a:spAutoFit/>
          </a:bodyPr>
          <a:lstStyle/>
          <a:p>
            <a:r>
              <a:rPr lang="en-US" sz="6000" b="1" dirty="0">
                <a:effectLst>
                  <a:outerShdw blurRad="38100" dist="38100" dir="2700000" algn="tl">
                    <a:srgbClr val="000000">
                      <a:alpha val="43137"/>
                    </a:srgbClr>
                  </a:outerShdw>
                </a:effectLst>
                <a:latin typeface=" Arial"/>
                <a:cs typeface="Times New Roman" panose="02020603050405020304" pitchFamily="18" charset="0"/>
              </a:rPr>
              <a:t>LEGAL</a:t>
            </a:r>
          </a:p>
        </p:txBody>
      </p:sp>
    </p:spTree>
    <p:extLst>
      <p:ext uri="{BB962C8B-B14F-4D97-AF65-F5344CB8AC3E}">
        <p14:creationId xmlns:p14="http://schemas.microsoft.com/office/powerpoint/2010/main" val="3621591328"/>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086600" y="6361113"/>
            <a:ext cx="2057400" cy="365125"/>
          </a:xfrm>
        </p:spPr>
        <p:txBody>
          <a:bodyPr/>
          <a:lstStyle/>
          <a:p>
            <a:fld id="{6574D512-9DF0-44F7-AB01-4028E56E4CD4}" type="slidenum">
              <a:rPr lang="en-US" smtClean="0">
                <a:solidFill>
                  <a:prstClr val="black"/>
                </a:solidFill>
              </a:rPr>
              <a:pPr/>
              <a:t>37</a:t>
            </a:fld>
            <a:endParaRPr lang="en-US">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94152017"/>
              </p:ext>
            </p:extLst>
          </p:nvPr>
        </p:nvGraphicFramePr>
        <p:xfrm>
          <a:off x="76200" y="1335801"/>
          <a:ext cx="8991600" cy="4455399"/>
        </p:xfrm>
        <a:graphic>
          <a:graphicData uri="http://schemas.openxmlformats.org/drawingml/2006/table">
            <a:tbl>
              <a:tblPr/>
              <a:tblGrid>
                <a:gridCol w="377798">
                  <a:extLst>
                    <a:ext uri="{9D8B030D-6E8A-4147-A177-3AD203B41FA5}">
                      <a16:colId xmlns:a16="http://schemas.microsoft.com/office/drawing/2014/main" val="3244070111"/>
                    </a:ext>
                  </a:extLst>
                </a:gridCol>
                <a:gridCol w="640098">
                  <a:extLst>
                    <a:ext uri="{9D8B030D-6E8A-4147-A177-3AD203B41FA5}">
                      <a16:colId xmlns:a16="http://schemas.microsoft.com/office/drawing/2014/main" val="1228243087"/>
                    </a:ext>
                  </a:extLst>
                </a:gridCol>
                <a:gridCol w="762000">
                  <a:extLst>
                    <a:ext uri="{9D8B030D-6E8A-4147-A177-3AD203B41FA5}">
                      <a16:colId xmlns:a16="http://schemas.microsoft.com/office/drawing/2014/main" val="376048666"/>
                    </a:ext>
                  </a:extLst>
                </a:gridCol>
                <a:gridCol w="486894">
                  <a:extLst>
                    <a:ext uri="{9D8B030D-6E8A-4147-A177-3AD203B41FA5}">
                      <a16:colId xmlns:a16="http://schemas.microsoft.com/office/drawing/2014/main" val="443812512"/>
                    </a:ext>
                  </a:extLst>
                </a:gridCol>
                <a:gridCol w="476410">
                  <a:extLst>
                    <a:ext uri="{9D8B030D-6E8A-4147-A177-3AD203B41FA5}">
                      <a16:colId xmlns:a16="http://schemas.microsoft.com/office/drawing/2014/main" val="2846175326"/>
                    </a:ext>
                  </a:extLst>
                </a:gridCol>
                <a:gridCol w="430306">
                  <a:extLst>
                    <a:ext uri="{9D8B030D-6E8A-4147-A177-3AD203B41FA5}">
                      <a16:colId xmlns:a16="http://schemas.microsoft.com/office/drawing/2014/main" val="764461379"/>
                    </a:ext>
                  </a:extLst>
                </a:gridCol>
                <a:gridCol w="604477">
                  <a:extLst>
                    <a:ext uri="{9D8B030D-6E8A-4147-A177-3AD203B41FA5}">
                      <a16:colId xmlns:a16="http://schemas.microsoft.com/office/drawing/2014/main" val="4109259915"/>
                    </a:ext>
                  </a:extLst>
                </a:gridCol>
                <a:gridCol w="717817">
                  <a:extLst>
                    <a:ext uri="{9D8B030D-6E8A-4147-A177-3AD203B41FA5}">
                      <a16:colId xmlns:a16="http://schemas.microsoft.com/office/drawing/2014/main" val="1592054581"/>
                    </a:ext>
                  </a:extLst>
                </a:gridCol>
                <a:gridCol w="642256">
                  <a:extLst>
                    <a:ext uri="{9D8B030D-6E8A-4147-A177-3AD203B41FA5}">
                      <a16:colId xmlns:a16="http://schemas.microsoft.com/office/drawing/2014/main" val="4199888080"/>
                    </a:ext>
                  </a:extLst>
                </a:gridCol>
                <a:gridCol w="729344">
                  <a:extLst>
                    <a:ext uri="{9D8B030D-6E8A-4147-A177-3AD203B41FA5}">
                      <a16:colId xmlns:a16="http://schemas.microsoft.com/office/drawing/2014/main" val="1022391151"/>
                    </a:ext>
                  </a:extLst>
                </a:gridCol>
                <a:gridCol w="332096">
                  <a:extLst>
                    <a:ext uri="{9D8B030D-6E8A-4147-A177-3AD203B41FA5}">
                      <a16:colId xmlns:a16="http://schemas.microsoft.com/office/drawing/2014/main" val="534321821"/>
                    </a:ext>
                  </a:extLst>
                </a:gridCol>
                <a:gridCol w="582304">
                  <a:extLst>
                    <a:ext uri="{9D8B030D-6E8A-4147-A177-3AD203B41FA5}">
                      <a16:colId xmlns:a16="http://schemas.microsoft.com/office/drawing/2014/main" val="3075374307"/>
                    </a:ext>
                  </a:extLst>
                </a:gridCol>
                <a:gridCol w="533400">
                  <a:extLst>
                    <a:ext uri="{9D8B030D-6E8A-4147-A177-3AD203B41FA5}">
                      <a16:colId xmlns:a16="http://schemas.microsoft.com/office/drawing/2014/main" val="1586524144"/>
                    </a:ext>
                  </a:extLst>
                </a:gridCol>
                <a:gridCol w="685800">
                  <a:extLst>
                    <a:ext uri="{9D8B030D-6E8A-4147-A177-3AD203B41FA5}">
                      <a16:colId xmlns:a16="http://schemas.microsoft.com/office/drawing/2014/main" val="2464682784"/>
                    </a:ext>
                  </a:extLst>
                </a:gridCol>
                <a:gridCol w="990600">
                  <a:extLst>
                    <a:ext uri="{9D8B030D-6E8A-4147-A177-3AD203B41FA5}">
                      <a16:colId xmlns:a16="http://schemas.microsoft.com/office/drawing/2014/main" val="1138319173"/>
                    </a:ext>
                  </a:extLst>
                </a:gridCol>
              </a:tblGrid>
              <a:tr h="946447">
                <a:tc>
                  <a:txBody>
                    <a:bodyPr/>
                    <a:lstStyle/>
                    <a:p>
                      <a:pPr algn="ctr" fontAlgn="ctr"/>
                      <a:r>
                        <a:rPr lang="en-US" sz="1000" b="1" i="0" u="none" strike="noStrike" dirty="0">
                          <a:solidFill>
                            <a:schemeClr val="bg1"/>
                          </a:solidFill>
                          <a:effectLst/>
                          <a:latin typeface=" Arial"/>
                          <a:cs typeface="Times New Roman" panose="02020603050405020304" pitchFamily="18" charset="0"/>
                        </a:rPr>
                        <a:t>Rank</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Name</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Counseling, FLAG, and Updated ERB</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Medical</a:t>
                      </a:r>
                      <a:r>
                        <a:rPr lang="en-US" sz="1000" b="1" i="0" u="none" strike="noStrike" baseline="0" dirty="0">
                          <a:solidFill>
                            <a:schemeClr val="bg1"/>
                          </a:solidFill>
                          <a:effectLst/>
                          <a:latin typeface=" Arial"/>
                          <a:cs typeface="Times New Roman" panose="02020603050405020304" pitchFamily="18" charset="0"/>
                        </a:rPr>
                        <a:t> Phase  1</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Medical</a:t>
                      </a:r>
                      <a:r>
                        <a:rPr lang="en-US" sz="1000" b="1" i="0" u="none" strike="noStrike" baseline="0" dirty="0">
                          <a:solidFill>
                            <a:schemeClr val="bg1"/>
                          </a:solidFill>
                          <a:effectLst/>
                          <a:latin typeface=" Arial"/>
                          <a:cs typeface="Times New Roman" panose="02020603050405020304" pitchFamily="18" charset="0"/>
                        </a:rPr>
                        <a:t> Phase 2</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Mental</a:t>
                      </a:r>
                      <a:r>
                        <a:rPr lang="en-US" sz="1000" b="1" i="0" u="none" strike="noStrike" baseline="0" dirty="0">
                          <a:solidFill>
                            <a:schemeClr val="bg1"/>
                          </a:solidFill>
                          <a:effectLst/>
                          <a:latin typeface=" Arial"/>
                          <a:cs typeface="Times New Roman" panose="02020603050405020304" pitchFamily="18" charset="0"/>
                        </a:rPr>
                        <a:t> </a:t>
                      </a:r>
                      <a:r>
                        <a:rPr lang="en-US" sz="1000" b="1" i="0" u="none" strike="noStrike" baseline="0" dirty="0" err="1">
                          <a:solidFill>
                            <a:schemeClr val="bg1"/>
                          </a:solidFill>
                          <a:effectLst/>
                          <a:latin typeface=" Arial"/>
                          <a:cs typeface="Times New Roman" panose="02020603050405020304" pitchFamily="18" charset="0"/>
                        </a:rPr>
                        <a:t>Eval</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SFL</a:t>
                      </a:r>
                      <a:r>
                        <a:rPr lang="en-US" sz="1000" b="1" i="0" u="none" strike="noStrike" baseline="0" dirty="0">
                          <a:solidFill>
                            <a:schemeClr val="bg1"/>
                          </a:solidFill>
                          <a:effectLst/>
                          <a:latin typeface=" Arial"/>
                          <a:cs typeface="Times New Roman" panose="02020603050405020304" pitchFamily="18" charset="0"/>
                        </a:rPr>
                        <a:t> Tap Start Date</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Supporting</a:t>
                      </a:r>
                      <a:r>
                        <a:rPr lang="en-US" sz="1000" b="1" i="0" u="none" strike="noStrike" baseline="0" dirty="0">
                          <a:solidFill>
                            <a:schemeClr val="bg1"/>
                          </a:solidFill>
                          <a:effectLst/>
                          <a:latin typeface=" Arial"/>
                          <a:cs typeface="Times New Roman" panose="02020603050405020304" pitchFamily="18" charset="0"/>
                        </a:rPr>
                        <a:t> Evidence Gathered*</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Turned into Legal for Draft</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Chapter</a:t>
                      </a:r>
                      <a:r>
                        <a:rPr lang="en-US" sz="1000" b="1" i="0" u="none" strike="noStrike" baseline="0" dirty="0">
                          <a:solidFill>
                            <a:schemeClr val="bg1"/>
                          </a:solidFill>
                          <a:effectLst/>
                          <a:latin typeface=" Arial"/>
                          <a:cs typeface="Times New Roman" panose="02020603050405020304" pitchFamily="18" charset="0"/>
                        </a:rPr>
                        <a:t> Notification</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TDS</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CDR’s Chapter Memo</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BC’s Chapter Memo</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Turned</a:t>
                      </a:r>
                    </a:p>
                    <a:p>
                      <a:pPr algn="ctr" fontAlgn="ctr"/>
                      <a:r>
                        <a:rPr lang="en-US" sz="1000" b="1" i="0" u="none" strike="noStrike" baseline="0" dirty="0">
                          <a:solidFill>
                            <a:schemeClr val="bg1"/>
                          </a:solidFill>
                          <a:effectLst/>
                          <a:latin typeface=" Arial"/>
                          <a:cs typeface="Times New Roman" panose="02020603050405020304" pitchFamily="18" charset="0"/>
                        </a:rPr>
                        <a:t> into Legal for Closer</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Status</a:t>
                      </a:r>
                    </a:p>
                    <a:p>
                      <a:pPr algn="ctr" fontAlgn="ctr"/>
                      <a:r>
                        <a:rPr lang="en-US" sz="1000" b="1" i="0" u="none" strike="noStrike" dirty="0">
                          <a:solidFill>
                            <a:schemeClr val="bg1"/>
                          </a:solidFill>
                          <a:effectLst/>
                          <a:latin typeface=" Arial"/>
                          <a:cs typeface="Times New Roman" panose="02020603050405020304" pitchFamily="18" charset="0"/>
                        </a:rPr>
                        <a:t>/Remarks</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580006081"/>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5926503"/>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8679474"/>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088687"/>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5765228"/>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3884666"/>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9400846"/>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0509688"/>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3299796"/>
                  </a:ext>
                </a:extLst>
              </a:tr>
            </a:tbl>
          </a:graphicData>
        </a:graphic>
      </p:graphicFrame>
      <p:sp>
        <p:nvSpPr>
          <p:cNvPr id="5" name="Rectangle 4"/>
          <p:cNvSpPr/>
          <p:nvPr/>
        </p:nvSpPr>
        <p:spPr>
          <a:xfrm>
            <a:off x="2475940" y="304800"/>
            <a:ext cx="4289957" cy="584775"/>
          </a:xfrm>
          <a:prstGeom prst="rect">
            <a:avLst/>
          </a:prstGeom>
        </p:spPr>
        <p:txBody>
          <a:bodyPr wrap="none">
            <a:spAutoFit/>
          </a:bodyPr>
          <a:lstStyle/>
          <a:p>
            <a:pPr lvl="0" algn="ctr" fontAlgn="base">
              <a:spcBef>
                <a:spcPct val="0"/>
              </a:spcBef>
              <a:spcAft>
                <a:spcPct val="0"/>
              </a:spcAft>
              <a:defRPr/>
            </a:pPr>
            <a:r>
              <a:rPr lang="en-US" sz="3200" b="1" dirty="0">
                <a:solidFill>
                  <a:prstClr val="black"/>
                </a:solidFill>
                <a:latin typeface="Arial" panose="020B0604020202020204" pitchFamily="34" charset="0"/>
                <a:cs typeface="Arial" pitchFamily="34" charset="0"/>
              </a:rPr>
              <a:t>CHAPTER TRACKER</a:t>
            </a:r>
            <a:endParaRPr lang="en-US" sz="3200" b="1" dirty="0">
              <a:solidFill>
                <a:srgbClr val="FF0000"/>
              </a:solidFill>
              <a:latin typeface="Arial" panose="020B0604020202020204" pitchFamily="34" charset="0"/>
              <a:cs typeface="Arial" pitchFamily="34" charset="0"/>
            </a:endParaRPr>
          </a:p>
        </p:txBody>
      </p:sp>
      <p:sp>
        <p:nvSpPr>
          <p:cNvPr id="6" name="TextBox 5"/>
          <p:cNvSpPr txBox="1"/>
          <p:nvPr/>
        </p:nvSpPr>
        <p:spPr>
          <a:xfrm>
            <a:off x="64893" y="5997714"/>
            <a:ext cx="4888107" cy="707886"/>
          </a:xfrm>
          <a:prstGeom prst="rect">
            <a:avLst/>
          </a:prstGeom>
          <a:noFill/>
        </p:spPr>
        <p:txBody>
          <a:bodyPr wrap="square" rtlCol="0">
            <a:spAutoFit/>
          </a:bodyPr>
          <a:lstStyle/>
          <a:p>
            <a:pPr lvl="0"/>
            <a:r>
              <a:rPr lang="en-US" sz="1000" i="1" dirty="0">
                <a:solidFill>
                  <a:prstClr val="black"/>
                </a:solidFill>
              </a:rPr>
              <a:t>*Please see “Administrative Separation Action Request” sheet for specific chapter requirements</a:t>
            </a:r>
            <a:endParaRPr lang="en-US" sz="1000" i="1" dirty="0">
              <a:solidFill>
                <a:prstClr val="black"/>
              </a:solidFill>
              <a:latin typeface="Calibri"/>
            </a:endParaRPr>
          </a:p>
          <a:p>
            <a:pPr lvl="0"/>
            <a:endParaRPr kumimoji="0" lang="en-US" sz="1000" b="0" i="1" u="none" strike="noStrike" kern="1200" cap="none" spc="0" normalizeH="0" baseline="0" noProof="0" dirty="0">
              <a:ln>
                <a:noFill/>
              </a:ln>
              <a:solidFill>
                <a:prstClr val="black"/>
              </a:solidFill>
              <a:effectLst/>
              <a:uLnTx/>
              <a:uFillTx/>
              <a:latin typeface="Calibri"/>
              <a:ea typeface="+mn-ea"/>
              <a:cs typeface="+mn-cs"/>
            </a:endParaRPr>
          </a:p>
          <a:p>
            <a:pPr lvl="0"/>
            <a:r>
              <a:rPr lang="en-US" sz="1000" dirty="0">
                <a:solidFill>
                  <a:prstClr val="black"/>
                </a:solidFill>
                <a:latin typeface="Calibri"/>
              </a:rPr>
              <a:t>Detailed processing times are noted within the Legal Team’s “Chapter Pathway” slide. </a:t>
            </a:r>
            <a:endParaRPr kumimoji="0" lang="en-US" sz="1000" b="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6658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086600" y="6361113"/>
            <a:ext cx="2057400" cy="365125"/>
          </a:xfrm>
        </p:spPr>
        <p:txBody>
          <a:bodyPr/>
          <a:lstStyle/>
          <a:p>
            <a:fld id="{6574D512-9DF0-44F7-AB01-4028E56E4CD4}" type="slidenum">
              <a:rPr lang="en-US" smtClean="0">
                <a:solidFill>
                  <a:prstClr val="black"/>
                </a:solidFill>
              </a:rPr>
              <a:pPr/>
              <a:t>38</a:t>
            </a:fld>
            <a:endParaRPr lang="en-US">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069854004"/>
              </p:ext>
            </p:extLst>
          </p:nvPr>
        </p:nvGraphicFramePr>
        <p:xfrm>
          <a:off x="76199" y="1219200"/>
          <a:ext cx="8988142" cy="4455399"/>
        </p:xfrm>
        <a:graphic>
          <a:graphicData uri="http://schemas.openxmlformats.org/drawingml/2006/table">
            <a:tbl>
              <a:tblPr/>
              <a:tblGrid>
                <a:gridCol w="459565">
                  <a:extLst>
                    <a:ext uri="{9D8B030D-6E8A-4147-A177-3AD203B41FA5}">
                      <a16:colId xmlns:a16="http://schemas.microsoft.com/office/drawing/2014/main" val="3244070111"/>
                    </a:ext>
                  </a:extLst>
                </a:gridCol>
                <a:gridCol w="919132">
                  <a:extLst>
                    <a:ext uri="{9D8B030D-6E8A-4147-A177-3AD203B41FA5}">
                      <a16:colId xmlns:a16="http://schemas.microsoft.com/office/drawing/2014/main" val="1228243087"/>
                    </a:ext>
                  </a:extLst>
                </a:gridCol>
                <a:gridCol w="879116">
                  <a:extLst>
                    <a:ext uri="{9D8B030D-6E8A-4147-A177-3AD203B41FA5}">
                      <a16:colId xmlns:a16="http://schemas.microsoft.com/office/drawing/2014/main" val="376048666"/>
                    </a:ext>
                  </a:extLst>
                </a:gridCol>
                <a:gridCol w="834229">
                  <a:extLst>
                    <a:ext uri="{9D8B030D-6E8A-4147-A177-3AD203B41FA5}">
                      <a16:colId xmlns:a16="http://schemas.microsoft.com/office/drawing/2014/main" val="1592054581"/>
                    </a:ext>
                  </a:extLst>
                </a:gridCol>
                <a:gridCol w="875146">
                  <a:extLst>
                    <a:ext uri="{9D8B030D-6E8A-4147-A177-3AD203B41FA5}">
                      <a16:colId xmlns:a16="http://schemas.microsoft.com/office/drawing/2014/main" val="4199888080"/>
                    </a:ext>
                  </a:extLst>
                </a:gridCol>
                <a:gridCol w="793311">
                  <a:extLst>
                    <a:ext uri="{9D8B030D-6E8A-4147-A177-3AD203B41FA5}">
                      <a16:colId xmlns:a16="http://schemas.microsoft.com/office/drawing/2014/main" val="1022391151"/>
                    </a:ext>
                  </a:extLst>
                </a:gridCol>
                <a:gridCol w="834229">
                  <a:extLst>
                    <a:ext uri="{9D8B030D-6E8A-4147-A177-3AD203B41FA5}">
                      <a16:colId xmlns:a16="http://schemas.microsoft.com/office/drawing/2014/main" val="534321821"/>
                    </a:ext>
                  </a:extLst>
                </a:gridCol>
                <a:gridCol w="1230542">
                  <a:extLst>
                    <a:ext uri="{9D8B030D-6E8A-4147-A177-3AD203B41FA5}">
                      <a16:colId xmlns:a16="http://schemas.microsoft.com/office/drawing/2014/main" val="3075374307"/>
                    </a:ext>
                  </a:extLst>
                </a:gridCol>
                <a:gridCol w="617963">
                  <a:extLst>
                    <a:ext uri="{9D8B030D-6E8A-4147-A177-3AD203B41FA5}">
                      <a16:colId xmlns:a16="http://schemas.microsoft.com/office/drawing/2014/main" val="1586524144"/>
                    </a:ext>
                  </a:extLst>
                </a:gridCol>
                <a:gridCol w="1544909">
                  <a:extLst>
                    <a:ext uri="{9D8B030D-6E8A-4147-A177-3AD203B41FA5}">
                      <a16:colId xmlns:a16="http://schemas.microsoft.com/office/drawing/2014/main" val="1138319173"/>
                    </a:ext>
                  </a:extLst>
                </a:gridCol>
              </a:tblGrid>
              <a:tr h="946447">
                <a:tc>
                  <a:txBody>
                    <a:bodyPr/>
                    <a:lstStyle/>
                    <a:p>
                      <a:pPr algn="ctr" fontAlgn="ctr"/>
                      <a:r>
                        <a:rPr lang="en-US" sz="1000" b="1" i="0" u="none" strike="noStrike" dirty="0">
                          <a:solidFill>
                            <a:schemeClr val="bg1"/>
                          </a:solidFill>
                          <a:effectLst/>
                          <a:latin typeface=" Arial"/>
                          <a:cs typeface="Times New Roman" panose="02020603050405020304" pitchFamily="18" charset="0"/>
                        </a:rPr>
                        <a:t>Rank</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Name</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Counseling, FLAG, and Updated ERB</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Supporting</a:t>
                      </a:r>
                      <a:r>
                        <a:rPr lang="en-US" sz="1000" b="1" i="0" u="none" strike="noStrike" baseline="0" dirty="0">
                          <a:solidFill>
                            <a:schemeClr val="bg1"/>
                          </a:solidFill>
                          <a:effectLst/>
                          <a:latin typeface=" Arial"/>
                          <a:cs typeface="Times New Roman" panose="02020603050405020304" pitchFamily="18" charset="0"/>
                        </a:rPr>
                        <a:t> Evidence Gathered</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Turned into Legal for Draft/Routing</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baseline="0" dirty="0">
                          <a:solidFill>
                            <a:schemeClr val="bg1"/>
                          </a:solidFill>
                          <a:effectLst/>
                          <a:latin typeface=" Arial"/>
                          <a:cs typeface="Times New Roman" panose="02020603050405020304" pitchFamily="18" charset="0"/>
                        </a:rPr>
                        <a:t>Notification </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baseline="0" dirty="0">
                          <a:solidFill>
                            <a:schemeClr val="bg1"/>
                          </a:solidFill>
                          <a:effectLst/>
                          <a:latin typeface=" Arial"/>
                          <a:cs typeface="Times New Roman" panose="02020603050405020304" pitchFamily="18" charset="0"/>
                        </a:rPr>
                        <a:t>Legal Assistance</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err="1">
                          <a:solidFill>
                            <a:schemeClr val="bg1"/>
                          </a:solidFill>
                          <a:effectLst/>
                          <a:latin typeface=" Arial"/>
                          <a:cs typeface="Times New Roman" panose="02020603050405020304" pitchFamily="18" charset="0"/>
                        </a:rPr>
                        <a:t>CoC</a:t>
                      </a:r>
                      <a:r>
                        <a:rPr lang="en-US" sz="1000" b="1" i="0" u="none" strike="noStrike" dirty="0">
                          <a:solidFill>
                            <a:schemeClr val="bg1"/>
                          </a:solidFill>
                          <a:effectLst/>
                          <a:latin typeface=" Arial"/>
                          <a:cs typeface="Times New Roman" panose="02020603050405020304" pitchFamily="18" charset="0"/>
                        </a:rPr>
                        <a:t> Recommendations</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Turn into Legal for Routing</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Status</a:t>
                      </a:r>
                    </a:p>
                    <a:p>
                      <a:pPr algn="ctr" fontAlgn="ctr"/>
                      <a:r>
                        <a:rPr lang="en-US" sz="1000" b="1" i="0" u="none" strike="noStrike" dirty="0">
                          <a:solidFill>
                            <a:schemeClr val="bg1"/>
                          </a:solidFill>
                          <a:effectLst/>
                          <a:latin typeface=" Arial"/>
                          <a:cs typeface="Times New Roman" panose="02020603050405020304" pitchFamily="18" charset="0"/>
                        </a:rPr>
                        <a:t>/Remarks</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580006081"/>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5926503"/>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8679474"/>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088687"/>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5765228"/>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3884666"/>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9400846"/>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0509688"/>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3299796"/>
                  </a:ext>
                </a:extLst>
              </a:tr>
            </a:tbl>
          </a:graphicData>
        </a:graphic>
      </p:graphicFrame>
      <p:sp>
        <p:nvSpPr>
          <p:cNvPr id="5" name="Rectangle 4"/>
          <p:cNvSpPr/>
          <p:nvPr/>
        </p:nvSpPr>
        <p:spPr>
          <a:xfrm>
            <a:off x="2670694" y="304800"/>
            <a:ext cx="3900428" cy="584775"/>
          </a:xfrm>
          <a:prstGeom prst="rect">
            <a:avLst/>
          </a:prstGeom>
        </p:spPr>
        <p:txBody>
          <a:bodyPr wrap="none">
            <a:spAutoFit/>
          </a:bodyPr>
          <a:lstStyle/>
          <a:p>
            <a:pPr lvl="0" algn="ctr" fontAlgn="base">
              <a:spcBef>
                <a:spcPct val="0"/>
              </a:spcBef>
              <a:spcAft>
                <a:spcPct val="0"/>
              </a:spcAft>
              <a:defRPr/>
            </a:pPr>
            <a:r>
              <a:rPr lang="en-US" sz="3200" b="1" dirty="0">
                <a:solidFill>
                  <a:prstClr val="black"/>
                </a:solidFill>
                <a:latin typeface="Arial" panose="020B0604020202020204" pitchFamily="34" charset="0"/>
                <a:cs typeface="Arial" pitchFamily="34" charset="0"/>
              </a:rPr>
              <a:t>GOMOR TRACKER</a:t>
            </a:r>
            <a:endParaRPr lang="en-US" sz="3200" b="1" dirty="0">
              <a:solidFill>
                <a:srgbClr val="FF0000"/>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1637056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086600" y="6361113"/>
            <a:ext cx="2057400" cy="365125"/>
          </a:xfrm>
        </p:spPr>
        <p:txBody>
          <a:bodyPr/>
          <a:lstStyle/>
          <a:p>
            <a:fld id="{6574D512-9DF0-44F7-AB01-4028E56E4CD4}" type="slidenum">
              <a:rPr lang="en-US" smtClean="0">
                <a:solidFill>
                  <a:prstClr val="black"/>
                </a:solidFill>
              </a:rPr>
              <a:pPr/>
              <a:t>39</a:t>
            </a:fld>
            <a:endParaRPr lang="en-US">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289001230"/>
              </p:ext>
            </p:extLst>
          </p:nvPr>
        </p:nvGraphicFramePr>
        <p:xfrm>
          <a:off x="125104" y="1259601"/>
          <a:ext cx="8866495" cy="4455399"/>
        </p:xfrm>
        <a:graphic>
          <a:graphicData uri="http://schemas.openxmlformats.org/drawingml/2006/table">
            <a:tbl>
              <a:tblPr/>
              <a:tblGrid>
                <a:gridCol w="421240">
                  <a:extLst>
                    <a:ext uri="{9D8B030D-6E8A-4147-A177-3AD203B41FA5}">
                      <a16:colId xmlns:a16="http://schemas.microsoft.com/office/drawing/2014/main" val="3244070111"/>
                    </a:ext>
                  </a:extLst>
                </a:gridCol>
                <a:gridCol w="842482">
                  <a:extLst>
                    <a:ext uri="{9D8B030D-6E8A-4147-A177-3AD203B41FA5}">
                      <a16:colId xmlns:a16="http://schemas.microsoft.com/office/drawing/2014/main" val="1228243087"/>
                    </a:ext>
                  </a:extLst>
                </a:gridCol>
                <a:gridCol w="805803">
                  <a:extLst>
                    <a:ext uri="{9D8B030D-6E8A-4147-A177-3AD203B41FA5}">
                      <a16:colId xmlns:a16="http://schemas.microsoft.com/office/drawing/2014/main" val="376048666"/>
                    </a:ext>
                  </a:extLst>
                </a:gridCol>
                <a:gridCol w="764659">
                  <a:extLst>
                    <a:ext uri="{9D8B030D-6E8A-4147-A177-3AD203B41FA5}">
                      <a16:colId xmlns:a16="http://schemas.microsoft.com/office/drawing/2014/main" val="1592054581"/>
                    </a:ext>
                  </a:extLst>
                </a:gridCol>
                <a:gridCol w="704237">
                  <a:extLst>
                    <a:ext uri="{9D8B030D-6E8A-4147-A177-3AD203B41FA5}">
                      <a16:colId xmlns:a16="http://schemas.microsoft.com/office/drawing/2014/main" val="4199888080"/>
                    </a:ext>
                  </a:extLst>
                </a:gridCol>
                <a:gridCol w="825081">
                  <a:extLst>
                    <a:ext uri="{9D8B030D-6E8A-4147-A177-3AD203B41FA5}">
                      <a16:colId xmlns:a16="http://schemas.microsoft.com/office/drawing/2014/main" val="1022391151"/>
                    </a:ext>
                  </a:extLst>
                </a:gridCol>
                <a:gridCol w="764659">
                  <a:extLst>
                    <a:ext uri="{9D8B030D-6E8A-4147-A177-3AD203B41FA5}">
                      <a16:colId xmlns:a16="http://schemas.microsoft.com/office/drawing/2014/main" val="534321821"/>
                    </a:ext>
                  </a:extLst>
                </a:gridCol>
                <a:gridCol w="509773">
                  <a:extLst>
                    <a:ext uri="{9D8B030D-6E8A-4147-A177-3AD203B41FA5}">
                      <a16:colId xmlns:a16="http://schemas.microsoft.com/office/drawing/2014/main" val="3075374307"/>
                    </a:ext>
                  </a:extLst>
                </a:gridCol>
                <a:gridCol w="561562">
                  <a:extLst>
                    <a:ext uri="{9D8B030D-6E8A-4147-A177-3AD203B41FA5}">
                      <a16:colId xmlns:a16="http://schemas.microsoft.com/office/drawing/2014/main" val="1586524144"/>
                    </a:ext>
                  </a:extLst>
                </a:gridCol>
                <a:gridCol w="627908">
                  <a:extLst>
                    <a:ext uri="{9D8B030D-6E8A-4147-A177-3AD203B41FA5}">
                      <a16:colId xmlns:a16="http://schemas.microsoft.com/office/drawing/2014/main" val="2464682784"/>
                    </a:ext>
                  </a:extLst>
                </a:gridCol>
                <a:gridCol w="2039091">
                  <a:extLst>
                    <a:ext uri="{9D8B030D-6E8A-4147-A177-3AD203B41FA5}">
                      <a16:colId xmlns:a16="http://schemas.microsoft.com/office/drawing/2014/main" val="1138319173"/>
                    </a:ext>
                  </a:extLst>
                </a:gridCol>
              </a:tblGrid>
              <a:tr h="946447">
                <a:tc>
                  <a:txBody>
                    <a:bodyPr/>
                    <a:lstStyle/>
                    <a:p>
                      <a:pPr algn="ctr" fontAlgn="ctr"/>
                      <a:r>
                        <a:rPr lang="en-US" sz="1000" b="1" i="0" u="none" strike="noStrike" dirty="0">
                          <a:solidFill>
                            <a:schemeClr val="bg1"/>
                          </a:solidFill>
                          <a:effectLst/>
                          <a:latin typeface=" Arial"/>
                          <a:cs typeface="Times New Roman" panose="02020603050405020304" pitchFamily="18" charset="0"/>
                        </a:rPr>
                        <a:t>Rank</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Name</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Counseling, FLAG, and Updated ERB</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Supporting</a:t>
                      </a:r>
                      <a:r>
                        <a:rPr lang="en-US" sz="1000" b="1" i="0" u="none" strike="noStrike" baseline="0" dirty="0">
                          <a:solidFill>
                            <a:schemeClr val="bg1"/>
                          </a:solidFill>
                          <a:effectLst/>
                          <a:latin typeface=" Arial"/>
                          <a:cs typeface="Times New Roman" panose="02020603050405020304" pitchFamily="18" charset="0"/>
                        </a:rPr>
                        <a:t> Evidence Gathered</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Turned into Legal for Draft</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baseline="0" dirty="0">
                          <a:solidFill>
                            <a:schemeClr val="bg1"/>
                          </a:solidFill>
                          <a:effectLst/>
                          <a:latin typeface=" Arial"/>
                          <a:cs typeface="Times New Roman" panose="02020603050405020304" pitchFamily="18" charset="0"/>
                        </a:rPr>
                        <a:t> Corrections Made</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baseline="0" dirty="0">
                          <a:solidFill>
                            <a:schemeClr val="bg1"/>
                          </a:solidFill>
                          <a:effectLst/>
                          <a:latin typeface=" Arial"/>
                          <a:cs typeface="Times New Roman" panose="02020603050405020304" pitchFamily="18" charset="0"/>
                        </a:rPr>
                        <a:t>1st Reading</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TDS</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2nd Reading</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Turned</a:t>
                      </a:r>
                    </a:p>
                    <a:p>
                      <a:pPr algn="ctr" fontAlgn="ctr"/>
                      <a:r>
                        <a:rPr lang="en-US" sz="1000" b="1" i="0" u="none" strike="noStrike" baseline="0" dirty="0">
                          <a:solidFill>
                            <a:schemeClr val="bg1"/>
                          </a:solidFill>
                          <a:effectLst/>
                          <a:latin typeface=" Arial"/>
                          <a:cs typeface="Times New Roman" panose="02020603050405020304" pitchFamily="18" charset="0"/>
                        </a:rPr>
                        <a:t> into Legal for Closer</a:t>
                      </a:r>
                      <a:endParaRPr lang="en-US" sz="1000" b="1" i="0" u="none" strike="noStrike" dirty="0">
                        <a:solidFill>
                          <a:schemeClr val="bg1"/>
                        </a:solidFill>
                        <a:effectLst/>
                        <a:latin typeface=" Arial"/>
                        <a:cs typeface="Times New Roman" panose="02020603050405020304" pitchFamily="18" charset="0"/>
                      </a:endParaRP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effectLst/>
                          <a:latin typeface=" Arial"/>
                          <a:cs typeface="Times New Roman" panose="02020603050405020304" pitchFamily="18" charset="0"/>
                        </a:rPr>
                        <a:t>Status</a:t>
                      </a:r>
                    </a:p>
                    <a:p>
                      <a:pPr algn="ctr" fontAlgn="ctr"/>
                      <a:r>
                        <a:rPr lang="en-US" sz="1000" b="1" i="0" u="none" strike="noStrike" dirty="0">
                          <a:solidFill>
                            <a:schemeClr val="bg1"/>
                          </a:solidFill>
                          <a:effectLst/>
                          <a:latin typeface=" Arial"/>
                          <a:cs typeface="Times New Roman" panose="02020603050405020304" pitchFamily="18" charset="0"/>
                        </a:rPr>
                        <a:t>/Remarks</a:t>
                      </a:r>
                    </a:p>
                  </a:txBody>
                  <a:tcPr marL="2988" marR="2988" marT="2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580006081"/>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5926503"/>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8679474"/>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088687"/>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5765228"/>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3884666"/>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9400846"/>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0509688"/>
                  </a:ext>
                </a:extLst>
              </a:tr>
              <a:tr h="438619">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 Arial"/>
                        <a:cs typeface="Times New Roman" panose="02020603050405020304" pitchFamily="18" charset="0"/>
                      </a:endParaRPr>
                    </a:p>
                  </a:txBody>
                  <a:tcPr marL="2988" marR="2988" marT="29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3299796"/>
                  </a:ext>
                </a:extLst>
              </a:tr>
            </a:tbl>
          </a:graphicData>
        </a:graphic>
      </p:graphicFrame>
      <p:sp>
        <p:nvSpPr>
          <p:cNvPr id="5" name="Rectangle 4"/>
          <p:cNvSpPr/>
          <p:nvPr/>
        </p:nvSpPr>
        <p:spPr>
          <a:xfrm>
            <a:off x="2351697" y="304800"/>
            <a:ext cx="4538423" cy="584775"/>
          </a:xfrm>
          <a:prstGeom prst="rect">
            <a:avLst/>
          </a:prstGeom>
        </p:spPr>
        <p:txBody>
          <a:bodyPr wrap="none">
            <a:spAutoFit/>
          </a:bodyPr>
          <a:lstStyle/>
          <a:p>
            <a:pPr lvl="0" algn="ctr" fontAlgn="base">
              <a:spcBef>
                <a:spcPct val="0"/>
              </a:spcBef>
              <a:spcAft>
                <a:spcPct val="0"/>
              </a:spcAft>
              <a:defRPr/>
            </a:pPr>
            <a:r>
              <a:rPr lang="en-US" sz="3200" b="1" dirty="0">
                <a:solidFill>
                  <a:prstClr val="black"/>
                </a:solidFill>
                <a:latin typeface="Arial" panose="020B0604020202020204" pitchFamily="34" charset="0"/>
                <a:cs typeface="Arial" pitchFamily="34" charset="0"/>
              </a:rPr>
              <a:t>ARTICLE15 TRACKER</a:t>
            </a:r>
            <a:endParaRPr lang="en-US" sz="3200" b="1" dirty="0">
              <a:solidFill>
                <a:srgbClr val="FF0000"/>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423836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863F8E5-03CF-4DCE-9C8E-9F5A6B4BA519}"/>
              </a:ext>
            </a:extLst>
          </p:cNvPr>
          <p:cNvSpPr>
            <a:spLocks noGrp="1"/>
          </p:cNvSpPr>
          <p:nvPr>
            <p:ph type="sldNum" sz="quarter" idx="12"/>
          </p:nvPr>
        </p:nvSpPr>
        <p:spPr/>
        <p:txBody>
          <a:bodyPr/>
          <a:lstStyle/>
          <a:p>
            <a:fld id="{CD2AB149-42F4-4073-8D2B-814A65F125F3}" type="slidenum">
              <a:rPr lang="en-US" smtClean="0"/>
              <a:t>4</a:t>
            </a:fld>
            <a:endParaRPr lang="en-US"/>
          </a:p>
        </p:txBody>
      </p:sp>
      <p:sp>
        <p:nvSpPr>
          <p:cNvPr id="5" name="Title 4">
            <a:extLst>
              <a:ext uri="{FF2B5EF4-FFF2-40B4-BE49-F238E27FC236}">
                <a16:creationId xmlns:a16="http://schemas.microsoft.com/office/drawing/2014/main" id="{49050A09-5244-198E-B95F-1F8D0D1BEBCA}"/>
              </a:ext>
            </a:extLst>
          </p:cNvPr>
          <p:cNvSpPr txBox="1">
            <a:spLocks noGrp="1"/>
          </p:cNvSpPr>
          <p:nvPr>
            <p:ph type="title"/>
          </p:nvPr>
        </p:nvSpPr>
        <p:spPr>
          <a:xfrm>
            <a:off x="628650" y="365125"/>
            <a:ext cx="7886700" cy="1325563"/>
          </a:xfrm>
          <a:prstGeom prst="rect">
            <a:avLst/>
          </a:prstGeom>
          <a:noFill/>
        </p:spPr>
        <p:txBody>
          <a:bodyPr wrap="square" rtlCol="0">
            <a:spAutoFit/>
          </a:bodyPr>
          <a:lstStyle/>
          <a:p>
            <a:pPr algn="ctr"/>
            <a:r>
              <a:rPr lang="en-US" sz="3200" b="1" dirty="0">
                <a:latin typeface=" Arial"/>
              </a:rPr>
              <a:t>Leaders Briefing Shell</a:t>
            </a:r>
          </a:p>
        </p:txBody>
      </p:sp>
      <p:graphicFrame>
        <p:nvGraphicFramePr>
          <p:cNvPr id="7" name="Table 6">
            <a:extLst>
              <a:ext uri="{FF2B5EF4-FFF2-40B4-BE49-F238E27FC236}">
                <a16:creationId xmlns:a16="http://schemas.microsoft.com/office/drawing/2014/main" id="{C70161F2-C3C3-72AD-7821-9FBA015EE6DE}"/>
              </a:ext>
            </a:extLst>
          </p:cNvPr>
          <p:cNvGraphicFramePr>
            <a:graphicFrameLocks noGrp="1"/>
          </p:cNvGraphicFramePr>
          <p:nvPr>
            <p:extLst>
              <p:ext uri="{D42A27DB-BD31-4B8C-83A1-F6EECF244321}">
                <p14:modId xmlns:p14="http://schemas.microsoft.com/office/powerpoint/2010/main" val="1009694890"/>
              </p:ext>
            </p:extLst>
          </p:nvPr>
        </p:nvGraphicFramePr>
        <p:xfrm>
          <a:off x="76200" y="1690688"/>
          <a:ext cx="8991599" cy="3428552"/>
        </p:xfrm>
        <a:graphic>
          <a:graphicData uri="http://schemas.openxmlformats.org/drawingml/2006/table">
            <a:tbl>
              <a:tblPr/>
              <a:tblGrid>
                <a:gridCol w="752567">
                  <a:extLst>
                    <a:ext uri="{9D8B030D-6E8A-4147-A177-3AD203B41FA5}">
                      <a16:colId xmlns:a16="http://schemas.microsoft.com/office/drawing/2014/main" val="20000"/>
                    </a:ext>
                  </a:extLst>
                </a:gridCol>
                <a:gridCol w="1771666">
                  <a:extLst>
                    <a:ext uri="{9D8B030D-6E8A-4147-A177-3AD203B41FA5}">
                      <a16:colId xmlns:a16="http://schemas.microsoft.com/office/drawing/2014/main" val="20001"/>
                    </a:ext>
                  </a:extLst>
                </a:gridCol>
                <a:gridCol w="1787345">
                  <a:extLst>
                    <a:ext uri="{9D8B030D-6E8A-4147-A177-3AD203B41FA5}">
                      <a16:colId xmlns:a16="http://schemas.microsoft.com/office/drawing/2014/main" val="20002"/>
                    </a:ext>
                  </a:extLst>
                </a:gridCol>
                <a:gridCol w="1505133">
                  <a:extLst>
                    <a:ext uri="{9D8B030D-6E8A-4147-A177-3AD203B41FA5}">
                      <a16:colId xmlns:a16="http://schemas.microsoft.com/office/drawing/2014/main" val="20003"/>
                    </a:ext>
                  </a:extLst>
                </a:gridCol>
                <a:gridCol w="1587444">
                  <a:extLst>
                    <a:ext uri="{9D8B030D-6E8A-4147-A177-3AD203B41FA5}">
                      <a16:colId xmlns:a16="http://schemas.microsoft.com/office/drawing/2014/main" val="20004"/>
                    </a:ext>
                  </a:extLst>
                </a:gridCol>
                <a:gridCol w="1587444">
                  <a:extLst>
                    <a:ext uri="{9D8B030D-6E8A-4147-A177-3AD203B41FA5}">
                      <a16:colId xmlns:a16="http://schemas.microsoft.com/office/drawing/2014/main" val="20005"/>
                    </a:ext>
                  </a:extLst>
                </a:gridCol>
              </a:tblGrid>
              <a:tr h="242371">
                <a:tc>
                  <a:txBody>
                    <a:bodyPr/>
                    <a:lstStyle/>
                    <a:p>
                      <a:pPr algn="ctr" fontAlgn="ctr"/>
                      <a:r>
                        <a:rPr lang="en-US" sz="1200" b="1" i="0" u="none" strike="noStrike" dirty="0">
                          <a:solidFill>
                            <a:srgbClr val="000000"/>
                          </a:solidFill>
                          <a:latin typeface=" Arial"/>
                        </a:rPr>
                        <a:t>Weekly</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latin typeface=" Arial"/>
                        </a:rPr>
                        <a:t>Monday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1" i="0" u="none" strike="noStrike" dirty="0">
                          <a:solidFill>
                            <a:srgbClr val="000000"/>
                          </a:solidFill>
                          <a:latin typeface=" Arial"/>
                        </a:rPr>
                        <a:t>Tuesday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200" b="1" i="0" u="none" strike="noStrike" dirty="0">
                          <a:solidFill>
                            <a:srgbClr val="000000"/>
                          </a:solidFill>
                          <a:latin typeface=" Arial"/>
                        </a:rPr>
                        <a:t>Wednesday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latin typeface=" Arial"/>
                        </a:rPr>
                        <a:t>Thursday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latin typeface=" Arial"/>
                        </a:rPr>
                        <a:t>Friday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038737">
                <a:tc>
                  <a:txBody>
                    <a:bodyPr/>
                    <a:lstStyle/>
                    <a:p>
                      <a:pPr algn="ctr" fontAlgn="ctr"/>
                      <a:r>
                        <a:rPr lang="en-US" sz="1200" b="0" i="0" u="none" strike="noStrike" dirty="0">
                          <a:solidFill>
                            <a:srgbClr val="000000"/>
                          </a:solidFill>
                          <a:latin typeface=" Arial"/>
                        </a:rPr>
                        <a:t>Ops Cell</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Morning Agenda </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p>
                    <a:p>
                      <a:pPr algn="ctr" fontAlgn="ctr"/>
                      <a:r>
                        <a:rPr lang="en-US" sz="1000" b="0" i="0" u="none" strike="noStrike" dirty="0">
                          <a:solidFill>
                            <a:srgbClr val="000000"/>
                          </a:solidFill>
                          <a:latin typeface=" Arial"/>
                        </a:rPr>
                        <a:t>Training</a:t>
                      </a:r>
                      <a:r>
                        <a:rPr lang="en-US" sz="1000" b="0" i="0" u="none" strike="noStrike" baseline="0" dirty="0">
                          <a:solidFill>
                            <a:srgbClr val="000000"/>
                          </a:solidFill>
                          <a:latin typeface=" Arial"/>
                        </a:rPr>
                        <a:t> Resource Update</a:t>
                      </a:r>
                    </a:p>
                    <a:p>
                      <a:pPr algn="ctr" fontAlgn="ctr"/>
                      <a:r>
                        <a:rPr lang="en-US" sz="1000" b="0" i="0" u="none" strike="noStrike" baseline="0" dirty="0">
                          <a:solidFill>
                            <a:srgbClr val="000000"/>
                          </a:solidFill>
                          <a:latin typeface=" Arial"/>
                        </a:rPr>
                        <a:t>Equipment Readiness</a:t>
                      </a:r>
                    </a:p>
                    <a:p>
                      <a:pPr algn="ctr" fontAlgn="ctr"/>
                      <a:r>
                        <a:rPr lang="en-US" sz="1000" b="0" i="0" u="none" strike="noStrike" baseline="0" dirty="0">
                          <a:solidFill>
                            <a:srgbClr val="000000"/>
                          </a:solidFill>
                          <a:latin typeface=" Arial"/>
                        </a:rPr>
                        <a:t>CQ/SD Roster</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45-day NCOER Report</a:t>
                      </a:r>
                      <a:br>
                        <a:rPr lang="en-US" sz="1000" b="0" i="0" u="none" strike="noStrike" dirty="0">
                          <a:solidFill>
                            <a:srgbClr val="000000"/>
                          </a:solidFill>
                          <a:latin typeface=" Arial"/>
                        </a:rPr>
                      </a:br>
                      <a:r>
                        <a:rPr lang="en-US" sz="1000" b="0" i="0" u="none" strike="noStrike" dirty="0">
                          <a:solidFill>
                            <a:srgbClr val="000000"/>
                          </a:solidFill>
                          <a:latin typeface=" Arial"/>
                        </a:rPr>
                        <a:t>Pending Awards</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0000"/>
                          </a:solidFill>
                          <a:latin typeface=" Arial"/>
                        </a:rPr>
                        <a:t>Medical</a:t>
                      </a:r>
                      <a:br>
                        <a:rPr lang="en-US" sz="1000" b="0" i="0" u="none" strike="noStrike" dirty="0">
                          <a:solidFill>
                            <a:srgbClr val="000000"/>
                          </a:solidFill>
                          <a:latin typeface=" Arial"/>
                        </a:rPr>
                      </a:br>
                      <a:r>
                        <a:rPr lang="en-US" sz="1000" b="0" i="0" u="none" strike="noStrike" dirty="0">
                          <a:solidFill>
                            <a:srgbClr val="000000"/>
                          </a:solidFill>
                          <a:latin typeface=" Arial"/>
                        </a:rPr>
                        <a:t>60 Day PRR/MEDPROS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Flag/Legal Report</a:t>
                      </a:r>
                    </a:p>
                    <a:p>
                      <a:pPr lvl="0" algn="ctr">
                        <a:buNone/>
                      </a:pPr>
                      <a:r>
                        <a:rPr lang="en-US" sz="1100" b="0" i="0" u="none" strike="noStrike" noProof="0" dirty="0">
                          <a:solidFill>
                            <a:srgbClr val="000000"/>
                          </a:solidFill>
                          <a:latin typeface="Arial"/>
                        </a:rPr>
                        <a:t>IPSSA Scrub</a:t>
                      </a:r>
                      <a:endParaRPr lang="en-US" sz="1100" noProof="0" dirty="0">
                        <a:latin typeface="Arial"/>
                      </a:endParaRPr>
                    </a:p>
                    <a:p>
                      <a:pPr algn="ctr" fontAlgn="ctr"/>
                      <a:r>
                        <a:rPr lang="en-US" sz="1000" b="0" i="0" u="none" strike="noStrike" dirty="0">
                          <a:solidFill>
                            <a:srgbClr val="000000"/>
                          </a:solidFill>
                          <a:latin typeface=" Arial"/>
                        </a:rPr>
                        <a:t>DTMS Scrub</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Gains / Loss Roster</a:t>
                      </a:r>
                    </a:p>
                    <a:p>
                      <a:pPr algn="ctr" fontAlgn="ctr"/>
                      <a:r>
                        <a:rPr lang="en-US" sz="1000" b="0" i="0" u="none" strike="noStrike" dirty="0">
                          <a:solidFill>
                            <a:srgbClr val="000000"/>
                          </a:solidFill>
                          <a:latin typeface=" Arial"/>
                        </a:rPr>
                        <a:t>Barracks</a:t>
                      </a:r>
                    </a:p>
                    <a:p>
                      <a:pPr algn="ctr" fontAlgn="ctr"/>
                      <a:r>
                        <a:rPr lang="en-US" sz="1000" b="0" i="0" u="none" strike="noStrike" dirty="0">
                          <a:solidFill>
                            <a:srgbClr val="000000"/>
                          </a:solidFill>
                          <a:latin typeface=" Arial"/>
                        </a:rPr>
                        <a:t>Supply Updates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Morning Agenda</a:t>
                      </a:r>
                    </a:p>
                    <a:p>
                      <a:pPr algn="ctr" fontAlgn="ct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DMO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School Update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92490">
                <a:tc>
                  <a:txBody>
                    <a:bodyPr/>
                    <a:lstStyle/>
                    <a:p>
                      <a:pPr algn="ctr" fontAlgn="ctr"/>
                      <a:r>
                        <a:rPr lang="en-US" sz="1200" b="0" i="0" u="none" strike="noStrike" dirty="0">
                          <a:solidFill>
                            <a:srgbClr val="000000"/>
                          </a:solidFill>
                          <a:latin typeface=" Arial"/>
                        </a:rPr>
                        <a:t>CO</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33138">
                <a:tc>
                  <a:txBody>
                    <a:bodyPr/>
                    <a:lstStyle/>
                    <a:p>
                      <a:pPr algn="ctr" fontAlgn="ctr"/>
                      <a:r>
                        <a:rPr lang="en-US" sz="1200" b="0" i="0" u="none" strike="noStrike" dirty="0">
                          <a:solidFill>
                            <a:srgbClr val="000000"/>
                          </a:solidFill>
                          <a:latin typeface=" Arial"/>
                        </a:rPr>
                        <a:t>1SG</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20161">
                <a:tc>
                  <a:txBody>
                    <a:bodyPr/>
                    <a:lstStyle/>
                    <a:p>
                      <a:pPr algn="ctr" fontAlgn="ctr"/>
                      <a:r>
                        <a:rPr lang="en-US" sz="1200" b="0" i="0" u="none" strike="noStrike" dirty="0">
                          <a:solidFill>
                            <a:srgbClr val="000000"/>
                          </a:solidFill>
                          <a:latin typeface=" Arial"/>
                        </a:rPr>
                        <a:t>XO</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Command Maintenance Focus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NMC Overview</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865613">
                <a:tc>
                  <a:txBody>
                    <a:bodyPr/>
                    <a:lstStyle/>
                    <a:p>
                      <a:pPr algn="ctr" fontAlgn="ctr"/>
                      <a:r>
                        <a:rPr lang="en-US" sz="1200" b="0" i="0" u="none" strike="noStrike" dirty="0">
                          <a:solidFill>
                            <a:srgbClr val="000000"/>
                          </a:solidFill>
                          <a:latin typeface=" Arial"/>
                        </a:rPr>
                        <a:t>Platoons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Weekly Inventory/Maintenance Plans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Daily Task/Purpose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MEDPROS/PRR Updates</a:t>
                      </a:r>
                      <a:br>
                        <a:rPr lang="en-US" sz="1000" b="0" i="0" u="none" strike="noStrike" dirty="0">
                          <a:solidFill>
                            <a:srgbClr val="000000"/>
                          </a:solidFill>
                          <a:latin typeface=" Arial"/>
                        </a:rPr>
                      </a:br>
                      <a:r>
                        <a:rPr lang="en-US" sz="1000" b="0" i="0" u="none" strike="noStrike" dirty="0">
                          <a:solidFill>
                            <a:srgbClr val="000000"/>
                          </a:solidFill>
                          <a:latin typeface=" Arial"/>
                        </a:rPr>
                        <a:t>NCOER/Awards Updates</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Platoon Finance Issues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Task/Purpose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02381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Box 4"/>
          <p:cNvSpPr txBox="1"/>
          <p:nvPr/>
        </p:nvSpPr>
        <p:spPr>
          <a:xfrm>
            <a:off x="3803798" y="381000"/>
            <a:ext cx="1524000" cy="584775"/>
          </a:xfrm>
          <a:prstGeom prst="rect">
            <a:avLst/>
          </a:prstGeom>
          <a:noFill/>
        </p:spPr>
        <p:txBody>
          <a:bodyPr wrap="square" rtlCol="0">
            <a:spAutoFit/>
          </a:bodyPr>
          <a:lstStyle/>
          <a:p>
            <a:pPr algn="ctr"/>
            <a:r>
              <a:rPr lang="en-US" sz="3200" b="1" dirty="0">
                <a:latin typeface="Arial" pitchFamily="34" charset="0"/>
                <a:cs typeface="Arial" pitchFamily="34" charset="0"/>
              </a:rPr>
              <a:t>BARS</a:t>
            </a:r>
          </a:p>
        </p:txBody>
      </p:sp>
      <p:graphicFrame>
        <p:nvGraphicFramePr>
          <p:cNvPr id="8" name="Table 7"/>
          <p:cNvGraphicFramePr>
            <a:graphicFrameLocks noGrp="1"/>
          </p:cNvGraphicFramePr>
          <p:nvPr>
            <p:extLst>
              <p:ext uri="{D42A27DB-BD31-4B8C-83A1-F6EECF244321}">
                <p14:modId xmlns:p14="http://schemas.microsoft.com/office/powerpoint/2010/main" val="4266438286"/>
              </p:ext>
            </p:extLst>
          </p:nvPr>
        </p:nvGraphicFramePr>
        <p:xfrm>
          <a:off x="76201" y="1295400"/>
          <a:ext cx="8991600" cy="3048645"/>
        </p:xfrm>
        <a:graphic>
          <a:graphicData uri="http://schemas.openxmlformats.org/drawingml/2006/table">
            <a:tbl>
              <a:tblPr/>
              <a:tblGrid>
                <a:gridCol w="2122397">
                  <a:extLst>
                    <a:ext uri="{9D8B030D-6E8A-4147-A177-3AD203B41FA5}">
                      <a16:colId xmlns:a16="http://schemas.microsoft.com/office/drawing/2014/main" val="20000"/>
                    </a:ext>
                  </a:extLst>
                </a:gridCol>
                <a:gridCol w="630128">
                  <a:extLst>
                    <a:ext uri="{9D8B030D-6E8A-4147-A177-3AD203B41FA5}">
                      <a16:colId xmlns:a16="http://schemas.microsoft.com/office/drawing/2014/main" val="20001"/>
                    </a:ext>
                  </a:extLst>
                </a:gridCol>
                <a:gridCol w="2064392">
                  <a:extLst>
                    <a:ext uri="{9D8B030D-6E8A-4147-A177-3AD203B41FA5}">
                      <a16:colId xmlns:a16="http://schemas.microsoft.com/office/drawing/2014/main" val="20002"/>
                    </a:ext>
                  </a:extLst>
                </a:gridCol>
                <a:gridCol w="1039863">
                  <a:extLst>
                    <a:ext uri="{9D8B030D-6E8A-4147-A177-3AD203B41FA5}">
                      <a16:colId xmlns:a16="http://schemas.microsoft.com/office/drawing/2014/main" val="20003"/>
                    </a:ext>
                  </a:extLst>
                </a:gridCol>
                <a:gridCol w="3134820">
                  <a:extLst>
                    <a:ext uri="{9D8B030D-6E8A-4147-A177-3AD203B41FA5}">
                      <a16:colId xmlns:a16="http://schemas.microsoft.com/office/drawing/2014/main" val="20004"/>
                    </a:ext>
                  </a:extLst>
                </a:gridCol>
              </a:tblGrid>
              <a:tr h="294303">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Name</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Rank</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Reason</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Eff Dt</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Counseling Follow</a:t>
                      </a:r>
                      <a:r>
                        <a:rPr lang="en-US" sz="1000" b="1" i="0" u="none" strike="noStrike" baseline="0" dirty="0">
                          <a:solidFill>
                            <a:schemeClr val="bg1"/>
                          </a:solidFill>
                          <a:latin typeface="Arial" panose="020B0604020202020204" pitchFamily="34" charset="0"/>
                          <a:cs typeface="Arial" panose="020B0604020202020204" pitchFamily="34" charset="0"/>
                        </a:rPr>
                        <a:t> Up</a:t>
                      </a:r>
                      <a:endParaRPr lang="en-US" sz="1000" b="1" i="0" u="none" strike="noStrike" dirty="0">
                        <a:solidFill>
                          <a:schemeClr val="bg1"/>
                        </a:solidFill>
                        <a:latin typeface="Arial" panose="020B0604020202020204" pitchFamily="34" charset="0"/>
                        <a:cs typeface="Arial" panose="020B0604020202020204" pitchFamily="34" charset="0"/>
                      </a:endParaRP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7231396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extBox 5"/>
          <p:cNvSpPr txBox="1"/>
          <p:nvPr/>
        </p:nvSpPr>
        <p:spPr>
          <a:xfrm>
            <a:off x="1403499" y="304800"/>
            <a:ext cx="6324600" cy="584775"/>
          </a:xfrm>
          <a:prstGeom prst="rect">
            <a:avLst/>
          </a:prstGeom>
          <a:noFill/>
        </p:spPr>
        <p:txBody>
          <a:bodyPr wrap="square" rtlCol="0">
            <a:spAutoFit/>
          </a:bodyPr>
          <a:lstStyle/>
          <a:p>
            <a:pPr algn="ctr"/>
            <a:r>
              <a:rPr lang="en-US" sz="3200" b="1" dirty="0">
                <a:latin typeface="Arial" pitchFamily="34" charset="0"/>
                <a:cs typeface="Arial" pitchFamily="34" charset="0"/>
              </a:rPr>
              <a:t>MEDIUM RISK SOLDIERS</a:t>
            </a:r>
          </a:p>
        </p:txBody>
      </p:sp>
      <p:graphicFrame>
        <p:nvGraphicFramePr>
          <p:cNvPr id="4" name="Table 3"/>
          <p:cNvGraphicFramePr>
            <a:graphicFrameLocks noGrp="1"/>
          </p:cNvGraphicFramePr>
          <p:nvPr>
            <p:extLst>
              <p:ext uri="{D42A27DB-BD31-4B8C-83A1-F6EECF244321}">
                <p14:modId xmlns:p14="http://schemas.microsoft.com/office/powerpoint/2010/main" val="3691034035"/>
              </p:ext>
            </p:extLst>
          </p:nvPr>
        </p:nvGraphicFramePr>
        <p:xfrm>
          <a:off x="76199" y="1295400"/>
          <a:ext cx="8991602" cy="3048645"/>
        </p:xfrm>
        <a:graphic>
          <a:graphicData uri="http://schemas.openxmlformats.org/drawingml/2006/table">
            <a:tbl>
              <a:tblPr/>
              <a:tblGrid>
                <a:gridCol w="2122397">
                  <a:extLst>
                    <a:ext uri="{9D8B030D-6E8A-4147-A177-3AD203B41FA5}">
                      <a16:colId xmlns:a16="http://schemas.microsoft.com/office/drawing/2014/main" val="20000"/>
                    </a:ext>
                  </a:extLst>
                </a:gridCol>
                <a:gridCol w="630128">
                  <a:extLst>
                    <a:ext uri="{9D8B030D-6E8A-4147-A177-3AD203B41FA5}">
                      <a16:colId xmlns:a16="http://schemas.microsoft.com/office/drawing/2014/main" val="20001"/>
                    </a:ext>
                  </a:extLst>
                </a:gridCol>
                <a:gridCol w="2064392">
                  <a:extLst>
                    <a:ext uri="{9D8B030D-6E8A-4147-A177-3AD203B41FA5}">
                      <a16:colId xmlns:a16="http://schemas.microsoft.com/office/drawing/2014/main" val="20002"/>
                    </a:ext>
                  </a:extLst>
                </a:gridCol>
                <a:gridCol w="1039864">
                  <a:extLst>
                    <a:ext uri="{9D8B030D-6E8A-4147-A177-3AD203B41FA5}">
                      <a16:colId xmlns:a16="http://schemas.microsoft.com/office/drawing/2014/main" val="20003"/>
                    </a:ext>
                  </a:extLst>
                </a:gridCol>
                <a:gridCol w="3134821">
                  <a:extLst>
                    <a:ext uri="{9D8B030D-6E8A-4147-A177-3AD203B41FA5}">
                      <a16:colId xmlns:a16="http://schemas.microsoft.com/office/drawing/2014/main" val="20004"/>
                    </a:ext>
                  </a:extLst>
                </a:gridCol>
              </a:tblGrid>
              <a:tr h="294303">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Name</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Rank</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PLT</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Eff Dt</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Remarks</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86530485"/>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extBox 5"/>
          <p:cNvSpPr txBox="1"/>
          <p:nvPr/>
        </p:nvSpPr>
        <p:spPr>
          <a:xfrm>
            <a:off x="1403499" y="304800"/>
            <a:ext cx="6324600" cy="584775"/>
          </a:xfrm>
          <a:prstGeom prst="rect">
            <a:avLst/>
          </a:prstGeom>
          <a:noFill/>
        </p:spPr>
        <p:txBody>
          <a:bodyPr wrap="square" rtlCol="0">
            <a:spAutoFit/>
          </a:bodyPr>
          <a:lstStyle/>
          <a:p>
            <a:pPr algn="ctr"/>
            <a:r>
              <a:rPr lang="en-US" sz="3200" b="1" dirty="0">
                <a:latin typeface="Arial" pitchFamily="34" charset="0"/>
                <a:cs typeface="Arial" pitchFamily="34" charset="0"/>
              </a:rPr>
              <a:t>High Risk Soldiers</a:t>
            </a:r>
          </a:p>
        </p:txBody>
      </p:sp>
      <p:graphicFrame>
        <p:nvGraphicFramePr>
          <p:cNvPr id="4" name="Table 3"/>
          <p:cNvGraphicFramePr>
            <a:graphicFrameLocks noGrp="1"/>
          </p:cNvGraphicFramePr>
          <p:nvPr>
            <p:extLst>
              <p:ext uri="{D42A27DB-BD31-4B8C-83A1-F6EECF244321}">
                <p14:modId xmlns:p14="http://schemas.microsoft.com/office/powerpoint/2010/main" val="2783842315"/>
              </p:ext>
            </p:extLst>
          </p:nvPr>
        </p:nvGraphicFramePr>
        <p:xfrm>
          <a:off x="76201" y="1295400"/>
          <a:ext cx="8991600" cy="3048645"/>
        </p:xfrm>
        <a:graphic>
          <a:graphicData uri="http://schemas.openxmlformats.org/drawingml/2006/table">
            <a:tbl>
              <a:tblPr/>
              <a:tblGrid>
                <a:gridCol w="2122398">
                  <a:extLst>
                    <a:ext uri="{9D8B030D-6E8A-4147-A177-3AD203B41FA5}">
                      <a16:colId xmlns:a16="http://schemas.microsoft.com/office/drawing/2014/main" val="20000"/>
                    </a:ext>
                  </a:extLst>
                </a:gridCol>
                <a:gridCol w="630127">
                  <a:extLst>
                    <a:ext uri="{9D8B030D-6E8A-4147-A177-3AD203B41FA5}">
                      <a16:colId xmlns:a16="http://schemas.microsoft.com/office/drawing/2014/main" val="20001"/>
                    </a:ext>
                  </a:extLst>
                </a:gridCol>
                <a:gridCol w="2064392">
                  <a:extLst>
                    <a:ext uri="{9D8B030D-6E8A-4147-A177-3AD203B41FA5}">
                      <a16:colId xmlns:a16="http://schemas.microsoft.com/office/drawing/2014/main" val="20002"/>
                    </a:ext>
                  </a:extLst>
                </a:gridCol>
                <a:gridCol w="1039863">
                  <a:extLst>
                    <a:ext uri="{9D8B030D-6E8A-4147-A177-3AD203B41FA5}">
                      <a16:colId xmlns:a16="http://schemas.microsoft.com/office/drawing/2014/main" val="20003"/>
                    </a:ext>
                  </a:extLst>
                </a:gridCol>
                <a:gridCol w="3134820">
                  <a:extLst>
                    <a:ext uri="{9D8B030D-6E8A-4147-A177-3AD203B41FA5}">
                      <a16:colId xmlns:a16="http://schemas.microsoft.com/office/drawing/2014/main" val="20004"/>
                    </a:ext>
                  </a:extLst>
                </a:gridCol>
              </a:tblGrid>
              <a:tr h="294303">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Name</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Rank</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PLT</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Eff Dt</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Remarks</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25537946"/>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2514599" y="304800"/>
            <a:ext cx="4114800" cy="6858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1" noProof="0" dirty="0">
                <a:latin typeface=" Arial"/>
                <a:ea typeface="+mj-ea"/>
                <a:cs typeface="Arial" pitchFamily="34" charset="0"/>
              </a:rPr>
              <a:t>FLAGS</a:t>
            </a:r>
            <a:endParaRPr kumimoji="0" lang="en-US" sz="3200" b="1" i="0" u="none" strike="noStrike" kern="1200" cap="none" spc="0" normalizeH="0" baseline="0" noProof="0" dirty="0">
              <a:ln>
                <a:noFill/>
              </a:ln>
              <a:solidFill>
                <a:schemeClr val="tx1"/>
              </a:solidFill>
              <a:uLnTx/>
              <a:uFillTx/>
              <a:latin typeface=" Arial"/>
              <a:ea typeface="+mj-ea"/>
              <a:cs typeface="Arial" pitchFamily="34" charset="0"/>
            </a:endParaRPr>
          </a:p>
        </p:txBody>
      </p:sp>
      <p:graphicFrame>
        <p:nvGraphicFramePr>
          <p:cNvPr id="167" name="Table 166"/>
          <p:cNvGraphicFramePr>
            <a:graphicFrameLocks noGrp="1"/>
          </p:cNvGraphicFramePr>
          <p:nvPr>
            <p:extLst>
              <p:ext uri="{D42A27DB-BD31-4B8C-83A1-F6EECF244321}">
                <p14:modId xmlns:p14="http://schemas.microsoft.com/office/powerpoint/2010/main" val="4066207575"/>
              </p:ext>
            </p:extLst>
          </p:nvPr>
        </p:nvGraphicFramePr>
        <p:xfrm>
          <a:off x="76199" y="1291645"/>
          <a:ext cx="8991600" cy="3048645"/>
        </p:xfrm>
        <a:graphic>
          <a:graphicData uri="http://schemas.openxmlformats.org/drawingml/2006/table">
            <a:tbl>
              <a:tblPr/>
              <a:tblGrid>
                <a:gridCol w="2122397">
                  <a:extLst>
                    <a:ext uri="{9D8B030D-6E8A-4147-A177-3AD203B41FA5}">
                      <a16:colId xmlns:a16="http://schemas.microsoft.com/office/drawing/2014/main" val="20000"/>
                    </a:ext>
                  </a:extLst>
                </a:gridCol>
                <a:gridCol w="630128">
                  <a:extLst>
                    <a:ext uri="{9D8B030D-6E8A-4147-A177-3AD203B41FA5}">
                      <a16:colId xmlns:a16="http://schemas.microsoft.com/office/drawing/2014/main" val="20001"/>
                    </a:ext>
                  </a:extLst>
                </a:gridCol>
                <a:gridCol w="2064392">
                  <a:extLst>
                    <a:ext uri="{9D8B030D-6E8A-4147-A177-3AD203B41FA5}">
                      <a16:colId xmlns:a16="http://schemas.microsoft.com/office/drawing/2014/main" val="20002"/>
                    </a:ext>
                  </a:extLst>
                </a:gridCol>
                <a:gridCol w="1039863">
                  <a:extLst>
                    <a:ext uri="{9D8B030D-6E8A-4147-A177-3AD203B41FA5}">
                      <a16:colId xmlns:a16="http://schemas.microsoft.com/office/drawing/2014/main" val="20003"/>
                    </a:ext>
                  </a:extLst>
                </a:gridCol>
                <a:gridCol w="3134820">
                  <a:extLst>
                    <a:ext uri="{9D8B030D-6E8A-4147-A177-3AD203B41FA5}">
                      <a16:colId xmlns:a16="http://schemas.microsoft.com/office/drawing/2014/main" val="20004"/>
                    </a:ext>
                  </a:extLst>
                </a:gridCol>
              </a:tblGrid>
              <a:tr h="294303">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Name</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Rank</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Type of Flag</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Eff Dt</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Remarks</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827380827"/>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1"/>
            <a:ext cx="8610600" cy="923330"/>
          </a:xfrm>
          <a:prstGeom prst="rect">
            <a:avLst/>
          </a:prstGeom>
        </p:spPr>
        <p:txBody>
          <a:bodyPr wrap="square">
            <a:spAutoFit/>
          </a:bodyPr>
          <a:lstStyle/>
          <a:p>
            <a:pPr marL="400050" indent="-400050">
              <a:buFont typeface="+mj-lt"/>
              <a:buAutoNum type="romanUcPeriod"/>
            </a:pPr>
            <a:endParaRPr lang="en-US" dirty="0">
              <a:latin typeface=" Arial"/>
            </a:endParaRPr>
          </a:p>
          <a:p>
            <a:pPr marL="0" lvl="3"/>
            <a:endParaRPr lang="en-US" dirty="0">
              <a:latin typeface=" Arial"/>
            </a:endParaRPr>
          </a:p>
          <a:p>
            <a:pPr marL="400050" lvl="3" indent="-400050">
              <a:buFont typeface="+mj-lt"/>
              <a:buAutoNum type="romanUcPeriod"/>
            </a:pPr>
            <a:endParaRPr lang="en-US" dirty="0">
              <a:latin typeface=" Arial"/>
            </a:endParaRPr>
          </a:p>
        </p:txBody>
      </p:sp>
      <p:sp>
        <p:nvSpPr>
          <p:cNvPr id="3" name="TextBox 2"/>
          <p:cNvSpPr txBox="1"/>
          <p:nvPr/>
        </p:nvSpPr>
        <p:spPr>
          <a:xfrm>
            <a:off x="2819400" y="329625"/>
            <a:ext cx="3505200" cy="584775"/>
          </a:xfrm>
          <a:prstGeom prst="rect">
            <a:avLst/>
          </a:prstGeom>
          <a:noFill/>
        </p:spPr>
        <p:txBody>
          <a:bodyPr wrap="square" rtlCol="0">
            <a:spAutoFit/>
          </a:bodyPr>
          <a:lstStyle/>
          <a:p>
            <a:pPr algn="ctr"/>
            <a:r>
              <a:rPr lang="en-US" sz="3200" b="1" dirty="0">
                <a:latin typeface=" Arial"/>
              </a:rPr>
              <a:t>DD 93 / SGLV</a:t>
            </a:r>
          </a:p>
        </p:txBody>
      </p:sp>
      <p:graphicFrame>
        <p:nvGraphicFramePr>
          <p:cNvPr id="5" name="Table 4"/>
          <p:cNvGraphicFramePr>
            <a:graphicFrameLocks noGrp="1"/>
          </p:cNvGraphicFramePr>
          <p:nvPr>
            <p:extLst>
              <p:ext uri="{D42A27DB-BD31-4B8C-83A1-F6EECF244321}">
                <p14:modId xmlns:p14="http://schemas.microsoft.com/office/powerpoint/2010/main" val="3269410331"/>
              </p:ext>
            </p:extLst>
          </p:nvPr>
        </p:nvGraphicFramePr>
        <p:xfrm>
          <a:off x="76201" y="1526304"/>
          <a:ext cx="8991599" cy="2937483"/>
        </p:xfrm>
        <a:graphic>
          <a:graphicData uri="http://schemas.openxmlformats.org/drawingml/2006/table">
            <a:tbl>
              <a:tblPr/>
              <a:tblGrid>
                <a:gridCol w="2122396">
                  <a:extLst>
                    <a:ext uri="{9D8B030D-6E8A-4147-A177-3AD203B41FA5}">
                      <a16:colId xmlns:a16="http://schemas.microsoft.com/office/drawing/2014/main" val="20000"/>
                    </a:ext>
                  </a:extLst>
                </a:gridCol>
                <a:gridCol w="630128">
                  <a:extLst>
                    <a:ext uri="{9D8B030D-6E8A-4147-A177-3AD203B41FA5}">
                      <a16:colId xmlns:a16="http://schemas.microsoft.com/office/drawing/2014/main" val="20001"/>
                    </a:ext>
                  </a:extLst>
                </a:gridCol>
                <a:gridCol w="2064392">
                  <a:extLst>
                    <a:ext uri="{9D8B030D-6E8A-4147-A177-3AD203B41FA5}">
                      <a16:colId xmlns:a16="http://schemas.microsoft.com/office/drawing/2014/main" val="20002"/>
                    </a:ext>
                  </a:extLst>
                </a:gridCol>
                <a:gridCol w="1039863">
                  <a:extLst>
                    <a:ext uri="{9D8B030D-6E8A-4147-A177-3AD203B41FA5}">
                      <a16:colId xmlns:a16="http://schemas.microsoft.com/office/drawing/2014/main" val="20003"/>
                    </a:ext>
                  </a:extLst>
                </a:gridCol>
                <a:gridCol w="3134820">
                  <a:extLst>
                    <a:ext uri="{9D8B030D-6E8A-4147-A177-3AD203B41FA5}">
                      <a16:colId xmlns:a16="http://schemas.microsoft.com/office/drawing/2014/main" val="20004"/>
                    </a:ext>
                  </a:extLst>
                </a:gridCol>
              </a:tblGrid>
              <a:tr h="183141">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Name</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Rank</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PLT</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SGLV/DD93</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tc>
                  <a:txBody>
                    <a:bodyPr/>
                    <a:lstStyle/>
                    <a:p>
                      <a:pPr algn="ctr" fontAlgn="ctr"/>
                      <a:r>
                        <a:rPr lang="en-US" sz="1000" b="1" i="0" u="none" strike="noStrike" dirty="0">
                          <a:solidFill>
                            <a:schemeClr val="bg1"/>
                          </a:solidFill>
                          <a:latin typeface="Arial" panose="020B0604020202020204" pitchFamily="34" charset="0"/>
                          <a:cs typeface="Arial" panose="020B0604020202020204" pitchFamily="34" charset="0"/>
                        </a:rPr>
                        <a:t>Remarks</a:t>
                      </a:r>
                    </a:p>
                  </a:txBody>
                  <a:tcPr marL="6704" marR="6704" marT="67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494998">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endParaRPr lang="en-US" sz="1000" b="0" i="0" u="non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423116">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latin typeface="Arial" panose="020B0604020202020204" pitchFamily="34" charset="0"/>
                        <a:cs typeface="Arial" panose="020B0604020202020204" pitchFamily="34" charset="0"/>
                      </a:endParaRPr>
                    </a:p>
                  </a:txBody>
                  <a:tcPr marL="6485" marR="6485" marT="6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03073816"/>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p:cNvSpPr txBox="1"/>
          <p:nvPr/>
        </p:nvSpPr>
        <p:spPr>
          <a:xfrm>
            <a:off x="2400300" y="304800"/>
            <a:ext cx="4343400" cy="584775"/>
          </a:xfrm>
          <a:prstGeom prst="rect">
            <a:avLst/>
          </a:prstGeom>
          <a:noFill/>
        </p:spPr>
        <p:txBody>
          <a:bodyPr wrap="square" lIns="91440" tIns="45720" rIns="91440" bIns="45720" rtlCol="0" anchor="t">
            <a:spAutoFit/>
          </a:bodyPr>
          <a:lstStyle/>
          <a:p>
            <a:pPr algn="ctr"/>
            <a:r>
              <a:rPr lang="en-US" sz="3200" b="1" dirty="0">
                <a:latin typeface=" Arial"/>
              </a:rPr>
              <a:t>ACFT</a:t>
            </a:r>
          </a:p>
        </p:txBody>
      </p:sp>
      <p:graphicFrame>
        <p:nvGraphicFramePr>
          <p:cNvPr id="3" name="Table 2"/>
          <p:cNvGraphicFramePr>
            <a:graphicFrameLocks noGrp="1"/>
          </p:cNvGraphicFramePr>
          <p:nvPr/>
        </p:nvGraphicFramePr>
        <p:xfrm>
          <a:off x="76199" y="917710"/>
          <a:ext cx="8991602" cy="9361269"/>
        </p:xfrm>
        <a:graphic>
          <a:graphicData uri="http://schemas.openxmlformats.org/drawingml/2006/table">
            <a:tbl>
              <a:tblPr/>
              <a:tblGrid>
                <a:gridCol w="223162">
                  <a:extLst>
                    <a:ext uri="{9D8B030D-6E8A-4147-A177-3AD203B41FA5}">
                      <a16:colId xmlns:a16="http://schemas.microsoft.com/office/drawing/2014/main" val="20000"/>
                    </a:ext>
                  </a:extLst>
                </a:gridCol>
                <a:gridCol w="520714">
                  <a:extLst>
                    <a:ext uri="{9D8B030D-6E8A-4147-A177-3AD203B41FA5}">
                      <a16:colId xmlns:a16="http://schemas.microsoft.com/office/drawing/2014/main" val="20001"/>
                    </a:ext>
                  </a:extLst>
                </a:gridCol>
                <a:gridCol w="483519">
                  <a:extLst>
                    <a:ext uri="{9D8B030D-6E8A-4147-A177-3AD203B41FA5}">
                      <a16:colId xmlns:a16="http://schemas.microsoft.com/office/drawing/2014/main" val="20002"/>
                    </a:ext>
                  </a:extLst>
                </a:gridCol>
                <a:gridCol w="188294">
                  <a:extLst>
                    <a:ext uri="{9D8B030D-6E8A-4147-A177-3AD203B41FA5}">
                      <a16:colId xmlns:a16="http://schemas.microsoft.com/office/drawing/2014/main" val="20003"/>
                    </a:ext>
                  </a:extLst>
                </a:gridCol>
                <a:gridCol w="288252">
                  <a:extLst>
                    <a:ext uri="{9D8B030D-6E8A-4147-A177-3AD203B41FA5}">
                      <a16:colId xmlns:a16="http://schemas.microsoft.com/office/drawing/2014/main" val="20004"/>
                    </a:ext>
                  </a:extLst>
                </a:gridCol>
                <a:gridCol w="381236">
                  <a:extLst>
                    <a:ext uri="{9D8B030D-6E8A-4147-A177-3AD203B41FA5}">
                      <a16:colId xmlns:a16="http://schemas.microsoft.com/office/drawing/2014/main" val="20005"/>
                    </a:ext>
                  </a:extLst>
                </a:gridCol>
                <a:gridCol w="344043">
                  <a:extLst>
                    <a:ext uri="{9D8B030D-6E8A-4147-A177-3AD203B41FA5}">
                      <a16:colId xmlns:a16="http://schemas.microsoft.com/office/drawing/2014/main" val="20006"/>
                    </a:ext>
                  </a:extLst>
                </a:gridCol>
                <a:gridCol w="418430">
                  <a:extLst>
                    <a:ext uri="{9D8B030D-6E8A-4147-A177-3AD203B41FA5}">
                      <a16:colId xmlns:a16="http://schemas.microsoft.com/office/drawing/2014/main" val="20007"/>
                    </a:ext>
                  </a:extLst>
                </a:gridCol>
                <a:gridCol w="299875">
                  <a:extLst>
                    <a:ext uri="{9D8B030D-6E8A-4147-A177-3AD203B41FA5}">
                      <a16:colId xmlns:a16="http://schemas.microsoft.com/office/drawing/2014/main" val="20008"/>
                    </a:ext>
                  </a:extLst>
                </a:gridCol>
                <a:gridCol w="976337">
                  <a:extLst>
                    <a:ext uri="{9D8B030D-6E8A-4147-A177-3AD203B41FA5}">
                      <a16:colId xmlns:a16="http://schemas.microsoft.com/office/drawing/2014/main" val="20009"/>
                    </a:ext>
                  </a:extLst>
                </a:gridCol>
                <a:gridCol w="299875">
                  <a:extLst>
                    <a:ext uri="{9D8B030D-6E8A-4147-A177-3AD203B41FA5}">
                      <a16:colId xmlns:a16="http://schemas.microsoft.com/office/drawing/2014/main" val="20010"/>
                    </a:ext>
                  </a:extLst>
                </a:gridCol>
                <a:gridCol w="941468">
                  <a:extLst>
                    <a:ext uri="{9D8B030D-6E8A-4147-A177-3AD203B41FA5}">
                      <a16:colId xmlns:a16="http://schemas.microsoft.com/office/drawing/2014/main" val="20011"/>
                    </a:ext>
                  </a:extLst>
                </a:gridCol>
                <a:gridCol w="299875">
                  <a:extLst>
                    <a:ext uri="{9D8B030D-6E8A-4147-A177-3AD203B41FA5}">
                      <a16:colId xmlns:a16="http://schemas.microsoft.com/office/drawing/2014/main" val="20012"/>
                    </a:ext>
                  </a:extLst>
                </a:gridCol>
                <a:gridCol w="808966">
                  <a:extLst>
                    <a:ext uri="{9D8B030D-6E8A-4147-A177-3AD203B41FA5}">
                      <a16:colId xmlns:a16="http://schemas.microsoft.com/office/drawing/2014/main" val="20013"/>
                    </a:ext>
                  </a:extLst>
                </a:gridCol>
                <a:gridCol w="299875">
                  <a:extLst>
                    <a:ext uri="{9D8B030D-6E8A-4147-A177-3AD203B41FA5}">
                      <a16:colId xmlns:a16="http://schemas.microsoft.com/office/drawing/2014/main" val="20014"/>
                    </a:ext>
                  </a:extLst>
                </a:gridCol>
                <a:gridCol w="390536">
                  <a:extLst>
                    <a:ext uri="{9D8B030D-6E8A-4147-A177-3AD203B41FA5}">
                      <a16:colId xmlns:a16="http://schemas.microsoft.com/office/drawing/2014/main" val="20015"/>
                    </a:ext>
                  </a:extLst>
                </a:gridCol>
                <a:gridCol w="299875">
                  <a:extLst>
                    <a:ext uri="{9D8B030D-6E8A-4147-A177-3AD203B41FA5}">
                      <a16:colId xmlns:a16="http://schemas.microsoft.com/office/drawing/2014/main" val="20016"/>
                    </a:ext>
                  </a:extLst>
                </a:gridCol>
                <a:gridCol w="455624">
                  <a:extLst>
                    <a:ext uri="{9D8B030D-6E8A-4147-A177-3AD203B41FA5}">
                      <a16:colId xmlns:a16="http://schemas.microsoft.com/office/drawing/2014/main" val="20017"/>
                    </a:ext>
                  </a:extLst>
                </a:gridCol>
                <a:gridCol w="299875">
                  <a:extLst>
                    <a:ext uri="{9D8B030D-6E8A-4147-A177-3AD203B41FA5}">
                      <a16:colId xmlns:a16="http://schemas.microsoft.com/office/drawing/2014/main" val="20018"/>
                    </a:ext>
                  </a:extLst>
                </a:gridCol>
                <a:gridCol w="288252">
                  <a:extLst>
                    <a:ext uri="{9D8B030D-6E8A-4147-A177-3AD203B41FA5}">
                      <a16:colId xmlns:a16="http://schemas.microsoft.com/office/drawing/2014/main" val="20019"/>
                    </a:ext>
                  </a:extLst>
                </a:gridCol>
                <a:gridCol w="483519">
                  <a:extLst>
                    <a:ext uri="{9D8B030D-6E8A-4147-A177-3AD203B41FA5}">
                      <a16:colId xmlns:a16="http://schemas.microsoft.com/office/drawing/2014/main" val="20020"/>
                    </a:ext>
                  </a:extLst>
                </a:gridCol>
              </a:tblGrid>
              <a:tr h="111430">
                <a:tc>
                  <a:txBody>
                    <a:bodyPr/>
                    <a:lstStyle/>
                    <a:p>
                      <a:pPr algn="ctr" fontAlgn="b"/>
                      <a:r>
                        <a:rPr lang="en-US" sz="800" b="1" i="0" u="none" strike="noStrike">
                          <a:solidFill>
                            <a:srgbClr val="000000"/>
                          </a:solidFill>
                          <a:effectLst/>
                          <a:latin typeface="Calibri" panose="020F0502020204030204" pitchFamily="34" charset="0"/>
                        </a:rPr>
                        <a:t>Rank</a:t>
                      </a:r>
                    </a:p>
                  </a:txBody>
                  <a:tcPr marL="5571" marR="5571" marT="557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Last</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First</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gridSpan="4">
                  <a:txBody>
                    <a:bodyPr/>
                    <a:lstStyle/>
                    <a:p>
                      <a:pPr algn="ctr" fontAlgn="b"/>
                      <a:r>
                        <a:rPr lang="en-US" sz="800" b="1" i="0" u="none" strike="noStrike">
                          <a:solidFill>
                            <a:srgbClr val="000000"/>
                          </a:solidFill>
                          <a:effectLst/>
                          <a:latin typeface="Calibri" panose="020F0502020204030204" pitchFamily="34" charset="0"/>
                        </a:rPr>
                        <a:t>LAST UPDATED: 14 MAY 2020</a:t>
                      </a:r>
                    </a:p>
                  </a:txBody>
                  <a:tcPr marL="5571" marR="5571" marT="5571"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00"/>
                  </a:ext>
                </a:extLst>
              </a:tr>
              <a:tr h="117001">
                <a:tc gridSpan="3">
                  <a:txBody>
                    <a:bodyPr/>
                    <a:lstStyle/>
                    <a:p>
                      <a:pPr algn="ctr" fontAlgn="b"/>
                      <a:r>
                        <a:rPr lang="en-US" sz="800" b="1" i="0" u="none" strike="noStrike">
                          <a:solidFill>
                            <a:srgbClr val="000000"/>
                          </a:solidFill>
                          <a:effectLst/>
                          <a:latin typeface="Calibri" panose="020F0502020204030204" pitchFamily="34" charset="0"/>
                        </a:rPr>
                        <a:t>COMMAND GROUP</a:t>
                      </a:r>
                    </a:p>
                  </a:txBody>
                  <a:tcPr marL="5571" marR="5571" marT="55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hMerge="1">
                  <a:txBody>
                    <a:bodyPr/>
                    <a:lstStyle/>
                    <a:p>
                      <a:endParaRPr lang="en-US"/>
                    </a:p>
                  </a:txBody>
                  <a:tcPr/>
                </a:tc>
                <a:tc hMerge="1">
                  <a:txBody>
                    <a:bodyPr/>
                    <a:lstStyle/>
                    <a:p>
                      <a:endParaRPr lang="en-US"/>
                    </a:p>
                  </a:txBody>
                  <a:tcPr/>
                </a:tc>
                <a:tc>
                  <a:txBody>
                    <a:bodyPr/>
                    <a:lstStyle/>
                    <a:p>
                      <a:pPr algn="ctr" fontAlgn="b"/>
                      <a:r>
                        <a:rPr lang="en-US" sz="800" b="1" i="0" u="none" strike="noStrike">
                          <a:solidFill>
                            <a:srgbClr val="000000"/>
                          </a:solidFill>
                          <a:effectLst/>
                          <a:latin typeface="Calibri" panose="020F0502020204030204" pitchFamily="34" charset="0"/>
                        </a:rPr>
                        <a:t>Age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Gender</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Test Date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Due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DEAD LIFT</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SCORE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STANDING POWER THROW</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SCORE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HAND RELEASE PUSH-UP</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SCORE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SPRINT DRAG CARRY</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SCORE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LEG TUCK</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SCORE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2 MILE RUN</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SCORE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TOTAL</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1" i="0" u="none" strike="noStrike">
                          <a:solidFill>
                            <a:srgbClr val="000000"/>
                          </a:solidFill>
                          <a:effectLst/>
                          <a:latin typeface="Calibri" panose="020F0502020204030204" pitchFamily="34" charset="0"/>
                        </a:rPr>
                        <a:t>PASS / FAIL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01"/>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#VALUE!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dirty="0">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#VALUE!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#VALUE!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F</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#VALUE!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29-Nov-19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27-May-20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201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17:02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76</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29-Nov-19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27-May-20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301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18:10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#VALUE!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F</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#VALUE!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11430">
                <a:tc gridSpan="3">
                  <a:txBody>
                    <a:bodyPr/>
                    <a:lstStyle/>
                    <a:p>
                      <a:pPr algn="ctr" fontAlgn="b"/>
                      <a:r>
                        <a:rPr lang="en-US" sz="800" b="1" i="0" u="none" strike="noStrike">
                          <a:solidFill>
                            <a:srgbClr val="000000"/>
                          </a:solidFill>
                          <a:effectLst/>
                          <a:latin typeface="Calibri" panose="020F0502020204030204" pitchFamily="34" charset="0"/>
                        </a:rPr>
                        <a:t>HQ</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10"/>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#VALUE!</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14-Nov-19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12-May-20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340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67</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19-Nov-19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17-May-20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345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507</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F</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F</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11430">
                <a:tc gridSpan="3">
                  <a:txBody>
                    <a:bodyPr/>
                    <a:lstStyle/>
                    <a:p>
                      <a:pPr algn="ctr" fontAlgn="b"/>
                      <a:r>
                        <a:rPr lang="en-US" sz="800" b="1" i="0" u="none" strike="noStrike">
                          <a:solidFill>
                            <a:srgbClr val="000000"/>
                          </a:solidFill>
                          <a:effectLst/>
                          <a:latin typeface="Calibri" panose="020F0502020204030204" pitchFamily="34" charset="0"/>
                        </a:rPr>
                        <a:t>S1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21"/>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21-Nov-19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19-May-20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270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16:04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537</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F</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F</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5"/>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F</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18-Nov-19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16-May-20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155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18:38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317</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FF0000"/>
                          </a:solidFill>
                          <a:effectLst/>
                          <a:latin typeface="Calibri" panose="020F0502020204030204" pitchFamily="34" charset="0"/>
                        </a:rPr>
                        <a:t>FAIL</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26"/>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7"/>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F</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18-Nov-19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16-May-20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165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195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8"/>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F</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25-Nov-19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23-May-20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145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2;17</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17:49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9"/>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F</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18-Nov-19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16-May-20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345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86</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16:44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518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F</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3"/>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17-Nov-19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15-May-20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255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67</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1:37</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14:28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4"/>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5"/>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28-Jun-00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800" b="0" i="0" u="none" strike="noStrike">
                          <a:solidFill>
                            <a:srgbClr val="000000"/>
                          </a:solidFill>
                          <a:effectLst/>
                          <a:latin typeface="Calibri" panose="020F0502020204030204" pitchFamily="34" charset="0"/>
                        </a:rPr>
                        <a:t>PAS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6"/>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F</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18-Nov-19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16-May-20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165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61</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17:24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FF0000"/>
                          </a:solidFill>
                          <a:effectLst/>
                          <a:latin typeface="Calibri" panose="020F0502020204030204" pitchFamily="34" charset="0"/>
                        </a:rPr>
                        <a:t>FAIL</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37"/>
                  </a:ext>
                </a:extLst>
              </a:tr>
              <a:tr h="111430">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 </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M</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18-Nov-19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b"/>
                      <a:r>
                        <a:rPr lang="en-US" sz="800" b="0" i="0" u="none" strike="noStrike">
                          <a:solidFill>
                            <a:srgbClr val="000000"/>
                          </a:solidFill>
                          <a:effectLst/>
                          <a:latin typeface="Calibri" panose="020F0502020204030204" pitchFamily="34" charset="0"/>
                        </a:rPr>
                        <a:t>16-May-20</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800" b="0" i="0" u="none" strike="noStrike">
                          <a:solidFill>
                            <a:srgbClr val="000000"/>
                          </a:solidFill>
                          <a:effectLst/>
                          <a:latin typeface="Calibri" panose="020F0502020204030204" pitchFamily="34" charset="0"/>
                        </a:rPr>
                        <a:t>325</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94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11.3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92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63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1:39</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98</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62</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15:47</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84</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a:solidFill>
                            <a:srgbClr val="000000"/>
                          </a:solidFill>
                          <a:effectLst/>
                          <a:latin typeface="Calibri" panose="020F0502020204030204" pitchFamily="34" charset="0"/>
                        </a:rPr>
                        <a:t>493</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0" i="0" u="none" strike="noStrike" dirty="0">
                          <a:solidFill>
                            <a:srgbClr val="000000"/>
                          </a:solidFill>
                          <a:effectLst/>
                          <a:latin typeface="Calibri" panose="020F0502020204030204" pitchFamily="34" charset="0"/>
                        </a:rPr>
                        <a:t>PASS</a:t>
                      </a:r>
                    </a:p>
                  </a:txBody>
                  <a:tcPr marL="5571" marR="5571" marT="55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38"/>
                  </a:ext>
                </a:extLst>
              </a:tr>
            </a:tbl>
          </a:graphicData>
        </a:graphic>
      </p:graphicFrame>
    </p:spTree>
    <p:extLst>
      <p:ext uri="{BB962C8B-B14F-4D97-AF65-F5344CB8AC3E}">
        <p14:creationId xmlns:p14="http://schemas.microsoft.com/office/powerpoint/2010/main" val="15373034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p:cNvSpPr txBox="1"/>
          <p:nvPr/>
        </p:nvSpPr>
        <p:spPr>
          <a:xfrm>
            <a:off x="2209800" y="304800"/>
            <a:ext cx="4724400" cy="584775"/>
          </a:xfrm>
          <a:prstGeom prst="rect">
            <a:avLst/>
          </a:prstGeom>
          <a:noFill/>
        </p:spPr>
        <p:txBody>
          <a:bodyPr wrap="square" rtlCol="0">
            <a:spAutoFit/>
          </a:bodyPr>
          <a:lstStyle/>
          <a:p>
            <a:pPr algn="ctr"/>
            <a:r>
              <a:rPr lang="en-US" sz="3200" b="1" dirty="0">
                <a:latin typeface=" Arial"/>
              </a:rPr>
              <a:t>Leaders Briefing Shell</a:t>
            </a:r>
          </a:p>
        </p:txBody>
      </p:sp>
      <p:graphicFrame>
        <p:nvGraphicFramePr>
          <p:cNvPr id="5" name="Table 4"/>
          <p:cNvGraphicFramePr>
            <a:graphicFrameLocks noGrp="1"/>
          </p:cNvGraphicFramePr>
          <p:nvPr>
            <p:extLst>
              <p:ext uri="{D42A27DB-BD31-4B8C-83A1-F6EECF244321}">
                <p14:modId xmlns:p14="http://schemas.microsoft.com/office/powerpoint/2010/main" val="1179516715"/>
              </p:ext>
            </p:extLst>
          </p:nvPr>
        </p:nvGraphicFramePr>
        <p:xfrm>
          <a:off x="76201" y="1560490"/>
          <a:ext cx="8991599" cy="3428552"/>
        </p:xfrm>
        <a:graphic>
          <a:graphicData uri="http://schemas.openxmlformats.org/drawingml/2006/table">
            <a:tbl>
              <a:tblPr/>
              <a:tblGrid>
                <a:gridCol w="752567">
                  <a:extLst>
                    <a:ext uri="{9D8B030D-6E8A-4147-A177-3AD203B41FA5}">
                      <a16:colId xmlns:a16="http://schemas.microsoft.com/office/drawing/2014/main" val="20000"/>
                    </a:ext>
                  </a:extLst>
                </a:gridCol>
                <a:gridCol w="1771666">
                  <a:extLst>
                    <a:ext uri="{9D8B030D-6E8A-4147-A177-3AD203B41FA5}">
                      <a16:colId xmlns:a16="http://schemas.microsoft.com/office/drawing/2014/main" val="20001"/>
                    </a:ext>
                  </a:extLst>
                </a:gridCol>
                <a:gridCol w="1787345">
                  <a:extLst>
                    <a:ext uri="{9D8B030D-6E8A-4147-A177-3AD203B41FA5}">
                      <a16:colId xmlns:a16="http://schemas.microsoft.com/office/drawing/2014/main" val="20002"/>
                    </a:ext>
                  </a:extLst>
                </a:gridCol>
                <a:gridCol w="1505133">
                  <a:extLst>
                    <a:ext uri="{9D8B030D-6E8A-4147-A177-3AD203B41FA5}">
                      <a16:colId xmlns:a16="http://schemas.microsoft.com/office/drawing/2014/main" val="20003"/>
                    </a:ext>
                  </a:extLst>
                </a:gridCol>
                <a:gridCol w="1587444">
                  <a:extLst>
                    <a:ext uri="{9D8B030D-6E8A-4147-A177-3AD203B41FA5}">
                      <a16:colId xmlns:a16="http://schemas.microsoft.com/office/drawing/2014/main" val="20004"/>
                    </a:ext>
                  </a:extLst>
                </a:gridCol>
                <a:gridCol w="1587444">
                  <a:extLst>
                    <a:ext uri="{9D8B030D-6E8A-4147-A177-3AD203B41FA5}">
                      <a16:colId xmlns:a16="http://schemas.microsoft.com/office/drawing/2014/main" val="20005"/>
                    </a:ext>
                  </a:extLst>
                </a:gridCol>
              </a:tblGrid>
              <a:tr h="242371">
                <a:tc>
                  <a:txBody>
                    <a:bodyPr/>
                    <a:lstStyle/>
                    <a:p>
                      <a:pPr algn="ctr" fontAlgn="ctr"/>
                      <a:r>
                        <a:rPr lang="en-US" sz="1200" b="1" i="0" u="none" strike="noStrike" dirty="0">
                          <a:solidFill>
                            <a:srgbClr val="000000"/>
                          </a:solidFill>
                          <a:latin typeface=" Arial"/>
                        </a:rPr>
                        <a:t>Weekly</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latin typeface=" Arial"/>
                        </a:rPr>
                        <a:t>Monday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200" b="1" i="0" u="none" strike="noStrike" dirty="0">
                          <a:solidFill>
                            <a:srgbClr val="000000"/>
                          </a:solidFill>
                          <a:latin typeface=" Arial"/>
                        </a:rPr>
                        <a:t>Tuesday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200" b="1" i="0" u="none" strike="noStrike" dirty="0">
                          <a:solidFill>
                            <a:srgbClr val="000000"/>
                          </a:solidFill>
                          <a:latin typeface=" Arial"/>
                        </a:rPr>
                        <a:t>Wednesday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latin typeface=" Arial"/>
                        </a:rPr>
                        <a:t>Thursday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1" i="0" u="none" strike="noStrike" dirty="0">
                          <a:solidFill>
                            <a:srgbClr val="000000"/>
                          </a:solidFill>
                          <a:latin typeface=" Arial"/>
                        </a:rPr>
                        <a:t>Friday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038737">
                <a:tc>
                  <a:txBody>
                    <a:bodyPr/>
                    <a:lstStyle/>
                    <a:p>
                      <a:pPr algn="ctr" fontAlgn="ctr"/>
                      <a:r>
                        <a:rPr lang="en-US" sz="1200" b="0" i="0" u="none" strike="noStrike" dirty="0">
                          <a:solidFill>
                            <a:srgbClr val="000000"/>
                          </a:solidFill>
                          <a:latin typeface=" Arial"/>
                        </a:rPr>
                        <a:t>Ops Cell</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Morning Agenda </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p>
                    <a:p>
                      <a:pPr algn="ctr" fontAlgn="ctr"/>
                      <a:r>
                        <a:rPr lang="en-US" sz="1000" b="0" i="0" u="none" strike="noStrike" dirty="0">
                          <a:solidFill>
                            <a:srgbClr val="000000"/>
                          </a:solidFill>
                          <a:latin typeface=" Arial"/>
                        </a:rPr>
                        <a:t>Training</a:t>
                      </a:r>
                      <a:r>
                        <a:rPr lang="en-US" sz="1000" b="0" i="0" u="none" strike="noStrike" baseline="0" dirty="0">
                          <a:solidFill>
                            <a:srgbClr val="000000"/>
                          </a:solidFill>
                          <a:latin typeface=" Arial"/>
                        </a:rPr>
                        <a:t> Resource Update</a:t>
                      </a:r>
                    </a:p>
                    <a:p>
                      <a:pPr algn="ctr" fontAlgn="ctr"/>
                      <a:r>
                        <a:rPr lang="en-US" sz="1000" b="0" i="0" u="none" strike="noStrike" baseline="0" dirty="0">
                          <a:solidFill>
                            <a:srgbClr val="000000"/>
                          </a:solidFill>
                          <a:latin typeface=" Arial"/>
                        </a:rPr>
                        <a:t>Equipment Readiness</a:t>
                      </a:r>
                    </a:p>
                    <a:p>
                      <a:pPr algn="ctr" fontAlgn="ctr"/>
                      <a:r>
                        <a:rPr lang="en-US" sz="1000" b="0" i="0" u="none" strike="noStrike" baseline="0" dirty="0">
                          <a:solidFill>
                            <a:srgbClr val="000000"/>
                          </a:solidFill>
                          <a:latin typeface=" Arial"/>
                        </a:rPr>
                        <a:t>CQ/SD Roster</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45-day NCOER Report</a:t>
                      </a:r>
                      <a:br>
                        <a:rPr lang="en-US" sz="1000" b="0" i="0" u="none" strike="noStrike" dirty="0">
                          <a:solidFill>
                            <a:srgbClr val="000000"/>
                          </a:solidFill>
                          <a:latin typeface=" Arial"/>
                        </a:rPr>
                      </a:br>
                      <a:r>
                        <a:rPr lang="en-US" sz="1000" b="0" i="0" u="none" strike="noStrike" dirty="0">
                          <a:solidFill>
                            <a:srgbClr val="000000"/>
                          </a:solidFill>
                          <a:latin typeface=" Arial"/>
                        </a:rPr>
                        <a:t>Pending Awards</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0000"/>
                          </a:solidFill>
                          <a:latin typeface=" Arial"/>
                        </a:rPr>
                        <a:t>Medical</a:t>
                      </a:r>
                      <a:br>
                        <a:rPr lang="en-US" sz="1000" b="0" i="0" u="none" strike="noStrike" dirty="0">
                          <a:solidFill>
                            <a:srgbClr val="000000"/>
                          </a:solidFill>
                          <a:latin typeface=" Arial"/>
                        </a:rPr>
                      </a:br>
                      <a:r>
                        <a:rPr lang="en-US" sz="1000" b="0" i="0" u="none" strike="noStrike" dirty="0">
                          <a:solidFill>
                            <a:srgbClr val="000000"/>
                          </a:solidFill>
                          <a:latin typeface=" Arial"/>
                        </a:rPr>
                        <a:t>60 Day PRR/MEDPROS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Flag/Legal Report</a:t>
                      </a:r>
                    </a:p>
                    <a:p>
                      <a:pPr lvl="0" algn="ctr">
                        <a:buNone/>
                      </a:pPr>
                      <a:r>
                        <a:rPr lang="en-US" sz="1100" b="0" i="0" u="none" strike="noStrike" noProof="0" dirty="0">
                          <a:solidFill>
                            <a:srgbClr val="000000"/>
                          </a:solidFill>
                          <a:latin typeface="Arial"/>
                        </a:rPr>
                        <a:t>IPSSA Scrub</a:t>
                      </a:r>
                      <a:endParaRPr lang="en-US" sz="1100" noProof="0" dirty="0">
                        <a:latin typeface="Arial"/>
                      </a:endParaRPr>
                    </a:p>
                    <a:p>
                      <a:pPr algn="ctr" fontAlgn="ctr"/>
                      <a:r>
                        <a:rPr lang="en-US" sz="1000" b="0" i="0" u="none" strike="noStrike" dirty="0">
                          <a:solidFill>
                            <a:srgbClr val="000000"/>
                          </a:solidFill>
                          <a:latin typeface=" Arial"/>
                        </a:rPr>
                        <a:t>DTMS Scrub</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Gains / Loss Roster</a:t>
                      </a:r>
                    </a:p>
                    <a:p>
                      <a:pPr algn="ctr" fontAlgn="ctr"/>
                      <a:r>
                        <a:rPr lang="en-US" sz="1000" b="0" i="0" u="none" strike="noStrike" dirty="0">
                          <a:solidFill>
                            <a:srgbClr val="000000"/>
                          </a:solidFill>
                          <a:latin typeface=" Arial"/>
                        </a:rPr>
                        <a:t>Barracks</a:t>
                      </a:r>
                    </a:p>
                    <a:p>
                      <a:pPr algn="ctr" fontAlgn="ctr"/>
                      <a:r>
                        <a:rPr lang="en-US" sz="1000" b="0" i="0" u="none" strike="noStrike" dirty="0">
                          <a:solidFill>
                            <a:srgbClr val="000000"/>
                          </a:solidFill>
                          <a:latin typeface=" Arial"/>
                        </a:rPr>
                        <a:t>Supply Updates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Morning Agenda</a:t>
                      </a:r>
                    </a:p>
                    <a:p>
                      <a:pPr algn="ctr" fontAlgn="ct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DMO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School Update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92490">
                <a:tc>
                  <a:txBody>
                    <a:bodyPr/>
                    <a:lstStyle/>
                    <a:p>
                      <a:pPr algn="ctr" fontAlgn="ctr"/>
                      <a:r>
                        <a:rPr lang="en-US" sz="1200" b="0" i="0" u="none" strike="noStrike" dirty="0">
                          <a:solidFill>
                            <a:srgbClr val="000000"/>
                          </a:solidFill>
                          <a:latin typeface=" Arial"/>
                        </a:rPr>
                        <a:t>CO</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33138">
                <a:tc>
                  <a:txBody>
                    <a:bodyPr/>
                    <a:lstStyle/>
                    <a:p>
                      <a:pPr algn="ctr" fontAlgn="ctr"/>
                      <a:r>
                        <a:rPr lang="en-US" sz="1200" b="0" i="0" u="none" strike="noStrike" dirty="0">
                          <a:solidFill>
                            <a:srgbClr val="000000"/>
                          </a:solidFill>
                          <a:latin typeface=" Arial"/>
                        </a:rPr>
                        <a:t>1SG</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20161">
                <a:tc>
                  <a:txBody>
                    <a:bodyPr/>
                    <a:lstStyle/>
                    <a:p>
                      <a:pPr algn="ctr" fontAlgn="ctr"/>
                      <a:r>
                        <a:rPr lang="en-US" sz="1200" b="0" i="0" u="none" strike="noStrike" dirty="0">
                          <a:solidFill>
                            <a:srgbClr val="000000"/>
                          </a:solidFill>
                          <a:latin typeface=" Arial"/>
                        </a:rPr>
                        <a:t>XO</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Command Maintenance Focus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NMC Overview</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865613">
                <a:tc>
                  <a:txBody>
                    <a:bodyPr/>
                    <a:lstStyle/>
                    <a:p>
                      <a:pPr algn="ctr" fontAlgn="ctr"/>
                      <a:r>
                        <a:rPr lang="en-US" sz="1200" b="0" i="0" u="none" strike="noStrike" dirty="0">
                          <a:solidFill>
                            <a:srgbClr val="000000"/>
                          </a:solidFill>
                          <a:latin typeface=" Arial"/>
                        </a:rPr>
                        <a:t>Platoons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Weekly Inventory/Maintenance Plans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Task/Purpose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MEDPROS/PRR Updates</a:t>
                      </a:r>
                      <a:br>
                        <a:rPr lang="en-US" sz="1000" b="0" i="0" u="none" strike="noStrike" dirty="0">
                          <a:solidFill>
                            <a:srgbClr val="000000"/>
                          </a:solidFill>
                          <a:latin typeface=" Arial"/>
                        </a:rPr>
                      </a:br>
                      <a:r>
                        <a:rPr lang="en-US" sz="1000" b="0" i="0" u="none" strike="noStrike" dirty="0">
                          <a:solidFill>
                            <a:srgbClr val="000000"/>
                          </a:solidFill>
                          <a:latin typeface=" Arial"/>
                        </a:rPr>
                        <a:t>NCOER/Awards Updates</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Platoon Finance Issues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dirty="0">
                          <a:solidFill>
                            <a:srgbClr val="000000"/>
                          </a:solidFill>
                          <a:latin typeface=" Arial"/>
                        </a:rPr>
                        <a:t>Daily Task/Purpose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4277396"/>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1031"/>
            <a:ext cx="5791200" cy="1118745"/>
          </a:xfrm>
        </p:spPr>
        <p:txBody>
          <a:bodyPr>
            <a:normAutofit/>
          </a:bodyPr>
          <a:lstStyle/>
          <a:p>
            <a:pPr>
              <a:defRPr/>
            </a:pPr>
            <a:r>
              <a:rPr lang="en-US" sz="3200" b="1" dirty="0">
                <a:latin typeface=" Arial"/>
                <a:cs typeface="Arial" pitchFamily="34" charset="0"/>
              </a:rPr>
              <a:t>30, 60, 90 Day Gains Roster</a:t>
            </a:r>
          </a:p>
        </p:txBody>
      </p:sp>
      <p:sp>
        <p:nvSpPr>
          <p:cNvPr id="14" name="TextBox 13"/>
          <p:cNvSpPr txBox="1"/>
          <p:nvPr/>
        </p:nvSpPr>
        <p:spPr>
          <a:xfrm>
            <a:off x="0" y="5791200"/>
            <a:ext cx="8534400" cy="553998"/>
          </a:xfrm>
          <a:prstGeom prst="rect">
            <a:avLst/>
          </a:prstGeom>
          <a:noFill/>
        </p:spPr>
        <p:txBody>
          <a:bodyPr wrap="square" rtlCol="0">
            <a:spAutoFit/>
          </a:bodyPr>
          <a:lstStyle/>
          <a:p>
            <a:r>
              <a:rPr lang="en-US" sz="1000" dirty="0">
                <a:latin typeface=" Arial"/>
              </a:rPr>
              <a:t>***ACT Sponsorship  </a:t>
            </a:r>
          </a:p>
          <a:p>
            <a:r>
              <a:rPr lang="en-US" sz="1000" dirty="0">
                <a:latin typeface=" Arial"/>
              </a:rPr>
              <a:t> - All Soldiers on 120 day gain must have a sponsor </a:t>
            </a:r>
          </a:p>
          <a:p>
            <a:r>
              <a:rPr lang="en-US" sz="1000" dirty="0">
                <a:latin typeface=" Arial"/>
              </a:rPr>
              <a:t> - Requires ACT trained Soldiers</a:t>
            </a:r>
          </a:p>
        </p:txBody>
      </p:sp>
      <p:graphicFrame>
        <p:nvGraphicFramePr>
          <p:cNvPr id="5" name="Table 4"/>
          <p:cNvGraphicFramePr>
            <a:graphicFrameLocks noGrp="1"/>
          </p:cNvGraphicFramePr>
          <p:nvPr>
            <p:extLst>
              <p:ext uri="{D42A27DB-BD31-4B8C-83A1-F6EECF244321}">
                <p14:modId xmlns:p14="http://schemas.microsoft.com/office/powerpoint/2010/main" val="2799952951"/>
              </p:ext>
            </p:extLst>
          </p:nvPr>
        </p:nvGraphicFramePr>
        <p:xfrm>
          <a:off x="76198" y="1295400"/>
          <a:ext cx="8991605" cy="2992120"/>
        </p:xfrm>
        <a:graphic>
          <a:graphicData uri="http://schemas.openxmlformats.org/drawingml/2006/table">
            <a:tbl>
              <a:tblPr firstRow="1" bandRow="1">
                <a:tableStyleId>{5C22544A-7EE6-4342-B048-85BDC9FD1C3A}</a:tableStyleId>
              </a:tblPr>
              <a:tblGrid>
                <a:gridCol w="1284515">
                  <a:extLst>
                    <a:ext uri="{9D8B030D-6E8A-4147-A177-3AD203B41FA5}">
                      <a16:colId xmlns:a16="http://schemas.microsoft.com/office/drawing/2014/main" val="1329382204"/>
                    </a:ext>
                  </a:extLst>
                </a:gridCol>
                <a:gridCol w="1284515">
                  <a:extLst>
                    <a:ext uri="{9D8B030D-6E8A-4147-A177-3AD203B41FA5}">
                      <a16:colId xmlns:a16="http://schemas.microsoft.com/office/drawing/2014/main" val="2587276378"/>
                    </a:ext>
                  </a:extLst>
                </a:gridCol>
                <a:gridCol w="1284515">
                  <a:extLst>
                    <a:ext uri="{9D8B030D-6E8A-4147-A177-3AD203B41FA5}">
                      <a16:colId xmlns:a16="http://schemas.microsoft.com/office/drawing/2014/main" val="716983370"/>
                    </a:ext>
                  </a:extLst>
                </a:gridCol>
                <a:gridCol w="1284515">
                  <a:extLst>
                    <a:ext uri="{9D8B030D-6E8A-4147-A177-3AD203B41FA5}">
                      <a16:colId xmlns:a16="http://schemas.microsoft.com/office/drawing/2014/main" val="344117734"/>
                    </a:ext>
                  </a:extLst>
                </a:gridCol>
                <a:gridCol w="1284515">
                  <a:extLst>
                    <a:ext uri="{9D8B030D-6E8A-4147-A177-3AD203B41FA5}">
                      <a16:colId xmlns:a16="http://schemas.microsoft.com/office/drawing/2014/main" val="3260800348"/>
                    </a:ext>
                  </a:extLst>
                </a:gridCol>
                <a:gridCol w="1284515">
                  <a:extLst>
                    <a:ext uri="{9D8B030D-6E8A-4147-A177-3AD203B41FA5}">
                      <a16:colId xmlns:a16="http://schemas.microsoft.com/office/drawing/2014/main" val="3246842736"/>
                    </a:ext>
                  </a:extLst>
                </a:gridCol>
                <a:gridCol w="1284515">
                  <a:extLst>
                    <a:ext uri="{9D8B030D-6E8A-4147-A177-3AD203B41FA5}">
                      <a16:colId xmlns:a16="http://schemas.microsoft.com/office/drawing/2014/main" val="1447278518"/>
                    </a:ext>
                  </a:extLst>
                </a:gridCol>
              </a:tblGrid>
              <a:tr h="370840">
                <a:tc>
                  <a:txBody>
                    <a:bodyPr/>
                    <a:lstStyle/>
                    <a:p>
                      <a:pPr algn="ctr"/>
                      <a:r>
                        <a:rPr lang="en-US" sz="1000" b="1" dirty="0">
                          <a:latin typeface="Arial" panose="020B0604020202020204" pitchFamily="34" charset="0"/>
                          <a:cs typeface="Arial" panose="020B0604020202020204" pitchFamily="34" charset="0"/>
                        </a:rPr>
                        <a:t>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en-US" sz="1000" b="1" dirty="0">
                          <a:latin typeface="Arial" panose="020B0604020202020204" pitchFamily="34" charset="0"/>
                          <a:cs typeface="Arial" panose="020B0604020202020204" pitchFamily="34" charset="0"/>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en-US" sz="1000" b="1" dirty="0">
                          <a:latin typeface="Arial" panose="020B0604020202020204" pitchFamily="34" charset="0"/>
                          <a:cs typeface="Arial" panose="020B0604020202020204" pitchFamily="34" charset="0"/>
                        </a:rPr>
                        <a:t>MOS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en-US" sz="1000" b="1" dirty="0">
                          <a:latin typeface="Arial" panose="020B0604020202020204" pitchFamily="34" charset="0"/>
                          <a:cs typeface="Arial" panose="020B0604020202020204" pitchFamily="34" charset="0"/>
                        </a:rPr>
                        <a:t>REPORT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en-US" sz="1000" b="1" dirty="0">
                          <a:latin typeface="Arial" panose="020B0604020202020204" pitchFamily="34" charset="0"/>
                          <a:cs typeface="Arial" panose="020B0604020202020204" pitchFamily="34" charset="0"/>
                        </a:rPr>
                        <a:t>SPONSOR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en-US" sz="1000" b="1" dirty="0">
                          <a:latin typeface="Arial" panose="020B0604020202020204" pitchFamily="34" charset="0"/>
                          <a:cs typeface="Arial" panose="020B0604020202020204" pitchFamily="34" charset="0"/>
                        </a:rPr>
                        <a:t>DATE CONTACTED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en-US" sz="1000" dirty="0">
                          <a:latin typeface="Arial" panose="020B0604020202020204" pitchFamily="34" charset="0"/>
                          <a:cs typeface="Arial" panose="020B0604020202020204" pitchFamily="34" charset="0"/>
                        </a:rPr>
                        <a:t>NOTES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2456481623"/>
                  </a:ext>
                </a:extLst>
              </a:tr>
              <a:tr h="370840">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99069727"/>
                  </a:ext>
                </a:extLst>
              </a:tr>
              <a:tr h="370840">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5204015"/>
                  </a:ext>
                </a:extLst>
              </a:tr>
              <a:tr h="370840">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5410931"/>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5581783"/>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6945926"/>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5372061"/>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9292205"/>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789626038"/>
              </p:ext>
            </p:extLst>
          </p:nvPr>
        </p:nvGraphicFramePr>
        <p:xfrm>
          <a:off x="84573" y="6400800"/>
          <a:ext cx="8983229" cy="243840"/>
        </p:xfrm>
        <a:graphic>
          <a:graphicData uri="http://schemas.openxmlformats.org/drawingml/2006/table">
            <a:tbl>
              <a:tblPr>
                <a:tableStyleId>{5C22544A-7EE6-4342-B048-85BDC9FD1C3A}</a:tableStyleId>
              </a:tblPr>
              <a:tblGrid>
                <a:gridCol w="220227">
                  <a:extLst>
                    <a:ext uri="{9D8B030D-6E8A-4147-A177-3AD203B41FA5}">
                      <a16:colId xmlns:a16="http://schemas.microsoft.com/office/drawing/2014/main" val="3598194150"/>
                    </a:ext>
                  </a:extLst>
                </a:gridCol>
                <a:gridCol w="1066800">
                  <a:extLst>
                    <a:ext uri="{9D8B030D-6E8A-4147-A177-3AD203B41FA5}">
                      <a16:colId xmlns:a16="http://schemas.microsoft.com/office/drawing/2014/main" val="2656199159"/>
                    </a:ext>
                  </a:extLst>
                </a:gridCol>
                <a:gridCol w="228600">
                  <a:extLst>
                    <a:ext uri="{9D8B030D-6E8A-4147-A177-3AD203B41FA5}">
                      <a16:colId xmlns:a16="http://schemas.microsoft.com/office/drawing/2014/main" val="1533701194"/>
                    </a:ext>
                  </a:extLst>
                </a:gridCol>
                <a:gridCol w="914400">
                  <a:extLst>
                    <a:ext uri="{9D8B030D-6E8A-4147-A177-3AD203B41FA5}">
                      <a16:colId xmlns:a16="http://schemas.microsoft.com/office/drawing/2014/main" val="1534368890"/>
                    </a:ext>
                  </a:extLst>
                </a:gridCol>
                <a:gridCol w="228600">
                  <a:extLst>
                    <a:ext uri="{9D8B030D-6E8A-4147-A177-3AD203B41FA5}">
                      <a16:colId xmlns:a16="http://schemas.microsoft.com/office/drawing/2014/main" val="1216385875"/>
                    </a:ext>
                  </a:extLst>
                </a:gridCol>
                <a:gridCol w="838200">
                  <a:extLst>
                    <a:ext uri="{9D8B030D-6E8A-4147-A177-3AD203B41FA5}">
                      <a16:colId xmlns:a16="http://schemas.microsoft.com/office/drawing/2014/main" val="2195862149"/>
                    </a:ext>
                  </a:extLst>
                </a:gridCol>
                <a:gridCol w="228600">
                  <a:extLst>
                    <a:ext uri="{9D8B030D-6E8A-4147-A177-3AD203B41FA5}">
                      <a16:colId xmlns:a16="http://schemas.microsoft.com/office/drawing/2014/main" val="2025891482"/>
                    </a:ext>
                  </a:extLst>
                </a:gridCol>
                <a:gridCol w="990600">
                  <a:extLst>
                    <a:ext uri="{9D8B030D-6E8A-4147-A177-3AD203B41FA5}">
                      <a16:colId xmlns:a16="http://schemas.microsoft.com/office/drawing/2014/main" val="1473087993"/>
                    </a:ext>
                  </a:extLst>
                </a:gridCol>
                <a:gridCol w="228600">
                  <a:extLst>
                    <a:ext uri="{9D8B030D-6E8A-4147-A177-3AD203B41FA5}">
                      <a16:colId xmlns:a16="http://schemas.microsoft.com/office/drawing/2014/main" val="3821399192"/>
                    </a:ext>
                  </a:extLst>
                </a:gridCol>
                <a:gridCol w="4038602">
                  <a:extLst>
                    <a:ext uri="{9D8B030D-6E8A-4147-A177-3AD203B41FA5}">
                      <a16:colId xmlns:a16="http://schemas.microsoft.com/office/drawing/2014/main" val="1882414726"/>
                    </a:ext>
                  </a:extLst>
                </a:gridCol>
              </a:tblGrid>
              <a:tr h="0">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000" dirty="0">
                          <a:latin typeface="Arial" panose="020B0604020202020204" pitchFamily="34" charset="0"/>
                          <a:cs typeface="Arial" panose="020B0604020202020204" pitchFamily="34" charset="0"/>
                        </a:rPr>
                        <a:t>30-60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r>
                        <a:rPr lang="en-US" sz="1000" dirty="0">
                          <a:latin typeface="Arial" panose="020B0604020202020204" pitchFamily="34" charset="0"/>
                          <a:cs typeface="Arial" panose="020B0604020202020204" pitchFamily="34" charset="0"/>
                        </a:rPr>
                        <a:t>60-90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latin typeface="Arial" panose="020B0604020202020204" pitchFamily="34" charset="0"/>
                          <a:cs typeface="Arial" panose="020B0604020202020204" pitchFamily="34" charset="0"/>
                        </a:rPr>
                        <a:t>90+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1000" dirty="0">
                          <a:latin typeface="Arial" panose="020B0604020202020204" pitchFamily="34" charset="0"/>
                          <a:cs typeface="Arial" panose="020B0604020202020204" pitchFamily="34" charset="0"/>
                        </a:rPr>
                        <a:t>Diverted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000" dirty="0">
                          <a:latin typeface="Arial" panose="020B0604020202020204" pitchFamily="34" charset="0"/>
                          <a:cs typeface="Arial" panose="020B0604020202020204" pitchFamily="34" charset="0"/>
                        </a:rPr>
                        <a:t>New to Gains</a:t>
                      </a: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915856655"/>
                  </a:ext>
                </a:extLst>
              </a:tr>
            </a:tbl>
          </a:graphicData>
        </a:graphic>
      </p:graphicFrame>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77476243"/>
              </p:ext>
            </p:extLst>
          </p:nvPr>
        </p:nvGraphicFramePr>
        <p:xfrm>
          <a:off x="76199" y="1524000"/>
          <a:ext cx="8991602" cy="2371723"/>
        </p:xfrm>
        <a:graphic>
          <a:graphicData uri="http://schemas.openxmlformats.org/drawingml/2006/table">
            <a:tbl>
              <a:tblPr/>
              <a:tblGrid>
                <a:gridCol w="613295">
                  <a:extLst>
                    <a:ext uri="{9D8B030D-6E8A-4147-A177-3AD203B41FA5}">
                      <a16:colId xmlns:a16="http://schemas.microsoft.com/office/drawing/2014/main" val="20000"/>
                    </a:ext>
                  </a:extLst>
                </a:gridCol>
                <a:gridCol w="613295">
                  <a:extLst>
                    <a:ext uri="{9D8B030D-6E8A-4147-A177-3AD203B41FA5}">
                      <a16:colId xmlns:a16="http://schemas.microsoft.com/office/drawing/2014/main" val="20001"/>
                    </a:ext>
                  </a:extLst>
                </a:gridCol>
                <a:gridCol w="1018166">
                  <a:extLst>
                    <a:ext uri="{9D8B030D-6E8A-4147-A177-3AD203B41FA5}">
                      <a16:colId xmlns:a16="http://schemas.microsoft.com/office/drawing/2014/main" val="20002"/>
                    </a:ext>
                  </a:extLst>
                </a:gridCol>
                <a:gridCol w="673427">
                  <a:extLst>
                    <a:ext uri="{9D8B030D-6E8A-4147-A177-3AD203B41FA5}">
                      <a16:colId xmlns:a16="http://schemas.microsoft.com/office/drawing/2014/main" val="20003"/>
                    </a:ext>
                  </a:extLst>
                </a:gridCol>
                <a:gridCol w="823077">
                  <a:extLst>
                    <a:ext uri="{9D8B030D-6E8A-4147-A177-3AD203B41FA5}">
                      <a16:colId xmlns:a16="http://schemas.microsoft.com/office/drawing/2014/main" val="20004"/>
                    </a:ext>
                  </a:extLst>
                </a:gridCol>
                <a:gridCol w="823077">
                  <a:extLst>
                    <a:ext uri="{9D8B030D-6E8A-4147-A177-3AD203B41FA5}">
                      <a16:colId xmlns:a16="http://schemas.microsoft.com/office/drawing/2014/main" val="20005"/>
                    </a:ext>
                  </a:extLst>
                </a:gridCol>
                <a:gridCol w="673427">
                  <a:extLst>
                    <a:ext uri="{9D8B030D-6E8A-4147-A177-3AD203B41FA5}">
                      <a16:colId xmlns:a16="http://schemas.microsoft.com/office/drawing/2014/main" val="20006"/>
                    </a:ext>
                  </a:extLst>
                </a:gridCol>
                <a:gridCol w="677780">
                  <a:extLst>
                    <a:ext uri="{9D8B030D-6E8A-4147-A177-3AD203B41FA5}">
                      <a16:colId xmlns:a16="http://schemas.microsoft.com/office/drawing/2014/main" val="20007"/>
                    </a:ext>
                  </a:extLst>
                </a:gridCol>
                <a:gridCol w="1082849">
                  <a:extLst>
                    <a:ext uri="{9D8B030D-6E8A-4147-A177-3AD203B41FA5}">
                      <a16:colId xmlns:a16="http://schemas.microsoft.com/office/drawing/2014/main" val="20008"/>
                    </a:ext>
                  </a:extLst>
                </a:gridCol>
                <a:gridCol w="1993209">
                  <a:extLst>
                    <a:ext uri="{9D8B030D-6E8A-4147-A177-3AD203B41FA5}">
                      <a16:colId xmlns:a16="http://schemas.microsoft.com/office/drawing/2014/main" val="20009"/>
                    </a:ext>
                  </a:extLst>
                </a:gridCol>
              </a:tblGrid>
              <a:tr h="268940">
                <a:tc gridSpan="10">
                  <a:txBody>
                    <a:bodyPr/>
                    <a:lstStyle/>
                    <a:p>
                      <a:pPr algn="ctr" fontAlgn="b"/>
                      <a:r>
                        <a:rPr lang="en-US" sz="1000" b="1" i="0" u="none" strike="noStrike" dirty="0">
                          <a:solidFill>
                            <a:schemeClr val="bg1"/>
                          </a:solidFill>
                          <a:effectLst/>
                          <a:latin typeface="Arial" panose="020B0604020202020204" pitchFamily="34" charset="0"/>
                          <a:cs typeface="Arial" panose="020B0604020202020204" pitchFamily="34" charset="0"/>
                        </a:rPr>
                        <a:t>IN-PROCESSING</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5494">
                <a:tc>
                  <a:txBody>
                    <a:bodyPr/>
                    <a:lstStyle/>
                    <a:p>
                      <a:pPr algn="ctr" fontAlgn="b"/>
                      <a:r>
                        <a:rPr lang="en-US" sz="1000" b="0" i="0" u="none" strike="noStrike" dirty="0">
                          <a:solidFill>
                            <a:schemeClr val="bg1"/>
                          </a:solidFill>
                          <a:effectLst/>
                          <a:latin typeface="Arial" panose="020B0604020202020204" pitchFamily="34" charset="0"/>
                          <a:cs typeface="Arial" panose="020B0604020202020204" pitchFamily="34" charset="0"/>
                        </a:rPr>
                        <a:t>PLT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fontAlgn="b"/>
                      <a:r>
                        <a:rPr lang="en-US" sz="1000" b="0" i="0" u="none" strike="noStrike" dirty="0">
                          <a:solidFill>
                            <a:schemeClr val="bg1"/>
                          </a:solidFill>
                          <a:effectLst/>
                          <a:latin typeface="Arial" panose="020B0604020202020204" pitchFamily="34" charset="0"/>
                          <a:cs typeface="Arial" panose="020B0604020202020204" pitchFamily="34" charset="0"/>
                        </a:rPr>
                        <a:t>RANK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fontAlgn="b"/>
                      <a:r>
                        <a:rPr lang="en-US" sz="1000" b="0" i="0" u="none" strike="noStrike" dirty="0">
                          <a:solidFill>
                            <a:schemeClr val="bg1"/>
                          </a:solidFill>
                          <a:effectLst/>
                          <a:latin typeface="Arial" panose="020B0604020202020204" pitchFamily="34" charset="0"/>
                          <a:cs typeface="Arial" panose="020B0604020202020204" pitchFamily="34" charset="0"/>
                        </a:rPr>
                        <a:t>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fontAlgn="b"/>
                      <a:r>
                        <a:rPr lang="en-US" sz="1000" b="0" i="0" u="none" strike="noStrike" dirty="0">
                          <a:solidFill>
                            <a:schemeClr val="bg1"/>
                          </a:solidFill>
                          <a:effectLst/>
                          <a:latin typeface="Arial" panose="020B0604020202020204" pitchFamily="34" charset="0"/>
                          <a:cs typeface="Arial" panose="020B0604020202020204" pitchFamily="34" charset="0"/>
                        </a:rPr>
                        <a:t>GAIN 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fontAlgn="b"/>
                      <a:r>
                        <a:rPr lang="en-US" sz="1000" b="0" i="0" u="none" strike="noStrike" dirty="0">
                          <a:solidFill>
                            <a:schemeClr val="bg1"/>
                          </a:solidFill>
                          <a:effectLst/>
                          <a:latin typeface="Arial" panose="020B0604020202020204" pitchFamily="34" charset="0"/>
                          <a:cs typeface="Arial" panose="020B0604020202020204" pitchFamily="34" charset="0"/>
                        </a:rPr>
                        <a:t>RANGER</a:t>
                      </a:r>
                      <a:r>
                        <a:rPr lang="en-US" sz="1000" b="0" i="0" u="none" strike="noStrike" baseline="0" dirty="0">
                          <a:solidFill>
                            <a:schemeClr val="bg1"/>
                          </a:solidFill>
                          <a:effectLst/>
                          <a:latin typeface="Arial" panose="020B0604020202020204" pitchFamily="34" charset="0"/>
                          <a:cs typeface="Arial" panose="020B0604020202020204" pitchFamily="34" charset="0"/>
                        </a:rPr>
                        <a:t> PHYSICAL</a:t>
                      </a:r>
                      <a:endParaRPr lang="en-US" sz="10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fontAlgn="b"/>
                      <a:r>
                        <a:rPr lang="en-US" sz="1000" b="0" i="0" u="none" strike="noStrike" dirty="0">
                          <a:solidFill>
                            <a:schemeClr val="bg1"/>
                          </a:solidFill>
                          <a:effectLst/>
                          <a:latin typeface="Arial" panose="020B0604020202020204" pitchFamily="34" charset="0"/>
                          <a:cs typeface="Arial" panose="020B0604020202020204" pitchFamily="34" charset="0"/>
                        </a:rPr>
                        <a:t>OPS ROOM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fontAlgn="b"/>
                      <a:r>
                        <a:rPr lang="en-US" sz="1000" b="0" i="0" u="none" strike="noStrike" dirty="0">
                          <a:solidFill>
                            <a:schemeClr val="bg1"/>
                          </a:solidFill>
                          <a:effectLst/>
                          <a:latin typeface="Arial" panose="020B0604020202020204" pitchFamily="34" charset="0"/>
                          <a:cs typeface="Arial" panose="020B0604020202020204" pitchFamily="34" charset="0"/>
                        </a:rPr>
                        <a:t>SUPPLY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fontAlgn="b"/>
                      <a:r>
                        <a:rPr lang="en-US" sz="1000" b="0" i="0" u="none" strike="noStrike" dirty="0">
                          <a:solidFill>
                            <a:schemeClr val="bg1"/>
                          </a:solidFill>
                          <a:effectLst/>
                          <a:latin typeface="Arial" panose="020B0604020202020204" pitchFamily="34" charset="0"/>
                          <a:cs typeface="Arial" panose="020B0604020202020204" pitchFamily="34" charset="0"/>
                        </a:rPr>
                        <a:t>ARMS ROOM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fontAlgn="b"/>
                      <a:r>
                        <a:rPr lang="en-US" sz="1000" b="0" i="0" u="none" strike="noStrike" dirty="0">
                          <a:solidFill>
                            <a:schemeClr val="bg1"/>
                          </a:solidFill>
                          <a:effectLst/>
                          <a:latin typeface="Arial" panose="020B0604020202020204" pitchFamily="34" charset="0"/>
                          <a:cs typeface="Arial" panose="020B0604020202020204" pitchFamily="34" charset="0"/>
                        </a:rPr>
                        <a:t>BN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fontAlgn="b"/>
                      <a:r>
                        <a:rPr lang="en-US" sz="1000" b="0" i="0" u="none" strike="noStrike" dirty="0">
                          <a:solidFill>
                            <a:schemeClr val="bg1"/>
                          </a:solidFill>
                          <a:effectLst/>
                          <a:latin typeface="Arial" panose="020B0604020202020204" pitchFamily="34" charset="0"/>
                          <a:cs typeface="Arial" panose="020B0604020202020204" pitchFamily="34" charset="0"/>
                        </a:rPr>
                        <a:t>REMARKS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10001"/>
                  </a:ext>
                </a:extLst>
              </a:tr>
              <a:tr h="255494">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61868743"/>
                  </a:ext>
                </a:extLst>
              </a:tr>
              <a:tr h="255494">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9512275"/>
                  </a:ext>
                </a:extLst>
              </a:tr>
              <a:tr h="255494">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84174049"/>
                  </a:ext>
                </a:extLst>
              </a:tr>
              <a:tr h="255494">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59559254"/>
                  </a:ext>
                </a:extLst>
              </a:tr>
              <a:tr h="255494">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25299565"/>
                  </a:ext>
                </a:extLst>
              </a:tr>
              <a:tr h="255494">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11370075"/>
                  </a:ext>
                </a:extLst>
              </a:tr>
              <a:tr h="255494">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84270344"/>
                  </a:ext>
                </a:extLst>
              </a:tr>
            </a:tbl>
          </a:graphicData>
        </a:graphic>
      </p:graphicFrame>
      <p:sp>
        <p:nvSpPr>
          <p:cNvPr id="3" name="TextBox 2"/>
          <p:cNvSpPr txBox="1"/>
          <p:nvPr/>
        </p:nvSpPr>
        <p:spPr>
          <a:xfrm>
            <a:off x="2705100" y="152400"/>
            <a:ext cx="3733800" cy="1077218"/>
          </a:xfrm>
          <a:prstGeom prst="rect">
            <a:avLst/>
          </a:prstGeom>
          <a:noFill/>
        </p:spPr>
        <p:txBody>
          <a:bodyPr wrap="square" rtlCol="0">
            <a:spAutoFit/>
          </a:bodyPr>
          <a:lstStyle/>
          <a:p>
            <a:pPr algn="ctr"/>
            <a:r>
              <a:rPr lang="en-US" sz="3200" b="1" dirty="0">
                <a:latin typeface=" Arial"/>
                <a:cs typeface="Arial" panose="020B0604020202020204" pitchFamily="34" charset="0"/>
              </a:rPr>
              <a:t>IN-PROCESSING TRACKER</a:t>
            </a:r>
          </a:p>
        </p:txBody>
      </p:sp>
    </p:spTree>
    <p:extLst>
      <p:ext uri="{BB962C8B-B14F-4D97-AF65-F5344CB8AC3E}">
        <p14:creationId xmlns:p14="http://schemas.microsoft.com/office/powerpoint/2010/main" val="5384631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2"/>
          <p:cNvSpPr txBox="1">
            <a:spLocks noChangeArrowheads="1"/>
          </p:cNvSpPr>
          <p:nvPr/>
        </p:nvSpPr>
        <p:spPr>
          <a:xfrm>
            <a:off x="2514600" y="228600"/>
            <a:ext cx="4114800" cy="685800"/>
          </a:xfrm>
          <a:prstGeom prst="rect">
            <a:avLst/>
          </a:prstGeom>
          <a:noFill/>
        </p:spPr>
        <p:txBody>
          <a:bodyPr>
            <a:normAutofit/>
          </a:bodyPr>
          <a:lstStyle/>
          <a:p>
            <a:pPr lvl="0" algn="ctr">
              <a:spcBef>
                <a:spcPct val="0"/>
              </a:spcBef>
              <a:defRPr/>
            </a:pPr>
            <a:r>
              <a:rPr lang="en-US" sz="3200" b="1" dirty="0">
                <a:latin typeface="Arial" pitchFamily="34" charset="0"/>
                <a:cs typeface="Arial" pitchFamily="34" charset="0"/>
              </a:rPr>
              <a:t>LOSSES</a:t>
            </a:r>
          </a:p>
          <a:p>
            <a:pPr lvl="0" algn="ctr">
              <a:spcBef>
                <a:spcPct val="0"/>
              </a:spcBef>
              <a:defRPr/>
            </a:pPr>
            <a:endParaRPr kumimoji="0" lang="en-US" sz="3200" b="1" i="0" u="none" strike="noStrike" kern="1200" cap="none" spc="0" normalizeH="0" baseline="0" noProof="0" dirty="0">
              <a:ln>
                <a:noFill/>
              </a:ln>
              <a:solidFill>
                <a:schemeClr val="tx1"/>
              </a:solidFill>
              <a:uLnTx/>
              <a:uFillTx/>
              <a:latin typeface="Arial" pitchFamily="34" charset="0"/>
              <a:ea typeface="+mj-ea"/>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157935348"/>
              </p:ext>
            </p:extLst>
          </p:nvPr>
        </p:nvGraphicFramePr>
        <p:xfrm>
          <a:off x="76198" y="1371600"/>
          <a:ext cx="8991605" cy="2992120"/>
        </p:xfrm>
        <a:graphic>
          <a:graphicData uri="http://schemas.openxmlformats.org/drawingml/2006/table">
            <a:tbl>
              <a:tblPr firstRow="1" bandRow="1">
                <a:tableStyleId>{5C22544A-7EE6-4342-B048-85BDC9FD1C3A}</a:tableStyleId>
              </a:tblPr>
              <a:tblGrid>
                <a:gridCol w="1284515">
                  <a:extLst>
                    <a:ext uri="{9D8B030D-6E8A-4147-A177-3AD203B41FA5}">
                      <a16:colId xmlns:a16="http://schemas.microsoft.com/office/drawing/2014/main" val="3805039483"/>
                    </a:ext>
                  </a:extLst>
                </a:gridCol>
                <a:gridCol w="1284515">
                  <a:extLst>
                    <a:ext uri="{9D8B030D-6E8A-4147-A177-3AD203B41FA5}">
                      <a16:colId xmlns:a16="http://schemas.microsoft.com/office/drawing/2014/main" val="1368949491"/>
                    </a:ext>
                  </a:extLst>
                </a:gridCol>
                <a:gridCol w="1284515">
                  <a:extLst>
                    <a:ext uri="{9D8B030D-6E8A-4147-A177-3AD203B41FA5}">
                      <a16:colId xmlns:a16="http://schemas.microsoft.com/office/drawing/2014/main" val="3453720560"/>
                    </a:ext>
                  </a:extLst>
                </a:gridCol>
                <a:gridCol w="1284515">
                  <a:extLst>
                    <a:ext uri="{9D8B030D-6E8A-4147-A177-3AD203B41FA5}">
                      <a16:colId xmlns:a16="http://schemas.microsoft.com/office/drawing/2014/main" val="643316786"/>
                    </a:ext>
                  </a:extLst>
                </a:gridCol>
                <a:gridCol w="1284515">
                  <a:extLst>
                    <a:ext uri="{9D8B030D-6E8A-4147-A177-3AD203B41FA5}">
                      <a16:colId xmlns:a16="http://schemas.microsoft.com/office/drawing/2014/main" val="424087467"/>
                    </a:ext>
                  </a:extLst>
                </a:gridCol>
                <a:gridCol w="1284515">
                  <a:extLst>
                    <a:ext uri="{9D8B030D-6E8A-4147-A177-3AD203B41FA5}">
                      <a16:colId xmlns:a16="http://schemas.microsoft.com/office/drawing/2014/main" val="2691953640"/>
                    </a:ext>
                  </a:extLst>
                </a:gridCol>
                <a:gridCol w="1284515">
                  <a:extLst>
                    <a:ext uri="{9D8B030D-6E8A-4147-A177-3AD203B41FA5}">
                      <a16:colId xmlns:a16="http://schemas.microsoft.com/office/drawing/2014/main" val="4277333348"/>
                    </a:ext>
                  </a:extLst>
                </a:gridCol>
              </a:tblGrid>
              <a:tr h="370840">
                <a:tc>
                  <a:txBody>
                    <a:bodyPr/>
                    <a:lstStyle/>
                    <a:p>
                      <a:pPr algn="ctr"/>
                      <a:r>
                        <a:rPr lang="en-US" sz="1000" dirty="0">
                          <a:latin typeface="Arial" panose="020B0604020202020204" pitchFamily="34" charset="0"/>
                          <a:cs typeface="Arial" panose="020B0604020202020204" pitchFamily="34" charset="0"/>
                        </a:rPr>
                        <a:t>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Nam</a:t>
                      </a:r>
                      <a:r>
                        <a:rPr lang="en-US" sz="1000" baseline="0" dirty="0">
                          <a:latin typeface="Arial" panose="020B0604020202020204" pitchFamily="34" charset="0"/>
                          <a:cs typeface="Arial" panose="020B0604020202020204" pitchFamily="34" charset="0"/>
                        </a:rPr>
                        <a:t>e</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LEAVE</a:t>
                      </a:r>
                      <a:r>
                        <a:rPr lang="en-US" sz="1000" baseline="0" dirty="0">
                          <a:latin typeface="Arial" panose="020B0604020202020204" pitchFamily="34" charset="0"/>
                          <a:cs typeface="Arial" panose="020B0604020202020204" pitchFamily="34" charset="0"/>
                        </a:rPr>
                        <a:t> DATE</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LOSS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REASON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AWARD DUE</a:t>
                      </a:r>
                      <a:r>
                        <a:rPr lang="en-US" sz="1000" baseline="0" dirty="0">
                          <a:latin typeface="Arial" panose="020B0604020202020204" pitchFamily="34" charset="0"/>
                          <a:cs typeface="Arial" panose="020B0604020202020204" pitchFamily="34" charset="0"/>
                        </a:rPr>
                        <a:t> DATE</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NCOER DUE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2493305837"/>
                  </a:ext>
                </a:extLst>
              </a:tr>
              <a:tr h="370840">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4117525"/>
                  </a:ext>
                </a:extLst>
              </a:tr>
              <a:tr h="370840">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129633"/>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0232643"/>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638886"/>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5590198"/>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6128766"/>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618998"/>
                  </a:ext>
                </a:extLst>
              </a:tr>
            </a:tbl>
          </a:graphicData>
        </a:graphic>
      </p:graphicFrame>
    </p:spTree>
    <p:extLst>
      <p:ext uri="{BB962C8B-B14F-4D97-AF65-F5344CB8AC3E}">
        <p14:creationId xmlns:p14="http://schemas.microsoft.com/office/powerpoint/2010/main" val="51466033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C5506-AF6C-9536-829E-7EEFDE3B303F}"/>
              </a:ext>
            </a:extLst>
          </p:cNvPr>
          <p:cNvSpPr>
            <a:spLocks noGrp="1"/>
          </p:cNvSpPr>
          <p:nvPr>
            <p:ph type="title"/>
          </p:nvPr>
        </p:nvSpPr>
        <p:spPr/>
        <p:txBody>
          <a:bodyPr/>
          <a:lstStyle/>
          <a:p>
            <a:pPr algn="ctr"/>
            <a:r>
              <a:rPr lang="en-US" sz="3600" b="1" dirty="0">
                <a:latin typeface=" Arial"/>
              </a:rPr>
              <a:t>DECEMBER CQ/SD ROSTER</a:t>
            </a:r>
            <a:endParaRPr lang="en-US" dirty="0"/>
          </a:p>
        </p:txBody>
      </p:sp>
      <p:sp>
        <p:nvSpPr>
          <p:cNvPr id="4" name="Slide Number Placeholder 3">
            <a:extLst>
              <a:ext uri="{FF2B5EF4-FFF2-40B4-BE49-F238E27FC236}">
                <a16:creationId xmlns:a16="http://schemas.microsoft.com/office/drawing/2014/main" id="{A69E8A17-3E19-5EF1-B4A2-C8975853ABD7}"/>
              </a:ext>
            </a:extLst>
          </p:cNvPr>
          <p:cNvSpPr>
            <a:spLocks noGrp="1"/>
          </p:cNvSpPr>
          <p:nvPr>
            <p:ph type="sldNum" sz="quarter" idx="12"/>
          </p:nvPr>
        </p:nvSpPr>
        <p:spPr/>
        <p:txBody>
          <a:bodyPr/>
          <a:lstStyle/>
          <a:p>
            <a:fld id="{CD2AB149-42F4-4073-8D2B-814A65F125F3}" type="slidenum">
              <a:rPr lang="en-US" smtClean="0"/>
              <a:t>5</a:t>
            </a:fld>
            <a:endParaRPr lang="en-US"/>
          </a:p>
        </p:txBody>
      </p:sp>
      <p:graphicFrame>
        <p:nvGraphicFramePr>
          <p:cNvPr id="7" name="Table 6">
            <a:extLst>
              <a:ext uri="{FF2B5EF4-FFF2-40B4-BE49-F238E27FC236}">
                <a16:creationId xmlns:a16="http://schemas.microsoft.com/office/drawing/2014/main" id="{DB1CECB0-78F5-CD1E-2558-6A263416AF49}"/>
              </a:ext>
            </a:extLst>
          </p:cNvPr>
          <p:cNvGraphicFramePr>
            <a:graphicFrameLocks noGrp="1"/>
          </p:cNvGraphicFramePr>
          <p:nvPr>
            <p:extLst>
              <p:ext uri="{D42A27DB-BD31-4B8C-83A1-F6EECF244321}">
                <p14:modId xmlns:p14="http://schemas.microsoft.com/office/powerpoint/2010/main" val="1436227639"/>
              </p:ext>
            </p:extLst>
          </p:nvPr>
        </p:nvGraphicFramePr>
        <p:xfrm>
          <a:off x="76200" y="1690689"/>
          <a:ext cx="8991600" cy="2966720"/>
        </p:xfrm>
        <a:graphic>
          <a:graphicData uri="http://schemas.openxmlformats.org/drawingml/2006/table">
            <a:tbl>
              <a:tblPr firstRow="1" bandRow="1">
                <a:tableStyleId>{5C22544A-7EE6-4342-B048-85BDC9FD1C3A}</a:tableStyleId>
              </a:tblPr>
              <a:tblGrid>
                <a:gridCol w="1798320">
                  <a:extLst>
                    <a:ext uri="{9D8B030D-6E8A-4147-A177-3AD203B41FA5}">
                      <a16:colId xmlns:a16="http://schemas.microsoft.com/office/drawing/2014/main" val="870094888"/>
                    </a:ext>
                  </a:extLst>
                </a:gridCol>
                <a:gridCol w="1798320">
                  <a:extLst>
                    <a:ext uri="{9D8B030D-6E8A-4147-A177-3AD203B41FA5}">
                      <a16:colId xmlns:a16="http://schemas.microsoft.com/office/drawing/2014/main" val="2821779123"/>
                    </a:ext>
                  </a:extLst>
                </a:gridCol>
                <a:gridCol w="1798320">
                  <a:extLst>
                    <a:ext uri="{9D8B030D-6E8A-4147-A177-3AD203B41FA5}">
                      <a16:colId xmlns:a16="http://schemas.microsoft.com/office/drawing/2014/main" val="1404079770"/>
                    </a:ext>
                  </a:extLst>
                </a:gridCol>
                <a:gridCol w="1798320">
                  <a:extLst>
                    <a:ext uri="{9D8B030D-6E8A-4147-A177-3AD203B41FA5}">
                      <a16:colId xmlns:a16="http://schemas.microsoft.com/office/drawing/2014/main" val="3635170192"/>
                    </a:ext>
                  </a:extLst>
                </a:gridCol>
                <a:gridCol w="1798320">
                  <a:extLst>
                    <a:ext uri="{9D8B030D-6E8A-4147-A177-3AD203B41FA5}">
                      <a16:colId xmlns:a16="http://schemas.microsoft.com/office/drawing/2014/main" val="1380209803"/>
                    </a:ext>
                  </a:extLst>
                </a:gridCol>
              </a:tblGrid>
              <a:tr h="370840">
                <a:tc>
                  <a:txBody>
                    <a:bodyPr/>
                    <a:lstStyle/>
                    <a:p>
                      <a:r>
                        <a:rPr lang="en-US" dirty="0"/>
                        <a:t>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dirty="0"/>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dirty="0"/>
                        <a:t>PLT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dirty="0"/>
                        <a:t>DUTY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dirty="0"/>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2124713239"/>
                  </a:ext>
                </a:extLst>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3093920"/>
                  </a:ext>
                </a:extLst>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3006314"/>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5080165"/>
                  </a:ext>
                </a:extLst>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7814579"/>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1352959"/>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0670640"/>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42605569"/>
                  </a:ext>
                </a:extLst>
              </a:tr>
            </a:tbl>
          </a:graphicData>
        </a:graphic>
      </p:graphicFrame>
    </p:spTree>
    <p:extLst>
      <p:ext uri="{BB962C8B-B14F-4D97-AF65-F5344CB8AC3E}">
        <p14:creationId xmlns:p14="http://schemas.microsoft.com/office/powerpoint/2010/main" val="2492105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Box 4"/>
          <p:cNvSpPr txBox="1"/>
          <p:nvPr/>
        </p:nvSpPr>
        <p:spPr>
          <a:xfrm>
            <a:off x="1752600" y="253425"/>
            <a:ext cx="5867400" cy="584775"/>
          </a:xfrm>
          <a:prstGeom prst="rect">
            <a:avLst/>
          </a:prstGeom>
          <a:solidFill>
            <a:schemeClr val="bg1"/>
          </a:solidFill>
        </p:spPr>
        <p:txBody>
          <a:bodyPr wrap="square" rtlCol="0">
            <a:spAutoFit/>
          </a:bodyPr>
          <a:lstStyle/>
          <a:p>
            <a:pPr algn="ctr"/>
            <a:r>
              <a:rPr lang="en-US" sz="3200" b="1" dirty="0">
                <a:latin typeface=" Arial"/>
              </a:rPr>
              <a:t>13 MONTH LOSS ROSTER</a:t>
            </a:r>
          </a:p>
        </p:txBody>
      </p:sp>
      <p:graphicFrame>
        <p:nvGraphicFramePr>
          <p:cNvPr id="3" name="Table 2"/>
          <p:cNvGraphicFramePr>
            <a:graphicFrameLocks noGrp="1"/>
          </p:cNvGraphicFramePr>
          <p:nvPr>
            <p:extLst>
              <p:ext uri="{D42A27DB-BD31-4B8C-83A1-F6EECF244321}">
                <p14:modId xmlns:p14="http://schemas.microsoft.com/office/powerpoint/2010/main" val="3950209384"/>
              </p:ext>
            </p:extLst>
          </p:nvPr>
        </p:nvGraphicFramePr>
        <p:xfrm>
          <a:off x="76201" y="1066809"/>
          <a:ext cx="8991598" cy="5562583"/>
        </p:xfrm>
        <a:graphic>
          <a:graphicData uri="http://schemas.openxmlformats.org/drawingml/2006/table">
            <a:tbl>
              <a:tblPr/>
              <a:tblGrid>
                <a:gridCol w="2461855">
                  <a:extLst>
                    <a:ext uri="{9D8B030D-6E8A-4147-A177-3AD203B41FA5}">
                      <a16:colId xmlns:a16="http://schemas.microsoft.com/office/drawing/2014/main" val="20000"/>
                    </a:ext>
                  </a:extLst>
                </a:gridCol>
                <a:gridCol w="1019703">
                  <a:extLst>
                    <a:ext uri="{9D8B030D-6E8A-4147-A177-3AD203B41FA5}">
                      <a16:colId xmlns:a16="http://schemas.microsoft.com/office/drawing/2014/main" val="20001"/>
                    </a:ext>
                  </a:extLst>
                </a:gridCol>
                <a:gridCol w="772060">
                  <a:extLst>
                    <a:ext uri="{9D8B030D-6E8A-4147-A177-3AD203B41FA5}">
                      <a16:colId xmlns:a16="http://schemas.microsoft.com/office/drawing/2014/main" val="20002"/>
                    </a:ext>
                  </a:extLst>
                </a:gridCol>
                <a:gridCol w="1019703">
                  <a:extLst>
                    <a:ext uri="{9D8B030D-6E8A-4147-A177-3AD203B41FA5}">
                      <a16:colId xmlns:a16="http://schemas.microsoft.com/office/drawing/2014/main" val="20003"/>
                    </a:ext>
                  </a:extLst>
                </a:gridCol>
                <a:gridCol w="2043050">
                  <a:extLst>
                    <a:ext uri="{9D8B030D-6E8A-4147-A177-3AD203B41FA5}">
                      <a16:colId xmlns:a16="http://schemas.microsoft.com/office/drawing/2014/main" val="20004"/>
                    </a:ext>
                  </a:extLst>
                </a:gridCol>
                <a:gridCol w="699225">
                  <a:extLst>
                    <a:ext uri="{9D8B030D-6E8A-4147-A177-3AD203B41FA5}">
                      <a16:colId xmlns:a16="http://schemas.microsoft.com/office/drawing/2014/main" val="20005"/>
                    </a:ext>
                  </a:extLst>
                </a:gridCol>
                <a:gridCol w="976002">
                  <a:extLst>
                    <a:ext uri="{9D8B030D-6E8A-4147-A177-3AD203B41FA5}">
                      <a16:colId xmlns:a16="http://schemas.microsoft.com/office/drawing/2014/main" val="20006"/>
                    </a:ext>
                  </a:extLst>
                </a:gridCol>
              </a:tblGrid>
              <a:tr h="189163">
                <a:tc>
                  <a:txBody>
                    <a:bodyPr/>
                    <a:lstStyle/>
                    <a:p>
                      <a:pPr algn="l" fontAlgn="ctr"/>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6" gridSpan="4">
                  <a:txBody>
                    <a:bodyPr/>
                    <a:lstStyle/>
                    <a:p>
                      <a:pPr algn="ctr" fontAlgn="ctr"/>
                      <a:r>
                        <a:rPr lang="en-US" sz="600" b="1" i="0" u="none" strike="noStrike" dirty="0">
                          <a:solidFill>
                            <a:srgbClr val="000000"/>
                          </a:solidFill>
                          <a:effectLst/>
                          <a:latin typeface="Arial" panose="020B0604020202020204" pitchFamily="34" charset="0"/>
                          <a:cs typeface="Arial" panose="020B0604020202020204" pitchFamily="34" charset="0"/>
                        </a:rPr>
                        <a:t>NOTE:  No later than 90 days from separation date complete Capstone</a:t>
                      </a:r>
                    </a:p>
                  </a:txBody>
                  <a:tcPr marL="7415" marR="7415" marT="74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6" hMerge="1">
                  <a:txBody>
                    <a:bodyPr/>
                    <a:lstStyle/>
                    <a:p>
                      <a:endParaRPr lang="en-US"/>
                    </a:p>
                  </a:txBody>
                  <a:tcPr/>
                </a:tc>
                <a:tc rowSpan="6" hMerge="1">
                  <a:txBody>
                    <a:bodyPr/>
                    <a:lstStyle/>
                    <a:p>
                      <a:endParaRPr lang="en-US"/>
                    </a:p>
                  </a:txBody>
                  <a:tcPr/>
                </a:tc>
                <a:tc rowSpan="6" hMerge="1">
                  <a:txBody>
                    <a:bodyPr/>
                    <a:lstStyle/>
                    <a:p>
                      <a:endParaRPr lang="en-US"/>
                    </a:p>
                  </a:txBody>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4830">
                <a:tc>
                  <a:txBody>
                    <a:bodyPr/>
                    <a:lstStyle/>
                    <a:p>
                      <a:pPr algn="l" fontAlgn="ctr"/>
                      <a:r>
                        <a:rPr lang="en-US" sz="600" b="1" i="0" u="none" strike="noStrike">
                          <a:solidFill>
                            <a:srgbClr val="000000"/>
                          </a:solidFill>
                          <a:effectLst/>
                          <a:latin typeface="Arial" panose="020B0604020202020204" pitchFamily="34" charset="0"/>
                          <a:cs typeface="Arial" panose="020B0604020202020204" pitchFamily="34" charset="0"/>
                        </a:rPr>
                        <a:t>LEGEND:</a:t>
                      </a:r>
                    </a:p>
                  </a:txBody>
                  <a:tcPr marL="7415" marR="7415" marT="74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2">
                  <a:txBody>
                    <a:bodyPr/>
                    <a:lstStyle/>
                    <a:p>
                      <a:pPr algn="l" fontAlgn="b"/>
                      <a:r>
                        <a:rPr lang="en-US" sz="900" b="0" i="0" u="none" strike="noStrike">
                          <a:solidFill>
                            <a:srgbClr val="FFFFFF"/>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10001"/>
                  </a:ext>
                </a:extLst>
              </a:tr>
              <a:tr h="440122">
                <a:tc>
                  <a:txBody>
                    <a:bodyPr/>
                    <a:lstStyle/>
                    <a:p>
                      <a:pPr algn="ctr" fontAlgn="ctr"/>
                      <a:r>
                        <a:rPr lang="en-US" sz="600" b="1" i="0" u="none" strike="noStrike">
                          <a:solidFill>
                            <a:srgbClr val="000000"/>
                          </a:solidFill>
                          <a:effectLst/>
                          <a:latin typeface="Arial" panose="020B0604020202020204" pitchFamily="34" charset="0"/>
                          <a:cs typeface="Arial" panose="020B0604020202020204" pitchFamily="34" charset="0"/>
                        </a:rPr>
                        <a:t>90 Days or Less Prior to Separation Mandatory CAPSTONE NOT COMPLETE</a:t>
                      </a:r>
                    </a:p>
                  </a:txBody>
                  <a:tcPr marL="7415" marR="7415" marT="74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2">
                  <a:txBody>
                    <a:bodyPr/>
                    <a:lstStyle/>
                    <a:p>
                      <a:pPr algn="l" fontAlgn="b"/>
                      <a:r>
                        <a:rPr lang="en-US" sz="800" b="0" i="0" u="none" strike="noStrike">
                          <a:solidFill>
                            <a:srgbClr val="000000"/>
                          </a:solidFill>
                          <a:effectLst/>
                          <a:latin typeface="Arial" panose="020B0604020202020204" pitchFamily="34" charset="0"/>
                          <a:cs typeface="Arial" panose="020B0604020202020204" pitchFamily="34" charset="0"/>
                        </a:rPr>
                        <a:t>1 Nov 2020- 1 Feb 2021</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en-US"/>
                    </a:p>
                  </a:txBody>
                  <a:tcPr/>
                </a:tc>
                <a:extLst>
                  <a:ext uri="{0D108BD9-81ED-4DB2-BD59-A6C34878D82A}">
                    <a16:rowId xmlns:a16="http://schemas.microsoft.com/office/drawing/2014/main" val="10002"/>
                  </a:ext>
                </a:extLst>
              </a:tr>
              <a:tr h="409225">
                <a:tc>
                  <a:txBody>
                    <a:bodyPr/>
                    <a:lstStyle/>
                    <a:p>
                      <a:pPr algn="ctr" fontAlgn="ctr"/>
                      <a:r>
                        <a:rPr lang="en-US" sz="600" b="1" i="0" u="none" strike="noStrike">
                          <a:solidFill>
                            <a:srgbClr val="000000"/>
                          </a:solidFill>
                          <a:effectLst/>
                          <a:latin typeface="Arial" panose="020B0604020202020204" pitchFamily="34" charset="0"/>
                          <a:cs typeface="Arial" panose="020B0604020202020204" pitchFamily="34" charset="0"/>
                        </a:rPr>
                        <a:t>0-12 Months Mandatory Pre-Separation Brief NOT COMPLETE</a:t>
                      </a:r>
                    </a:p>
                  </a:txBody>
                  <a:tcPr marL="7415" marR="7415" marT="74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2">
                  <a:txBody>
                    <a:bodyPr/>
                    <a:lstStyle/>
                    <a:p>
                      <a:pPr algn="l" fontAlgn="b"/>
                      <a:r>
                        <a:rPr lang="en-US" sz="800" b="0" i="0" u="none" strike="noStrike">
                          <a:solidFill>
                            <a:srgbClr val="000000"/>
                          </a:solidFill>
                          <a:effectLst/>
                          <a:latin typeface="Arial" panose="020B0604020202020204" pitchFamily="34" charset="0"/>
                          <a:cs typeface="Arial" panose="020B0604020202020204" pitchFamily="34" charset="0"/>
                        </a:rPr>
                        <a:t>1 Nov 2020 - 1 Nov 2021</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en-US"/>
                    </a:p>
                  </a:txBody>
                  <a:tcPr/>
                </a:tc>
                <a:extLst>
                  <a:ext uri="{0D108BD9-81ED-4DB2-BD59-A6C34878D82A}">
                    <a16:rowId xmlns:a16="http://schemas.microsoft.com/office/drawing/2014/main" val="10003"/>
                  </a:ext>
                </a:extLst>
              </a:tr>
              <a:tr h="378329">
                <a:tc>
                  <a:txBody>
                    <a:bodyPr/>
                    <a:lstStyle/>
                    <a:p>
                      <a:pPr algn="ctr" fontAlgn="ctr"/>
                      <a:r>
                        <a:rPr lang="en-US" sz="600" b="1" i="0" u="none" strike="noStrike" dirty="0">
                          <a:solidFill>
                            <a:srgbClr val="000000"/>
                          </a:solidFill>
                          <a:effectLst/>
                          <a:latin typeface="Arial" panose="020B0604020202020204" pitchFamily="34" charset="0"/>
                          <a:cs typeface="Arial" panose="020B0604020202020204" pitchFamily="34" charset="0"/>
                        </a:rPr>
                        <a:t>13-15 months eligible to start</a:t>
                      </a:r>
                    </a:p>
                  </a:txBody>
                  <a:tcPr marL="7415" marR="7415" marT="74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2">
                  <a:txBody>
                    <a:bodyPr/>
                    <a:lstStyle/>
                    <a:p>
                      <a:pPr algn="l" fontAlgn="b"/>
                      <a:r>
                        <a:rPr lang="en-US" sz="800" b="0" i="0" u="none" strike="noStrike">
                          <a:solidFill>
                            <a:srgbClr val="000000"/>
                          </a:solidFill>
                          <a:effectLst/>
                          <a:latin typeface="Arial" panose="020B0604020202020204" pitchFamily="34" charset="0"/>
                          <a:cs typeface="Arial" panose="020B0604020202020204" pitchFamily="34" charset="0"/>
                        </a:rPr>
                        <a:t>2 Nov 2021 - 2 Feb 2022</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extLst>
                  <a:ext uri="{0D108BD9-81ED-4DB2-BD59-A6C34878D82A}">
                    <a16:rowId xmlns:a16="http://schemas.microsoft.com/office/drawing/2014/main" val="10004"/>
                  </a:ext>
                </a:extLst>
              </a:tr>
              <a:tr h="475980">
                <a:tc>
                  <a:txBody>
                    <a:bodyPr/>
                    <a:lstStyle/>
                    <a:p>
                      <a:pPr algn="ctr" fontAlgn="ctr"/>
                      <a:r>
                        <a:rPr lang="en-US" sz="600" b="1" i="0" u="none" strike="noStrike">
                          <a:solidFill>
                            <a:srgbClr val="000000"/>
                          </a:solidFill>
                          <a:effectLst/>
                          <a:latin typeface="Arial" panose="020B0604020202020204" pitchFamily="34" charset="0"/>
                          <a:cs typeface="Arial" panose="020B0604020202020204" pitchFamily="34" charset="0"/>
                        </a:rPr>
                        <a:t>16 -18 months eligible to start</a:t>
                      </a:r>
                    </a:p>
                  </a:txBody>
                  <a:tcPr marL="7415" marR="7415" marT="74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r>
                        <a:rPr lang="en-US" sz="800" b="0" i="0" u="none" strike="noStrike">
                          <a:solidFill>
                            <a:srgbClr val="000000"/>
                          </a:solidFill>
                          <a:effectLst/>
                          <a:latin typeface="Arial" panose="020B0604020202020204" pitchFamily="34" charset="0"/>
                          <a:cs typeface="Arial" panose="020B0604020202020204" pitchFamily="34" charset="0"/>
                        </a:rPr>
                        <a:t>3 Feb 2022 - 3 May 2022</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189163">
                <a:tc>
                  <a:txBody>
                    <a:bodyPr/>
                    <a:lstStyle/>
                    <a:p>
                      <a:pPr algn="ctr" fontAlgn="ctr"/>
                      <a:r>
                        <a:rPr lang="en-US" sz="600" b="1" i="0" u="none" strike="noStrike">
                          <a:solidFill>
                            <a:srgbClr val="000000"/>
                          </a:solidFill>
                          <a:effectLst/>
                          <a:latin typeface="Arial" panose="020B0604020202020204" pitchFamily="34" charset="0"/>
                          <a:cs typeface="Arial" panose="020B0604020202020204" pitchFamily="34" charset="0"/>
                        </a:rPr>
                        <a:t>NAME</a:t>
                      </a:r>
                    </a:p>
                  </a:txBody>
                  <a:tcPr marL="7415" marR="7415" marT="74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Arial" panose="020B0604020202020204" pitchFamily="34" charset="0"/>
                          <a:cs typeface="Arial" panose="020B0604020202020204" pitchFamily="34" charset="0"/>
                        </a:rPr>
                        <a:t>Separation Date</a:t>
                      </a:r>
                    </a:p>
                  </a:txBody>
                  <a:tcPr marL="7415" marR="7415" marT="74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Arial" panose="020B0604020202020204" pitchFamily="34" charset="0"/>
                          <a:cs typeface="Arial" panose="020B0604020202020204" pitchFamily="34" charset="0"/>
                        </a:rPr>
                        <a:t>UIC</a:t>
                      </a:r>
                    </a:p>
                  </a:txBody>
                  <a:tcPr marL="7415" marR="7415" marT="74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Arial" panose="020B0604020202020204" pitchFamily="34" charset="0"/>
                          <a:cs typeface="Arial" panose="020B0604020202020204" pitchFamily="34" charset="0"/>
                        </a:rPr>
                        <a:t>Unit</a:t>
                      </a:r>
                    </a:p>
                  </a:txBody>
                  <a:tcPr marL="7415" marR="7415" marT="74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solidFill>
                            <a:srgbClr val="000000"/>
                          </a:solidFill>
                          <a:effectLst/>
                          <a:latin typeface="Arial" panose="020B0604020202020204" pitchFamily="34" charset="0"/>
                          <a:cs typeface="Arial" panose="020B0604020202020204" pitchFamily="34" charset="0"/>
                        </a:rPr>
                        <a:t>Remarks</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6"/>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07"/>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08"/>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09"/>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1"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10"/>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11"/>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12"/>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13"/>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14"/>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15"/>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dirty="0">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16"/>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17"/>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18"/>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19"/>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20"/>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21"/>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22"/>
                  </a:ext>
                </a:extLst>
              </a:tr>
              <a:tr h="189163">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endParaRPr lang="en-US" sz="8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panose="020B0604020202020204" pitchFamily="34" charset="0"/>
                          <a:cs typeface="Arial" panose="020B0604020202020204" pitchFamily="34" charset="0"/>
                        </a:rPr>
                        <a:t> </a:t>
                      </a:r>
                    </a:p>
                  </a:txBody>
                  <a:tcPr marL="7415" marR="7415" marT="74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900" b="0" i="0" u="none" strike="noStrike">
                        <a:solidFill>
                          <a:srgbClr val="000000"/>
                        </a:solidFill>
                        <a:effectLst/>
                        <a:latin typeface="Arial" panose="020B0604020202020204" pitchFamily="34" charset="0"/>
                        <a:cs typeface="Arial" panose="020B0604020202020204" pitchFamily="34" charset="0"/>
                      </a:endParaRPr>
                    </a:p>
                  </a:txBody>
                  <a:tcPr marL="7415" marR="7415" marT="74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dirty="0">
                        <a:solidFill>
                          <a:srgbClr val="000000"/>
                        </a:solidFill>
                        <a:effectLst/>
                        <a:latin typeface="Arial" panose="020B0604020202020204" pitchFamily="34" charset="0"/>
                        <a:cs typeface="Arial" panose="020B0604020202020204" pitchFamily="34" charset="0"/>
                      </a:endParaRPr>
                    </a:p>
                  </a:txBody>
                  <a:tcPr marL="7415" marR="7415" marT="7415" marB="0" anchor="b">
                    <a:lnL>
                      <a:noFill/>
                    </a:lnL>
                    <a:lnR>
                      <a:noFill/>
                    </a:lnR>
                    <a:lnT>
                      <a:noFill/>
                    </a:lnT>
                    <a:lnB>
                      <a:noFill/>
                    </a:lnB>
                  </a:tcPr>
                </a:tc>
                <a:extLst>
                  <a:ext uri="{0D108BD9-81ED-4DB2-BD59-A6C34878D82A}">
                    <a16:rowId xmlns:a16="http://schemas.microsoft.com/office/drawing/2014/main" val="10023"/>
                  </a:ext>
                </a:extLst>
              </a:tr>
            </a:tbl>
          </a:graphicData>
        </a:graphic>
      </p:graphicFrame>
    </p:spTree>
    <p:extLst>
      <p:ext uri="{BB962C8B-B14F-4D97-AF65-F5344CB8AC3E}">
        <p14:creationId xmlns:p14="http://schemas.microsoft.com/office/powerpoint/2010/main" val="30395218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31497"/>
            <a:ext cx="7772400" cy="1362075"/>
          </a:xfrm>
        </p:spPr>
        <p:txBody>
          <a:bodyPr/>
          <a:lstStyle/>
          <a:p>
            <a:pPr algn="ctr"/>
            <a:r>
              <a:rPr lang="en-US" sz="3200" dirty="0">
                <a:latin typeface="Arial" panose="020B0604020202020204" pitchFamily="34" charset="0"/>
                <a:cs typeface="Arial" panose="020B0604020202020204" pitchFamily="34" charset="0"/>
              </a:rPr>
              <a:t>Supply request Due for specific training events</a:t>
            </a:r>
          </a:p>
        </p:txBody>
      </p:sp>
      <p:sp>
        <p:nvSpPr>
          <p:cNvPr id="4" name="Slide Number Placeholder 3"/>
          <p:cNvSpPr>
            <a:spLocks noGrp="1"/>
          </p:cNvSpPr>
          <p:nvPr>
            <p:ph type="sldNum" sz="quarter" idx="12"/>
          </p:nvPr>
        </p:nvSpPr>
        <p:spPr/>
        <p:txBody>
          <a:bodyPr/>
          <a:lstStyle/>
          <a:p>
            <a:fld id="{84E9BA73-6E7E-4856-A661-49155857AFA6}" type="slidenum">
              <a:rPr lang="en-US" smtClean="0"/>
              <a:pPr/>
              <a:t>51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63783611"/>
              </p:ext>
            </p:extLst>
          </p:nvPr>
        </p:nvGraphicFramePr>
        <p:xfrm>
          <a:off x="76201" y="1491897"/>
          <a:ext cx="8991599" cy="2479467"/>
        </p:xfrm>
        <a:graphic>
          <a:graphicData uri="http://schemas.openxmlformats.org/drawingml/2006/table">
            <a:tbl>
              <a:tblPr/>
              <a:tblGrid>
                <a:gridCol w="511175">
                  <a:extLst>
                    <a:ext uri="{9D8B030D-6E8A-4147-A177-3AD203B41FA5}">
                      <a16:colId xmlns:a16="http://schemas.microsoft.com/office/drawing/2014/main" val="20000"/>
                    </a:ext>
                  </a:extLst>
                </a:gridCol>
                <a:gridCol w="737680">
                  <a:extLst>
                    <a:ext uri="{9D8B030D-6E8A-4147-A177-3AD203B41FA5}">
                      <a16:colId xmlns:a16="http://schemas.microsoft.com/office/drawing/2014/main" val="20001"/>
                    </a:ext>
                  </a:extLst>
                </a:gridCol>
                <a:gridCol w="684439">
                  <a:extLst>
                    <a:ext uri="{9D8B030D-6E8A-4147-A177-3AD203B41FA5}">
                      <a16:colId xmlns:a16="http://schemas.microsoft.com/office/drawing/2014/main" val="20002"/>
                    </a:ext>
                  </a:extLst>
                </a:gridCol>
                <a:gridCol w="528918">
                  <a:extLst>
                    <a:ext uri="{9D8B030D-6E8A-4147-A177-3AD203B41FA5}">
                      <a16:colId xmlns:a16="http://schemas.microsoft.com/office/drawing/2014/main" val="20003"/>
                    </a:ext>
                  </a:extLst>
                </a:gridCol>
                <a:gridCol w="585787">
                  <a:extLst>
                    <a:ext uri="{9D8B030D-6E8A-4147-A177-3AD203B41FA5}">
                      <a16:colId xmlns:a16="http://schemas.microsoft.com/office/drawing/2014/main" val="20007"/>
                    </a:ext>
                  </a:extLst>
                </a:gridCol>
                <a:gridCol w="8382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1600200">
                  <a:extLst>
                    <a:ext uri="{9D8B030D-6E8A-4147-A177-3AD203B41FA5}">
                      <a16:colId xmlns:a16="http://schemas.microsoft.com/office/drawing/2014/main" val="20006"/>
                    </a:ext>
                  </a:extLst>
                </a:gridCol>
                <a:gridCol w="2590800">
                  <a:extLst>
                    <a:ext uri="{9D8B030D-6E8A-4147-A177-3AD203B41FA5}">
                      <a16:colId xmlns:a16="http://schemas.microsoft.com/office/drawing/2014/main" val="20008"/>
                    </a:ext>
                  </a:extLst>
                </a:gridCol>
              </a:tblGrid>
              <a:tr h="268940">
                <a:tc gridSpan="9">
                  <a:txBody>
                    <a:bodyPr/>
                    <a:lstStyle/>
                    <a:p>
                      <a:pPr algn="ctr" fontAlgn="b"/>
                      <a:r>
                        <a:rPr lang="en-US" sz="1000" b="1" i="0" u="none" strike="noStrike" dirty="0">
                          <a:solidFill>
                            <a:schemeClr val="bg1"/>
                          </a:solidFill>
                          <a:effectLst/>
                          <a:latin typeface="Arial" panose="020B0604020202020204" pitchFamily="34" charset="0"/>
                          <a:cs typeface="Arial" panose="020B0604020202020204" pitchFamily="34" charset="0"/>
                        </a:rPr>
                        <a:t>MTN PEAK 2021 ORDERS DUE BY 18 DECEMBER 20</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b"/>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677563">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PLT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DATE ORDER RECEIVED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ORDER IN SYSTEM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ORDER STATUS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ORDER</a:t>
                      </a:r>
                      <a:r>
                        <a:rPr lang="en-US" sz="1000" b="0" i="0" u="none" strike="noStrike" baseline="0" dirty="0">
                          <a:solidFill>
                            <a:srgbClr val="000000"/>
                          </a:solidFill>
                          <a:effectLst/>
                          <a:latin typeface="Arial" panose="020B0604020202020204" pitchFamily="34" charset="0"/>
                          <a:cs typeface="Arial" panose="020B0604020202020204" pitchFamily="34" charset="0"/>
                        </a:rPr>
                        <a:t> ARRIVED</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PICKED</a:t>
                      </a:r>
                      <a:r>
                        <a:rPr lang="en-US" sz="1000" b="0" i="0" u="none" strike="noStrike" baseline="0" dirty="0">
                          <a:solidFill>
                            <a:srgbClr val="000000"/>
                          </a:solidFill>
                          <a:effectLst/>
                          <a:latin typeface="Arial" panose="020B0604020202020204" pitchFamily="34" charset="0"/>
                          <a:cs typeface="Arial" panose="020B0604020202020204" pitchFamily="34" charset="0"/>
                        </a:rPr>
                        <a:t> UP FROM SSA</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PLATOON PICK UP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ITEMS ORDERED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ITEMS STILL</a:t>
                      </a:r>
                      <a:r>
                        <a:rPr lang="en-US" sz="1000" b="0" i="0" u="none" strike="noStrike" baseline="0" dirty="0">
                          <a:solidFill>
                            <a:srgbClr val="000000"/>
                          </a:solidFill>
                          <a:effectLst/>
                          <a:latin typeface="Arial" panose="020B0604020202020204" pitchFamily="34" charset="0"/>
                          <a:cs typeface="Arial" panose="020B0604020202020204" pitchFamily="34" charset="0"/>
                        </a:rPr>
                        <a:t> IN TRANSIT</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55494">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1</a:t>
                      </a:r>
                      <a:r>
                        <a:rPr lang="en-US" sz="1000" b="0" i="0" u="none" strike="noStrike" baseline="30000" dirty="0">
                          <a:solidFill>
                            <a:srgbClr val="000000"/>
                          </a:solidFill>
                          <a:effectLst/>
                          <a:latin typeface="Arial" panose="020B0604020202020204" pitchFamily="34" charset="0"/>
                          <a:cs typeface="Arial" panose="020B0604020202020204" pitchFamily="34" charset="0"/>
                        </a:rPr>
                        <a:t>st</a:t>
                      </a:r>
                      <a:r>
                        <a:rPr lang="en-US" sz="1000" b="0" i="0" u="none" strike="noStrike" baseline="0" dirty="0">
                          <a:solidFill>
                            <a:srgbClr val="000000"/>
                          </a:solidFill>
                          <a:effectLst/>
                          <a:latin typeface="Arial" panose="020B0604020202020204" pitchFamily="34" charset="0"/>
                          <a:cs typeface="Arial" panose="020B0604020202020204" pitchFamily="34" charset="0"/>
                        </a:rPr>
                        <a:t> PLT</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5494">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2</a:t>
                      </a:r>
                      <a:r>
                        <a:rPr lang="en-US" sz="1000" b="0" i="0" u="none" strike="noStrike" baseline="30000" dirty="0">
                          <a:solidFill>
                            <a:srgbClr val="000000"/>
                          </a:solidFill>
                          <a:effectLst/>
                          <a:latin typeface="Arial" panose="020B0604020202020204" pitchFamily="34" charset="0"/>
                          <a:cs typeface="Arial" panose="020B0604020202020204" pitchFamily="34" charset="0"/>
                        </a:rPr>
                        <a:t>nd</a:t>
                      </a:r>
                      <a:r>
                        <a:rPr lang="en-US" sz="1000" b="0" i="0" u="none" strike="noStrike" dirty="0">
                          <a:solidFill>
                            <a:srgbClr val="000000"/>
                          </a:solidFill>
                          <a:effectLst/>
                          <a:latin typeface="Arial" panose="020B0604020202020204" pitchFamily="34" charset="0"/>
                          <a:cs typeface="Arial" panose="020B0604020202020204" pitchFamily="34" charset="0"/>
                        </a:rPr>
                        <a:t> PLT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5494">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3</a:t>
                      </a:r>
                      <a:r>
                        <a:rPr lang="en-US" sz="1000" b="0" i="0" u="none" strike="noStrike" baseline="30000" dirty="0">
                          <a:solidFill>
                            <a:srgbClr val="000000"/>
                          </a:solidFill>
                          <a:effectLst/>
                          <a:latin typeface="Arial" panose="020B0604020202020204" pitchFamily="34" charset="0"/>
                          <a:cs typeface="Arial" panose="020B0604020202020204" pitchFamily="34" charset="0"/>
                        </a:rPr>
                        <a:t>rd</a:t>
                      </a:r>
                      <a:r>
                        <a:rPr lang="en-US" sz="1000" b="0" i="0" u="none" strike="noStrike" dirty="0">
                          <a:solidFill>
                            <a:srgbClr val="000000"/>
                          </a:solidFill>
                          <a:effectLst/>
                          <a:latin typeface="Arial" panose="020B0604020202020204" pitchFamily="34" charset="0"/>
                          <a:cs typeface="Arial" panose="020B0604020202020204" pitchFamily="34" charset="0"/>
                        </a:rPr>
                        <a:t> PLT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5494">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HQ PLT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5494">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5494">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7" name="TextBox 6"/>
          <p:cNvSpPr txBox="1"/>
          <p:nvPr/>
        </p:nvSpPr>
        <p:spPr>
          <a:xfrm>
            <a:off x="152400" y="5433020"/>
            <a:ext cx="7153589" cy="923330"/>
          </a:xfrm>
          <a:prstGeom prst="rect">
            <a:avLst/>
          </a:prstGeom>
          <a:noFill/>
        </p:spPr>
        <p:txBody>
          <a:bodyPr wrap="square" rtlCol="0">
            <a:spAutoFit/>
          </a:bodyPr>
          <a:lstStyle/>
          <a:p>
            <a:r>
              <a:rPr lang="en-US" dirty="0"/>
              <a:t>* For low priority supply request (</a:t>
            </a:r>
            <a:r>
              <a:rPr lang="en-US" dirty="0" err="1"/>
              <a:t>chem</a:t>
            </a:r>
            <a:r>
              <a:rPr lang="en-US" dirty="0"/>
              <a:t>-lights, engineer tape, etc.) On average it take 30 days to receive the items.</a:t>
            </a:r>
          </a:p>
          <a:p>
            <a:endParaRPr lang="en-US" dirty="0"/>
          </a:p>
        </p:txBody>
      </p:sp>
    </p:spTree>
    <p:extLst>
      <p:ext uri="{BB962C8B-B14F-4D97-AF65-F5344CB8AC3E}">
        <p14:creationId xmlns:p14="http://schemas.microsoft.com/office/powerpoint/2010/main" val="32748759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702" y="304800"/>
            <a:ext cx="7772400" cy="762000"/>
          </a:xfrm>
        </p:spPr>
        <p:txBody>
          <a:bodyPr/>
          <a:lstStyle/>
          <a:p>
            <a:pPr algn="ctr"/>
            <a:r>
              <a:rPr lang="en-US" sz="3200" dirty="0" err="1">
                <a:latin typeface="Arial" panose="020B0604020202020204" pitchFamily="34" charset="0"/>
                <a:cs typeface="Arial" panose="020B0604020202020204" pitchFamily="34" charset="0"/>
              </a:rPr>
              <a:t>Ocie</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layoutS</a:t>
            </a:r>
            <a:endParaRPr lang="en-US" sz="3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4E9BA73-6E7E-4856-A661-49155857AFA6}" type="slidenum">
              <a:rPr lang="en-US" smtClean="0"/>
              <a:pPr/>
              <a:t>52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07330119"/>
              </p:ext>
            </p:extLst>
          </p:nvPr>
        </p:nvGraphicFramePr>
        <p:xfrm>
          <a:off x="88005" y="1447800"/>
          <a:ext cx="8979798" cy="2547034"/>
        </p:xfrm>
        <a:graphic>
          <a:graphicData uri="http://schemas.openxmlformats.org/drawingml/2006/table">
            <a:tbl>
              <a:tblPr/>
              <a:tblGrid>
                <a:gridCol w="495522">
                  <a:extLst>
                    <a:ext uri="{9D8B030D-6E8A-4147-A177-3AD203B41FA5}">
                      <a16:colId xmlns:a16="http://schemas.microsoft.com/office/drawing/2014/main" val="20000"/>
                    </a:ext>
                  </a:extLst>
                </a:gridCol>
                <a:gridCol w="705475">
                  <a:extLst>
                    <a:ext uri="{9D8B030D-6E8A-4147-A177-3AD203B41FA5}">
                      <a16:colId xmlns:a16="http://schemas.microsoft.com/office/drawing/2014/main" val="20001"/>
                    </a:ext>
                  </a:extLst>
                </a:gridCol>
                <a:gridCol w="689299">
                  <a:extLst>
                    <a:ext uri="{9D8B030D-6E8A-4147-A177-3AD203B41FA5}">
                      <a16:colId xmlns:a16="http://schemas.microsoft.com/office/drawing/2014/main" val="20002"/>
                    </a:ext>
                  </a:extLst>
                </a:gridCol>
                <a:gridCol w="670670">
                  <a:extLst>
                    <a:ext uri="{9D8B030D-6E8A-4147-A177-3AD203B41FA5}">
                      <a16:colId xmlns:a16="http://schemas.microsoft.com/office/drawing/2014/main" val="20003"/>
                    </a:ext>
                  </a:extLst>
                </a:gridCol>
                <a:gridCol w="2005812">
                  <a:extLst>
                    <a:ext uri="{9D8B030D-6E8A-4147-A177-3AD203B41FA5}">
                      <a16:colId xmlns:a16="http://schemas.microsoft.com/office/drawing/2014/main" val="20004"/>
                    </a:ext>
                  </a:extLst>
                </a:gridCol>
                <a:gridCol w="2206510">
                  <a:extLst>
                    <a:ext uri="{9D8B030D-6E8A-4147-A177-3AD203B41FA5}">
                      <a16:colId xmlns:a16="http://schemas.microsoft.com/office/drawing/2014/main" val="20005"/>
                    </a:ext>
                  </a:extLst>
                </a:gridCol>
                <a:gridCol w="2206510">
                  <a:extLst>
                    <a:ext uri="{9D8B030D-6E8A-4147-A177-3AD203B41FA5}">
                      <a16:colId xmlns:a16="http://schemas.microsoft.com/office/drawing/2014/main" val="20006"/>
                    </a:ext>
                  </a:extLst>
                </a:gridCol>
              </a:tblGrid>
              <a:tr h="268940">
                <a:tc gridSpan="7">
                  <a:txBody>
                    <a:bodyPr/>
                    <a:lstStyle/>
                    <a:p>
                      <a:pPr algn="ctr" fontAlgn="b"/>
                      <a:r>
                        <a:rPr lang="en-US" sz="1000" b="1" i="0" u="none" strike="noStrike" dirty="0">
                          <a:solidFill>
                            <a:schemeClr val="bg1"/>
                          </a:solidFill>
                          <a:effectLst/>
                          <a:latin typeface="Arial" panose="020B0604020202020204" pitchFamily="34" charset="0"/>
                          <a:cs typeface="Arial" panose="020B0604020202020204" pitchFamily="34" charset="0"/>
                        </a:rPr>
                        <a:t>PRE – MTN PEAK OCIE</a:t>
                      </a:r>
                    </a:p>
                  </a:txBody>
                  <a:tcPr marL="9525" marR="9525" marT="9525" marB="0" anchor="ctr">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b"/>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50000"/>
                      </a:schemeClr>
                    </a:solidFill>
                  </a:tcPr>
                </a:tc>
                <a:tc hMerge="1">
                  <a:txBody>
                    <a:bodyPr/>
                    <a:lstStyle/>
                    <a:p>
                      <a:pPr algn="ctr" fontAlgn="b"/>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ctr">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677563">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PLT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1</a:t>
                      </a:r>
                      <a:r>
                        <a:rPr lang="en-US" sz="1000" b="0" i="0" u="none" strike="noStrike" baseline="30000" dirty="0">
                          <a:solidFill>
                            <a:srgbClr val="000000"/>
                          </a:solidFill>
                          <a:effectLst/>
                          <a:latin typeface="Arial" panose="020B0604020202020204" pitchFamily="34" charset="0"/>
                          <a:cs typeface="Arial" panose="020B0604020202020204" pitchFamily="34" charset="0"/>
                        </a:rPr>
                        <a:t>st</a:t>
                      </a:r>
                      <a:r>
                        <a:rPr lang="en-US" sz="1000" b="0" i="0" u="none" strike="noStrike" dirty="0">
                          <a:solidFill>
                            <a:srgbClr val="000000"/>
                          </a:solidFill>
                          <a:effectLst/>
                          <a:latin typeface="Arial" panose="020B0604020202020204" pitchFamily="34" charset="0"/>
                          <a:cs typeface="Arial" panose="020B0604020202020204" pitchFamily="34" charset="0"/>
                        </a:rPr>
                        <a:t> SQUAD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2</a:t>
                      </a:r>
                      <a:r>
                        <a:rPr lang="en-US" sz="1000" b="0" i="0" u="none" strike="noStrike" baseline="30000" dirty="0">
                          <a:solidFill>
                            <a:srgbClr val="000000"/>
                          </a:solidFill>
                          <a:effectLst/>
                          <a:latin typeface="Arial" panose="020B0604020202020204" pitchFamily="34" charset="0"/>
                          <a:cs typeface="Arial" panose="020B0604020202020204" pitchFamily="34" charset="0"/>
                        </a:rPr>
                        <a:t>nd</a:t>
                      </a:r>
                      <a:r>
                        <a:rPr lang="en-US" sz="1000" b="0" i="0" u="none" strike="noStrike" dirty="0">
                          <a:solidFill>
                            <a:srgbClr val="000000"/>
                          </a:solidFill>
                          <a:effectLst/>
                          <a:latin typeface="Arial" panose="020B0604020202020204" pitchFamily="34" charset="0"/>
                          <a:cs typeface="Arial" panose="020B0604020202020204" pitchFamily="34" charset="0"/>
                        </a:rPr>
                        <a:t> SQUAD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3</a:t>
                      </a:r>
                      <a:r>
                        <a:rPr lang="en-US" sz="1000" b="0" i="0" u="none" strike="noStrike" baseline="30000" dirty="0">
                          <a:solidFill>
                            <a:srgbClr val="000000"/>
                          </a:solidFill>
                          <a:effectLst/>
                          <a:latin typeface="Arial" panose="020B0604020202020204" pitchFamily="34" charset="0"/>
                          <a:cs typeface="Arial" panose="020B0604020202020204" pitchFamily="34" charset="0"/>
                        </a:rPr>
                        <a:t>rd</a:t>
                      </a:r>
                      <a:r>
                        <a:rPr lang="en-US" sz="1000" b="0" i="0" u="none" strike="noStrike" dirty="0">
                          <a:solidFill>
                            <a:srgbClr val="000000"/>
                          </a:solidFill>
                          <a:effectLst/>
                          <a:latin typeface="Arial" panose="020B0604020202020204" pitchFamily="34" charset="0"/>
                          <a:cs typeface="Arial" panose="020B0604020202020204" pitchFamily="34" charset="0"/>
                        </a:rPr>
                        <a:t> SQUAD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SOLDIERS’ NAME AND MISSING ITEM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EFFECT ON</a:t>
                      </a:r>
                      <a:r>
                        <a:rPr lang="en-US" sz="1000" b="0" i="0" u="none" strike="noStrike" baseline="0" dirty="0">
                          <a:solidFill>
                            <a:srgbClr val="000000"/>
                          </a:solidFill>
                          <a:effectLst/>
                          <a:latin typeface="Arial" panose="020B0604020202020204" pitchFamily="34" charset="0"/>
                          <a:cs typeface="Arial" panose="020B0604020202020204" pitchFamily="34" charset="0"/>
                        </a:rPr>
                        <a:t> MISSION</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STATEMENT OF CHARGES/FLIPL STATUS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55494">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1</a:t>
                      </a:r>
                      <a:r>
                        <a:rPr lang="en-US" sz="1000" b="0" i="0" u="none" strike="noStrike" baseline="30000" dirty="0">
                          <a:solidFill>
                            <a:srgbClr val="000000"/>
                          </a:solidFill>
                          <a:effectLst/>
                          <a:latin typeface="Arial" panose="020B0604020202020204" pitchFamily="34" charset="0"/>
                          <a:cs typeface="Arial" panose="020B0604020202020204" pitchFamily="34" charset="0"/>
                        </a:rPr>
                        <a:t>st</a:t>
                      </a:r>
                      <a:r>
                        <a:rPr lang="en-US" sz="1000" b="0" i="0" u="none" strike="noStrike" baseline="0" dirty="0">
                          <a:solidFill>
                            <a:srgbClr val="000000"/>
                          </a:solidFill>
                          <a:effectLst/>
                          <a:latin typeface="Arial" panose="020B0604020202020204" pitchFamily="34" charset="0"/>
                          <a:cs typeface="Arial" panose="020B0604020202020204" pitchFamily="34" charset="0"/>
                        </a:rPr>
                        <a:t> PLT</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23061">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2</a:t>
                      </a:r>
                      <a:r>
                        <a:rPr lang="en-US" sz="1000" b="0" i="0" u="none" strike="noStrike" baseline="30000" dirty="0">
                          <a:solidFill>
                            <a:srgbClr val="000000"/>
                          </a:solidFill>
                          <a:effectLst/>
                          <a:latin typeface="Arial" panose="020B0604020202020204" pitchFamily="34" charset="0"/>
                          <a:cs typeface="Arial" panose="020B0604020202020204" pitchFamily="34" charset="0"/>
                        </a:rPr>
                        <a:t>nd</a:t>
                      </a:r>
                      <a:r>
                        <a:rPr lang="en-US" sz="1000" b="0" i="0" u="none" strike="noStrike" dirty="0">
                          <a:solidFill>
                            <a:srgbClr val="000000"/>
                          </a:solidFill>
                          <a:effectLst/>
                          <a:latin typeface="Arial" panose="020B0604020202020204" pitchFamily="34" charset="0"/>
                          <a:cs typeface="Arial" panose="020B0604020202020204" pitchFamily="34" charset="0"/>
                        </a:rPr>
                        <a:t> PLT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5494">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3</a:t>
                      </a:r>
                      <a:r>
                        <a:rPr lang="en-US" sz="1000" b="0" i="0" u="none" strike="noStrike" baseline="30000" dirty="0">
                          <a:solidFill>
                            <a:srgbClr val="000000"/>
                          </a:solidFill>
                          <a:effectLst/>
                          <a:latin typeface="Arial" panose="020B0604020202020204" pitchFamily="34" charset="0"/>
                          <a:cs typeface="Arial" panose="020B0604020202020204" pitchFamily="34" charset="0"/>
                        </a:rPr>
                        <a:t>rd</a:t>
                      </a:r>
                      <a:r>
                        <a:rPr lang="en-US" sz="1000" b="0" i="0" u="none" strike="noStrike" dirty="0">
                          <a:solidFill>
                            <a:srgbClr val="000000"/>
                          </a:solidFill>
                          <a:effectLst/>
                          <a:latin typeface="Arial" panose="020B0604020202020204" pitchFamily="34" charset="0"/>
                          <a:cs typeface="Arial" panose="020B0604020202020204" pitchFamily="34" charset="0"/>
                        </a:rPr>
                        <a:t> PLT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5494">
                <a:tc>
                  <a:txBody>
                    <a:bodyPr/>
                    <a:lstStyle/>
                    <a:p>
                      <a:pPr algn="ctr" fontAlgn="b"/>
                      <a:r>
                        <a:rPr lang="en-US" sz="1000" b="0" i="0" u="none" strike="noStrike" dirty="0">
                          <a:solidFill>
                            <a:srgbClr val="000000"/>
                          </a:solidFill>
                          <a:effectLst/>
                          <a:latin typeface="Arial" panose="020B0604020202020204" pitchFamily="34" charset="0"/>
                          <a:cs typeface="Arial" panose="020B0604020202020204" pitchFamily="34" charset="0"/>
                        </a:rPr>
                        <a:t>HQ PLT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5494">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5494">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8298049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8234" y="322491"/>
            <a:ext cx="2507530" cy="591909"/>
          </a:xfrm>
        </p:spPr>
        <p:txBody>
          <a:bodyPr/>
          <a:lstStyle/>
          <a:p>
            <a:pPr algn="ctr"/>
            <a:r>
              <a:rPr lang="en-US" sz="3200" dirty="0">
                <a:latin typeface="Arial" panose="020B0604020202020204" pitchFamily="34" charset="0"/>
                <a:cs typeface="Arial" panose="020B0604020202020204" pitchFamily="34" charset="0"/>
              </a:rPr>
              <a:t>FLIPLS</a:t>
            </a:r>
          </a:p>
        </p:txBody>
      </p:sp>
      <p:sp>
        <p:nvSpPr>
          <p:cNvPr id="4" name="Slide Number Placeholder 3"/>
          <p:cNvSpPr>
            <a:spLocks noGrp="1"/>
          </p:cNvSpPr>
          <p:nvPr>
            <p:ph type="sldNum" sz="quarter" idx="12"/>
          </p:nvPr>
        </p:nvSpPr>
        <p:spPr/>
        <p:txBody>
          <a:bodyPr/>
          <a:lstStyle/>
          <a:p>
            <a:fld id="{84E9BA73-6E7E-4856-A661-49155857AFA6}" type="slidenum">
              <a:rPr lang="en-US" smtClean="0"/>
              <a:pPr/>
              <a:t>53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447296390"/>
              </p:ext>
            </p:extLst>
          </p:nvPr>
        </p:nvGraphicFramePr>
        <p:xfrm>
          <a:off x="76198" y="1676400"/>
          <a:ext cx="8991601" cy="2571577"/>
        </p:xfrm>
        <a:graphic>
          <a:graphicData uri="http://schemas.openxmlformats.org/drawingml/2006/table">
            <a:tbl>
              <a:tblPr/>
              <a:tblGrid>
                <a:gridCol w="1002789">
                  <a:extLst>
                    <a:ext uri="{9D8B030D-6E8A-4147-A177-3AD203B41FA5}">
                      <a16:colId xmlns:a16="http://schemas.microsoft.com/office/drawing/2014/main" val="20000"/>
                    </a:ext>
                  </a:extLst>
                </a:gridCol>
                <a:gridCol w="1777453">
                  <a:extLst>
                    <a:ext uri="{9D8B030D-6E8A-4147-A177-3AD203B41FA5}">
                      <a16:colId xmlns:a16="http://schemas.microsoft.com/office/drawing/2014/main" val="20002"/>
                    </a:ext>
                  </a:extLst>
                </a:gridCol>
                <a:gridCol w="908979">
                  <a:extLst>
                    <a:ext uri="{9D8B030D-6E8A-4147-A177-3AD203B41FA5}">
                      <a16:colId xmlns:a16="http://schemas.microsoft.com/office/drawing/2014/main" val="20003"/>
                    </a:ext>
                  </a:extLst>
                </a:gridCol>
                <a:gridCol w="454490">
                  <a:extLst>
                    <a:ext uri="{9D8B030D-6E8A-4147-A177-3AD203B41FA5}">
                      <a16:colId xmlns:a16="http://schemas.microsoft.com/office/drawing/2014/main" val="20004"/>
                    </a:ext>
                  </a:extLst>
                </a:gridCol>
                <a:gridCol w="1287721">
                  <a:extLst>
                    <a:ext uri="{9D8B030D-6E8A-4147-A177-3AD203B41FA5}">
                      <a16:colId xmlns:a16="http://schemas.microsoft.com/office/drawing/2014/main" val="20005"/>
                    </a:ext>
                  </a:extLst>
                </a:gridCol>
                <a:gridCol w="1060476">
                  <a:extLst>
                    <a:ext uri="{9D8B030D-6E8A-4147-A177-3AD203B41FA5}">
                      <a16:colId xmlns:a16="http://schemas.microsoft.com/office/drawing/2014/main" val="20006"/>
                    </a:ext>
                  </a:extLst>
                </a:gridCol>
                <a:gridCol w="833231">
                  <a:extLst>
                    <a:ext uri="{9D8B030D-6E8A-4147-A177-3AD203B41FA5}">
                      <a16:colId xmlns:a16="http://schemas.microsoft.com/office/drawing/2014/main" val="20007"/>
                    </a:ext>
                  </a:extLst>
                </a:gridCol>
                <a:gridCol w="984728">
                  <a:extLst>
                    <a:ext uri="{9D8B030D-6E8A-4147-A177-3AD203B41FA5}">
                      <a16:colId xmlns:a16="http://schemas.microsoft.com/office/drawing/2014/main" val="20008"/>
                    </a:ext>
                  </a:extLst>
                </a:gridCol>
                <a:gridCol w="681734">
                  <a:extLst>
                    <a:ext uri="{9D8B030D-6E8A-4147-A177-3AD203B41FA5}">
                      <a16:colId xmlns:a16="http://schemas.microsoft.com/office/drawing/2014/main" val="20009"/>
                    </a:ext>
                  </a:extLst>
                </a:gridCol>
              </a:tblGrid>
              <a:tr h="389225">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REMARKS </a:t>
                      </a:r>
                    </a:p>
                  </a:txBody>
                  <a:tcPr marL="2885" marR="2885" marT="28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INQ/INV NUMBER </a:t>
                      </a:r>
                    </a:p>
                  </a:txBody>
                  <a:tcPr marL="2885" marR="2885" marT="28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DATE INIT</a:t>
                      </a:r>
                    </a:p>
                  </a:txBody>
                  <a:tcPr marL="2885" marR="2885" marT="28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DAYS</a:t>
                      </a:r>
                    </a:p>
                  </a:txBody>
                  <a:tcPr marL="2885" marR="2885" marT="28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NEW STATUS </a:t>
                      </a:r>
                    </a:p>
                  </a:txBody>
                  <a:tcPr marL="2885" marR="2885" marT="28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INITIAL LOSS </a:t>
                      </a:r>
                    </a:p>
                  </a:txBody>
                  <a:tcPr marL="2885" marR="2885" marT="28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CURRENT VALUE</a:t>
                      </a:r>
                    </a:p>
                  </a:txBody>
                  <a:tcPr marL="2885" marR="2885" marT="28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EQUIPMENT TYPE </a:t>
                      </a:r>
                    </a:p>
                  </a:txBody>
                  <a:tcPr marL="2885" marR="2885" marT="28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tc>
                  <a:txBody>
                    <a:bodyPr/>
                    <a:lstStyle/>
                    <a:p>
                      <a:pPr algn="ctr" rtl="0" fontAlgn="ctr"/>
                      <a:r>
                        <a:rPr lang="en-US" sz="1000" b="1" i="0" u="none" strike="noStrike" dirty="0">
                          <a:solidFill>
                            <a:schemeClr val="bg1"/>
                          </a:solidFill>
                          <a:effectLst/>
                          <a:latin typeface="Arial" panose="020B0604020202020204" pitchFamily="34" charset="0"/>
                          <a:cs typeface="Arial" panose="020B0604020202020204" pitchFamily="34" charset="0"/>
                        </a:rPr>
                        <a:t>ECD</a:t>
                      </a:r>
                    </a:p>
                  </a:txBody>
                  <a:tcPr marL="2885" marR="2885" marT="28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10000"/>
                  </a:ext>
                </a:extLst>
              </a:tr>
              <a:tr h="272932">
                <a:tc>
                  <a:txBody>
                    <a:bodyPr/>
                    <a:lstStyle/>
                    <a:p>
                      <a:pPr algn="ctr" rtl="0" fontAlgn="ctr"/>
                      <a:endParaRPr lang="en-US" sz="1000" b="0" i="0" u="none" strike="noStrike" dirty="0">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b="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b="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1884">
                <a:tc>
                  <a:txBody>
                    <a:bodyPr/>
                    <a:lstStyle/>
                    <a:p>
                      <a:pPr algn="ctr"/>
                      <a:endParaRPr lang="en-US" sz="100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b="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b="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81884">
                <a:tc>
                  <a:txBody>
                    <a:bodyPr/>
                    <a:lstStyle/>
                    <a:p>
                      <a:pPr algn="ctr"/>
                      <a:endParaRPr lang="en-US" sz="100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b="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b="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9779646"/>
                  </a:ext>
                </a:extLst>
              </a:tr>
              <a:tr h="381884">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b="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b="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7577413"/>
                  </a:ext>
                </a:extLst>
              </a:tr>
              <a:tr h="381884">
                <a:tc>
                  <a:txBody>
                    <a:bodyPr/>
                    <a:lstStyle/>
                    <a:p>
                      <a:pPr algn="ctr"/>
                      <a:endParaRPr lang="en-US" sz="100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b="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b="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734372"/>
                  </a:ext>
                </a:extLst>
              </a:tr>
              <a:tr h="381884">
                <a:tc>
                  <a:txBody>
                    <a:bodyPr/>
                    <a:lstStyle/>
                    <a:p>
                      <a:pPr algn="ctr"/>
                      <a:endParaRPr lang="en-US" sz="100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b="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endParaRPr lang="en-US" sz="1000" b="0" dirty="0">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5320471"/>
                  </a:ext>
                </a:extLst>
              </a:tr>
            </a:tbl>
          </a:graphicData>
        </a:graphic>
      </p:graphicFrame>
    </p:spTree>
    <p:extLst>
      <p:ext uri="{BB962C8B-B14F-4D97-AF65-F5344CB8AC3E}">
        <p14:creationId xmlns:p14="http://schemas.microsoft.com/office/powerpoint/2010/main" val="40189267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2215"/>
            <a:ext cx="5486400" cy="1362075"/>
          </a:xfrm>
        </p:spPr>
        <p:txBody>
          <a:bodyPr/>
          <a:lstStyle/>
          <a:p>
            <a:pPr algn="ctr"/>
            <a:r>
              <a:rPr lang="en-US" dirty="0"/>
              <a:t>inventories</a:t>
            </a:r>
          </a:p>
        </p:txBody>
      </p:sp>
      <p:sp>
        <p:nvSpPr>
          <p:cNvPr id="4" name="Slide Number Placeholder 3"/>
          <p:cNvSpPr>
            <a:spLocks noGrp="1"/>
          </p:cNvSpPr>
          <p:nvPr>
            <p:ph type="sldNum" sz="quarter" idx="12"/>
          </p:nvPr>
        </p:nvSpPr>
        <p:spPr/>
        <p:txBody>
          <a:bodyPr/>
          <a:lstStyle/>
          <a:p>
            <a:fld id="{84E9BA73-6E7E-4856-A661-49155857AFA6}" type="slidenum">
              <a:rPr lang="en-US" smtClean="0"/>
              <a:pPr/>
              <a:t>54</a:t>
            </a:fld>
            <a:endParaRPr lang="en-US" dirty="0"/>
          </a:p>
        </p:txBody>
      </p:sp>
      <p:sp>
        <p:nvSpPr>
          <p:cNvPr id="5" name="TextBox 4"/>
          <p:cNvSpPr txBox="1"/>
          <p:nvPr/>
        </p:nvSpPr>
        <p:spPr>
          <a:xfrm>
            <a:off x="76200" y="2124075"/>
            <a:ext cx="8991600" cy="369332"/>
          </a:xfrm>
          <a:prstGeom prst="rect">
            <a:avLst/>
          </a:prstGeom>
          <a:noFill/>
        </p:spPr>
        <p:txBody>
          <a:bodyPr wrap="square" rtlCol="0">
            <a:spAutoFit/>
          </a:bodyPr>
          <a:lstStyle/>
          <a:p>
            <a:r>
              <a:rPr lang="en-US" dirty="0"/>
              <a:t>SFC Banaszak conducts December SI inventories NLT 18 December 2020</a:t>
            </a:r>
          </a:p>
        </p:txBody>
      </p:sp>
      <p:sp>
        <p:nvSpPr>
          <p:cNvPr id="6" name="TextBox 5"/>
          <p:cNvSpPr txBox="1"/>
          <p:nvPr/>
        </p:nvSpPr>
        <p:spPr>
          <a:xfrm>
            <a:off x="76200" y="2819400"/>
            <a:ext cx="8991600" cy="1200329"/>
          </a:xfrm>
          <a:prstGeom prst="rect">
            <a:avLst/>
          </a:prstGeom>
          <a:noFill/>
        </p:spPr>
        <p:txBody>
          <a:bodyPr wrap="square" rtlCol="0">
            <a:spAutoFit/>
          </a:bodyPr>
          <a:lstStyle/>
          <a:p>
            <a:r>
              <a:rPr lang="en-US" dirty="0"/>
              <a:t>The Cyclic inventory schedule is as follows:</a:t>
            </a:r>
          </a:p>
          <a:p>
            <a:endParaRPr lang="en-US" dirty="0"/>
          </a:p>
          <a:p>
            <a:r>
              <a:rPr lang="en-US" dirty="0"/>
              <a:t>14 December 2020 RT-1523 Radios laid out in COF by 1400</a:t>
            </a:r>
          </a:p>
          <a:p>
            <a:r>
              <a:rPr lang="en-US" dirty="0"/>
              <a:t>15 December 2020 ANVS-14 displayed in </a:t>
            </a:r>
            <a:r>
              <a:rPr lang="en-US" dirty="0" err="1"/>
              <a:t>Armsroom</a:t>
            </a:r>
            <a:r>
              <a:rPr lang="en-US" dirty="0"/>
              <a:t> by 1300</a:t>
            </a:r>
          </a:p>
        </p:txBody>
      </p:sp>
    </p:spTree>
    <p:extLst>
      <p:ext uri="{BB962C8B-B14F-4D97-AF65-F5344CB8AC3E}">
        <p14:creationId xmlns:p14="http://schemas.microsoft.com/office/powerpoint/2010/main" val="33441097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1"/>
            <a:ext cx="8153400" cy="838200"/>
          </a:xfrm>
        </p:spPr>
        <p:txBody>
          <a:bodyPr/>
          <a:lstStyle/>
          <a:p>
            <a:r>
              <a:rPr lang="en-US" dirty="0"/>
              <a:t>BARRACKS WORK ORDERS</a:t>
            </a:r>
          </a:p>
        </p:txBody>
      </p:sp>
      <p:sp>
        <p:nvSpPr>
          <p:cNvPr id="4" name="Slide Number Placeholder 3"/>
          <p:cNvSpPr>
            <a:spLocks noGrp="1"/>
          </p:cNvSpPr>
          <p:nvPr>
            <p:ph type="sldNum" sz="quarter" idx="12"/>
          </p:nvPr>
        </p:nvSpPr>
        <p:spPr/>
        <p:txBody>
          <a:bodyPr/>
          <a:lstStyle/>
          <a:p>
            <a:fld id="{84E9BA73-6E7E-4856-A661-49155857AFA6}" type="slidenum">
              <a:rPr lang="en-US" smtClean="0"/>
              <a:pPr/>
              <a:t>55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97612619"/>
              </p:ext>
            </p:extLst>
          </p:nvPr>
        </p:nvGraphicFramePr>
        <p:xfrm>
          <a:off x="152402" y="1447800"/>
          <a:ext cx="8839198" cy="3247856"/>
        </p:xfrm>
        <a:graphic>
          <a:graphicData uri="http://schemas.openxmlformats.org/drawingml/2006/table">
            <a:tbl>
              <a:tblPr firstRow="1" bandRow="1">
                <a:tableStyleId>{5C22544A-7EE6-4342-B048-85BDC9FD1C3A}</a:tableStyleId>
              </a:tblPr>
              <a:tblGrid>
                <a:gridCol w="982133">
                  <a:extLst>
                    <a:ext uri="{9D8B030D-6E8A-4147-A177-3AD203B41FA5}">
                      <a16:colId xmlns:a16="http://schemas.microsoft.com/office/drawing/2014/main" val="2496829378"/>
                    </a:ext>
                  </a:extLst>
                </a:gridCol>
                <a:gridCol w="982133">
                  <a:extLst>
                    <a:ext uri="{9D8B030D-6E8A-4147-A177-3AD203B41FA5}">
                      <a16:colId xmlns:a16="http://schemas.microsoft.com/office/drawing/2014/main" val="1604783654"/>
                    </a:ext>
                  </a:extLst>
                </a:gridCol>
                <a:gridCol w="982133">
                  <a:extLst>
                    <a:ext uri="{9D8B030D-6E8A-4147-A177-3AD203B41FA5}">
                      <a16:colId xmlns:a16="http://schemas.microsoft.com/office/drawing/2014/main" val="2593304552"/>
                    </a:ext>
                  </a:extLst>
                </a:gridCol>
                <a:gridCol w="982133">
                  <a:extLst>
                    <a:ext uri="{9D8B030D-6E8A-4147-A177-3AD203B41FA5}">
                      <a16:colId xmlns:a16="http://schemas.microsoft.com/office/drawing/2014/main" val="355796695"/>
                    </a:ext>
                  </a:extLst>
                </a:gridCol>
                <a:gridCol w="982133">
                  <a:extLst>
                    <a:ext uri="{9D8B030D-6E8A-4147-A177-3AD203B41FA5}">
                      <a16:colId xmlns:a16="http://schemas.microsoft.com/office/drawing/2014/main" val="1879807133"/>
                    </a:ext>
                  </a:extLst>
                </a:gridCol>
                <a:gridCol w="982133">
                  <a:extLst>
                    <a:ext uri="{9D8B030D-6E8A-4147-A177-3AD203B41FA5}">
                      <a16:colId xmlns:a16="http://schemas.microsoft.com/office/drawing/2014/main" val="4443016"/>
                    </a:ext>
                  </a:extLst>
                </a:gridCol>
                <a:gridCol w="982133">
                  <a:extLst>
                    <a:ext uri="{9D8B030D-6E8A-4147-A177-3AD203B41FA5}">
                      <a16:colId xmlns:a16="http://schemas.microsoft.com/office/drawing/2014/main" val="2635026443"/>
                    </a:ext>
                  </a:extLst>
                </a:gridCol>
                <a:gridCol w="973669">
                  <a:extLst>
                    <a:ext uri="{9D8B030D-6E8A-4147-A177-3AD203B41FA5}">
                      <a16:colId xmlns:a16="http://schemas.microsoft.com/office/drawing/2014/main" val="2315960654"/>
                    </a:ext>
                  </a:extLst>
                </a:gridCol>
                <a:gridCol w="990598">
                  <a:extLst>
                    <a:ext uri="{9D8B030D-6E8A-4147-A177-3AD203B41FA5}">
                      <a16:colId xmlns:a16="http://schemas.microsoft.com/office/drawing/2014/main" val="2734848740"/>
                    </a:ext>
                  </a:extLst>
                </a:gridCol>
              </a:tblGrid>
              <a:tr h="405982">
                <a:tc>
                  <a:txBody>
                    <a:bodyPr/>
                    <a:lstStyle/>
                    <a:p>
                      <a:r>
                        <a:rPr lang="en-US" sz="800" b="1" dirty="0"/>
                        <a:t>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800" b="1" dirty="0"/>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800" b="1" dirty="0"/>
                        <a:t>PLT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800" b="1" dirty="0"/>
                        <a:t>BLDG/ROOM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800" b="1" dirty="0"/>
                        <a:t>ISSUE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800" b="1" dirty="0"/>
                        <a:t>WORK</a:t>
                      </a:r>
                      <a:r>
                        <a:rPr lang="en-US" sz="800" b="1" baseline="0" dirty="0"/>
                        <a:t> ORDER</a:t>
                      </a:r>
                      <a:endParaRPr lang="en-US"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800" b="1" dirty="0"/>
                        <a:t>DATE INIATED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800" b="1" dirty="0"/>
                        <a:t>PROJECTED</a:t>
                      </a:r>
                      <a:r>
                        <a:rPr lang="en-US" sz="800" b="1" baseline="0" dirty="0"/>
                        <a:t> COMPLETION</a:t>
                      </a:r>
                      <a:endParaRPr lang="en-US"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r>
                        <a:rPr lang="en-US" sz="800" b="1" dirty="0"/>
                        <a:t>REMARKS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1741420622"/>
                  </a:ext>
                </a:extLst>
              </a:tr>
              <a:tr h="40598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8349313"/>
                  </a:ext>
                </a:extLst>
              </a:tr>
              <a:tr h="40598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9389164"/>
                  </a:ext>
                </a:extLst>
              </a:tr>
              <a:tr h="40598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5019674"/>
                  </a:ext>
                </a:extLst>
              </a:tr>
              <a:tr h="40598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9971805"/>
                  </a:ext>
                </a:extLst>
              </a:tr>
              <a:tr h="40598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19352950"/>
                  </a:ext>
                </a:extLst>
              </a:tr>
              <a:tr h="40598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5802326"/>
                  </a:ext>
                </a:extLst>
              </a:tr>
              <a:tr h="40598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0514972"/>
                  </a:ext>
                </a:extLst>
              </a:tr>
            </a:tbl>
          </a:graphicData>
        </a:graphic>
      </p:graphicFrame>
    </p:spTree>
    <p:extLst>
      <p:ext uri="{BB962C8B-B14F-4D97-AF65-F5344CB8AC3E}">
        <p14:creationId xmlns:p14="http://schemas.microsoft.com/office/powerpoint/2010/main" val="39171140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p:cNvSpPr txBox="1"/>
          <p:nvPr/>
        </p:nvSpPr>
        <p:spPr>
          <a:xfrm>
            <a:off x="2209800" y="304800"/>
            <a:ext cx="4724400" cy="584775"/>
          </a:xfrm>
          <a:prstGeom prst="rect">
            <a:avLst/>
          </a:prstGeom>
          <a:noFill/>
        </p:spPr>
        <p:txBody>
          <a:bodyPr wrap="square" rtlCol="0">
            <a:spAutoFit/>
          </a:bodyPr>
          <a:lstStyle/>
          <a:p>
            <a:pPr algn="ctr"/>
            <a:r>
              <a:rPr lang="en-US" sz="3200" b="1" dirty="0">
                <a:latin typeface=" Arial"/>
              </a:rPr>
              <a:t>Leaders Briefing Shell</a:t>
            </a:r>
          </a:p>
        </p:txBody>
      </p:sp>
      <p:graphicFrame>
        <p:nvGraphicFramePr>
          <p:cNvPr id="5" name="Table 4"/>
          <p:cNvGraphicFramePr>
            <a:graphicFrameLocks noGrp="1"/>
          </p:cNvGraphicFramePr>
          <p:nvPr>
            <p:extLst>
              <p:ext uri="{D42A27DB-BD31-4B8C-83A1-F6EECF244321}">
                <p14:modId xmlns:p14="http://schemas.microsoft.com/office/powerpoint/2010/main" val="2953284497"/>
              </p:ext>
            </p:extLst>
          </p:nvPr>
        </p:nvGraphicFramePr>
        <p:xfrm>
          <a:off x="76201" y="1560490"/>
          <a:ext cx="8991599" cy="3428552"/>
        </p:xfrm>
        <a:graphic>
          <a:graphicData uri="http://schemas.openxmlformats.org/drawingml/2006/table">
            <a:tbl>
              <a:tblPr/>
              <a:tblGrid>
                <a:gridCol w="752567">
                  <a:extLst>
                    <a:ext uri="{9D8B030D-6E8A-4147-A177-3AD203B41FA5}">
                      <a16:colId xmlns:a16="http://schemas.microsoft.com/office/drawing/2014/main" val="20000"/>
                    </a:ext>
                  </a:extLst>
                </a:gridCol>
                <a:gridCol w="1771666">
                  <a:extLst>
                    <a:ext uri="{9D8B030D-6E8A-4147-A177-3AD203B41FA5}">
                      <a16:colId xmlns:a16="http://schemas.microsoft.com/office/drawing/2014/main" val="20001"/>
                    </a:ext>
                  </a:extLst>
                </a:gridCol>
                <a:gridCol w="1787345">
                  <a:extLst>
                    <a:ext uri="{9D8B030D-6E8A-4147-A177-3AD203B41FA5}">
                      <a16:colId xmlns:a16="http://schemas.microsoft.com/office/drawing/2014/main" val="20002"/>
                    </a:ext>
                  </a:extLst>
                </a:gridCol>
                <a:gridCol w="1505133">
                  <a:extLst>
                    <a:ext uri="{9D8B030D-6E8A-4147-A177-3AD203B41FA5}">
                      <a16:colId xmlns:a16="http://schemas.microsoft.com/office/drawing/2014/main" val="20003"/>
                    </a:ext>
                  </a:extLst>
                </a:gridCol>
                <a:gridCol w="1587444">
                  <a:extLst>
                    <a:ext uri="{9D8B030D-6E8A-4147-A177-3AD203B41FA5}">
                      <a16:colId xmlns:a16="http://schemas.microsoft.com/office/drawing/2014/main" val="20004"/>
                    </a:ext>
                  </a:extLst>
                </a:gridCol>
                <a:gridCol w="1587444">
                  <a:extLst>
                    <a:ext uri="{9D8B030D-6E8A-4147-A177-3AD203B41FA5}">
                      <a16:colId xmlns:a16="http://schemas.microsoft.com/office/drawing/2014/main" val="20005"/>
                    </a:ext>
                  </a:extLst>
                </a:gridCol>
              </a:tblGrid>
              <a:tr h="242371">
                <a:tc>
                  <a:txBody>
                    <a:bodyPr/>
                    <a:lstStyle/>
                    <a:p>
                      <a:pPr algn="ctr" fontAlgn="ctr"/>
                      <a:r>
                        <a:rPr lang="en-US" sz="1200" b="1" i="0" u="none" strike="noStrike" dirty="0">
                          <a:solidFill>
                            <a:srgbClr val="000000"/>
                          </a:solidFill>
                          <a:latin typeface=" Arial"/>
                        </a:rPr>
                        <a:t>Weekly</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latin typeface=" Arial"/>
                        </a:rPr>
                        <a:t>Monday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200" b="1" i="0" u="none" strike="noStrike" dirty="0">
                          <a:solidFill>
                            <a:srgbClr val="000000"/>
                          </a:solidFill>
                          <a:latin typeface=" Arial"/>
                        </a:rPr>
                        <a:t>Tuesday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200" b="1" i="0" u="none" strike="noStrike" dirty="0">
                          <a:solidFill>
                            <a:srgbClr val="000000"/>
                          </a:solidFill>
                          <a:latin typeface=" Arial"/>
                        </a:rPr>
                        <a:t>Wednesday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latin typeface=" Arial"/>
                        </a:rPr>
                        <a:t>Thursday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200" b="1" i="0" u="none" strike="noStrike" dirty="0">
                          <a:solidFill>
                            <a:srgbClr val="000000"/>
                          </a:solidFill>
                          <a:latin typeface=" Arial"/>
                        </a:rPr>
                        <a:t>Friday</a:t>
                      </a:r>
                    </a:p>
                  </a:txBody>
                  <a:tcPr marL="7979" marR="7979" marT="797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1038737">
                <a:tc>
                  <a:txBody>
                    <a:bodyPr/>
                    <a:lstStyle/>
                    <a:p>
                      <a:pPr algn="ctr" fontAlgn="ctr"/>
                      <a:r>
                        <a:rPr lang="en-US" sz="1200" b="0" i="0" u="none" strike="noStrike" dirty="0">
                          <a:solidFill>
                            <a:srgbClr val="000000"/>
                          </a:solidFill>
                          <a:latin typeface=" Arial"/>
                        </a:rPr>
                        <a:t>Ops Cell</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Morning Agenda </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p>
                    <a:p>
                      <a:pPr algn="ctr" fontAlgn="ctr"/>
                      <a:r>
                        <a:rPr lang="en-US" sz="1000" b="0" i="0" u="none" strike="noStrike" dirty="0">
                          <a:solidFill>
                            <a:srgbClr val="000000"/>
                          </a:solidFill>
                          <a:latin typeface=" Arial"/>
                        </a:rPr>
                        <a:t>Training</a:t>
                      </a:r>
                      <a:r>
                        <a:rPr lang="en-US" sz="1000" b="0" i="0" u="none" strike="noStrike" baseline="0" dirty="0">
                          <a:solidFill>
                            <a:srgbClr val="000000"/>
                          </a:solidFill>
                          <a:latin typeface=" Arial"/>
                        </a:rPr>
                        <a:t> Resource Update</a:t>
                      </a:r>
                    </a:p>
                    <a:p>
                      <a:pPr algn="ctr" fontAlgn="ctr"/>
                      <a:r>
                        <a:rPr lang="en-US" sz="1000" b="0" i="0" u="none" strike="noStrike" baseline="0" dirty="0">
                          <a:solidFill>
                            <a:srgbClr val="000000"/>
                          </a:solidFill>
                          <a:latin typeface=" Arial"/>
                        </a:rPr>
                        <a:t>Equipment Readiness</a:t>
                      </a:r>
                    </a:p>
                    <a:p>
                      <a:pPr algn="ctr" fontAlgn="ctr"/>
                      <a:r>
                        <a:rPr lang="en-US" sz="1000" b="0" i="0" u="none" strike="noStrike" baseline="0" dirty="0">
                          <a:solidFill>
                            <a:srgbClr val="000000"/>
                          </a:solidFill>
                          <a:latin typeface=" Arial"/>
                        </a:rPr>
                        <a:t>CQ/SD Roster</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45-day NCOER Report</a:t>
                      </a:r>
                      <a:br>
                        <a:rPr lang="en-US" sz="1000" b="0" i="0" u="none" strike="noStrike" dirty="0">
                          <a:solidFill>
                            <a:srgbClr val="000000"/>
                          </a:solidFill>
                          <a:latin typeface=" Arial"/>
                        </a:rPr>
                      </a:br>
                      <a:r>
                        <a:rPr lang="en-US" sz="1000" b="0" i="0" u="none" strike="noStrike" dirty="0">
                          <a:solidFill>
                            <a:srgbClr val="000000"/>
                          </a:solidFill>
                          <a:latin typeface=" Arial"/>
                        </a:rPr>
                        <a:t>Pending Awards</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0000"/>
                          </a:solidFill>
                          <a:latin typeface=" Arial"/>
                        </a:rPr>
                        <a:t>Medical</a:t>
                      </a:r>
                      <a:br>
                        <a:rPr lang="en-US" sz="1000" b="0" i="0" u="none" strike="noStrike" dirty="0">
                          <a:solidFill>
                            <a:srgbClr val="000000"/>
                          </a:solidFill>
                          <a:latin typeface=" Arial"/>
                        </a:rPr>
                      </a:br>
                      <a:r>
                        <a:rPr lang="en-US" sz="1000" b="0" i="0" u="none" strike="noStrike" dirty="0">
                          <a:solidFill>
                            <a:srgbClr val="000000"/>
                          </a:solidFill>
                          <a:latin typeface=" Arial"/>
                        </a:rPr>
                        <a:t>60 Day PRR/MEDPROS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Flag/Legal Report</a:t>
                      </a:r>
                    </a:p>
                    <a:p>
                      <a:pPr algn="ctr" fontAlgn="ctr"/>
                      <a:r>
                        <a:rPr lang="en-US" sz="1000" b="0" i="0" u="none" strike="noStrike" dirty="0">
                          <a:solidFill>
                            <a:srgbClr val="000000"/>
                          </a:solidFill>
                          <a:latin typeface=" Arial"/>
                        </a:rPr>
                        <a:t>IPSSA Scrub</a:t>
                      </a:r>
                    </a:p>
                    <a:p>
                      <a:pPr algn="ctr" fontAlgn="ctr"/>
                      <a:r>
                        <a:rPr lang="en-US" sz="1000" b="0" i="0" u="none" strike="noStrike" dirty="0">
                          <a:solidFill>
                            <a:srgbClr val="000000"/>
                          </a:solidFill>
                          <a:latin typeface=" Arial"/>
                        </a:rPr>
                        <a:t>DTMS Scrub</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Morning Agenda</a:t>
                      </a:r>
                      <a:br>
                        <a:rPr lang="en-US" sz="1000" b="0" i="0" u="none" strike="noStrike" dirty="0">
                          <a:solidFill>
                            <a:srgbClr val="000000"/>
                          </a:solidFill>
                          <a:latin typeface=" Arial"/>
                        </a:rPr>
                      </a:b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Gains / Loss Roster</a:t>
                      </a:r>
                    </a:p>
                    <a:p>
                      <a:pPr algn="ctr" fontAlgn="ctr"/>
                      <a:r>
                        <a:rPr lang="en-US" sz="1000" b="0" i="0" u="none" strike="noStrike" dirty="0">
                          <a:solidFill>
                            <a:srgbClr val="000000"/>
                          </a:solidFill>
                          <a:latin typeface=" Arial"/>
                        </a:rPr>
                        <a:t>Barracks</a:t>
                      </a:r>
                    </a:p>
                    <a:p>
                      <a:pPr algn="ctr" fontAlgn="ctr"/>
                      <a:r>
                        <a:rPr lang="en-US" sz="1000" b="0" i="0" u="none" strike="noStrike" dirty="0">
                          <a:solidFill>
                            <a:srgbClr val="000000"/>
                          </a:solidFill>
                          <a:latin typeface=" Arial"/>
                        </a:rPr>
                        <a:t>Supply Updates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Morning Agenda</a:t>
                      </a:r>
                    </a:p>
                    <a:p>
                      <a:pPr algn="ctr" fontAlgn="ctr"/>
                      <a:r>
                        <a:rPr lang="en-US" sz="1000" b="0" i="0" u="none" strike="noStrike" dirty="0">
                          <a:solidFill>
                            <a:srgbClr val="000000"/>
                          </a:solidFill>
                          <a:latin typeface=" Arial"/>
                        </a:rPr>
                        <a:t>FRAGO</a:t>
                      </a:r>
                      <a:br>
                        <a:rPr lang="en-US" sz="1000" b="0" i="0" u="none" strike="noStrike" dirty="0">
                          <a:solidFill>
                            <a:srgbClr val="000000"/>
                          </a:solidFill>
                          <a:latin typeface=" Arial"/>
                        </a:rPr>
                      </a:br>
                      <a:r>
                        <a:rPr lang="en-US" sz="1000" b="0" i="0" u="none" strike="noStrike" dirty="0">
                          <a:solidFill>
                            <a:srgbClr val="000000"/>
                          </a:solidFill>
                          <a:latin typeface=" Arial"/>
                        </a:rPr>
                        <a:t>DMO</a:t>
                      </a:r>
                      <a:br>
                        <a:rPr lang="en-US" sz="1000" b="0" i="0" u="none" strike="noStrike" dirty="0">
                          <a:solidFill>
                            <a:srgbClr val="000000"/>
                          </a:solidFill>
                          <a:latin typeface=" Arial"/>
                        </a:rPr>
                      </a:br>
                      <a:r>
                        <a:rPr lang="en-US" sz="1000" b="0" i="0" u="none" strike="noStrike" dirty="0">
                          <a:solidFill>
                            <a:srgbClr val="000000"/>
                          </a:solidFill>
                          <a:latin typeface=" Arial"/>
                        </a:rPr>
                        <a:t>Task Tracker</a:t>
                      </a:r>
                      <a:br>
                        <a:rPr lang="en-US" sz="1000" b="0" i="0" u="none" strike="noStrike" dirty="0">
                          <a:solidFill>
                            <a:srgbClr val="000000"/>
                          </a:solidFill>
                          <a:latin typeface=" Arial"/>
                        </a:rPr>
                      </a:br>
                      <a:r>
                        <a:rPr lang="en-US" sz="1000" b="0" i="0" u="none" strike="noStrike" dirty="0">
                          <a:solidFill>
                            <a:srgbClr val="000000"/>
                          </a:solidFill>
                          <a:latin typeface=" Arial"/>
                        </a:rPr>
                        <a:t>School Update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692490">
                <a:tc>
                  <a:txBody>
                    <a:bodyPr/>
                    <a:lstStyle/>
                    <a:p>
                      <a:pPr algn="ctr" fontAlgn="ctr"/>
                      <a:r>
                        <a:rPr lang="en-US" sz="1200" b="0" i="0" u="none" strike="noStrike" dirty="0">
                          <a:solidFill>
                            <a:srgbClr val="000000"/>
                          </a:solidFill>
                          <a:latin typeface=" Arial"/>
                        </a:rPr>
                        <a:t>CO</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Operational/Training Guidance</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233138">
                <a:tc>
                  <a:txBody>
                    <a:bodyPr/>
                    <a:lstStyle/>
                    <a:p>
                      <a:pPr algn="ctr" fontAlgn="ctr"/>
                      <a:r>
                        <a:rPr lang="en-US" sz="1200" b="0" i="0" u="none" strike="noStrike" dirty="0">
                          <a:solidFill>
                            <a:srgbClr val="000000"/>
                          </a:solidFill>
                          <a:latin typeface=" Arial"/>
                        </a:rPr>
                        <a:t>1SG</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NCO Guidance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320161">
                <a:tc>
                  <a:txBody>
                    <a:bodyPr/>
                    <a:lstStyle/>
                    <a:p>
                      <a:pPr algn="ctr" fontAlgn="ctr"/>
                      <a:r>
                        <a:rPr lang="en-US" sz="1200" b="0" i="0" u="none" strike="noStrike" dirty="0">
                          <a:solidFill>
                            <a:srgbClr val="000000"/>
                          </a:solidFill>
                          <a:latin typeface=" Arial"/>
                        </a:rPr>
                        <a:t>XO</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Command Maintenance Focus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NMC Overview</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As required</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4"/>
                  </a:ext>
                </a:extLst>
              </a:tr>
              <a:tr h="865613">
                <a:tc>
                  <a:txBody>
                    <a:bodyPr/>
                    <a:lstStyle/>
                    <a:p>
                      <a:pPr algn="ctr" fontAlgn="ctr"/>
                      <a:r>
                        <a:rPr lang="en-US" sz="1200" b="0" i="0" u="none" strike="noStrike" dirty="0">
                          <a:solidFill>
                            <a:srgbClr val="000000"/>
                          </a:solidFill>
                          <a:latin typeface=" Arial"/>
                        </a:rPr>
                        <a:t>Platoons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Weekly Inventory/Maintenance Plans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Task/Purpose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MEDPROS/PRR Updates</a:t>
                      </a:r>
                      <a:br>
                        <a:rPr lang="en-US" sz="1000" b="0" i="0" u="none" strike="noStrike" dirty="0">
                          <a:solidFill>
                            <a:srgbClr val="000000"/>
                          </a:solidFill>
                          <a:latin typeface=" Arial"/>
                        </a:rPr>
                      </a:br>
                      <a:r>
                        <a:rPr lang="en-US" sz="1000" b="0" i="0" u="none" strike="noStrike" dirty="0">
                          <a:solidFill>
                            <a:srgbClr val="000000"/>
                          </a:solidFill>
                          <a:latin typeface=" Arial"/>
                        </a:rPr>
                        <a:t>NCOER/Awards Updates</a:t>
                      </a:r>
                      <a:br>
                        <a:rPr lang="en-US" sz="1000" b="0" i="0" u="none" strike="noStrike" dirty="0">
                          <a:solidFill>
                            <a:srgbClr val="000000"/>
                          </a:solidFill>
                          <a:latin typeface=" Arial"/>
                        </a:rPr>
                      </a:br>
                      <a:endParaRPr lang="en-US" sz="1000" b="0" i="0" u="none" strike="noStrike" dirty="0">
                        <a:solidFill>
                          <a:srgbClr val="000000"/>
                        </a:solidFill>
                        <a:latin typeface=" Arial"/>
                      </a:endParaRP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latin typeface=" Arial"/>
                        </a:rPr>
                        <a:t>Daily Task/Purpose</a:t>
                      </a:r>
                      <a:br>
                        <a:rPr lang="en-US" sz="1000" b="0" i="0" u="none" strike="noStrike" dirty="0">
                          <a:solidFill>
                            <a:srgbClr val="000000"/>
                          </a:solidFill>
                          <a:latin typeface=" Arial"/>
                        </a:rPr>
                      </a:br>
                      <a:r>
                        <a:rPr lang="en-US" sz="1000" b="0" i="0" u="none" strike="noStrike" dirty="0">
                          <a:solidFill>
                            <a:srgbClr val="000000"/>
                          </a:solidFill>
                          <a:latin typeface=" Arial"/>
                        </a:rPr>
                        <a:t>Platoon Finance Issues</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000" b="0" i="0" u="none" strike="noStrike" dirty="0">
                          <a:solidFill>
                            <a:srgbClr val="000000"/>
                          </a:solidFill>
                          <a:latin typeface=" Arial"/>
                        </a:rPr>
                        <a:t>Daily Task/Purpose</a:t>
                      </a:r>
                    </a:p>
                  </a:txBody>
                  <a:tcPr marL="7979" marR="7979" marT="79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77190221"/>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p:cNvSpPr txBox="1"/>
          <p:nvPr/>
        </p:nvSpPr>
        <p:spPr>
          <a:xfrm>
            <a:off x="1752600" y="2667000"/>
            <a:ext cx="5791200" cy="1015663"/>
          </a:xfrm>
          <a:prstGeom prst="rect">
            <a:avLst/>
          </a:prstGeom>
          <a:noFill/>
        </p:spPr>
        <p:txBody>
          <a:bodyPr wrap="square" rtlCol="0">
            <a:spAutoFit/>
          </a:bodyPr>
          <a:lstStyle/>
          <a:p>
            <a:pPr algn="ctr"/>
            <a:r>
              <a:rPr lang="en-US" sz="6000" b="1" dirty="0">
                <a:effectLst>
                  <a:outerShdw blurRad="38100" dist="38100" dir="2700000" algn="tl">
                    <a:srgbClr val="000000">
                      <a:alpha val="43137"/>
                    </a:srgbClr>
                  </a:outerShdw>
                </a:effectLst>
                <a:latin typeface=" Arial"/>
                <a:cs typeface="Times New Roman" panose="02020603050405020304" pitchFamily="18" charset="0"/>
              </a:rPr>
              <a:t>SCHOOLS</a:t>
            </a:r>
            <a:endParaRPr lang="en-US" sz="6600" b="1" dirty="0">
              <a:effectLst>
                <a:outerShdw blurRad="38100" dist="38100" dir="2700000" algn="tl">
                  <a:srgbClr val="000000">
                    <a:alpha val="43137"/>
                  </a:srgbClr>
                </a:outerShdw>
              </a:effectLst>
              <a:latin typeface=" Arial"/>
              <a:cs typeface="Times New Roman" panose="02020603050405020304" pitchFamily="18" charset="0"/>
            </a:endParaRPr>
          </a:p>
        </p:txBody>
      </p:sp>
    </p:spTree>
    <p:extLst>
      <p:ext uri="{BB962C8B-B14F-4D97-AF65-F5344CB8AC3E}">
        <p14:creationId xmlns:p14="http://schemas.microsoft.com/office/powerpoint/2010/main" val="806639985"/>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Title 1"/>
          <p:cNvSpPr txBox="1">
            <a:spLocks/>
          </p:cNvSpPr>
          <p:nvPr/>
        </p:nvSpPr>
        <p:spPr bwMode="auto">
          <a:xfrm>
            <a:off x="609600" y="333375"/>
            <a:ext cx="8077200" cy="838200"/>
          </a:xfrm>
          <a:prstGeom prst="rect">
            <a:avLst/>
          </a:prstGeom>
          <a:noFill/>
          <a:ln w="9525">
            <a:noFill/>
            <a:miter lim="800000"/>
            <a:headEnd/>
            <a:tailEnd/>
          </a:ln>
        </p:spPr>
        <p:txBody>
          <a:bodyPr anchor="ctr"/>
          <a:lstStyle/>
          <a:p>
            <a:pPr algn="ctr" fontAlgn="base">
              <a:spcBef>
                <a:spcPct val="0"/>
              </a:spcBef>
              <a:spcAft>
                <a:spcPct val="0"/>
              </a:spcAft>
            </a:pPr>
            <a:endParaRPr lang="en-US" sz="3200" b="1" dirty="0">
              <a:solidFill>
                <a:srgbClr val="000000"/>
              </a:solidFill>
              <a:latin typeface="Arial" pitchFamily="34" charset="0"/>
              <a:cs typeface="Arial" pitchFamily="34" charset="0"/>
            </a:endParaRPr>
          </a:p>
        </p:txBody>
      </p:sp>
      <p:sp>
        <p:nvSpPr>
          <p:cNvPr id="4" name="Title 1"/>
          <p:cNvSpPr txBox="1">
            <a:spLocks/>
          </p:cNvSpPr>
          <p:nvPr/>
        </p:nvSpPr>
        <p:spPr bwMode="auto">
          <a:xfrm>
            <a:off x="571501" y="152400"/>
            <a:ext cx="8077200" cy="838200"/>
          </a:xfrm>
          <a:prstGeom prst="rect">
            <a:avLst/>
          </a:prstGeom>
          <a:noFill/>
          <a:ln w="9525">
            <a:noFill/>
            <a:miter lim="800000"/>
            <a:headEnd/>
            <a:tailEnd/>
          </a:ln>
        </p:spPr>
        <p:txBody>
          <a:bodyPr anchor="ctr"/>
          <a:lstStyle/>
          <a:p>
            <a:pPr algn="ctr" fontAlgn="base">
              <a:spcBef>
                <a:spcPct val="0"/>
              </a:spcBef>
              <a:spcAft>
                <a:spcPct val="0"/>
              </a:spcAft>
            </a:pPr>
            <a:r>
              <a:rPr lang="en-US" sz="3200" b="1" dirty="0">
                <a:solidFill>
                  <a:srgbClr val="000000"/>
                </a:solidFill>
                <a:latin typeface="Arial" pitchFamily="34" charset="0"/>
                <a:cs typeface="Arial" pitchFamily="34" charset="0"/>
              </a:rPr>
              <a:t>NCOPDS</a:t>
            </a:r>
          </a:p>
        </p:txBody>
      </p:sp>
      <p:graphicFrame>
        <p:nvGraphicFramePr>
          <p:cNvPr id="3" name="Table 2"/>
          <p:cNvGraphicFramePr>
            <a:graphicFrameLocks noGrp="1"/>
          </p:cNvGraphicFramePr>
          <p:nvPr>
            <p:extLst>
              <p:ext uri="{D42A27DB-BD31-4B8C-83A1-F6EECF244321}">
                <p14:modId xmlns:p14="http://schemas.microsoft.com/office/powerpoint/2010/main" val="3354104258"/>
              </p:ext>
            </p:extLst>
          </p:nvPr>
        </p:nvGraphicFramePr>
        <p:xfrm>
          <a:off x="76205" y="1524000"/>
          <a:ext cx="8991594" cy="3666809"/>
        </p:xfrm>
        <a:graphic>
          <a:graphicData uri="http://schemas.openxmlformats.org/drawingml/2006/table">
            <a:tbl>
              <a:tblPr firstRow="1" bandRow="1">
                <a:tableStyleId>{5C22544A-7EE6-4342-B048-85BDC9FD1C3A}</a:tableStyleId>
              </a:tblPr>
              <a:tblGrid>
                <a:gridCol w="999066">
                  <a:extLst>
                    <a:ext uri="{9D8B030D-6E8A-4147-A177-3AD203B41FA5}">
                      <a16:colId xmlns:a16="http://schemas.microsoft.com/office/drawing/2014/main" val="662159615"/>
                    </a:ext>
                  </a:extLst>
                </a:gridCol>
                <a:gridCol w="999066">
                  <a:extLst>
                    <a:ext uri="{9D8B030D-6E8A-4147-A177-3AD203B41FA5}">
                      <a16:colId xmlns:a16="http://schemas.microsoft.com/office/drawing/2014/main" val="1722232705"/>
                    </a:ext>
                  </a:extLst>
                </a:gridCol>
                <a:gridCol w="999066">
                  <a:extLst>
                    <a:ext uri="{9D8B030D-6E8A-4147-A177-3AD203B41FA5}">
                      <a16:colId xmlns:a16="http://schemas.microsoft.com/office/drawing/2014/main" val="930009432"/>
                    </a:ext>
                  </a:extLst>
                </a:gridCol>
                <a:gridCol w="999066">
                  <a:extLst>
                    <a:ext uri="{9D8B030D-6E8A-4147-A177-3AD203B41FA5}">
                      <a16:colId xmlns:a16="http://schemas.microsoft.com/office/drawing/2014/main" val="3363323223"/>
                    </a:ext>
                  </a:extLst>
                </a:gridCol>
                <a:gridCol w="999066">
                  <a:extLst>
                    <a:ext uri="{9D8B030D-6E8A-4147-A177-3AD203B41FA5}">
                      <a16:colId xmlns:a16="http://schemas.microsoft.com/office/drawing/2014/main" val="3051845190"/>
                    </a:ext>
                  </a:extLst>
                </a:gridCol>
                <a:gridCol w="999066">
                  <a:extLst>
                    <a:ext uri="{9D8B030D-6E8A-4147-A177-3AD203B41FA5}">
                      <a16:colId xmlns:a16="http://schemas.microsoft.com/office/drawing/2014/main" val="1110927086"/>
                    </a:ext>
                  </a:extLst>
                </a:gridCol>
                <a:gridCol w="999066">
                  <a:extLst>
                    <a:ext uri="{9D8B030D-6E8A-4147-A177-3AD203B41FA5}">
                      <a16:colId xmlns:a16="http://schemas.microsoft.com/office/drawing/2014/main" val="463271078"/>
                    </a:ext>
                  </a:extLst>
                </a:gridCol>
                <a:gridCol w="999066">
                  <a:extLst>
                    <a:ext uri="{9D8B030D-6E8A-4147-A177-3AD203B41FA5}">
                      <a16:colId xmlns:a16="http://schemas.microsoft.com/office/drawing/2014/main" val="3878839627"/>
                    </a:ext>
                  </a:extLst>
                </a:gridCol>
                <a:gridCol w="999066">
                  <a:extLst>
                    <a:ext uri="{9D8B030D-6E8A-4147-A177-3AD203B41FA5}">
                      <a16:colId xmlns:a16="http://schemas.microsoft.com/office/drawing/2014/main" val="4118430690"/>
                    </a:ext>
                  </a:extLst>
                </a:gridCol>
              </a:tblGrid>
              <a:tr h="304800">
                <a:tc>
                  <a:txBody>
                    <a:bodyPr/>
                    <a:lstStyle/>
                    <a:p>
                      <a:pPr algn="ctr"/>
                      <a:r>
                        <a:rPr lang="en-US" sz="1000" dirty="0"/>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t>PLT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t>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t>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t>REPORT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t>END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t>PACKET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t>DTS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t>STATUS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3867267285"/>
                  </a:ext>
                </a:extLst>
              </a:tr>
              <a:tr h="480287">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3322765"/>
                  </a:ext>
                </a:extLst>
              </a:tr>
              <a:tr h="480287">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7551968"/>
                  </a:ext>
                </a:extLst>
              </a:tr>
              <a:tr h="480287">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2655093"/>
                  </a:ext>
                </a:extLst>
              </a:tr>
              <a:tr h="480287">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4239912"/>
                  </a:ext>
                </a:extLst>
              </a:tr>
              <a:tr h="480287">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2458655"/>
                  </a:ext>
                </a:extLst>
              </a:tr>
              <a:tr h="480287">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1436280"/>
                  </a:ext>
                </a:extLst>
              </a:tr>
              <a:tr h="480287">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064760"/>
                  </a:ext>
                </a:extLst>
              </a:tr>
            </a:tbl>
          </a:graphicData>
        </a:graphic>
      </p:graphicFrame>
    </p:spTree>
    <p:extLst>
      <p:ext uri="{BB962C8B-B14F-4D97-AF65-F5344CB8AC3E}">
        <p14:creationId xmlns:p14="http://schemas.microsoft.com/office/powerpoint/2010/main" val="2270436679"/>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Title 1"/>
          <p:cNvSpPr txBox="1">
            <a:spLocks/>
          </p:cNvSpPr>
          <p:nvPr/>
        </p:nvSpPr>
        <p:spPr bwMode="auto">
          <a:xfrm>
            <a:off x="609600" y="333375"/>
            <a:ext cx="8077200" cy="838200"/>
          </a:xfrm>
          <a:prstGeom prst="rect">
            <a:avLst/>
          </a:prstGeom>
          <a:noFill/>
          <a:ln w="9525">
            <a:noFill/>
            <a:miter lim="800000"/>
            <a:headEnd/>
            <a:tailEnd/>
          </a:ln>
        </p:spPr>
        <p:txBody>
          <a:bodyPr anchor="ctr"/>
          <a:lstStyle/>
          <a:p>
            <a:pPr algn="ctr" fontAlgn="base">
              <a:spcBef>
                <a:spcPct val="0"/>
              </a:spcBef>
              <a:spcAft>
                <a:spcPct val="0"/>
              </a:spcAft>
            </a:pPr>
            <a:endParaRPr lang="en-US" sz="3200" b="1" dirty="0">
              <a:solidFill>
                <a:srgbClr val="000000"/>
              </a:solidFill>
              <a:latin typeface="Arial" pitchFamily="34" charset="0"/>
              <a:cs typeface="Arial" pitchFamily="34" charset="0"/>
            </a:endParaRPr>
          </a:p>
        </p:txBody>
      </p:sp>
      <p:sp>
        <p:nvSpPr>
          <p:cNvPr id="4" name="Title 1"/>
          <p:cNvSpPr txBox="1">
            <a:spLocks/>
          </p:cNvSpPr>
          <p:nvPr/>
        </p:nvSpPr>
        <p:spPr bwMode="auto">
          <a:xfrm>
            <a:off x="571499" y="152400"/>
            <a:ext cx="8077200" cy="838200"/>
          </a:xfrm>
          <a:prstGeom prst="rect">
            <a:avLst/>
          </a:prstGeom>
          <a:noFill/>
          <a:ln w="9525">
            <a:noFill/>
            <a:miter lim="800000"/>
            <a:headEnd/>
            <a:tailEnd/>
          </a:ln>
        </p:spPr>
        <p:txBody>
          <a:bodyPr anchor="ctr"/>
          <a:lstStyle/>
          <a:p>
            <a:pPr algn="ctr" fontAlgn="base">
              <a:spcBef>
                <a:spcPct val="0"/>
              </a:spcBef>
              <a:spcAft>
                <a:spcPct val="0"/>
              </a:spcAft>
            </a:pPr>
            <a:r>
              <a:rPr lang="en-US" sz="3200" b="1" dirty="0">
                <a:solidFill>
                  <a:srgbClr val="000000"/>
                </a:solidFill>
                <a:latin typeface="Arial" pitchFamily="34" charset="0"/>
                <a:cs typeface="Arial" pitchFamily="34" charset="0"/>
              </a:rPr>
              <a:t>TROOP SCHOOLS</a:t>
            </a:r>
          </a:p>
        </p:txBody>
      </p:sp>
      <p:graphicFrame>
        <p:nvGraphicFramePr>
          <p:cNvPr id="3" name="Table 2"/>
          <p:cNvGraphicFramePr>
            <a:graphicFrameLocks noGrp="1"/>
          </p:cNvGraphicFramePr>
          <p:nvPr>
            <p:extLst>
              <p:ext uri="{D42A27DB-BD31-4B8C-83A1-F6EECF244321}">
                <p14:modId xmlns:p14="http://schemas.microsoft.com/office/powerpoint/2010/main" val="3412199289"/>
              </p:ext>
            </p:extLst>
          </p:nvPr>
        </p:nvGraphicFramePr>
        <p:xfrm>
          <a:off x="76201" y="1180216"/>
          <a:ext cx="8991598" cy="4306186"/>
        </p:xfrm>
        <a:graphic>
          <a:graphicData uri="http://schemas.openxmlformats.org/drawingml/2006/table">
            <a:tbl>
              <a:tblPr>
                <a:tableStyleId>{5C22544A-7EE6-4342-B048-85BDC9FD1C3A}</a:tableStyleId>
              </a:tblPr>
              <a:tblGrid>
                <a:gridCol w="1284514">
                  <a:extLst>
                    <a:ext uri="{9D8B030D-6E8A-4147-A177-3AD203B41FA5}">
                      <a16:colId xmlns:a16="http://schemas.microsoft.com/office/drawing/2014/main" val="4113262703"/>
                    </a:ext>
                  </a:extLst>
                </a:gridCol>
                <a:gridCol w="1284514">
                  <a:extLst>
                    <a:ext uri="{9D8B030D-6E8A-4147-A177-3AD203B41FA5}">
                      <a16:colId xmlns:a16="http://schemas.microsoft.com/office/drawing/2014/main" val="4101697185"/>
                    </a:ext>
                  </a:extLst>
                </a:gridCol>
                <a:gridCol w="1284514">
                  <a:extLst>
                    <a:ext uri="{9D8B030D-6E8A-4147-A177-3AD203B41FA5}">
                      <a16:colId xmlns:a16="http://schemas.microsoft.com/office/drawing/2014/main" val="2338042186"/>
                    </a:ext>
                  </a:extLst>
                </a:gridCol>
                <a:gridCol w="1284514">
                  <a:extLst>
                    <a:ext uri="{9D8B030D-6E8A-4147-A177-3AD203B41FA5}">
                      <a16:colId xmlns:a16="http://schemas.microsoft.com/office/drawing/2014/main" val="311984503"/>
                    </a:ext>
                  </a:extLst>
                </a:gridCol>
                <a:gridCol w="1284514">
                  <a:extLst>
                    <a:ext uri="{9D8B030D-6E8A-4147-A177-3AD203B41FA5}">
                      <a16:colId xmlns:a16="http://schemas.microsoft.com/office/drawing/2014/main" val="226835949"/>
                    </a:ext>
                  </a:extLst>
                </a:gridCol>
                <a:gridCol w="1284514">
                  <a:extLst>
                    <a:ext uri="{9D8B030D-6E8A-4147-A177-3AD203B41FA5}">
                      <a16:colId xmlns:a16="http://schemas.microsoft.com/office/drawing/2014/main" val="678952088"/>
                    </a:ext>
                  </a:extLst>
                </a:gridCol>
                <a:gridCol w="1284514">
                  <a:extLst>
                    <a:ext uri="{9D8B030D-6E8A-4147-A177-3AD203B41FA5}">
                      <a16:colId xmlns:a16="http://schemas.microsoft.com/office/drawing/2014/main" val="3655594928"/>
                    </a:ext>
                  </a:extLst>
                </a:gridCol>
              </a:tblGrid>
              <a:tr h="309284">
                <a:tc>
                  <a:txBody>
                    <a:bodyPr/>
                    <a:lstStyle/>
                    <a:p>
                      <a:pPr algn="ctr" rtl="0" fontAlgn="ctr"/>
                      <a:r>
                        <a:rPr lang="en-US" sz="1000" u="none" strike="noStrike" dirty="0">
                          <a:solidFill>
                            <a:schemeClr val="bg1"/>
                          </a:solidFill>
                          <a:effectLst/>
                          <a:latin typeface="Arial" panose="020B0604020202020204" pitchFamily="34" charset="0"/>
                          <a:cs typeface="Arial" panose="020B0604020202020204" pitchFamily="34" charset="0"/>
                        </a:rPr>
                        <a:t>NAME</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000" u="none" strike="noStrike" dirty="0">
                          <a:solidFill>
                            <a:schemeClr val="bg1"/>
                          </a:solidFill>
                          <a:effectLst/>
                          <a:latin typeface="Arial" panose="020B0604020202020204" pitchFamily="34" charset="0"/>
                          <a:cs typeface="Arial" panose="020B0604020202020204" pitchFamily="34" charset="0"/>
                        </a:rPr>
                        <a:t>PLT</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000" u="none" strike="noStrike" dirty="0">
                          <a:solidFill>
                            <a:schemeClr val="bg1"/>
                          </a:solidFill>
                          <a:effectLst/>
                          <a:latin typeface="Arial" panose="020B0604020202020204" pitchFamily="34" charset="0"/>
                          <a:cs typeface="Arial" panose="020B0604020202020204" pitchFamily="34" charset="0"/>
                        </a:rPr>
                        <a:t>COURSE</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000" u="none" strike="noStrike" dirty="0">
                          <a:solidFill>
                            <a:schemeClr val="bg1"/>
                          </a:solidFill>
                          <a:effectLst/>
                          <a:latin typeface="Arial" panose="020B0604020202020204" pitchFamily="34" charset="0"/>
                          <a:cs typeface="Arial" panose="020B0604020202020204" pitchFamily="34" charset="0"/>
                        </a:rPr>
                        <a:t>REPORT</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000" u="none" strike="noStrike" dirty="0">
                          <a:solidFill>
                            <a:schemeClr val="bg1"/>
                          </a:solidFill>
                          <a:effectLst/>
                          <a:latin typeface="Arial" panose="020B0604020202020204" pitchFamily="34" charset="0"/>
                          <a:cs typeface="Arial" panose="020B0604020202020204" pitchFamily="34" charset="0"/>
                        </a:rPr>
                        <a:t>END</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000" u="none" strike="noStrike" dirty="0">
                          <a:solidFill>
                            <a:schemeClr val="bg1"/>
                          </a:solidFill>
                          <a:effectLst/>
                          <a:latin typeface="Arial" panose="020B0604020202020204" pitchFamily="34" charset="0"/>
                          <a:cs typeface="Arial" panose="020B0604020202020204" pitchFamily="34" charset="0"/>
                        </a:rPr>
                        <a:t>PACKET</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000" u="none" strike="noStrike" dirty="0">
                          <a:solidFill>
                            <a:schemeClr val="bg1"/>
                          </a:solidFill>
                          <a:effectLst/>
                          <a:latin typeface="Arial" panose="020B0604020202020204" pitchFamily="34" charset="0"/>
                          <a:cs typeface="Arial" panose="020B0604020202020204" pitchFamily="34" charset="0"/>
                        </a:rPr>
                        <a:t>STATUS</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3444942498"/>
                  </a:ext>
                </a:extLst>
              </a:tr>
              <a:tr h="285493">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5789077"/>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1148827"/>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9437396"/>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338419"/>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1237595"/>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768508"/>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3466734"/>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8194491"/>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1887258"/>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7816108"/>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1508055"/>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8084275"/>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7190702"/>
                  </a:ext>
                </a:extLst>
              </a:tr>
              <a:tr h="285493">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latin typeface="Arial" panose="020B0604020202020204" pitchFamily="34" charset="0"/>
                          <a:cs typeface="Arial" panose="020B0604020202020204" pitchFamily="34" charset="0"/>
                        </a:rPr>
                        <a:t> </a:t>
                      </a:r>
                      <a:endParaRPr lang="en-US" sz="10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latin typeface="Arial" panose="020B0604020202020204" pitchFamily="34" charset="0"/>
                          <a:cs typeface="Arial" panose="020B0604020202020204" pitchFamily="34" charset="0"/>
                        </a:rPr>
                        <a:t> </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5000843"/>
                  </a:ext>
                </a:extLst>
              </a:tr>
            </a:tbl>
          </a:graphicData>
        </a:graphic>
      </p:graphicFrame>
    </p:spTree>
    <p:extLst>
      <p:ext uri="{BB962C8B-B14F-4D97-AF65-F5344CB8AC3E}">
        <p14:creationId xmlns:p14="http://schemas.microsoft.com/office/powerpoint/2010/main" val="297763568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C6C0E-E481-B0D8-B419-6F8D30EF7885}"/>
              </a:ext>
            </a:extLst>
          </p:cNvPr>
          <p:cNvSpPr>
            <a:spLocks noGrp="1"/>
          </p:cNvSpPr>
          <p:nvPr>
            <p:ph type="title"/>
          </p:nvPr>
        </p:nvSpPr>
        <p:spPr/>
        <p:txBody>
          <a:bodyPr/>
          <a:lstStyle/>
          <a:p>
            <a:pPr algn="ctr"/>
            <a:r>
              <a:rPr lang="en-US" sz="3600" b="1" dirty="0">
                <a:latin typeface=" Arial"/>
                <a:cs typeface="Arial" panose="020B0604020202020204" pitchFamily="34" charset="0"/>
              </a:rPr>
              <a:t>Weekly FRAGO/Tasks</a:t>
            </a:r>
            <a:endParaRPr lang="en-US" dirty="0"/>
          </a:p>
        </p:txBody>
      </p:sp>
      <p:sp>
        <p:nvSpPr>
          <p:cNvPr id="3" name="Content Placeholder 2">
            <a:extLst>
              <a:ext uri="{FF2B5EF4-FFF2-40B4-BE49-F238E27FC236}">
                <a16:creationId xmlns:a16="http://schemas.microsoft.com/office/drawing/2014/main" id="{0AB16224-C9BE-7CFD-3B02-EE3FD5D3B93A}"/>
              </a:ext>
            </a:extLst>
          </p:cNvPr>
          <p:cNvSpPr>
            <a:spLocks noGrp="1"/>
          </p:cNvSpPr>
          <p:nvPr>
            <p:ph idx="1"/>
          </p:nvPr>
        </p:nvSpPr>
        <p:spPr>
          <a:xfrm>
            <a:off x="228600" y="1690689"/>
            <a:ext cx="8534400" cy="4351338"/>
          </a:xfrm>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National Scholarship Program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The Military Order of the Purple Heart, (MOPH) Scholarship Program is a competitive scholarship program that awards approximately eighty (80) scholarships to Purple Heart recipients and their spouses, children, and grandchildren each year.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In addition, one of the recipients of the MOPH Scholarship is also selected to receive the Navy Seal LT. Michael P. Murphy Memorial Award. LT. Michael P. Murphy was killed in action in 2005 in Afghanistan and was posthumously awarded the Medal of Honor for his heroic actions. This scholarship is awarded in his memory and funded by the Lieutenant Michael P. Murphy Memorial Scholarship Foundation of Riverhead, New York.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Military Order of the Purple Heart Scholarships website</a:t>
            </a: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http://www.purpleheart.org/Scholarships/Default.aspx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MOPH 2017 Scholarship application packet: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http://www.purpleheart.org/Downloads/Bank/Scholarship/ScholarshipApplication.pdf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Deadline for the application is 27 January 2017; 4PM 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Sheila Barthel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Guidance Counselor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Ft Hood, TX</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 Arial"/>
                <a:ea typeface="Calibri" panose="020F0502020204030204" pitchFamily="34" charset="0"/>
                <a:cs typeface="Times New Roman" panose="02020603050405020304" pitchFamily="18" charset="0"/>
              </a:rPr>
              <a:t>Sheila.a.barthel.civ@mail.mil</a:t>
            </a:r>
          </a:p>
          <a:p>
            <a:pPr marL="0" indent="0">
              <a:buNone/>
            </a:pPr>
            <a:endParaRPr lang="en-US" dirty="0"/>
          </a:p>
        </p:txBody>
      </p:sp>
      <p:sp>
        <p:nvSpPr>
          <p:cNvPr id="4" name="Slide Number Placeholder 3">
            <a:extLst>
              <a:ext uri="{FF2B5EF4-FFF2-40B4-BE49-F238E27FC236}">
                <a16:creationId xmlns:a16="http://schemas.microsoft.com/office/drawing/2014/main" id="{BAEC3D36-B86B-509D-56EF-9A2910B08D92}"/>
              </a:ext>
            </a:extLst>
          </p:cNvPr>
          <p:cNvSpPr>
            <a:spLocks noGrp="1"/>
          </p:cNvSpPr>
          <p:nvPr>
            <p:ph type="sldNum" sz="quarter" idx="12"/>
          </p:nvPr>
        </p:nvSpPr>
        <p:spPr/>
        <p:txBody>
          <a:bodyPr/>
          <a:lstStyle/>
          <a:p>
            <a:fld id="{CD2AB149-42F4-4073-8D2B-814A65F125F3}" type="slidenum">
              <a:rPr lang="en-US" smtClean="0"/>
              <a:t>6</a:t>
            </a:fld>
            <a:endParaRPr lang="en-US"/>
          </a:p>
        </p:txBody>
      </p:sp>
    </p:spTree>
    <p:extLst>
      <p:ext uri="{BB962C8B-B14F-4D97-AF65-F5344CB8AC3E}">
        <p14:creationId xmlns:p14="http://schemas.microsoft.com/office/powerpoint/2010/main" val="26826563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Title 1"/>
          <p:cNvSpPr txBox="1">
            <a:spLocks/>
          </p:cNvSpPr>
          <p:nvPr/>
        </p:nvSpPr>
        <p:spPr bwMode="auto">
          <a:xfrm>
            <a:off x="609600" y="333375"/>
            <a:ext cx="8077200" cy="838200"/>
          </a:xfrm>
          <a:prstGeom prst="rect">
            <a:avLst/>
          </a:prstGeom>
          <a:noFill/>
          <a:ln w="9525">
            <a:noFill/>
            <a:miter lim="800000"/>
            <a:headEnd/>
            <a:tailEnd/>
          </a:ln>
        </p:spPr>
        <p:txBody>
          <a:bodyPr anchor="ctr"/>
          <a:lstStyle/>
          <a:p>
            <a:pPr algn="ctr" fontAlgn="base">
              <a:spcBef>
                <a:spcPct val="0"/>
              </a:spcBef>
              <a:spcAft>
                <a:spcPct val="0"/>
              </a:spcAft>
            </a:pPr>
            <a:r>
              <a:rPr lang="en-US" sz="3200" b="1" dirty="0">
                <a:solidFill>
                  <a:srgbClr val="000000"/>
                </a:solidFill>
                <a:latin typeface="Arial" pitchFamily="34" charset="0"/>
                <a:cs typeface="Arial" pitchFamily="34" charset="0"/>
              </a:rPr>
              <a:t>RANGER/RTAC</a:t>
            </a:r>
          </a:p>
        </p:txBody>
      </p:sp>
      <p:graphicFrame>
        <p:nvGraphicFramePr>
          <p:cNvPr id="3" name="Table 2"/>
          <p:cNvGraphicFramePr>
            <a:graphicFrameLocks noGrp="1"/>
          </p:cNvGraphicFramePr>
          <p:nvPr>
            <p:extLst>
              <p:ext uri="{D42A27DB-BD31-4B8C-83A1-F6EECF244321}">
                <p14:modId xmlns:p14="http://schemas.microsoft.com/office/powerpoint/2010/main" val="3461943549"/>
              </p:ext>
            </p:extLst>
          </p:nvPr>
        </p:nvGraphicFramePr>
        <p:xfrm>
          <a:off x="76200" y="1371600"/>
          <a:ext cx="8991600" cy="3154456"/>
        </p:xfrm>
        <a:graphic>
          <a:graphicData uri="http://schemas.openxmlformats.org/drawingml/2006/table">
            <a:tbl>
              <a:tblPr>
                <a:tableStyleId>{5C22544A-7EE6-4342-B048-85BDC9FD1C3A}</a:tableStyleId>
              </a:tblPr>
              <a:tblGrid>
                <a:gridCol w="899160">
                  <a:extLst>
                    <a:ext uri="{9D8B030D-6E8A-4147-A177-3AD203B41FA5}">
                      <a16:colId xmlns:a16="http://schemas.microsoft.com/office/drawing/2014/main" val="3309673271"/>
                    </a:ext>
                  </a:extLst>
                </a:gridCol>
                <a:gridCol w="899160">
                  <a:extLst>
                    <a:ext uri="{9D8B030D-6E8A-4147-A177-3AD203B41FA5}">
                      <a16:colId xmlns:a16="http://schemas.microsoft.com/office/drawing/2014/main" val="696240518"/>
                    </a:ext>
                  </a:extLst>
                </a:gridCol>
                <a:gridCol w="899160">
                  <a:extLst>
                    <a:ext uri="{9D8B030D-6E8A-4147-A177-3AD203B41FA5}">
                      <a16:colId xmlns:a16="http://schemas.microsoft.com/office/drawing/2014/main" val="3076729983"/>
                    </a:ext>
                  </a:extLst>
                </a:gridCol>
                <a:gridCol w="899160">
                  <a:extLst>
                    <a:ext uri="{9D8B030D-6E8A-4147-A177-3AD203B41FA5}">
                      <a16:colId xmlns:a16="http://schemas.microsoft.com/office/drawing/2014/main" val="3341023210"/>
                    </a:ext>
                  </a:extLst>
                </a:gridCol>
                <a:gridCol w="899160">
                  <a:extLst>
                    <a:ext uri="{9D8B030D-6E8A-4147-A177-3AD203B41FA5}">
                      <a16:colId xmlns:a16="http://schemas.microsoft.com/office/drawing/2014/main" val="755283523"/>
                    </a:ext>
                  </a:extLst>
                </a:gridCol>
                <a:gridCol w="899160">
                  <a:extLst>
                    <a:ext uri="{9D8B030D-6E8A-4147-A177-3AD203B41FA5}">
                      <a16:colId xmlns:a16="http://schemas.microsoft.com/office/drawing/2014/main" val="1783017312"/>
                    </a:ext>
                  </a:extLst>
                </a:gridCol>
                <a:gridCol w="899160">
                  <a:extLst>
                    <a:ext uri="{9D8B030D-6E8A-4147-A177-3AD203B41FA5}">
                      <a16:colId xmlns:a16="http://schemas.microsoft.com/office/drawing/2014/main" val="2720346952"/>
                    </a:ext>
                  </a:extLst>
                </a:gridCol>
                <a:gridCol w="899160">
                  <a:extLst>
                    <a:ext uri="{9D8B030D-6E8A-4147-A177-3AD203B41FA5}">
                      <a16:colId xmlns:a16="http://schemas.microsoft.com/office/drawing/2014/main" val="2202929922"/>
                    </a:ext>
                  </a:extLst>
                </a:gridCol>
                <a:gridCol w="899160">
                  <a:extLst>
                    <a:ext uri="{9D8B030D-6E8A-4147-A177-3AD203B41FA5}">
                      <a16:colId xmlns:a16="http://schemas.microsoft.com/office/drawing/2014/main" val="1929275846"/>
                    </a:ext>
                  </a:extLst>
                </a:gridCol>
                <a:gridCol w="899160">
                  <a:extLst>
                    <a:ext uri="{9D8B030D-6E8A-4147-A177-3AD203B41FA5}">
                      <a16:colId xmlns:a16="http://schemas.microsoft.com/office/drawing/2014/main" val="3797977059"/>
                    </a:ext>
                  </a:extLst>
                </a:gridCol>
              </a:tblGrid>
              <a:tr h="381000">
                <a:tc>
                  <a:txBody>
                    <a:bodyPr/>
                    <a:lstStyle/>
                    <a:p>
                      <a:pPr algn="ctr" rtl="0" fontAlgn="ctr"/>
                      <a:r>
                        <a:rPr lang="en-US" sz="1200" u="none" strike="noStrike" dirty="0">
                          <a:solidFill>
                            <a:schemeClr val="bg1"/>
                          </a:solidFill>
                          <a:effectLst/>
                        </a:rPr>
                        <a:t>NAME</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PLT</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CLASS</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REPORT</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END</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PACKET</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FP FORM</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DTS</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STATUS</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NOTES</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2314593541"/>
                  </a:ext>
                </a:extLst>
              </a:tr>
              <a:tr h="479051">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7522251"/>
                  </a:ext>
                </a:extLst>
              </a:tr>
              <a:tr h="479051">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800" u="none" strike="noStrike" dirty="0">
                          <a:effectLst/>
                        </a:rPr>
                        <a:t> </a:t>
                      </a:r>
                      <a:endParaRPr lang="en-US" sz="18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095461"/>
                  </a:ext>
                </a:extLst>
              </a:tr>
              <a:tr h="302559">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7593014"/>
                  </a:ext>
                </a:extLst>
              </a:tr>
              <a:tr h="302559">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326244"/>
                  </a:ext>
                </a:extLst>
              </a:tr>
              <a:tr h="302559">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1553945"/>
                  </a:ext>
                </a:extLst>
              </a:tr>
              <a:tr h="302559">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0894495"/>
                  </a:ext>
                </a:extLst>
              </a:tr>
              <a:tr h="302559">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4607941"/>
                  </a:ext>
                </a:extLst>
              </a:tr>
              <a:tr h="302559">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008106"/>
                  </a:ext>
                </a:extLst>
              </a:tr>
            </a:tbl>
          </a:graphicData>
        </a:graphic>
      </p:graphicFrame>
    </p:spTree>
    <p:extLst>
      <p:ext uri="{BB962C8B-B14F-4D97-AF65-F5344CB8AC3E}">
        <p14:creationId xmlns:p14="http://schemas.microsoft.com/office/powerpoint/2010/main" val="3807411372"/>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Title 1"/>
          <p:cNvSpPr txBox="1">
            <a:spLocks/>
          </p:cNvSpPr>
          <p:nvPr/>
        </p:nvSpPr>
        <p:spPr bwMode="auto">
          <a:xfrm>
            <a:off x="609600" y="381000"/>
            <a:ext cx="8077200" cy="838200"/>
          </a:xfrm>
          <a:prstGeom prst="rect">
            <a:avLst/>
          </a:prstGeom>
          <a:noFill/>
          <a:ln w="9525">
            <a:noFill/>
            <a:miter lim="800000"/>
            <a:headEnd/>
            <a:tailEnd/>
          </a:ln>
        </p:spPr>
        <p:txBody>
          <a:bodyPr anchor="ctr"/>
          <a:lstStyle/>
          <a:p>
            <a:pPr algn="ctr" fontAlgn="base">
              <a:spcBef>
                <a:spcPct val="0"/>
              </a:spcBef>
              <a:spcAft>
                <a:spcPct val="0"/>
              </a:spcAft>
            </a:pPr>
            <a:r>
              <a:rPr lang="en-US" sz="3200" b="1" dirty="0">
                <a:solidFill>
                  <a:srgbClr val="000000"/>
                </a:solidFill>
                <a:latin typeface="Arial" pitchFamily="34" charset="0"/>
                <a:cs typeface="Arial" pitchFamily="34" charset="0"/>
              </a:rPr>
              <a:t>SCHOOL</a:t>
            </a:r>
          </a:p>
        </p:txBody>
      </p:sp>
      <p:graphicFrame>
        <p:nvGraphicFramePr>
          <p:cNvPr id="2" name="Table 1"/>
          <p:cNvGraphicFramePr>
            <a:graphicFrameLocks noGrp="1"/>
          </p:cNvGraphicFramePr>
          <p:nvPr>
            <p:extLst>
              <p:ext uri="{D42A27DB-BD31-4B8C-83A1-F6EECF244321}">
                <p14:modId xmlns:p14="http://schemas.microsoft.com/office/powerpoint/2010/main" val="568203801"/>
              </p:ext>
            </p:extLst>
          </p:nvPr>
        </p:nvGraphicFramePr>
        <p:xfrm>
          <a:off x="76200" y="1219200"/>
          <a:ext cx="8991600" cy="4127313"/>
        </p:xfrm>
        <a:graphic>
          <a:graphicData uri="http://schemas.openxmlformats.org/drawingml/2006/table">
            <a:tbl>
              <a:tblPr>
                <a:tableStyleId>{5C22544A-7EE6-4342-B048-85BDC9FD1C3A}</a:tableStyleId>
              </a:tblPr>
              <a:tblGrid>
                <a:gridCol w="899160">
                  <a:extLst>
                    <a:ext uri="{9D8B030D-6E8A-4147-A177-3AD203B41FA5}">
                      <a16:colId xmlns:a16="http://schemas.microsoft.com/office/drawing/2014/main" val="2974040292"/>
                    </a:ext>
                  </a:extLst>
                </a:gridCol>
                <a:gridCol w="899160">
                  <a:extLst>
                    <a:ext uri="{9D8B030D-6E8A-4147-A177-3AD203B41FA5}">
                      <a16:colId xmlns:a16="http://schemas.microsoft.com/office/drawing/2014/main" val="751205917"/>
                    </a:ext>
                  </a:extLst>
                </a:gridCol>
                <a:gridCol w="899160">
                  <a:extLst>
                    <a:ext uri="{9D8B030D-6E8A-4147-A177-3AD203B41FA5}">
                      <a16:colId xmlns:a16="http://schemas.microsoft.com/office/drawing/2014/main" val="1574177644"/>
                    </a:ext>
                  </a:extLst>
                </a:gridCol>
                <a:gridCol w="899160">
                  <a:extLst>
                    <a:ext uri="{9D8B030D-6E8A-4147-A177-3AD203B41FA5}">
                      <a16:colId xmlns:a16="http://schemas.microsoft.com/office/drawing/2014/main" val="3749936093"/>
                    </a:ext>
                  </a:extLst>
                </a:gridCol>
                <a:gridCol w="899160">
                  <a:extLst>
                    <a:ext uri="{9D8B030D-6E8A-4147-A177-3AD203B41FA5}">
                      <a16:colId xmlns:a16="http://schemas.microsoft.com/office/drawing/2014/main" val="3012416671"/>
                    </a:ext>
                  </a:extLst>
                </a:gridCol>
                <a:gridCol w="899160">
                  <a:extLst>
                    <a:ext uri="{9D8B030D-6E8A-4147-A177-3AD203B41FA5}">
                      <a16:colId xmlns:a16="http://schemas.microsoft.com/office/drawing/2014/main" val="1511751755"/>
                    </a:ext>
                  </a:extLst>
                </a:gridCol>
                <a:gridCol w="899160">
                  <a:extLst>
                    <a:ext uri="{9D8B030D-6E8A-4147-A177-3AD203B41FA5}">
                      <a16:colId xmlns:a16="http://schemas.microsoft.com/office/drawing/2014/main" val="1105589998"/>
                    </a:ext>
                  </a:extLst>
                </a:gridCol>
                <a:gridCol w="899160">
                  <a:extLst>
                    <a:ext uri="{9D8B030D-6E8A-4147-A177-3AD203B41FA5}">
                      <a16:colId xmlns:a16="http://schemas.microsoft.com/office/drawing/2014/main" val="3728687559"/>
                    </a:ext>
                  </a:extLst>
                </a:gridCol>
                <a:gridCol w="899160">
                  <a:extLst>
                    <a:ext uri="{9D8B030D-6E8A-4147-A177-3AD203B41FA5}">
                      <a16:colId xmlns:a16="http://schemas.microsoft.com/office/drawing/2014/main" val="1690452368"/>
                    </a:ext>
                  </a:extLst>
                </a:gridCol>
                <a:gridCol w="899160">
                  <a:extLst>
                    <a:ext uri="{9D8B030D-6E8A-4147-A177-3AD203B41FA5}">
                      <a16:colId xmlns:a16="http://schemas.microsoft.com/office/drawing/2014/main" val="663221194"/>
                    </a:ext>
                  </a:extLst>
                </a:gridCol>
              </a:tblGrid>
              <a:tr h="381000">
                <a:tc>
                  <a:txBody>
                    <a:bodyPr/>
                    <a:lstStyle/>
                    <a:p>
                      <a:pPr algn="ctr" rtl="0" fontAlgn="ctr"/>
                      <a:r>
                        <a:rPr lang="en-US" sz="1200" u="none" strike="noStrike" dirty="0">
                          <a:solidFill>
                            <a:schemeClr val="bg1"/>
                          </a:solidFill>
                          <a:effectLst/>
                        </a:rPr>
                        <a:t>NAME</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PLT</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CLASS</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REPORT</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END</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PACKET</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FP FORM</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DTS</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STATUS</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200" u="none" strike="noStrike" dirty="0">
                          <a:solidFill>
                            <a:schemeClr val="bg1"/>
                          </a:solidFill>
                          <a:effectLst/>
                        </a:rPr>
                        <a:t>NOTES</a:t>
                      </a:r>
                      <a:endParaRPr lang="en-US" sz="1200" b="1" i="0" u="none" strike="noStrike" dirty="0">
                        <a:solidFill>
                          <a:schemeClr val="bg1"/>
                        </a:solidFill>
                        <a:effectLst/>
                        <a:latin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2978056771"/>
                  </a:ext>
                </a:extLst>
              </a:tr>
              <a:tr h="416257">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867471"/>
                  </a:ext>
                </a:extLst>
              </a:tr>
              <a:tr h="416257">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0294904"/>
                  </a:ext>
                </a:extLst>
              </a:tr>
              <a:tr h="416257">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3941286"/>
                  </a:ext>
                </a:extLst>
              </a:tr>
              <a:tr h="416257">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160558"/>
                  </a:ext>
                </a:extLst>
              </a:tr>
              <a:tr h="416257">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066274"/>
                  </a:ext>
                </a:extLst>
              </a:tr>
              <a:tr h="416257">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8258885"/>
                  </a:ext>
                </a:extLst>
              </a:tr>
              <a:tr h="416257">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5139059"/>
                  </a:ext>
                </a:extLst>
              </a:tr>
              <a:tr h="416257">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527029"/>
                  </a:ext>
                </a:extLst>
              </a:tr>
              <a:tr h="416257">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9674631"/>
                  </a:ext>
                </a:extLst>
              </a:tr>
            </a:tbl>
          </a:graphicData>
        </a:graphic>
      </p:graphicFrame>
    </p:spTree>
    <p:extLst>
      <p:ext uri="{BB962C8B-B14F-4D97-AF65-F5344CB8AC3E}">
        <p14:creationId xmlns:p14="http://schemas.microsoft.com/office/powerpoint/2010/main" val="223876294"/>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8k FLAGS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95676038"/>
              </p:ext>
            </p:extLst>
          </p:nvPr>
        </p:nvGraphicFramePr>
        <p:xfrm>
          <a:off x="75359" y="1295400"/>
          <a:ext cx="8981216" cy="3144520"/>
        </p:xfrm>
        <a:graphic>
          <a:graphicData uri="http://schemas.openxmlformats.org/drawingml/2006/table">
            <a:tbl>
              <a:tblPr firstRow="1" bandRow="1">
                <a:tableStyleId>{5C22544A-7EE6-4342-B048-85BDC9FD1C3A}</a:tableStyleId>
              </a:tblPr>
              <a:tblGrid>
                <a:gridCol w="1122652">
                  <a:extLst>
                    <a:ext uri="{9D8B030D-6E8A-4147-A177-3AD203B41FA5}">
                      <a16:colId xmlns:a16="http://schemas.microsoft.com/office/drawing/2014/main" val="2777625585"/>
                    </a:ext>
                  </a:extLst>
                </a:gridCol>
                <a:gridCol w="1122652">
                  <a:extLst>
                    <a:ext uri="{9D8B030D-6E8A-4147-A177-3AD203B41FA5}">
                      <a16:colId xmlns:a16="http://schemas.microsoft.com/office/drawing/2014/main" val="4125916842"/>
                    </a:ext>
                  </a:extLst>
                </a:gridCol>
                <a:gridCol w="1122652">
                  <a:extLst>
                    <a:ext uri="{9D8B030D-6E8A-4147-A177-3AD203B41FA5}">
                      <a16:colId xmlns:a16="http://schemas.microsoft.com/office/drawing/2014/main" val="3351568959"/>
                    </a:ext>
                  </a:extLst>
                </a:gridCol>
                <a:gridCol w="1122652">
                  <a:extLst>
                    <a:ext uri="{9D8B030D-6E8A-4147-A177-3AD203B41FA5}">
                      <a16:colId xmlns:a16="http://schemas.microsoft.com/office/drawing/2014/main" val="4109033834"/>
                    </a:ext>
                  </a:extLst>
                </a:gridCol>
                <a:gridCol w="1122652">
                  <a:extLst>
                    <a:ext uri="{9D8B030D-6E8A-4147-A177-3AD203B41FA5}">
                      <a16:colId xmlns:a16="http://schemas.microsoft.com/office/drawing/2014/main" val="1671011723"/>
                    </a:ext>
                  </a:extLst>
                </a:gridCol>
                <a:gridCol w="1122652">
                  <a:extLst>
                    <a:ext uri="{9D8B030D-6E8A-4147-A177-3AD203B41FA5}">
                      <a16:colId xmlns:a16="http://schemas.microsoft.com/office/drawing/2014/main" val="3275598274"/>
                    </a:ext>
                  </a:extLst>
                </a:gridCol>
                <a:gridCol w="1122652">
                  <a:extLst>
                    <a:ext uri="{9D8B030D-6E8A-4147-A177-3AD203B41FA5}">
                      <a16:colId xmlns:a16="http://schemas.microsoft.com/office/drawing/2014/main" val="3708032931"/>
                    </a:ext>
                  </a:extLst>
                </a:gridCol>
                <a:gridCol w="1122652">
                  <a:extLst>
                    <a:ext uri="{9D8B030D-6E8A-4147-A177-3AD203B41FA5}">
                      <a16:colId xmlns:a16="http://schemas.microsoft.com/office/drawing/2014/main" val="2405604066"/>
                    </a:ext>
                  </a:extLst>
                </a:gridCol>
              </a:tblGrid>
              <a:tr h="370840">
                <a:tc>
                  <a:txBody>
                    <a:bodyPr/>
                    <a:lstStyle/>
                    <a:p>
                      <a:pPr algn="ctr"/>
                      <a:r>
                        <a:rPr lang="en-US" sz="1000" dirty="0">
                          <a:latin typeface="Arial" panose="020B0604020202020204" pitchFamily="34" charset="0"/>
                          <a:cs typeface="Arial" panose="020B0604020202020204" pitchFamily="34" charset="0"/>
                        </a:rPr>
                        <a:t>RANK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PLT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DLC LEVEL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DATE OF</a:t>
                      </a:r>
                      <a:r>
                        <a:rPr lang="en-US" sz="1000" baseline="0" dirty="0">
                          <a:latin typeface="Arial" panose="020B0604020202020204" pitchFamily="34" charset="0"/>
                          <a:cs typeface="Arial" panose="020B0604020202020204" pitchFamily="34" charset="0"/>
                        </a:rPr>
                        <a:t> FLAG</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INITIAL</a:t>
                      </a:r>
                      <a:r>
                        <a:rPr lang="en-US" sz="1000" baseline="0" dirty="0">
                          <a:latin typeface="Arial" panose="020B0604020202020204" pitchFamily="34" charset="0"/>
                          <a:cs typeface="Arial" panose="020B0604020202020204" pitchFamily="34" charset="0"/>
                        </a:rPr>
                        <a:t> COUNSELING</a:t>
                      </a: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NEXT COUNSELING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a:r>
                        <a:rPr lang="en-US" sz="1000" dirty="0">
                          <a:latin typeface="Arial" panose="020B0604020202020204" pitchFamily="34" charset="0"/>
                          <a:cs typeface="Arial" panose="020B0604020202020204" pitchFamily="34" charset="0"/>
                        </a:rPr>
                        <a:t>PROGRESS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4108740648"/>
                  </a:ext>
                </a:extLst>
              </a:tr>
              <a:tr h="370840">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8759573"/>
                  </a:ext>
                </a:extLst>
              </a:tr>
              <a:tr h="370840">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4395298"/>
                  </a:ext>
                </a:extLst>
              </a:tr>
              <a:tr h="370840">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9349552"/>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7867865"/>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0223641"/>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000170"/>
                  </a:ext>
                </a:extLst>
              </a:tr>
              <a:tr h="370840">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1448419"/>
                  </a:ext>
                </a:extLst>
              </a:tr>
            </a:tbl>
          </a:graphicData>
        </a:graphic>
      </p:graphicFrame>
      <p:sp>
        <p:nvSpPr>
          <p:cNvPr id="4" name="Slide Number Placeholder 3"/>
          <p:cNvSpPr>
            <a:spLocks noGrp="1"/>
          </p:cNvSpPr>
          <p:nvPr>
            <p:ph type="sldNum" sz="quarter" idx="12"/>
          </p:nvPr>
        </p:nvSpPr>
        <p:spPr/>
        <p:txBody>
          <a:bodyPr/>
          <a:lstStyle/>
          <a:p>
            <a:fld id="{3D9E3FBE-7F45-4842-ACBB-2DCF9C5DDB56}" type="slidenum">
              <a:rPr lang="en-US" smtClean="0"/>
              <a:pPr/>
              <a:t>62</a:t>
            </a:fld>
            <a:endParaRPr lang="en-US" dirty="0"/>
          </a:p>
        </p:txBody>
      </p:sp>
    </p:spTree>
    <p:extLst>
      <p:ext uri="{BB962C8B-B14F-4D97-AF65-F5344CB8AC3E}">
        <p14:creationId xmlns:p14="http://schemas.microsoft.com/office/powerpoint/2010/main" val="11720790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1"/>
          <p:cNvSpPr txBox="1">
            <a:spLocks/>
          </p:cNvSpPr>
          <p:nvPr/>
        </p:nvSpPr>
        <p:spPr bwMode="auto">
          <a:xfrm>
            <a:off x="609600" y="152400"/>
            <a:ext cx="8077200" cy="838200"/>
          </a:xfrm>
          <a:prstGeom prst="rect">
            <a:avLst/>
          </a:prstGeom>
          <a:noFill/>
          <a:ln w="9525">
            <a:noFill/>
            <a:miter lim="800000"/>
            <a:headEnd/>
            <a:tailEnd/>
          </a:ln>
        </p:spPr>
        <p:txBody>
          <a:bodyPr anchor="ctr"/>
          <a:lstStyle/>
          <a:p>
            <a:pPr algn="ctr" fontAlgn="base">
              <a:spcBef>
                <a:spcPct val="0"/>
              </a:spcBef>
              <a:spcAft>
                <a:spcPct val="0"/>
              </a:spcAft>
            </a:pPr>
            <a:r>
              <a:rPr lang="en-US" sz="3200" b="1" dirty="0">
                <a:solidFill>
                  <a:srgbClr val="000000"/>
                </a:solidFill>
                <a:latin typeface="Arial" pitchFamily="34" charset="0"/>
                <a:cs typeface="Arial" pitchFamily="34" charset="0"/>
              </a:rPr>
              <a:t> CLOSEOUT DTS VOUCHERS</a:t>
            </a:r>
          </a:p>
        </p:txBody>
      </p:sp>
      <p:graphicFrame>
        <p:nvGraphicFramePr>
          <p:cNvPr id="4" name="Table 3"/>
          <p:cNvGraphicFramePr>
            <a:graphicFrameLocks noGrp="1"/>
          </p:cNvGraphicFramePr>
          <p:nvPr>
            <p:extLst>
              <p:ext uri="{D42A27DB-BD31-4B8C-83A1-F6EECF244321}">
                <p14:modId xmlns:p14="http://schemas.microsoft.com/office/powerpoint/2010/main" val="3372579371"/>
              </p:ext>
            </p:extLst>
          </p:nvPr>
        </p:nvGraphicFramePr>
        <p:xfrm>
          <a:off x="76200" y="1524000"/>
          <a:ext cx="8991600" cy="1729637"/>
        </p:xfrm>
        <a:graphic>
          <a:graphicData uri="http://schemas.openxmlformats.org/drawingml/2006/table">
            <a:tbl>
              <a:tblPr>
                <a:tableStyleId>{5C22544A-7EE6-4342-B048-85BDC9FD1C3A}</a:tableStyleId>
              </a:tblPr>
              <a:tblGrid>
                <a:gridCol w="1267044">
                  <a:extLst>
                    <a:ext uri="{9D8B030D-6E8A-4147-A177-3AD203B41FA5}">
                      <a16:colId xmlns:a16="http://schemas.microsoft.com/office/drawing/2014/main" val="20000"/>
                    </a:ext>
                  </a:extLst>
                </a:gridCol>
                <a:gridCol w="929602">
                  <a:extLst>
                    <a:ext uri="{9D8B030D-6E8A-4147-A177-3AD203B41FA5}">
                      <a16:colId xmlns:a16="http://schemas.microsoft.com/office/drawing/2014/main" val="20001"/>
                    </a:ext>
                  </a:extLst>
                </a:gridCol>
                <a:gridCol w="1777144">
                  <a:extLst>
                    <a:ext uri="{9D8B030D-6E8A-4147-A177-3AD203B41FA5}">
                      <a16:colId xmlns:a16="http://schemas.microsoft.com/office/drawing/2014/main" val="20002"/>
                    </a:ext>
                  </a:extLst>
                </a:gridCol>
                <a:gridCol w="1149914">
                  <a:extLst>
                    <a:ext uri="{9D8B030D-6E8A-4147-A177-3AD203B41FA5}">
                      <a16:colId xmlns:a16="http://schemas.microsoft.com/office/drawing/2014/main" val="20003"/>
                    </a:ext>
                  </a:extLst>
                </a:gridCol>
                <a:gridCol w="1045376">
                  <a:extLst>
                    <a:ext uri="{9D8B030D-6E8A-4147-A177-3AD203B41FA5}">
                      <a16:colId xmlns:a16="http://schemas.microsoft.com/office/drawing/2014/main" val="20004"/>
                    </a:ext>
                  </a:extLst>
                </a:gridCol>
                <a:gridCol w="836302">
                  <a:extLst>
                    <a:ext uri="{9D8B030D-6E8A-4147-A177-3AD203B41FA5}">
                      <a16:colId xmlns:a16="http://schemas.microsoft.com/office/drawing/2014/main" val="20005"/>
                    </a:ext>
                  </a:extLst>
                </a:gridCol>
                <a:gridCol w="836302">
                  <a:extLst>
                    <a:ext uri="{9D8B030D-6E8A-4147-A177-3AD203B41FA5}">
                      <a16:colId xmlns:a16="http://schemas.microsoft.com/office/drawing/2014/main" val="20006"/>
                    </a:ext>
                  </a:extLst>
                </a:gridCol>
                <a:gridCol w="1149916">
                  <a:extLst>
                    <a:ext uri="{9D8B030D-6E8A-4147-A177-3AD203B41FA5}">
                      <a16:colId xmlns:a16="http://schemas.microsoft.com/office/drawing/2014/main" val="20007"/>
                    </a:ext>
                  </a:extLst>
                </a:gridCol>
              </a:tblGrid>
              <a:tr h="304800">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NAME</a:t>
                      </a:r>
                    </a:p>
                  </a:txBody>
                  <a:tcPr marL="6409" marR="6409" marT="6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PLT</a:t>
                      </a:r>
                    </a:p>
                  </a:txBody>
                  <a:tcPr marL="6409" marR="6409" marT="6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SCHOOL</a:t>
                      </a:r>
                    </a:p>
                  </a:txBody>
                  <a:tcPr marL="6409" marR="6409" marT="6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DATE</a:t>
                      </a:r>
                    </a:p>
                  </a:txBody>
                  <a:tcPr marL="6409" marR="6409" marT="6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TRAVEL CARD STATUS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SIGNED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REVIEW</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ctr"/>
                      <a:r>
                        <a:rPr lang="en-US" sz="1000" b="1" i="0" u="none" strike="noStrike" dirty="0">
                          <a:solidFill>
                            <a:schemeClr val="bg1"/>
                          </a:solidFill>
                          <a:effectLst/>
                          <a:latin typeface="Arial" panose="020B0604020202020204" pitchFamily="34" charset="0"/>
                          <a:cs typeface="Arial" panose="020B0604020202020204" pitchFamily="34" charset="0"/>
                        </a:rPr>
                        <a:t>APPROVED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10000"/>
                  </a:ext>
                </a:extLst>
              </a:tr>
              <a:tr h="353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b="1" dirty="0">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b="1" dirty="0">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b="1" dirty="0">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b="1" dirty="0">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b="1" dirty="0">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b="1" dirty="0">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b="1" dirty="0">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53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1" i="0" u="none" strike="noStrike" dirty="0">
                        <a:solidFill>
                          <a:schemeClr val="tx1"/>
                        </a:solidFill>
                        <a:effectLst/>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1" i="0" u="none" strike="noStrike" dirty="0">
                        <a:solidFill>
                          <a:schemeClr val="tx1"/>
                        </a:solidFill>
                        <a:effectLst/>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1" i="0" u="none" strike="noStrike" dirty="0">
                        <a:solidFill>
                          <a:schemeClr val="tx1"/>
                        </a:solidFill>
                        <a:effectLst/>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1" i="0" u="none" strike="noStrike" dirty="0">
                        <a:solidFill>
                          <a:schemeClr val="tx1"/>
                        </a:solidFill>
                        <a:effectLst/>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53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1" i="0" u="none" strike="noStrike" dirty="0">
                        <a:solidFill>
                          <a:schemeClr val="tx1"/>
                        </a:solidFill>
                        <a:effectLst/>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1" i="0" u="none" strike="noStrike" dirty="0">
                        <a:solidFill>
                          <a:schemeClr val="tx1"/>
                        </a:solidFill>
                        <a:effectLst/>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1" i="0" u="none" strike="noStrike" dirty="0">
                        <a:solidFill>
                          <a:schemeClr val="tx1"/>
                        </a:solidFill>
                        <a:effectLst/>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1" i="0" u="none" strike="noStrike" dirty="0">
                        <a:solidFill>
                          <a:schemeClr val="tx1"/>
                        </a:solidFill>
                        <a:effectLst/>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53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endParaRPr lang="en-US" sz="1000" b="1" dirty="0">
                        <a:solidFill>
                          <a:schemeClr val="tx1"/>
                        </a:solidFill>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1" i="0" u="none" strike="noStrike" dirty="0">
                        <a:solidFill>
                          <a:schemeClr val="tx1"/>
                        </a:solidFill>
                        <a:effectLst/>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1" i="0" u="none" strike="noStrike" dirty="0">
                        <a:solidFill>
                          <a:schemeClr val="tx1"/>
                        </a:solidFill>
                        <a:effectLst/>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1" i="0" u="none" strike="noStrike" dirty="0">
                        <a:solidFill>
                          <a:schemeClr val="tx1"/>
                        </a:solidFill>
                        <a:effectLst/>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000" b="1" i="0" u="none" strike="noStrike" dirty="0">
                        <a:solidFill>
                          <a:schemeClr val="tx1"/>
                        </a:solidFill>
                        <a:effectLst/>
                        <a:latin typeface="Arial" panose="020B0604020202020204" pitchFamily="34" charset="0"/>
                        <a:cs typeface="Arial" panose="020B0604020202020204" pitchFamily="34" charset="0"/>
                      </a:endParaRPr>
                    </a:p>
                  </a:txBody>
                  <a:tcPr marL="9240" marR="9240" marT="92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992291987"/>
              </p:ext>
            </p:extLst>
          </p:nvPr>
        </p:nvGraphicFramePr>
        <p:xfrm>
          <a:off x="76200" y="3962400"/>
          <a:ext cx="8991603" cy="1860944"/>
        </p:xfrm>
        <a:graphic>
          <a:graphicData uri="http://schemas.openxmlformats.org/drawingml/2006/table">
            <a:tbl>
              <a:tblPr>
                <a:tableStyleId>{5C22544A-7EE6-4342-B048-85BDC9FD1C3A}</a:tableStyleId>
              </a:tblPr>
              <a:tblGrid>
                <a:gridCol w="1361931">
                  <a:extLst>
                    <a:ext uri="{9D8B030D-6E8A-4147-A177-3AD203B41FA5}">
                      <a16:colId xmlns:a16="http://schemas.microsoft.com/office/drawing/2014/main" val="2281103236"/>
                    </a:ext>
                  </a:extLst>
                </a:gridCol>
                <a:gridCol w="1271612">
                  <a:extLst>
                    <a:ext uri="{9D8B030D-6E8A-4147-A177-3AD203B41FA5}">
                      <a16:colId xmlns:a16="http://schemas.microsoft.com/office/drawing/2014/main" val="2741033181"/>
                    </a:ext>
                  </a:extLst>
                </a:gridCol>
                <a:gridCol w="1271612">
                  <a:extLst>
                    <a:ext uri="{9D8B030D-6E8A-4147-A177-3AD203B41FA5}">
                      <a16:colId xmlns:a16="http://schemas.microsoft.com/office/drawing/2014/main" val="2236189694"/>
                    </a:ext>
                  </a:extLst>
                </a:gridCol>
                <a:gridCol w="1271612">
                  <a:extLst>
                    <a:ext uri="{9D8B030D-6E8A-4147-A177-3AD203B41FA5}">
                      <a16:colId xmlns:a16="http://schemas.microsoft.com/office/drawing/2014/main" val="3905082138"/>
                    </a:ext>
                  </a:extLst>
                </a:gridCol>
                <a:gridCol w="1271612">
                  <a:extLst>
                    <a:ext uri="{9D8B030D-6E8A-4147-A177-3AD203B41FA5}">
                      <a16:colId xmlns:a16="http://schemas.microsoft.com/office/drawing/2014/main" val="730235219"/>
                    </a:ext>
                  </a:extLst>
                </a:gridCol>
                <a:gridCol w="1271612">
                  <a:extLst>
                    <a:ext uri="{9D8B030D-6E8A-4147-A177-3AD203B41FA5}">
                      <a16:colId xmlns:a16="http://schemas.microsoft.com/office/drawing/2014/main" val="3660414202"/>
                    </a:ext>
                  </a:extLst>
                </a:gridCol>
                <a:gridCol w="1271612">
                  <a:extLst>
                    <a:ext uri="{9D8B030D-6E8A-4147-A177-3AD203B41FA5}">
                      <a16:colId xmlns:a16="http://schemas.microsoft.com/office/drawing/2014/main" val="2601531229"/>
                    </a:ext>
                  </a:extLst>
                </a:gridCol>
              </a:tblGrid>
              <a:tr h="152400">
                <a:tc>
                  <a:txBody>
                    <a:bodyPr/>
                    <a:lstStyle/>
                    <a:p>
                      <a:pPr algn="ctr" rtl="0" fontAlgn="ctr"/>
                      <a:r>
                        <a:rPr lang="en-US" sz="1000" b="1" u="none" strike="noStrike" dirty="0">
                          <a:solidFill>
                            <a:schemeClr val="bg1"/>
                          </a:solidFill>
                          <a:effectLst/>
                          <a:latin typeface="Arial" panose="020B0604020202020204" pitchFamily="34" charset="0"/>
                          <a:cs typeface="Arial" panose="020B0604020202020204" pitchFamily="34" charset="0"/>
                        </a:rPr>
                        <a:t>NAME</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000" b="1" u="none" strike="noStrike" dirty="0">
                          <a:solidFill>
                            <a:schemeClr val="bg1"/>
                          </a:solidFill>
                          <a:effectLst/>
                          <a:latin typeface="Arial" panose="020B0604020202020204" pitchFamily="34" charset="0"/>
                          <a:cs typeface="Arial" panose="020B0604020202020204" pitchFamily="34" charset="0"/>
                        </a:rPr>
                        <a:t>PLT</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000" b="1" u="none" strike="noStrike" dirty="0">
                          <a:solidFill>
                            <a:schemeClr val="bg1"/>
                          </a:solidFill>
                          <a:effectLst/>
                          <a:latin typeface="Arial" panose="020B0604020202020204" pitchFamily="34" charset="0"/>
                          <a:cs typeface="Arial" panose="020B0604020202020204" pitchFamily="34" charset="0"/>
                        </a:rPr>
                        <a:t>SCHOOL</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000" b="1" u="none" strike="noStrike" dirty="0">
                          <a:solidFill>
                            <a:schemeClr val="bg1"/>
                          </a:solidFill>
                          <a:effectLst/>
                          <a:latin typeface="Arial" panose="020B0604020202020204" pitchFamily="34" charset="0"/>
                          <a:cs typeface="Arial" panose="020B0604020202020204" pitchFamily="34" charset="0"/>
                        </a:rPr>
                        <a:t>DATE</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000" b="1" u="none" strike="noStrike" dirty="0">
                          <a:solidFill>
                            <a:schemeClr val="bg1"/>
                          </a:solidFill>
                          <a:effectLst/>
                          <a:latin typeface="Arial" panose="020B0604020202020204" pitchFamily="34" charset="0"/>
                          <a:cs typeface="Arial" panose="020B0604020202020204" pitchFamily="34" charset="0"/>
                        </a:rPr>
                        <a:t>TRAVEL CARD STATUS</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000" b="1" u="none" strike="noStrike" dirty="0">
                          <a:solidFill>
                            <a:schemeClr val="bg1"/>
                          </a:solidFill>
                          <a:effectLst/>
                          <a:latin typeface="Arial" panose="020B0604020202020204" pitchFamily="34" charset="0"/>
                          <a:cs typeface="Arial" panose="020B0604020202020204" pitchFamily="34" charset="0"/>
                        </a:rPr>
                        <a:t>VOUCHER COMPLETE</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rtl="0" fontAlgn="ctr"/>
                      <a:r>
                        <a:rPr lang="en-US" sz="1000" b="1" u="none" strike="noStrike" dirty="0">
                          <a:solidFill>
                            <a:schemeClr val="bg1"/>
                          </a:solidFill>
                          <a:effectLst/>
                          <a:latin typeface="Arial" panose="020B0604020202020204" pitchFamily="34" charset="0"/>
                          <a:cs typeface="Arial" panose="020B0604020202020204" pitchFamily="34" charset="0"/>
                        </a:rPr>
                        <a:t>PAID</a:t>
                      </a:r>
                      <a:endParaRPr lang="en-US" sz="10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3578576847"/>
                  </a:ext>
                </a:extLst>
              </a:tr>
              <a:tr h="387131">
                <a:tc>
                  <a:txBody>
                    <a:bodyPr/>
                    <a:lstStyle/>
                    <a:p>
                      <a:pPr algn="ctr"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3597153"/>
                  </a:ext>
                </a:extLst>
              </a:tr>
              <a:tr h="387131">
                <a:tc>
                  <a:txBody>
                    <a:bodyPr/>
                    <a:lstStyle/>
                    <a:p>
                      <a:pPr algn="ctr"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516474"/>
                  </a:ext>
                </a:extLst>
              </a:tr>
              <a:tr h="387131">
                <a:tc>
                  <a:txBody>
                    <a:bodyPr/>
                    <a:lstStyle/>
                    <a:p>
                      <a:pPr algn="ctr"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506818"/>
                  </a:ext>
                </a:extLst>
              </a:tr>
              <a:tr h="387131">
                <a:tc>
                  <a:txBody>
                    <a:bodyPr/>
                    <a:lstStyle/>
                    <a:p>
                      <a:pPr algn="ctr"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a:effectLst/>
                          <a:latin typeface="Arial" panose="020B0604020202020204" pitchFamily="34" charset="0"/>
                          <a:cs typeface="Arial" panose="020B0604020202020204" pitchFamily="34" charset="0"/>
                        </a:rPr>
                        <a:t> </a:t>
                      </a:r>
                      <a:endParaRPr lang="en-US" sz="10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000" b="1" u="none" strike="noStrike" dirty="0">
                          <a:effectLst/>
                          <a:latin typeface="Arial" panose="020B0604020202020204" pitchFamily="34" charset="0"/>
                          <a:cs typeface="Arial" panose="020B0604020202020204" pitchFamily="34" charset="0"/>
                        </a:rPr>
                        <a:t> </a:t>
                      </a:r>
                      <a:endParaRPr lang="en-US" sz="10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4159416"/>
                  </a:ext>
                </a:extLst>
              </a:tr>
            </a:tbl>
          </a:graphicData>
        </a:graphic>
      </p:graphicFrame>
      <p:sp>
        <p:nvSpPr>
          <p:cNvPr id="5" name="TextBox 4"/>
          <p:cNvSpPr txBox="1"/>
          <p:nvPr/>
        </p:nvSpPr>
        <p:spPr>
          <a:xfrm>
            <a:off x="3780013" y="1184569"/>
            <a:ext cx="1736373" cy="369332"/>
          </a:xfrm>
          <a:prstGeom prst="rect">
            <a:avLst/>
          </a:prstGeom>
          <a:noFill/>
        </p:spPr>
        <p:txBody>
          <a:bodyPr wrap="none" rtlCol="0">
            <a:spAutoFit/>
          </a:bodyPr>
          <a:lstStyle/>
          <a:p>
            <a:r>
              <a:rPr lang="en-US" b="1" dirty="0"/>
              <a:t>BEFORE TRIP</a:t>
            </a:r>
          </a:p>
        </p:txBody>
      </p:sp>
      <p:sp>
        <p:nvSpPr>
          <p:cNvPr id="6" name="TextBox 5"/>
          <p:cNvSpPr txBox="1"/>
          <p:nvPr/>
        </p:nvSpPr>
        <p:spPr>
          <a:xfrm>
            <a:off x="3281959" y="3602371"/>
            <a:ext cx="2732479" cy="369332"/>
          </a:xfrm>
          <a:prstGeom prst="rect">
            <a:avLst/>
          </a:prstGeom>
          <a:noFill/>
        </p:spPr>
        <p:txBody>
          <a:bodyPr wrap="none" rtlCol="0">
            <a:spAutoFit/>
          </a:bodyPr>
          <a:lstStyle/>
          <a:p>
            <a:r>
              <a:rPr lang="en-US" b="1" dirty="0"/>
              <a:t>RETURNED FROM TDY</a:t>
            </a:r>
          </a:p>
        </p:txBody>
      </p:sp>
    </p:spTree>
    <p:extLst>
      <p:ext uri="{BB962C8B-B14F-4D97-AF65-F5344CB8AC3E}">
        <p14:creationId xmlns:p14="http://schemas.microsoft.com/office/powerpoint/2010/main" val="24446817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109133538"/>
              </p:ext>
            </p:extLst>
          </p:nvPr>
        </p:nvGraphicFramePr>
        <p:xfrm>
          <a:off x="76200" y="1981200"/>
          <a:ext cx="8991600" cy="3378200"/>
        </p:xfrm>
        <a:graphic>
          <a:graphicData uri="http://schemas.openxmlformats.org/drawingml/2006/table">
            <a:tbl>
              <a:tblPr firstRow="1" firstCol="1">
                <a:tableStyleId>{073A0DAA-6AF3-43AB-8588-CEC1D06C72B9}</a:tableStyleId>
              </a:tblPr>
              <a:tblGrid>
                <a:gridCol w="1498600">
                  <a:extLst>
                    <a:ext uri="{9D8B030D-6E8A-4147-A177-3AD203B41FA5}">
                      <a16:colId xmlns:a16="http://schemas.microsoft.com/office/drawing/2014/main" val="20000"/>
                    </a:ext>
                  </a:extLst>
                </a:gridCol>
                <a:gridCol w="1498600">
                  <a:extLst>
                    <a:ext uri="{9D8B030D-6E8A-4147-A177-3AD203B41FA5}">
                      <a16:colId xmlns:a16="http://schemas.microsoft.com/office/drawing/2014/main" val="20001"/>
                    </a:ext>
                  </a:extLst>
                </a:gridCol>
                <a:gridCol w="1498600">
                  <a:extLst>
                    <a:ext uri="{9D8B030D-6E8A-4147-A177-3AD203B41FA5}">
                      <a16:colId xmlns:a16="http://schemas.microsoft.com/office/drawing/2014/main" val="20002"/>
                    </a:ext>
                  </a:extLst>
                </a:gridCol>
                <a:gridCol w="1498600">
                  <a:extLst>
                    <a:ext uri="{9D8B030D-6E8A-4147-A177-3AD203B41FA5}">
                      <a16:colId xmlns:a16="http://schemas.microsoft.com/office/drawing/2014/main" val="20003"/>
                    </a:ext>
                  </a:extLst>
                </a:gridCol>
                <a:gridCol w="1498600">
                  <a:extLst>
                    <a:ext uri="{9D8B030D-6E8A-4147-A177-3AD203B41FA5}">
                      <a16:colId xmlns:a16="http://schemas.microsoft.com/office/drawing/2014/main" val="20004"/>
                    </a:ext>
                  </a:extLst>
                </a:gridCol>
                <a:gridCol w="1498600">
                  <a:extLst>
                    <a:ext uri="{9D8B030D-6E8A-4147-A177-3AD203B41FA5}">
                      <a16:colId xmlns:a16="http://schemas.microsoft.com/office/drawing/2014/main" val="20005"/>
                    </a:ext>
                  </a:extLst>
                </a:gridCol>
              </a:tblGrid>
              <a:tr h="370840">
                <a:tc>
                  <a:txBody>
                    <a:bodyPr/>
                    <a:lstStyle/>
                    <a:p>
                      <a:pPr algn="ctr"/>
                      <a:endParaRPr lang="en-US" sz="12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1200" b="0" dirty="0">
                          <a:solidFill>
                            <a:schemeClr val="bg1"/>
                          </a:solidFill>
                          <a:latin typeface="Arial" panose="020B0604020202020204" pitchFamily="34" charset="0"/>
                          <a:cs typeface="Arial" panose="020B0604020202020204" pitchFamily="34" charset="0"/>
                        </a:rPr>
                        <a:t>REQUIREMENT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1200" b="0" dirty="0">
                          <a:solidFill>
                            <a:schemeClr val="bg1"/>
                          </a:solidFill>
                          <a:latin typeface="Arial" panose="020B0604020202020204" pitchFamily="34" charset="0"/>
                          <a:cs typeface="Arial" panose="020B0604020202020204" pitchFamily="34" charset="0"/>
                        </a:rPr>
                        <a:t>HQ / 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1200" b="0" dirty="0">
                          <a:solidFill>
                            <a:schemeClr val="bg1"/>
                          </a:solidFill>
                          <a:latin typeface="Arial" panose="020B0604020202020204" pitchFamily="34" charset="0"/>
                          <a:cs typeface="Arial" panose="020B0604020202020204" pitchFamily="34" charset="0"/>
                        </a:rPr>
                        <a:t>1</a:t>
                      </a:r>
                      <a:r>
                        <a:rPr lang="en-US" sz="1200" b="0" baseline="30000" dirty="0">
                          <a:solidFill>
                            <a:schemeClr val="bg1"/>
                          </a:solidFill>
                          <a:latin typeface="Arial" panose="020B0604020202020204" pitchFamily="34" charset="0"/>
                          <a:cs typeface="Arial" panose="020B0604020202020204" pitchFamily="34" charset="0"/>
                        </a:rPr>
                        <a:t>st</a:t>
                      </a:r>
                      <a:endParaRPr lang="en-US" sz="12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1200" b="0" dirty="0">
                          <a:solidFill>
                            <a:schemeClr val="bg1"/>
                          </a:solidFill>
                          <a:latin typeface="Arial" panose="020B0604020202020204" pitchFamily="34" charset="0"/>
                          <a:cs typeface="Arial" panose="020B0604020202020204" pitchFamily="34" charset="0"/>
                        </a:rPr>
                        <a:t>2</a:t>
                      </a:r>
                      <a:r>
                        <a:rPr lang="en-US" sz="1200" b="0" baseline="30000" dirty="0">
                          <a:solidFill>
                            <a:schemeClr val="bg1"/>
                          </a:solidFill>
                          <a:latin typeface="Arial" panose="020B0604020202020204" pitchFamily="34" charset="0"/>
                          <a:cs typeface="Arial" panose="020B0604020202020204" pitchFamily="34" charset="0"/>
                        </a:rPr>
                        <a:t>nd</a:t>
                      </a:r>
                      <a:r>
                        <a:rPr lang="en-US" sz="1200" b="0" baseline="0" dirty="0">
                          <a:solidFill>
                            <a:schemeClr val="bg1"/>
                          </a:solidFill>
                          <a:latin typeface="Arial" panose="020B0604020202020204" pitchFamily="34" charset="0"/>
                          <a:cs typeface="Arial" panose="020B0604020202020204" pitchFamily="34" charset="0"/>
                        </a:rPr>
                        <a:t> </a:t>
                      </a:r>
                      <a:r>
                        <a:rPr lang="en-US" sz="1200" b="0" dirty="0">
                          <a:solidFill>
                            <a:schemeClr val="bg1"/>
                          </a:solidFill>
                          <a:latin typeface="Arial" panose="020B0604020202020204" pitchFamily="34" charset="0"/>
                          <a:cs typeface="Arial" panose="020B060402020202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1200" b="0" dirty="0">
                          <a:solidFill>
                            <a:schemeClr val="bg1"/>
                          </a:solidFill>
                          <a:latin typeface="Arial" panose="020B0604020202020204" pitchFamily="34" charset="0"/>
                          <a:cs typeface="Arial" panose="020B0604020202020204" pitchFamily="34" charset="0"/>
                        </a:rPr>
                        <a:t>3</a:t>
                      </a:r>
                      <a:r>
                        <a:rPr lang="en-US" sz="1200" b="0" baseline="30000" dirty="0">
                          <a:solidFill>
                            <a:schemeClr val="bg1"/>
                          </a:solidFill>
                          <a:latin typeface="Arial" panose="020B0604020202020204" pitchFamily="34" charset="0"/>
                          <a:cs typeface="Arial" panose="020B0604020202020204" pitchFamily="34" charset="0"/>
                        </a:rPr>
                        <a:t>rd</a:t>
                      </a:r>
                      <a:r>
                        <a:rPr lang="en-US" sz="1200" b="0" dirty="0">
                          <a:solidFill>
                            <a:schemeClr val="bg1"/>
                          </a:solidFill>
                          <a:latin typeface="Arial" panose="020B0604020202020204" pitchFamily="34" charset="0"/>
                          <a:cs typeface="Arial" panose="020B060402020202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314960">
                <a:tc>
                  <a:txBody>
                    <a:bodyPr/>
                    <a:lstStyle/>
                    <a:p>
                      <a:pPr algn="ctr"/>
                      <a:r>
                        <a:rPr lang="en-US" sz="1200" b="0" dirty="0">
                          <a:solidFill>
                            <a:schemeClr val="bg1"/>
                          </a:solidFill>
                          <a:latin typeface="Arial" panose="020B0604020202020204" pitchFamily="34" charset="0"/>
                          <a:cs typeface="Arial" panose="020B0604020202020204" pitchFamily="34" charset="0"/>
                        </a:rPr>
                        <a:t>UMO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baseline="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48920">
                <a:tc>
                  <a:txBody>
                    <a:bodyPr/>
                    <a:lstStyle/>
                    <a:p>
                      <a:pPr algn="ctr"/>
                      <a:r>
                        <a:rPr lang="en-US" sz="1200" b="0" dirty="0">
                          <a:solidFill>
                            <a:schemeClr val="bg1"/>
                          </a:solidFill>
                          <a:latin typeface="Arial" panose="020B0604020202020204" pitchFamily="34" charset="0"/>
                          <a:cs typeface="Arial" panose="020B0604020202020204" pitchFamily="34" charset="0"/>
                        </a:rPr>
                        <a:t>TC-AIMS</a:t>
                      </a:r>
                      <a:r>
                        <a:rPr lang="en-US" sz="1200" b="0" baseline="0" dirty="0">
                          <a:solidFill>
                            <a:schemeClr val="bg1"/>
                          </a:solidFill>
                          <a:latin typeface="Arial" panose="020B0604020202020204" pitchFamily="34" charset="0"/>
                          <a:cs typeface="Arial" panose="020B0604020202020204" pitchFamily="34" charset="0"/>
                        </a:rPr>
                        <a:t> II</a:t>
                      </a:r>
                      <a:endParaRPr lang="en-US" sz="12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0">
                <a:tc>
                  <a:txBody>
                    <a:bodyPr/>
                    <a:lstStyle/>
                    <a:p>
                      <a:pPr algn="ctr"/>
                      <a:r>
                        <a:rPr lang="en-US" sz="1200" b="0" dirty="0">
                          <a:solidFill>
                            <a:schemeClr val="bg1"/>
                          </a:solidFill>
                          <a:latin typeface="Arial" panose="020B0604020202020204" pitchFamily="34" charset="0"/>
                          <a:cs typeface="Arial" panose="020B0604020202020204" pitchFamily="34" charset="0"/>
                        </a:rPr>
                        <a:t>HAZMAT CERTIFIER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3"/>
                  </a:ext>
                </a:extLst>
              </a:tr>
              <a:tr h="198120">
                <a:tc>
                  <a:txBody>
                    <a:bodyPr/>
                    <a:lstStyle/>
                    <a:p>
                      <a:pPr algn="ctr"/>
                      <a:r>
                        <a:rPr lang="en-US" sz="1200" b="0" dirty="0">
                          <a:solidFill>
                            <a:schemeClr val="bg1"/>
                          </a:solidFill>
                          <a:latin typeface="Arial" panose="020B0604020202020204" pitchFamily="34" charset="0"/>
                          <a:cs typeface="Arial" panose="020B0604020202020204" pitchFamily="34" charset="0"/>
                        </a:rPr>
                        <a:t>AIR-LOAD</a:t>
                      </a:r>
                      <a:r>
                        <a:rPr lang="en-US" sz="1200" b="0" baseline="0" dirty="0">
                          <a:solidFill>
                            <a:schemeClr val="bg1"/>
                          </a:solidFill>
                          <a:latin typeface="Arial" panose="020B0604020202020204" pitchFamily="34" charset="0"/>
                          <a:cs typeface="Arial" panose="020B0604020202020204" pitchFamily="34" charset="0"/>
                        </a:rPr>
                        <a:t> PLANNER</a:t>
                      </a:r>
                      <a:endParaRPr lang="en-US" sz="12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sz="8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4"/>
                  </a:ext>
                </a:extLst>
              </a:tr>
              <a:tr h="228600">
                <a:tc>
                  <a:txBody>
                    <a:bodyPr/>
                    <a:lstStyle/>
                    <a:p>
                      <a:pPr algn="ctr"/>
                      <a:r>
                        <a:rPr lang="en-US" sz="1200" b="0" dirty="0">
                          <a:solidFill>
                            <a:schemeClr val="bg1"/>
                          </a:solidFill>
                          <a:latin typeface="Arial" panose="020B0604020202020204" pitchFamily="34" charset="0"/>
                          <a:cs typeface="Arial" panose="020B0604020202020204" pitchFamily="34" charset="0"/>
                        </a:rPr>
                        <a:t>CCO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endParaRPr lang="en-US" sz="800" b="0" baseline="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baseline="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5"/>
                  </a:ext>
                </a:extLst>
              </a:tr>
              <a:tr h="487680">
                <a:tc>
                  <a:txBody>
                    <a:bodyPr/>
                    <a:lstStyle/>
                    <a:p>
                      <a:pPr algn="ctr"/>
                      <a:r>
                        <a:rPr lang="en-US" sz="1200" b="0" dirty="0">
                          <a:solidFill>
                            <a:schemeClr val="bg1"/>
                          </a:solidFill>
                          <a:latin typeface="Arial" panose="020B0604020202020204" pitchFamily="34" charset="0"/>
                          <a:cs typeface="Arial" panose="020B0604020202020204" pitchFamily="34" charset="0"/>
                        </a:rPr>
                        <a:t>CONTAINER</a:t>
                      </a:r>
                      <a:r>
                        <a:rPr lang="en-US" sz="1200" b="0" baseline="0" dirty="0">
                          <a:solidFill>
                            <a:schemeClr val="bg1"/>
                          </a:solidFill>
                          <a:latin typeface="Arial" panose="020B0604020202020204" pitchFamily="34" charset="0"/>
                          <a:cs typeface="Arial" panose="020B0604020202020204" pitchFamily="34" charset="0"/>
                        </a:rPr>
                        <a:t> CERTIFIER (CSC)</a:t>
                      </a:r>
                      <a:endParaRPr lang="en-US" sz="12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006"/>
                  </a:ext>
                </a:extLst>
              </a:tr>
              <a:tr h="370840">
                <a:tc>
                  <a:txBody>
                    <a:bodyPr/>
                    <a:lstStyle/>
                    <a:p>
                      <a:pPr algn="ctr"/>
                      <a:r>
                        <a:rPr lang="en-US" sz="1200" b="0" dirty="0">
                          <a:solidFill>
                            <a:schemeClr val="bg1"/>
                          </a:solidFill>
                          <a:latin typeface="Arial" panose="020B0604020202020204" pitchFamily="34" charset="0"/>
                          <a:cs typeface="Arial" panose="020B0604020202020204" pitchFamily="34" charset="0"/>
                        </a:rPr>
                        <a:t>RAIL</a:t>
                      </a:r>
                      <a:r>
                        <a:rPr lang="en-US" sz="1200" b="0" baseline="0" dirty="0">
                          <a:solidFill>
                            <a:schemeClr val="bg1"/>
                          </a:solidFill>
                          <a:latin typeface="Arial" panose="020B0604020202020204" pitchFamily="34" charset="0"/>
                          <a:cs typeface="Arial" panose="020B0604020202020204" pitchFamily="34" charset="0"/>
                        </a:rPr>
                        <a:t> TEAM</a:t>
                      </a:r>
                      <a:endParaRPr lang="en-US" sz="12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endParaRPr lang="en-US" sz="8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10007"/>
                  </a:ext>
                </a:extLst>
              </a:tr>
              <a:tr h="370840">
                <a:tc>
                  <a:txBody>
                    <a:bodyPr/>
                    <a:lstStyle/>
                    <a:p>
                      <a:pPr algn="ctr"/>
                      <a:r>
                        <a:rPr lang="en-US" sz="1200" b="0" dirty="0">
                          <a:solidFill>
                            <a:schemeClr val="bg1"/>
                          </a:solidFill>
                          <a:latin typeface="Arial" panose="020B0604020202020204" pitchFamily="34" charset="0"/>
                          <a:cs typeface="Arial" panose="020B0604020202020204" pitchFamily="34" charset="0"/>
                        </a:rPr>
                        <a:t>AIR LOAD TEAM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endParaRPr lang="en-US" sz="8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10008"/>
                  </a:ext>
                </a:extLst>
              </a:tr>
            </a:tbl>
          </a:graphicData>
        </a:graphic>
      </p:graphicFrame>
      <p:sp>
        <p:nvSpPr>
          <p:cNvPr id="5" name="TextBox 4"/>
          <p:cNvSpPr txBox="1"/>
          <p:nvPr/>
        </p:nvSpPr>
        <p:spPr>
          <a:xfrm>
            <a:off x="1913619" y="381000"/>
            <a:ext cx="5450531" cy="1569660"/>
          </a:xfrm>
          <a:prstGeom prst="rect">
            <a:avLst/>
          </a:prstGeom>
          <a:noFill/>
        </p:spPr>
        <p:txBody>
          <a:bodyPr wrap="none" rtlCol="0">
            <a:spAutoFit/>
          </a:bodyPr>
          <a:lstStyle/>
          <a:p>
            <a:pPr algn="ctr"/>
            <a:r>
              <a:rPr lang="en-US" sz="3200" b="1" dirty="0">
                <a:latin typeface="Arial" panose="020B0604020202020204" pitchFamily="34" charset="0"/>
                <a:cs typeface="Arial" panose="020B0604020202020204" pitchFamily="34" charset="0"/>
              </a:rPr>
              <a:t>COMMAND DEPLOYMENT </a:t>
            </a:r>
          </a:p>
          <a:p>
            <a:pPr algn="ctr"/>
            <a:r>
              <a:rPr lang="en-US" sz="3200" b="1" dirty="0">
                <a:latin typeface="Arial" panose="020B0604020202020204" pitchFamily="34" charset="0"/>
                <a:cs typeface="Arial" panose="020B0604020202020204" pitchFamily="34" charset="0"/>
              </a:rPr>
              <a:t>DISCIPLINE PROGRAM </a:t>
            </a:r>
          </a:p>
          <a:p>
            <a:pPr algn="ctr"/>
            <a:r>
              <a:rPr lang="en-US" sz="3200" b="1" dirty="0">
                <a:latin typeface="Arial" panose="020B0604020202020204" pitchFamily="34" charset="0"/>
                <a:cs typeface="Arial" panose="020B0604020202020204" pitchFamily="34" charset="0"/>
              </a:rPr>
              <a:t>(CDDP) </a:t>
            </a:r>
          </a:p>
        </p:txBody>
      </p:sp>
    </p:spTree>
    <p:extLst>
      <p:ext uri="{BB962C8B-B14F-4D97-AF65-F5344CB8AC3E}">
        <p14:creationId xmlns:p14="http://schemas.microsoft.com/office/powerpoint/2010/main" val="1005080087"/>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Title 1"/>
          <p:cNvSpPr txBox="1">
            <a:spLocks/>
          </p:cNvSpPr>
          <p:nvPr/>
        </p:nvSpPr>
        <p:spPr bwMode="auto">
          <a:xfrm>
            <a:off x="533399" y="185007"/>
            <a:ext cx="8077200" cy="838200"/>
          </a:xfrm>
          <a:prstGeom prst="rect">
            <a:avLst/>
          </a:prstGeom>
          <a:noFill/>
          <a:ln w="9525">
            <a:noFill/>
            <a:miter lim="800000"/>
            <a:headEnd/>
            <a:tailEnd/>
          </a:ln>
        </p:spPr>
        <p:txBody>
          <a:bodyPr anchor="ctr"/>
          <a:lstStyle/>
          <a:p>
            <a:pPr algn="ctr" fontAlgn="base">
              <a:spcBef>
                <a:spcPct val="0"/>
              </a:spcBef>
              <a:spcAft>
                <a:spcPct val="0"/>
              </a:spcAft>
            </a:pPr>
            <a:r>
              <a:rPr lang="en-US" sz="3200" b="1" dirty="0">
                <a:solidFill>
                  <a:srgbClr val="000000"/>
                </a:solidFill>
                <a:latin typeface="Arial" pitchFamily="34" charset="0"/>
                <a:cs typeface="Arial" pitchFamily="34" charset="0"/>
              </a:rPr>
              <a:t>ADDITIONAL DUTY TROOP SCHOOLS</a:t>
            </a:r>
          </a:p>
        </p:txBody>
      </p:sp>
      <p:graphicFrame>
        <p:nvGraphicFramePr>
          <p:cNvPr id="5" name="Table 4"/>
          <p:cNvGraphicFramePr>
            <a:graphicFrameLocks noGrp="1"/>
          </p:cNvGraphicFramePr>
          <p:nvPr>
            <p:extLst>
              <p:ext uri="{D42A27DB-BD31-4B8C-83A1-F6EECF244321}">
                <p14:modId xmlns:p14="http://schemas.microsoft.com/office/powerpoint/2010/main" val="2118425981"/>
              </p:ext>
            </p:extLst>
          </p:nvPr>
        </p:nvGraphicFramePr>
        <p:xfrm>
          <a:off x="152400" y="1031581"/>
          <a:ext cx="8839199" cy="5617133"/>
        </p:xfrm>
        <a:graphic>
          <a:graphicData uri="http://schemas.openxmlformats.org/drawingml/2006/table">
            <a:tbl>
              <a:tblPr firstRow="1" firstCol="1">
                <a:tableStyleId>{073A0DAA-6AF3-43AB-8588-CEC1D06C72B9}</a:tableStyleId>
              </a:tblPr>
              <a:tblGrid>
                <a:gridCol w="2075602">
                  <a:extLst>
                    <a:ext uri="{9D8B030D-6E8A-4147-A177-3AD203B41FA5}">
                      <a16:colId xmlns:a16="http://schemas.microsoft.com/office/drawing/2014/main" val="20000"/>
                    </a:ext>
                  </a:extLst>
                </a:gridCol>
                <a:gridCol w="1932457">
                  <a:extLst>
                    <a:ext uri="{9D8B030D-6E8A-4147-A177-3AD203B41FA5}">
                      <a16:colId xmlns:a16="http://schemas.microsoft.com/office/drawing/2014/main" val="20001"/>
                    </a:ext>
                  </a:extLst>
                </a:gridCol>
                <a:gridCol w="1377769">
                  <a:extLst>
                    <a:ext uri="{9D8B030D-6E8A-4147-A177-3AD203B41FA5}">
                      <a16:colId xmlns:a16="http://schemas.microsoft.com/office/drawing/2014/main" val="20002"/>
                    </a:ext>
                  </a:extLst>
                </a:gridCol>
                <a:gridCol w="1377769">
                  <a:extLst>
                    <a:ext uri="{9D8B030D-6E8A-4147-A177-3AD203B41FA5}">
                      <a16:colId xmlns:a16="http://schemas.microsoft.com/office/drawing/2014/main" val="20003"/>
                    </a:ext>
                  </a:extLst>
                </a:gridCol>
                <a:gridCol w="2075602">
                  <a:extLst>
                    <a:ext uri="{9D8B030D-6E8A-4147-A177-3AD203B41FA5}">
                      <a16:colId xmlns:a16="http://schemas.microsoft.com/office/drawing/2014/main" val="20004"/>
                    </a:ext>
                  </a:extLst>
                </a:gridCol>
              </a:tblGrid>
              <a:tr h="386584">
                <a:tc>
                  <a:txBody>
                    <a:bodyPr/>
                    <a:lstStyle/>
                    <a:p>
                      <a:pPr algn="ctr"/>
                      <a:endParaRPr lang="en-US" sz="1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1000" b="1" dirty="0">
                          <a:solidFill>
                            <a:schemeClr val="bg1"/>
                          </a:solidFill>
                          <a:latin typeface="Arial" panose="020B0604020202020204" pitchFamily="34" charset="0"/>
                          <a:cs typeface="Arial" panose="020B0604020202020204" pitchFamily="34" charset="0"/>
                        </a:rPr>
                        <a:t>REQUIREMENT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1000" b="1" dirty="0">
                          <a:solidFill>
                            <a:schemeClr val="bg1"/>
                          </a:solidFill>
                          <a:latin typeface="Arial" panose="020B0604020202020204" pitchFamily="34" charset="0"/>
                          <a:cs typeface="Arial" panose="020B0604020202020204" pitchFamily="34" charset="0"/>
                        </a:rPr>
                        <a:t>CURRENT STATUS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1000" b="1" dirty="0">
                          <a:solidFill>
                            <a:schemeClr val="bg1"/>
                          </a:solidFill>
                          <a:latin typeface="Arial" panose="020B0604020202020204" pitchFamily="34" charset="0"/>
                          <a:cs typeface="Arial" panose="020B0604020202020204" pitchFamily="34" charset="0"/>
                        </a:rPr>
                        <a:t>PROJECTED</a:t>
                      </a:r>
                      <a:r>
                        <a:rPr lang="en-US" sz="1000" b="1" baseline="0" dirty="0">
                          <a:solidFill>
                            <a:schemeClr val="bg1"/>
                          </a:solidFill>
                          <a:latin typeface="Arial" panose="020B0604020202020204" pitchFamily="34" charset="0"/>
                          <a:cs typeface="Arial" panose="020B0604020202020204" pitchFamily="34" charset="0"/>
                        </a:rPr>
                        <a:t> STATUS T+120</a:t>
                      </a:r>
                      <a:endParaRPr lang="en-US"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1000" b="1">
                          <a:solidFill>
                            <a:schemeClr val="bg1"/>
                          </a:solidFill>
                          <a:latin typeface="Arial" panose="020B0604020202020204" pitchFamily="34" charset="0"/>
                          <a:cs typeface="Arial" panose="020B0604020202020204" pitchFamily="34" charset="0"/>
                        </a:rPr>
                        <a:t>REQUIRE</a:t>
                      </a:r>
                      <a:r>
                        <a:rPr lang="en-US" sz="1000" b="1" baseline="0">
                          <a:solidFill>
                            <a:schemeClr val="bg1"/>
                          </a:solidFill>
                          <a:latin typeface="Arial" panose="020B0604020202020204" pitchFamily="34" charset="0"/>
                          <a:cs typeface="Arial" panose="020B0604020202020204" pitchFamily="34" charset="0"/>
                        </a:rPr>
                        <a:t> </a:t>
                      </a:r>
                      <a:r>
                        <a:rPr lang="en-US" sz="1000" b="1">
                          <a:solidFill>
                            <a:schemeClr val="bg1"/>
                          </a:solidFill>
                          <a:latin typeface="Arial" panose="020B0604020202020204" pitchFamily="34" charset="0"/>
                          <a:cs typeface="Arial" panose="020B0604020202020204" pitchFamily="34" charset="0"/>
                        </a:rPr>
                        <a:t>COURSE DATE</a:t>
                      </a:r>
                      <a:endParaRPr lang="en-US"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361999">
                <a:tc>
                  <a:txBody>
                    <a:bodyPr/>
                    <a:lstStyle/>
                    <a:p>
                      <a:pPr algn="ctr"/>
                      <a:r>
                        <a:rPr lang="en-US" sz="1000" b="1">
                          <a:solidFill>
                            <a:schemeClr val="bg1"/>
                          </a:solidFill>
                          <a:latin typeface="Arial" panose="020B0604020202020204" pitchFamily="34" charset="0"/>
                          <a:cs typeface="Arial" panose="020B0604020202020204" pitchFamily="34" charset="0"/>
                        </a:rPr>
                        <a:t>DTMS</a:t>
                      </a:r>
                      <a:endParaRPr lang="en-US"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800" b="0" dirty="0">
                          <a:latin typeface="Arial" panose="020B0604020202020204" pitchFamily="34" charset="0"/>
                          <a:cs typeface="Arial" panose="020B0604020202020204" pitchFamily="34" charset="0"/>
                        </a:rPr>
                        <a:t>DTMS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46059">
                <a:tc>
                  <a:txBody>
                    <a:bodyPr/>
                    <a:lstStyle/>
                    <a:p>
                      <a:pPr algn="ctr"/>
                      <a:r>
                        <a:rPr lang="en-US" sz="1000" b="1" dirty="0">
                          <a:solidFill>
                            <a:schemeClr val="bg1"/>
                          </a:solidFill>
                          <a:latin typeface="Arial" panose="020B0604020202020204" pitchFamily="34" charset="0"/>
                          <a:cs typeface="Arial" panose="020B0604020202020204" pitchFamily="34" charset="0"/>
                        </a:rPr>
                        <a:t>MASTER DRIVER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800" b="0" dirty="0">
                          <a:latin typeface="Arial" panose="020B0604020202020204" pitchFamily="34" charset="0"/>
                          <a:cs typeface="Arial" panose="020B0604020202020204" pitchFamily="34" charset="0"/>
                        </a:rPr>
                        <a:t>MDC, E-5</a:t>
                      </a:r>
                      <a:r>
                        <a:rPr lang="en-US" sz="800" b="0" baseline="0" dirty="0">
                          <a:latin typeface="Arial" panose="020B0604020202020204" pitchFamily="34" charset="0"/>
                          <a:cs typeface="Arial" panose="020B0604020202020204" pitchFamily="34" charset="0"/>
                        </a:rPr>
                        <a:t> or higher</a:t>
                      </a: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it-IT"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47597">
                <a:tc>
                  <a:txBody>
                    <a:bodyPr/>
                    <a:lstStyle/>
                    <a:p>
                      <a:pPr algn="ctr"/>
                      <a:r>
                        <a:rPr lang="en-US" sz="1000" b="1" dirty="0">
                          <a:solidFill>
                            <a:schemeClr val="bg1"/>
                          </a:solidFill>
                          <a:latin typeface="Arial" panose="020B0604020202020204" pitchFamily="34" charset="0"/>
                          <a:cs typeface="Arial" panose="020B0604020202020204" pitchFamily="34" charset="0"/>
                        </a:rPr>
                        <a:t>MASTER FITNESS/AWCP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800" b="0" dirty="0">
                          <a:latin typeface="Arial" panose="020B0604020202020204" pitchFamily="34" charset="0"/>
                          <a:cs typeface="Arial" panose="020B0604020202020204" pitchFamily="34" charset="0"/>
                        </a:rPr>
                        <a:t>UTF,</a:t>
                      </a:r>
                      <a:r>
                        <a:rPr lang="en-US" sz="800" b="0" baseline="0" dirty="0">
                          <a:latin typeface="Arial" panose="020B0604020202020204" pitchFamily="34" charset="0"/>
                          <a:cs typeface="Arial" panose="020B0604020202020204" pitchFamily="34" charset="0"/>
                        </a:rPr>
                        <a:t> E-5 or higher</a:t>
                      </a: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4991">
                <a:tc>
                  <a:txBody>
                    <a:bodyPr/>
                    <a:lstStyle/>
                    <a:p>
                      <a:pPr algn="ctr"/>
                      <a:r>
                        <a:rPr lang="en-US" sz="1000" b="1" dirty="0">
                          <a:solidFill>
                            <a:schemeClr val="bg1"/>
                          </a:solidFill>
                          <a:latin typeface="Arial" panose="020B0604020202020204" pitchFamily="34" charset="0"/>
                          <a:cs typeface="Arial" panose="020B0604020202020204" pitchFamily="34" charset="0"/>
                        </a:rPr>
                        <a:t>REPAIRS</a:t>
                      </a:r>
                      <a:r>
                        <a:rPr lang="en-US" sz="1000" b="1" baseline="0" dirty="0">
                          <a:solidFill>
                            <a:schemeClr val="bg1"/>
                          </a:solidFill>
                          <a:latin typeface="Arial" panose="020B0604020202020204" pitchFamily="34" charset="0"/>
                          <a:cs typeface="Arial" panose="020B0604020202020204" pitchFamily="34" charset="0"/>
                        </a:rPr>
                        <a:t> AND UTILITIES</a:t>
                      </a:r>
                      <a:endParaRPr lang="en-US"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800" b="0" dirty="0">
                          <a:latin typeface="Arial" panose="020B0604020202020204" pitchFamily="34" charset="0"/>
                          <a:cs typeface="Arial" panose="020B0604020202020204" pitchFamily="34" charset="0"/>
                        </a:rPr>
                        <a:t>DPW (R&amp;U)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27110">
                <a:tc>
                  <a:txBody>
                    <a:bodyPr/>
                    <a:lstStyle/>
                    <a:p>
                      <a:pPr algn="ctr"/>
                      <a:r>
                        <a:rPr lang="en-US" sz="1000" b="1" dirty="0">
                          <a:solidFill>
                            <a:schemeClr val="bg1"/>
                          </a:solidFill>
                          <a:latin typeface="Arial" panose="020B0604020202020204" pitchFamily="34" charset="0"/>
                          <a:cs typeface="Arial" panose="020B0604020202020204" pitchFamily="34" charset="0"/>
                        </a:rPr>
                        <a:t>ARMORER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800" b="0" dirty="0">
                          <a:latin typeface="Arial" panose="020B0604020202020204" pitchFamily="34" charset="0"/>
                          <a:cs typeface="Arial" panose="020B0604020202020204" pitchFamily="34" charset="0"/>
                        </a:rPr>
                        <a:t>UAC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65008">
                <a:tc>
                  <a:txBody>
                    <a:bodyPr/>
                    <a:lstStyle/>
                    <a:p>
                      <a:pPr algn="ctr"/>
                      <a:r>
                        <a:rPr lang="en-US" sz="1000" b="1" dirty="0">
                          <a:solidFill>
                            <a:schemeClr val="bg1"/>
                          </a:solidFill>
                          <a:latin typeface="Arial" panose="020B0604020202020204" pitchFamily="34" charset="0"/>
                          <a:cs typeface="Arial" panose="020B0604020202020204" pitchFamily="34" charset="0"/>
                        </a:rPr>
                        <a:t>AMMO HANDLER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800" b="0" baseline="0" dirty="0">
                          <a:latin typeface="Arial" panose="020B0604020202020204" pitchFamily="34" charset="0"/>
                          <a:cs typeface="Arial" panose="020B0604020202020204" pitchFamily="34" charset="0"/>
                        </a:rPr>
                        <a:t>AAC, E-5 or higher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b="0" baseline="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fr-FR" sz="800" b="0" baseline="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1999">
                <a:tc>
                  <a:txBody>
                    <a:bodyPr/>
                    <a:lstStyle/>
                    <a:p>
                      <a:pPr algn="ctr"/>
                      <a:r>
                        <a:rPr lang="en-US" sz="1000" b="1">
                          <a:solidFill>
                            <a:schemeClr val="bg1"/>
                          </a:solidFill>
                          <a:latin typeface="Arial" panose="020B0604020202020204" pitchFamily="34" charset="0"/>
                          <a:cs typeface="Arial" panose="020B0604020202020204" pitchFamily="34" charset="0"/>
                        </a:rPr>
                        <a:t>HAZMAT</a:t>
                      </a:r>
                      <a:endParaRPr lang="en-US"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b="0" dirty="0">
                          <a:latin typeface="Arial" panose="020B0604020202020204" pitchFamily="34" charset="0"/>
                          <a:cs typeface="Arial" panose="020B0604020202020204" pitchFamily="34" charset="0"/>
                        </a:rPr>
                        <a:t>Ammo-62</a:t>
                      </a:r>
                      <a:r>
                        <a:rPr lang="en-US" sz="800" b="0" baseline="0" dirty="0">
                          <a:latin typeface="Arial" panose="020B0604020202020204" pitchFamily="34" charset="0"/>
                          <a:cs typeface="Arial" panose="020B0604020202020204" pitchFamily="34" charset="0"/>
                        </a:rPr>
                        <a:t>, E-5 or higher</a:t>
                      </a: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b="0" baseline="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fr-FR" sz="800" b="0" baseline="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95611">
                <a:tc>
                  <a:txBody>
                    <a:bodyPr/>
                    <a:lstStyle/>
                    <a:p>
                      <a:pPr algn="ctr"/>
                      <a:r>
                        <a:rPr lang="en-US" sz="1000" b="1">
                          <a:solidFill>
                            <a:schemeClr val="bg1"/>
                          </a:solidFill>
                          <a:latin typeface="Arial" panose="020B0604020202020204" pitchFamily="34" charset="0"/>
                          <a:cs typeface="Arial" panose="020B0604020202020204" pitchFamily="34" charset="0"/>
                        </a:rPr>
                        <a:t>SHARP</a:t>
                      </a:r>
                      <a:endParaRPr lang="en-US"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800" b="0" dirty="0">
                          <a:latin typeface="Arial" panose="020B0604020202020204" pitchFamily="34" charset="0"/>
                          <a:cs typeface="Arial" panose="020B0604020202020204" pitchFamily="34" charset="0"/>
                        </a:rPr>
                        <a:t>SHARP-CC,   </a:t>
                      </a:r>
                    </a:p>
                    <a:p>
                      <a:pPr algn="ctr"/>
                      <a:r>
                        <a:rPr lang="en-US" sz="800" b="0" dirty="0">
                          <a:latin typeface="Arial" panose="020B0604020202020204" pitchFamily="34" charset="0"/>
                          <a:cs typeface="Arial" panose="020B0604020202020204" pitchFamily="34" charset="0"/>
                        </a:rPr>
                        <a:t>E-6 or higher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s-E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1999">
                <a:tc>
                  <a:txBody>
                    <a:bodyPr/>
                    <a:lstStyle/>
                    <a:p>
                      <a:pPr algn="ctr"/>
                      <a:r>
                        <a:rPr lang="en-US" sz="1000" b="1">
                          <a:solidFill>
                            <a:schemeClr val="bg1"/>
                          </a:solidFill>
                          <a:latin typeface="Arial" panose="020B0604020202020204" pitchFamily="34" charset="0"/>
                          <a:cs typeface="Arial" panose="020B0604020202020204" pitchFamily="34" charset="0"/>
                        </a:rPr>
                        <a:t>EO</a:t>
                      </a:r>
                      <a:endParaRPr lang="en-US"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800" b="0" dirty="0">
                          <a:latin typeface="Arial" panose="020B0604020202020204" pitchFamily="34" charset="0"/>
                          <a:cs typeface="Arial" panose="020B0604020202020204" pitchFamily="34" charset="0"/>
                        </a:rPr>
                        <a:t>EO</a:t>
                      </a:r>
                      <a:r>
                        <a:rPr lang="en-US" sz="800" b="0" baseline="0" dirty="0">
                          <a:latin typeface="Arial" panose="020B0604020202020204" pitchFamily="34" charset="0"/>
                          <a:cs typeface="Arial" panose="020B0604020202020204" pitchFamily="34" charset="0"/>
                        </a:rPr>
                        <a:t> Leaders Course</a:t>
                      </a: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04991">
                <a:tc>
                  <a:txBody>
                    <a:bodyPr/>
                    <a:lstStyle/>
                    <a:p>
                      <a:pPr algn="ctr"/>
                      <a:r>
                        <a:rPr lang="en-US" sz="1000" b="1" dirty="0">
                          <a:solidFill>
                            <a:schemeClr val="bg1"/>
                          </a:solidFill>
                          <a:latin typeface="Arial" panose="020B0604020202020204" pitchFamily="34" charset="0"/>
                          <a:cs typeface="Arial" panose="020B0604020202020204" pitchFamily="34" charset="0"/>
                        </a:rPr>
                        <a:t>ENVIRONMENTAL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800" b="0" dirty="0">
                          <a:latin typeface="Arial" panose="020B0604020202020204" pitchFamily="34" charset="0"/>
                          <a:cs typeface="Arial" panose="020B0604020202020204" pitchFamily="34" charset="0"/>
                        </a:rPr>
                        <a:t>AECO (1 Day) (E-5 or higher)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86584">
                <a:tc>
                  <a:txBody>
                    <a:bodyPr/>
                    <a:lstStyle/>
                    <a:p>
                      <a:pPr algn="ctr"/>
                      <a:r>
                        <a:rPr lang="en-US" sz="1000" b="1" dirty="0">
                          <a:solidFill>
                            <a:schemeClr val="bg1"/>
                          </a:solidFill>
                          <a:latin typeface="Arial" panose="020B0604020202020204" pitchFamily="34" charset="0"/>
                          <a:cs typeface="Arial" panose="020B0604020202020204" pitchFamily="34" charset="0"/>
                        </a:rPr>
                        <a:t>KEY CONTROL/PHYSICAL SECURITY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501230">
                <a:tc>
                  <a:txBody>
                    <a:bodyPr/>
                    <a:lstStyle/>
                    <a:p>
                      <a:pPr algn="ctr"/>
                      <a:r>
                        <a:rPr lang="en-US" sz="1000" b="1" dirty="0">
                          <a:solidFill>
                            <a:schemeClr val="bg1"/>
                          </a:solidFill>
                          <a:latin typeface="Arial" panose="020B0604020202020204" pitchFamily="34" charset="0"/>
                          <a:cs typeface="Arial" panose="020B0604020202020204" pitchFamily="34" charset="0"/>
                        </a:rPr>
                        <a:t>UPL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lang="en-US" sz="800" b="0" dirty="0">
                          <a:latin typeface="Arial" panose="020B0604020202020204" pitchFamily="34" charset="0"/>
                          <a:cs typeface="Arial" panose="020B0604020202020204" pitchFamily="34" charset="0"/>
                        </a:rPr>
                        <a:t>E-5 or higher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446059">
                <a:tc>
                  <a:txBody>
                    <a:bodyPr/>
                    <a:lstStyle/>
                    <a:p>
                      <a:pPr algn="ctr"/>
                      <a:r>
                        <a:rPr lang="en-US" sz="1000" b="1" dirty="0">
                          <a:solidFill>
                            <a:schemeClr val="bg1"/>
                          </a:solidFill>
                          <a:latin typeface="Arial" panose="020B0604020202020204" pitchFamily="34" charset="0"/>
                          <a:cs typeface="Arial" panose="020B0604020202020204" pitchFamily="34" charset="0"/>
                        </a:rPr>
                        <a:t>MASTER RESILIENCY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endParaRPr lang="en-US" sz="8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30146355"/>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2"/>
          <p:cNvSpPr txBox="1">
            <a:spLocks noChangeArrowheads="1"/>
          </p:cNvSpPr>
          <p:nvPr/>
        </p:nvSpPr>
        <p:spPr bwMode="auto">
          <a:xfrm>
            <a:off x="1281112" y="304800"/>
            <a:ext cx="6581775" cy="584775"/>
          </a:xfrm>
          <a:prstGeom prst="rect">
            <a:avLst/>
          </a:prstGeom>
          <a:noFill/>
          <a:ln w="9525">
            <a:noFill/>
            <a:miter lim="800000"/>
            <a:headEnd/>
            <a:tailEnd/>
          </a:ln>
        </p:spPr>
        <p:txBody>
          <a:bodyPr>
            <a:spAutoFit/>
          </a:bodyPr>
          <a:lstStyle/>
          <a:p>
            <a:pPr algn="ctr">
              <a:spcBef>
                <a:spcPct val="50000"/>
              </a:spcBef>
            </a:pPr>
            <a:r>
              <a:rPr lang="en-US" sz="3200" b="1" dirty="0">
                <a:latin typeface=" Arial"/>
                <a:cs typeface="Times New Roman" panose="02020603050405020304" pitchFamily="18" charset="0"/>
              </a:rPr>
              <a:t>ROLL CALL</a:t>
            </a:r>
          </a:p>
        </p:txBody>
      </p:sp>
      <p:sp>
        <p:nvSpPr>
          <p:cNvPr id="10" name="TextBox 9"/>
          <p:cNvSpPr txBox="1"/>
          <p:nvPr/>
        </p:nvSpPr>
        <p:spPr>
          <a:xfrm>
            <a:off x="1943099" y="1219200"/>
            <a:ext cx="5257800" cy="4154984"/>
          </a:xfrm>
          <a:prstGeom prst="rect">
            <a:avLst/>
          </a:prstGeom>
          <a:noFill/>
        </p:spPr>
        <p:txBody>
          <a:bodyPr wrap="square" rtlCol="0">
            <a:spAutoFit/>
          </a:bodyPr>
          <a:lstStyle/>
          <a:p>
            <a:pPr algn="ctr"/>
            <a:r>
              <a:rPr lang="en-US" sz="2400" dirty="0">
                <a:latin typeface=" Arial"/>
                <a:cs typeface="Times New Roman" panose="02020603050405020304" pitchFamily="18" charset="0"/>
              </a:rPr>
              <a:t>1</a:t>
            </a:r>
            <a:r>
              <a:rPr lang="en-US" sz="2400" baseline="30000" dirty="0">
                <a:latin typeface=" Arial"/>
                <a:cs typeface="Times New Roman" panose="02020603050405020304" pitchFamily="18" charset="0"/>
              </a:rPr>
              <a:t>st</a:t>
            </a:r>
            <a:r>
              <a:rPr lang="en-US" sz="2400" dirty="0">
                <a:latin typeface=" Arial"/>
                <a:cs typeface="Times New Roman" panose="02020603050405020304" pitchFamily="18" charset="0"/>
              </a:rPr>
              <a:t> PLT</a:t>
            </a:r>
          </a:p>
          <a:p>
            <a:pPr algn="ctr"/>
            <a:r>
              <a:rPr lang="en-US" sz="2400" dirty="0">
                <a:latin typeface=" Arial"/>
                <a:cs typeface="Times New Roman" panose="02020603050405020304" pitchFamily="18" charset="0"/>
              </a:rPr>
              <a:t>2</a:t>
            </a:r>
            <a:r>
              <a:rPr lang="en-US" sz="2400" baseline="30000" dirty="0">
                <a:latin typeface=" Arial"/>
                <a:cs typeface="Times New Roman" panose="02020603050405020304" pitchFamily="18" charset="0"/>
              </a:rPr>
              <a:t>nd</a:t>
            </a:r>
            <a:r>
              <a:rPr lang="en-US" sz="2400" dirty="0">
                <a:latin typeface=" Arial"/>
                <a:cs typeface="Times New Roman" panose="02020603050405020304" pitchFamily="18" charset="0"/>
              </a:rPr>
              <a:t> PLT</a:t>
            </a:r>
          </a:p>
          <a:p>
            <a:pPr algn="ctr"/>
            <a:r>
              <a:rPr lang="en-US" sz="2400" dirty="0">
                <a:latin typeface=" Arial"/>
                <a:cs typeface="Times New Roman" panose="02020603050405020304" pitchFamily="18" charset="0"/>
              </a:rPr>
              <a:t>3</a:t>
            </a:r>
            <a:r>
              <a:rPr lang="en-US" sz="2400" baseline="30000" dirty="0">
                <a:latin typeface=" Arial"/>
                <a:cs typeface="Times New Roman" panose="02020603050405020304" pitchFamily="18" charset="0"/>
              </a:rPr>
              <a:t>rd</a:t>
            </a:r>
            <a:r>
              <a:rPr lang="en-US" sz="2400" dirty="0">
                <a:latin typeface=" Arial"/>
                <a:cs typeface="Times New Roman" panose="02020603050405020304" pitchFamily="18" charset="0"/>
              </a:rPr>
              <a:t> PLT</a:t>
            </a:r>
          </a:p>
          <a:p>
            <a:pPr algn="ctr"/>
            <a:r>
              <a:rPr lang="en-US" sz="2400" dirty="0">
                <a:latin typeface=" Arial"/>
                <a:cs typeface="Times New Roman" panose="02020603050405020304" pitchFamily="18" charset="0"/>
              </a:rPr>
              <a:t>HQs</a:t>
            </a:r>
          </a:p>
          <a:p>
            <a:pPr algn="ctr"/>
            <a:r>
              <a:rPr lang="en-US" sz="2400" dirty="0">
                <a:latin typeface=" Arial"/>
                <a:cs typeface="Times New Roman" panose="02020603050405020304" pitchFamily="18" charset="0"/>
              </a:rPr>
              <a:t>Medical</a:t>
            </a:r>
          </a:p>
          <a:p>
            <a:pPr algn="ctr"/>
            <a:r>
              <a:rPr lang="en-US" sz="2400" dirty="0">
                <a:latin typeface=" Arial"/>
                <a:cs typeface="Times New Roman" panose="02020603050405020304" pitchFamily="18" charset="0"/>
              </a:rPr>
              <a:t>Supply</a:t>
            </a:r>
          </a:p>
          <a:p>
            <a:pPr algn="ctr"/>
            <a:r>
              <a:rPr lang="en-US" sz="2400" dirty="0">
                <a:latin typeface=" Arial"/>
                <a:cs typeface="Times New Roman" panose="02020603050405020304" pitchFamily="18" charset="0"/>
              </a:rPr>
              <a:t>Commo</a:t>
            </a:r>
          </a:p>
          <a:p>
            <a:pPr algn="ctr"/>
            <a:r>
              <a:rPr lang="en-US" sz="2400" dirty="0">
                <a:latin typeface=" Arial"/>
                <a:cs typeface="Times New Roman" panose="02020603050405020304" pitchFamily="18" charset="0"/>
              </a:rPr>
              <a:t>TNG ROOM</a:t>
            </a:r>
          </a:p>
          <a:p>
            <a:pPr algn="ctr"/>
            <a:r>
              <a:rPr lang="en-US" sz="2400" dirty="0">
                <a:latin typeface=" Arial"/>
                <a:cs typeface="Times New Roman" panose="02020603050405020304" pitchFamily="18" charset="0"/>
              </a:rPr>
              <a:t>XO</a:t>
            </a:r>
          </a:p>
          <a:p>
            <a:pPr algn="ctr"/>
            <a:r>
              <a:rPr lang="en-US" sz="2400" dirty="0">
                <a:latin typeface=" Arial"/>
                <a:cs typeface="Times New Roman" panose="02020603050405020304" pitchFamily="18" charset="0"/>
              </a:rPr>
              <a:t>1SG</a:t>
            </a:r>
          </a:p>
          <a:p>
            <a:pPr algn="ctr"/>
            <a:r>
              <a:rPr lang="en-US" sz="2400" dirty="0">
                <a:latin typeface=" Arial"/>
                <a:cs typeface="Times New Roman" panose="02020603050405020304" pitchFamily="18" charset="0"/>
              </a:rPr>
              <a:t>CO</a:t>
            </a:r>
          </a:p>
        </p:txBody>
      </p:sp>
    </p:spTree>
    <p:extLst>
      <p:ext uri="{BB962C8B-B14F-4D97-AF65-F5344CB8AC3E}">
        <p14:creationId xmlns:p14="http://schemas.microsoft.com/office/powerpoint/2010/main" val="247782168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F9FC6E3-0A2B-8604-9C09-D3036DEEA383}"/>
              </a:ext>
            </a:extLst>
          </p:cNvPr>
          <p:cNvSpPr>
            <a:spLocks noGrp="1"/>
          </p:cNvSpPr>
          <p:nvPr>
            <p:ph type="sldNum" sz="quarter" idx="12"/>
          </p:nvPr>
        </p:nvSpPr>
        <p:spPr/>
        <p:txBody>
          <a:bodyPr/>
          <a:lstStyle/>
          <a:p>
            <a:fld id="{CD2AB149-42F4-4073-8D2B-814A65F125F3}" type="slidenum">
              <a:rPr lang="en-US" smtClean="0"/>
              <a:t>7</a:t>
            </a:fld>
            <a:endParaRPr lang="en-US"/>
          </a:p>
        </p:txBody>
      </p:sp>
      <p:sp>
        <p:nvSpPr>
          <p:cNvPr id="5" name="TextBox 4">
            <a:extLst>
              <a:ext uri="{FF2B5EF4-FFF2-40B4-BE49-F238E27FC236}">
                <a16:creationId xmlns:a16="http://schemas.microsoft.com/office/drawing/2014/main" id="{8319B764-1E8E-D087-786A-3ACC2FC2E282}"/>
              </a:ext>
            </a:extLst>
          </p:cNvPr>
          <p:cNvSpPr txBox="1"/>
          <p:nvPr/>
        </p:nvSpPr>
        <p:spPr>
          <a:xfrm>
            <a:off x="2326341" y="308791"/>
            <a:ext cx="4495800" cy="584775"/>
          </a:xfrm>
          <a:prstGeom prst="rect">
            <a:avLst/>
          </a:prstGeom>
          <a:noFill/>
        </p:spPr>
        <p:txBody>
          <a:bodyPr wrap="square" rtlCol="0">
            <a:spAutoFit/>
          </a:bodyPr>
          <a:lstStyle/>
          <a:p>
            <a:pPr algn="ctr"/>
            <a:r>
              <a:rPr lang="en-US" sz="3200" b="1" dirty="0">
                <a:latin typeface=" Arial"/>
                <a:cs typeface="Arial" panose="020B0604020202020204" pitchFamily="34" charset="0"/>
              </a:rPr>
              <a:t>Weekly FRAGO/Tasks</a:t>
            </a:r>
          </a:p>
        </p:txBody>
      </p:sp>
      <p:sp>
        <p:nvSpPr>
          <p:cNvPr id="6" name="Rectangle 5">
            <a:extLst>
              <a:ext uri="{FF2B5EF4-FFF2-40B4-BE49-F238E27FC236}">
                <a16:creationId xmlns:a16="http://schemas.microsoft.com/office/drawing/2014/main" id="{EDAA2BEE-89A7-ADA7-9227-6EFBDEDD92B1}"/>
              </a:ext>
            </a:extLst>
          </p:cNvPr>
          <p:cNvSpPr/>
          <p:nvPr/>
        </p:nvSpPr>
        <p:spPr>
          <a:xfrm>
            <a:off x="0" y="1405648"/>
            <a:ext cx="9148482" cy="2062103"/>
          </a:xfrm>
          <a:prstGeom prst="rect">
            <a:avLst/>
          </a:prstGeom>
        </p:spPr>
        <p:txBody>
          <a:bodyPr wrap="square">
            <a:spAutoFit/>
          </a:bodyPr>
          <a:lstStyle/>
          <a:p>
            <a:r>
              <a:rPr lang="en-US" sz="3200" b="1" dirty="0">
                <a:latin typeface=" Arial"/>
                <a:ea typeface="Calibri" panose="020F0502020204030204" pitchFamily="34" charset="0"/>
                <a:cs typeface="Times New Roman" panose="02020603050405020304" pitchFamily="18" charset="0"/>
              </a:rPr>
              <a:t>Task:</a:t>
            </a:r>
          </a:p>
          <a:p>
            <a:r>
              <a:rPr lang="en-US" sz="3200" dirty="0">
                <a:effectLst/>
                <a:latin typeface=" Arial"/>
                <a:ea typeface="Calibri" panose="020F0502020204030204" pitchFamily="34" charset="0"/>
                <a:cs typeface="Times New Roman" panose="02020603050405020304" pitchFamily="18" charset="0"/>
              </a:rPr>
              <a:t>Five W’s</a:t>
            </a:r>
          </a:p>
          <a:p>
            <a:r>
              <a:rPr lang="en-US" sz="3200" dirty="0">
                <a:latin typeface=" Arial"/>
                <a:ea typeface="Calibri" panose="020F0502020204030204" pitchFamily="34" charset="0"/>
                <a:cs typeface="Times New Roman" panose="02020603050405020304" pitchFamily="18" charset="0"/>
              </a:rPr>
              <a:t>Appoint personnel</a:t>
            </a:r>
          </a:p>
          <a:p>
            <a:endParaRPr lang="en-US" sz="3200" dirty="0">
              <a:effectLst/>
              <a:latin typeface=" Aria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0033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43A8487-D2AD-3210-4F2B-38B7B6BD4570}"/>
              </a:ext>
            </a:extLst>
          </p:cNvPr>
          <p:cNvSpPr>
            <a:spLocks noGrp="1"/>
          </p:cNvSpPr>
          <p:nvPr>
            <p:ph type="sldNum" sz="quarter" idx="12"/>
          </p:nvPr>
        </p:nvSpPr>
        <p:spPr/>
        <p:txBody>
          <a:bodyPr/>
          <a:lstStyle/>
          <a:p>
            <a:fld id="{CD2AB149-42F4-4073-8D2B-814A65F125F3}" type="slidenum">
              <a:rPr lang="en-US" smtClean="0"/>
              <a:t>8</a:t>
            </a:fld>
            <a:endParaRPr lang="en-US"/>
          </a:p>
        </p:txBody>
      </p:sp>
      <p:sp>
        <p:nvSpPr>
          <p:cNvPr id="5" name="TextBox 4">
            <a:extLst>
              <a:ext uri="{FF2B5EF4-FFF2-40B4-BE49-F238E27FC236}">
                <a16:creationId xmlns:a16="http://schemas.microsoft.com/office/drawing/2014/main" id="{BDC1F2EC-5FB5-C880-E070-9E3C5E55B1C4}"/>
              </a:ext>
            </a:extLst>
          </p:cNvPr>
          <p:cNvSpPr txBox="1"/>
          <p:nvPr/>
        </p:nvSpPr>
        <p:spPr>
          <a:xfrm>
            <a:off x="2743200" y="381000"/>
            <a:ext cx="3505200" cy="584775"/>
          </a:xfrm>
          <a:prstGeom prst="rect">
            <a:avLst/>
          </a:prstGeom>
          <a:noFill/>
        </p:spPr>
        <p:txBody>
          <a:bodyPr wrap="square" rtlCol="0">
            <a:spAutoFit/>
          </a:bodyPr>
          <a:lstStyle/>
          <a:p>
            <a:pPr algn="ctr"/>
            <a:r>
              <a:rPr lang="en-US" sz="3200" dirty="0">
                <a:latin typeface=" Arial"/>
              </a:rPr>
              <a:t>Task Tracker</a:t>
            </a:r>
          </a:p>
        </p:txBody>
      </p:sp>
      <p:graphicFrame>
        <p:nvGraphicFramePr>
          <p:cNvPr id="6" name="Table 5">
            <a:extLst>
              <a:ext uri="{FF2B5EF4-FFF2-40B4-BE49-F238E27FC236}">
                <a16:creationId xmlns:a16="http://schemas.microsoft.com/office/drawing/2014/main" id="{B0DEF4BE-4D94-4BEB-590A-D1F56AA0359E}"/>
              </a:ext>
            </a:extLst>
          </p:cNvPr>
          <p:cNvGraphicFramePr>
            <a:graphicFrameLocks noGrp="1"/>
          </p:cNvGraphicFramePr>
          <p:nvPr>
            <p:extLst>
              <p:ext uri="{D42A27DB-BD31-4B8C-83A1-F6EECF244321}">
                <p14:modId xmlns:p14="http://schemas.microsoft.com/office/powerpoint/2010/main" val="2369055265"/>
              </p:ext>
            </p:extLst>
          </p:nvPr>
        </p:nvGraphicFramePr>
        <p:xfrm>
          <a:off x="76201" y="1371600"/>
          <a:ext cx="8991600" cy="680435"/>
        </p:xfrm>
        <a:graphic>
          <a:graphicData uri="http://schemas.openxmlformats.org/drawingml/2006/table">
            <a:tbl>
              <a:tblPr/>
              <a:tblGrid>
                <a:gridCol w="2216864">
                  <a:extLst>
                    <a:ext uri="{9D8B030D-6E8A-4147-A177-3AD203B41FA5}">
                      <a16:colId xmlns:a16="http://schemas.microsoft.com/office/drawing/2014/main" val="20000"/>
                    </a:ext>
                  </a:extLst>
                </a:gridCol>
                <a:gridCol w="798072">
                  <a:extLst>
                    <a:ext uri="{9D8B030D-6E8A-4147-A177-3AD203B41FA5}">
                      <a16:colId xmlns:a16="http://schemas.microsoft.com/office/drawing/2014/main" val="20001"/>
                    </a:ext>
                  </a:extLst>
                </a:gridCol>
                <a:gridCol w="798072">
                  <a:extLst>
                    <a:ext uri="{9D8B030D-6E8A-4147-A177-3AD203B41FA5}">
                      <a16:colId xmlns:a16="http://schemas.microsoft.com/office/drawing/2014/main" val="20002"/>
                    </a:ext>
                  </a:extLst>
                </a:gridCol>
                <a:gridCol w="995126">
                  <a:extLst>
                    <a:ext uri="{9D8B030D-6E8A-4147-A177-3AD203B41FA5}">
                      <a16:colId xmlns:a16="http://schemas.microsoft.com/office/drawing/2014/main" val="20003"/>
                    </a:ext>
                  </a:extLst>
                </a:gridCol>
                <a:gridCol w="709397">
                  <a:extLst>
                    <a:ext uri="{9D8B030D-6E8A-4147-A177-3AD203B41FA5}">
                      <a16:colId xmlns:a16="http://schemas.microsoft.com/office/drawing/2014/main" val="20004"/>
                    </a:ext>
                  </a:extLst>
                </a:gridCol>
                <a:gridCol w="707423">
                  <a:extLst>
                    <a:ext uri="{9D8B030D-6E8A-4147-A177-3AD203B41FA5}">
                      <a16:colId xmlns:a16="http://schemas.microsoft.com/office/drawing/2014/main" val="20005"/>
                    </a:ext>
                  </a:extLst>
                </a:gridCol>
                <a:gridCol w="691661">
                  <a:extLst>
                    <a:ext uri="{9D8B030D-6E8A-4147-A177-3AD203B41FA5}">
                      <a16:colId xmlns:a16="http://schemas.microsoft.com/office/drawing/2014/main" val="20006"/>
                    </a:ext>
                  </a:extLst>
                </a:gridCol>
                <a:gridCol w="691661">
                  <a:extLst>
                    <a:ext uri="{9D8B030D-6E8A-4147-A177-3AD203B41FA5}">
                      <a16:colId xmlns:a16="http://schemas.microsoft.com/office/drawing/2014/main" val="20007"/>
                    </a:ext>
                  </a:extLst>
                </a:gridCol>
                <a:gridCol w="691661">
                  <a:extLst>
                    <a:ext uri="{9D8B030D-6E8A-4147-A177-3AD203B41FA5}">
                      <a16:colId xmlns:a16="http://schemas.microsoft.com/office/drawing/2014/main" val="20008"/>
                    </a:ext>
                  </a:extLst>
                </a:gridCol>
                <a:gridCol w="691663">
                  <a:extLst>
                    <a:ext uri="{9D8B030D-6E8A-4147-A177-3AD203B41FA5}">
                      <a16:colId xmlns:a16="http://schemas.microsoft.com/office/drawing/2014/main" val="20009"/>
                    </a:ext>
                  </a:extLst>
                </a:gridCol>
              </a:tblGrid>
              <a:tr h="375635">
                <a:tc>
                  <a:txBody>
                    <a:bodyPr/>
                    <a:lstStyle/>
                    <a:p>
                      <a:pPr algn="ctr" rtl="0" fontAlgn="b"/>
                      <a:r>
                        <a:rPr lang="en-US" sz="1100" b="0" i="0" u="none" strike="noStrike" dirty="0">
                          <a:solidFill>
                            <a:schemeClr val="bg1"/>
                          </a:solidFill>
                          <a:latin typeface=" Arial"/>
                        </a:rPr>
                        <a:t>TASKING</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b"/>
                      <a:r>
                        <a:rPr lang="en-US" sz="1100" b="0" i="0" u="none" strike="noStrike" dirty="0">
                          <a:solidFill>
                            <a:schemeClr val="bg1"/>
                          </a:solidFill>
                          <a:latin typeface=" Arial"/>
                        </a:rPr>
                        <a:t>DATE</a:t>
                      </a:r>
                      <a:r>
                        <a:rPr lang="en-US" sz="1100" b="0" i="0" u="none" strike="noStrike" baseline="0" dirty="0">
                          <a:solidFill>
                            <a:schemeClr val="bg1"/>
                          </a:solidFill>
                          <a:latin typeface=" Arial"/>
                        </a:rPr>
                        <a:t> PUB</a:t>
                      </a:r>
                      <a:endParaRPr lang="en-US" sz="1100" b="0" i="0" u="none" strike="noStrike" dirty="0">
                        <a:solidFill>
                          <a:schemeClr val="bg1"/>
                        </a:solidFill>
                        <a:latin typeface=" 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b"/>
                      <a:r>
                        <a:rPr lang="en-US" sz="1100" b="0" i="0" u="none" strike="noStrike" dirty="0">
                          <a:solidFill>
                            <a:schemeClr val="bg1"/>
                          </a:solidFill>
                          <a:latin typeface=" Arial"/>
                        </a:rPr>
                        <a:t>SUSPENSE</a:t>
                      </a:r>
                      <a:r>
                        <a:rPr lang="en-US" sz="1100" b="0" i="0" u="none" strike="noStrike" baseline="0" dirty="0">
                          <a:solidFill>
                            <a:schemeClr val="bg1"/>
                          </a:solidFill>
                          <a:latin typeface=" Arial"/>
                        </a:rPr>
                        <a:t> </a:t>
                      </a:r>
                      <a:r>
                        <a:rPr lang="en-US" sz="1100" b="0" i="0" u="none" strike="noStrike" dirty="0">
                          <a:solidFill>
                            <a:schemeClr val="bg1"/>
                          </a:solidFill>
                          <a:latin typeface=" Arial"/>
                        </a:rPr>
                        <a:t>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b"/>
                      <a:r>
                        <a:rPr lang="en-US" sz="1100" b="0" i="0" u="none" strike="noStrike" dirty="0">
                          <a:solidFill>
                            <a:schemeClr val="bg1"/>
                          </a:solidFill>
                          <a:latin typeface=" Arial"/>
                        </a:rPr>
                        <a:t>COUNTDOWN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b"/>
                      <a:r>
                        <a:rPr lang="en-US" sz="1100" b="0" i="0" u="none" strike="noStrike" dirty="0">
                          <a:solidFill>
                            <a:schemeClr val="bg1"/>
                          </a:solidFill>
                          <a:latin typeface=" Arial"/>
                        </a:rPr>
                        <a:t># PAX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b"/>
                      <a:r>
                        <a:rPr lang="en-US" sz="1100" b="0" i="0" u="none" strike="noStrike" dirty="0">
                          <a:solidFill>
                            <a:schemeClr val="bg1"/>
                          </a:solidFill>
                          <a:latin typeface=" Arial"/>
                        </a:rPr>
                        <a:t>1</a:t>
                      </a:r>
                      <a:r>
                        <a:rPr lang="en-US" sz="1100" b="0" i="0" u="none" strike="noStrike" baseline="30000" dirty="0">
                          <a:solidFill>
                            <a:schemeClr val="bg1"/>
                          </a:solidFill>
                          <a:latin typeface=" Arial"/>
                        </a:rPr>
                        <a:t>ST</a:t>
                      </a:r>
                      <a:endParaRPr lang="en-US" sz="1100" b="0" i="0" u="none" strike="noStrike" dirty="0">
                        <a:solidFill>
                          <a:schemeClr val="bg1"/>
                        </a:solidFill>
                        <a:latin typeface=" 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b"/>
                      <a:r>
                        <a:rPr lang="en-US" sz="1100" b="0" i="0" u="none" strike="noStrike" dirty="0">
                          <a:solidFill>
                            <a:schemeClr val="bg1"/>
                          </a:solidFill>
                          <a:latin typeface=" Arial"/>
                        </a:rPr>
                        <a:t>2</a:t>
                      </a:r>
                      <a:r>
                        <a:rPr lang="en-US" sz="1100" b="0" i="0" u="none" strike="noStrike" baseline="30000" dirty="0">
                          <a:solidFill>
                            <a:schemeClr val="bg1"/>
                          </a:solidFill>
                          <a:latin typeface=" Arial"/>
                        </a:rPr>
                        <a:t>ND</a:t>
                      </a:r>
                      <a:r>
                        <a:rPr lang="en-US" sz="1100" b="0" i="0" u="none" strike="noStrike" dirty="0">
                          <a:solidFill>
                            <a:schemeClr val="bg1"/>
                          </a:solidFill>
                          <a:latin typeface=" 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b"/>
                      <a:r>
                        <a:rPr lang="en-US" sz="1100" b="0" i="0" u="none" strike="noStrike" dirty="0">
                          <a:solidFill>
                            <a:schemeClr val="bg1"/>
                          </a:solidFill>
                          <a:latin typeface=" Arial"/>
                        </a:rPr>
                        <a:t>3</a:t>
                      </a:r>
                      <a:r>
                        <a:rPr lang="en-US" sz="1100" b="0" i="0" u="none" strike="noStrike" baseline="30000" dirty="0">
                          <a:solidFill>
                            <a:schemeClr val="bg1"/>
                          </a:solidFill>
                          <a:latin typeface=" Arial"/>
                        </a:rPr>
                        <a:t>RD</a:t>
                      </a:r>
                      <a:r>
                        <a:rPr lang="en-US" sz="1100" b="0" i="0" u="none" strike="noStrike" dirty="0">
                          <a:solidFill>
                            <a:schemeClr val="bg1"/>
                          </a:solidFill>
                          <a:latin typeface=" 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b"/>
                      <a:r>
                        <a:rPr lang="en-US" sz="1100" b="0" i="0" u="none" strike="noStrike" dirty="0">
                          <a:solidFill>
                            <a:schemeClr val="bg1"/>
                          </a:solidFill>
                          <a:latin typeface=" Arial"/>
                        </a:rPr>
                        <a:t>HQ</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b"/>
                      <a:r>
                        <a:rPr lang="en-US" sz="1100" b="0" i="0" u="none" strike="noStrike" dirty="0">
                          <a:solidFill>
                            <a:schemeClr val="bg1"/>
                          </a:solidFill>
                          <a:latin typeface=" Arial"/>
                        </a:rPr>
                        <a:t>COM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10000"/>
                  </a:ext>
                </a:extLst>
              </a:tr>
              <a:tr h="304800">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dirty="0">
                          <a:solidFill>
                            <a:srgbClr val="000000"/>
                          </a:solidFill>
                          <a:latin typeface=" Arial"/>
                        </a:rPr>
                        <a:t>FH NEC UA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r>
                        <a:rPr lang="en-US" sz="1000" b="1" i="0" u="none" strike="noStrike" dirty="0">
                          <a:solidFill>
                            <a:srgbClr val="000000"/>
                          </a:solidFill>
                          <a:latin typeface=" Arial"/>
                        </a:rPr>
                        <a:t>02 DEC</a:t>
                      </a:r>
                      <a:r>
                        <a:rPr lang="en-US" sz="1000" b="1" i="0" u="none" strike="noStrike" baseline="0" dirty="0">
                          <a:solidFill>
                            <a:srgbClr val="000000"/>
                          </a:solidFill>
                          <a:latin typeface=" Arial"/>
                        </a:rPr>
                        <a:t> 20</a:t>
                      </a:r>
                      <a:endParaRPr lang="en-US" sz="1000" b="1" i="0" u="none" strike="noStrike" dirty="0">
                        <a:solidFill>
                          <a:srgbClr val="000000"/>
                        </a:solidFill>
                        <a:latin typeface=" 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r>
                        <a:rPr lang="en-US" sz="1000" b="1" i="0" u="none" strike="noStrike" dirty="0">
                          <a:solidFill>
                            <a:srgbClr val="000000"/>
                          </a:solidFill>
                          <a:latin typeface=" Arial"/>
                        </a:rPr>
                        <a:t>15 DEC 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r>
                        <a:rPr lang="en-US" sz="1000" b="1" i="0" u="none" strike="noStrike" dirty="0">
                          <a:solidFill>
                            <a:srgbClr val="000000"/>
                          </a:solidFill>
                          <a:latin typeface=" Arial"/>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000" b="1" i="0" u="none" strike="noStrike" dirty="0">
                        <a:solidFill>
                          <a:srgbClr val="000000"/>
                        </a:solidFill>
                        <a:latin typeface=" 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b"/>
                      <a:endParaRPr lang="en-US" sz="1000" b="1" i="0" u="none" strike="noStrike" dirty="0">
                        <a:solidFill>
                          <a:schemeClr val="tx1"/>
                        </a:solidFill>
                        <a:latin typeface=" 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b"/>
                      <a:endParaRPr lang="en-US" sz="1000" b="1" i="0" u="none" strike="noStrike" dirty="0">
                        <a:solidFill>
                          <a:schemeClr val="tx1"/>
                        </a:solidFill>
                        <a:latin typeface=" 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b"/>
                      <a:endParaRPr lang="en-US" sz="1000" b="1" i="0" u="none" strike="noStrike" dirty="0">
                        <a:solidFill>
                          <a:schemeClr val="tx1"/>
                        </a:solidFill>
                        <a:latin typeface=" 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rtl="0" fontAlgn="b"/>
                      <a:endParaRPr lang="en-US" sz="1000" b="1" i="0" u="none" strike="noStrike" dirty="0">
                        <a:solidFill>
                          <a:schemeClr val="tx1"/>
                        </a:solidFill>
                        <a:latin typeface=" 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b"/>
                      <a:endParaRPr lang="en-US" sz="1000" b="1" i="0" u="none" strike="noStrike" dirty="0">
                        <a:solidFill>
                          <a:schemeClr val="tx1"/>
                        </a:solidFill>
                        <a:latin typeface=" 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49657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10D742C-7E0D-35C6-955B-1A93D375F6B7}"/>
              </a:ext>
            </a:extLst>
          </p:cNvPr>
          <p:cNvSpPr>
            <a:spLocks noGrp="1"/>
          </p:cNvSpPr>
          <p:nvPr>
            <p:ph type="sldNum" sz="quarter" idx="12"/>
          </p:nvPr>
        </p:nvSpPr>
        <p:spPr/>
        <p:txBody>
          <a:bodyPr/>
          <a:lstStyle/>
          <a:p>
            <a:fld id="{CD2AB149-42F4-4073-8D2B-814A65F125F3}" type="slidenum">
              <a:rPr lang="en-US" smtClean="0"/>
              <a:t>9</a:t>
            </a:fld>
            <a:endParaRPr lang="en-US"/>
          </a:p>
        </p:txBody>
      </p:sp>
      <p:sp>
        <p:nvSpPr>
          <p:cNvPr id="5" name="TextBox 4">
            <a:extLst>
              <a:ext uri="{FF2B5EF4-FFF2-40B4-BE49-F238E27FC236}">
                <a16:creationId xmlns:a16="http://schemas.microsoft.com/office/drawing/2014/main" id="{940F87D9-7309-56C2-8967-FF6DA13846F9}"/>
              </a:ext>
            </a:extLst>
          </p:cNvPr>
          <p:cNvSpPr txBox="1"/>
          <p:nvPr/>
        </p:nvSpPr>
        <p:spPr>
          <a:xfrm>
            <a:off x="2133600" y="304800"/>
            <a:ext cx="4953000" cy="584775"/>
          </a:xfrm>
          <a:prstGeom prst="rect">
            <a:avLst/>
          </a:prstGeom>
          <a:noFill/>
        </p:spPr>
        <p:txBody>
          <a:bodyPr wrap="square" rtlCol="0">
            <a:spAutoFit/>
          </a:bodyPr>
          <a:lstStyle/>
          <a:p>
            <a:pPr algn="ctr"/>
            <a:r>
              <a:rPr lang="en-US" sz="3200" b="1" dirty="0">
                <a:latin typeface=" Arial"/>
              </a:rPr>
              <a:t>Upcoming Events</a:t>
            </a:r>
          </a:p>
        </p:txBody>
      </p:sp>
      <p:sp>
        <p:nvSpPr>
          <p:cNvPr id="6" name="Rectangle 5">
            <a:extLst>
              <a:ext uri="{FF2B5EF4-FFF2-40B4-BE49-F238E27FC236}">
                <a16:creationId xmlns:a16="http://schemas.microsoft.com/office/drawing/2014/main" id="{4E93C74F-1B9F-2773-DF99-7875C8A38733}"/>
              </a:ext>
            </a:extLst>
          </p:cNvPr>
          <p:cNvSpPr/>
          <p:nvPr/>
        </p:nvSpPr>
        <p:spPr>
          <a:xfrm>
            <a:off x="17585" y="1219200"/>
            <a:ext cx="9144000" cy="3139321"/>
          </a:xfrm>
          <a:prstGeom prst="rect">
            <a:avLst/>
          </a:prstGeom>
        </p:spPr>
        <p:txBody>
          <a:bodyPr wrap="square">
            <a:spAutoFit/>
          </a:bodyPr>
          <a:lstStyle/>
          <a:p>
            <a:r>
              <a:rPr lang="en-US" dirty="0">
                <a:latin typeface=" Arial"/>
              </a:rPr>
              <a:t>I.  	On Friday, 17 DEC 20120 at 1400 hours, personnel from INSCOM</a:t>
            </a:r>
          </a:p>
          <a:p>
            <a:r>
              <a:rPr lang="en-US" dirty="0">
                <a:latin typeface=" Arial"/>
              </a:rPr>
              <a:t>	Training And Doctrine Support (ITRADS) will conduct a Counterintelligence</a:t>
            </a:r>
          </a:p>
          <a:p>
            <a:r>
              <a:rPr lang="en-US" dirty="0">
                <a:latin typeface=" Arial"/>
              </a:rPr>
              <a:t>	(CI) Recruitment Briefing at Comanche Chapel, bldg. 320 (Tank Destroyer and</a:t>
            </a:r>
          </a:p>
          <a:p>
            <a:r>
              <a:rPr lang="en-US" dirty="0">
                <a:latin typeface=" Arial"/>
              </a:rPr>
              <a:t>	Muskogee St).  Army personnel in the rank of SPC to SSG and Officers in the</a:t>
            </a:r>
          </a:p>
          <a:p>
            <a:r>
              <a:rPr lang="en-US" dirty="0">
                <a:latin typeface=" Arial"/>
              </a:rPr>
              <a:t>	rank of 1LT-MAJ are the target audience, however, ALL military personnel are</a:t>
            </a:r>
          </a:p>
          <a:p>
            <a:r>
              <a:rPr lang="en-US" dirty="0">
                <a:latin typeface=" Arial"/>
              </a:rPr>
              <a:t>	welcomed to attend the CI Recruitment briefing.  Any Soldier interested in</a:t>
            </a:r>
          </a:p>
          <a:p>
            <a:r>
              <a:rPr lang="en-US" dirty="0">
                <a:latin typeface=" Arial"/>
              </a:rPr>
              <a:t>	becoming an Army CI Agent can find additional information at the following</a:t>
            </a:r>
          </a:p>
          <a:p>
            <a:r>
              <a:rPr lang="en-US" dirty="0">
                <a:latin typeface=" Arial"/>
              </a:rPr>
              <a:t>	website:  https://ikn.army.mil/apps/IKNWMS/Home/WebSite/CIRecruiting.  III</a:t>
            </a:r>
          </a:p>
          <a:p>
            <a:r>
              <a:rPr lang="en-US" dirty="0">
                <a:latin typeface=" Arial"/>
              </a:rPr>
              <a:t>	Corps G2 is asking all Commanders and Senior Enlisted NCOs to allow their</a:t>
            </a:r>
          </a:p>
          <a:p>
            <a:r>
              <a:rPr lang="en-US" dirty="0">
                <a:latin typeface=" Arial"/>
              </a:rPr>
              <a:t>	Soldiers the time to attend the CI Recruitment Briefing.</a:t>
            </a:r>
          </a:p>
          <a:p>
            <a:r>
              <a:rPr lang="en-US" dirty="0">
                <a:latin typeface=" Arial"/>
                <a:ea typeface="Calibri" panose="020F0502020204030204" pitchFamily="34" charset="0"/>
                <a:cs typeface="Times New Roman" panose="02020603050405020304" pitchFamily="18" charset="0"/>
              </a:rPr>
              <a:t>	</a:t>
            </a:r>
            <a:endParaRPr lang="en-US" dirty="0">
              <a:effectLst/>
              <a:latin typeface=" Aria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17026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E4E7EBD16E294EB40BB7080795454D" ma:contentTypeVersion="12" ma:contentTypeDescription="Create a new document." ma:contentTypeScope="" ma:versionID="31d70e71ba22f0884d65e6eb2c0c2d82">
  <xsd:schema xmlns:xsd="http://www.w3.org/2001/XMLSchema" xmlns:xs="http://www.w3.org/2001/XMLSchema" xmlns:p="http://schemas.microsoft.com/office/2006/metadata/properties" xmlns:ns2="2dc2ea81-8037-48e9-9c98-f1aa3ca6896f" xmlns:ns3="ab6aa099-11b5-429b-aef8-b4690966847b" targetNamespace="http://schemas.microsoft.com/office/2006/metadata/properties" ma:root="true" ma:fieldsID="52b9a7f6cdc5616b0f47f5a95e33228d" ns2:_="" ns3:_="">
    <xsd:import namespace="2dc2ea81-8037-48e9-9c98-f1aa3ca6896f"/>
    <xsd:import namespace="ab6aa099-11b5-429b-aef8-b4690966847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c2ea81-8037-48e9-9c98-f1aa3ca689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6aa099-11b5-429b-aef8-b4690966847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ea1a6bd-bcee-4cfc-83e3-f467b5457acf}" ma:internalName="TaxCatchAll" ma:showField="CatchAllData" ma:web="ab6aa099-11b5-429b-aef8-b4690966847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TaxCatchAll xmlns="ab6aa099-11b5-429b-aef8-b4690966847b" xsi:nil="true"/>
    <lcf76f155ced4ddcb4097134ff3c332f xmlns="2dc2ea81-8037-48e9-9c98-f1aa3ca6896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2525B9-13DD-4FF8-BB33-4CEC5F2F3C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c2ea81-8037-48e9-9c98-f1aa3ca6896f"/>
    <ds:schemaRef ds:uri="ab6aa099-11b5-429b-aef8-b469096684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6A123D-7348-4A6F-99BA-CC226CE2B0CA}">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 ds:uri="ab6aa099-11b5-429b-aef8-b4690966847b"/>
    <ds:schemaRef ds:uri="2dc2ea81-8037-48e9-9c98-f1aa3ca6896f"/>
    <ds:schemaRef ds:uri="http://schemas.microsoft.com/office/infopath/2007/PartnerControls"/>
  </ds:schemaRefs>
</ds:datastoreItem>
</file>

<file path=customXml/itemProps3.xml><?xml version="1.0" encoding="utf-8"?>
<ds:datastoreItem xmlns:ds="http://schemas.openxmlformats.org/officeDocument/2006/customXml" ds:itemID="{CF65D579-16F1-4DD1-AC77-0ACCA543FE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72660</TotalTime>
  <Words>4101</Words>
  <Application>Microsoft Office PowerPoint</Application>
  <PresentationFormat>On-screen Show (4:3)</PresentationFormat>
  <Paragraphs>2013</Paragraphs>
  <Slides>66</Slides>
  <Notes>10</Notes>
  <HiddenSlides>35</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3" baseType="lpstr">
      <vt:lpstr> Arial</vt:lpstr>
      <vt:lpstr>Aptos</vt:lpstr>
      <vt:lpstr>Aptos Display</vt:lpstr>
      <vt:lpstr>Arial</vt:lpstr>
      <vt:lpstr>Calibri</vt:lpstr>
      <vt:lpstr>1_Office Theme</vt:lpstr>
      <vt:lpstr>Worksheet</vt:lpstr>
      <vt:lpstr>Leaders Briefing Shell</vt:lpstr>
      <vt:lpstr>? CO, 1-14 CAV, 2-2 ID</vt:lpstr>
      <vt:lpstr>Roll Call</vt:lpstr>
      <vt:lpstr>Leaders Briefing Shell</vt:lpstr>
      <vt:lpstr>DECEMBER CQ/SD ROSTER</vt:lpstr>
      <vt:lpstr>Weekly FRAGO/Tasks</vt:lpstr>
      <vt:lpstr>PowerPoint Presentation</vt:lpstr>
      <vt:lpstr>PowerPoint Presentation</vt:lpstr>
      <vt:lpstr>PowerPoint Presentation</vt:lpstr>
      <vt:lpstr>PowerPoint Presentation</vt:lpstr>
      <vt:lpstr>TRAINING  RESOURCE  UPDATE </vt:lpstr>
      <vt:lpstr>PowerPoint Presentation</vt:lpstr>
      <vt:lpstr>PowerPoint Presentation</vt:lpstr>
      <vt:lpstr>EQUIPMENT READINESS </vt:lpstr>
      <vt:lpstr>EQUIPMENT READINESS</vt:lpstr>
      <vt:lpstr>PowerPoint Presentation</vt:lpstr>
      <vt:lpstr>PowerPoint Presentation</vt:lpstr>
      <vt:lpstr>AWARDS COMPLETE</vt:lpstr>
      <vt:lpstr>AWARDS</vt:lpstr>
      <vt:lpstr>PowerPoint Presentation</vt:lpstr>
      <vt:lpstr>PowerPoint Presentation</vt:lpstr>
      <vt:lpstr>PowerPoint Presentation</vt:lpstr>
      <vt:lpstr>PowerPoint Presentation</vt:lpstr>
      <vt:lpstr>Profile Recovery</vt:lpstr>
      <vt:lpstr>Unbreakable Warrior</vt:lpstr>
      <vt:lpstr>MEB/IDES  (as of 09AUG2024)</vt:lpstr>
      <vt:lpstr>ASAP/SUDCC</vt:lpstr>
      <vt:lpstr>MEDPROS out to 1 feb 20</vt:lpstr>
      <vt:lpstr>MEDPROS cont. pha</vt:lpstr>
      <vt:lpstr>MEDPROS cont. immunizations</vt:lpstr>
      <vt:lpstr>MEDPROS cont. HIV </vt:lpstr>
      <vt:lpstr>MEDPROS cont. Dental Class 4 (MR3A DRC4)</vt:lpstr>
      <vt:lpstr>MEDPROS cont. vision</vt:lpstr>
      <vt:lpstr>MEDPROS cont. Hearing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30, 60, 90 Day Gains Roster</vt:lpstr>
      <vt:lpstr>PowerPoint Presentation</vt:lpstr>
      <vt:lpstr>PowerPoint Presentation</vt:lpstr>
      <vt:lpstr>PowerPoint Presentation</vt:lpstr>
      <vt:lpstr>Supply request Due for specific training events</vt:lpstr>
      <vt:lpstr>Ocie layoutS</vt:lpstr>
      <vt:lpstr>FLIPLS</vt:lpstr>
      <vt:lpstr>inventories</vt:lpstr>
      <vt:lpstr>BARRACKS WORK ORDERS</vt:lpstr>
      <vt:lpstr>PowerPoint Presentation</vt:lpstr>
      <vt:lpstr>PowerPoint Presentation</vt:lpstr>
      <vt:lpstr>PowerPoint Presentation</vt:lpstr>
      <vt:lpstr>PowerPoint Presentation</vt:lpstr>
      <vt:lpstr>PowerPoint Presentation</vt:lpstr>
      <vt:lpstr>PowerPoint Presentation</vt:lpstr>
      <vt:lpstr>8k FLAGS</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Recon 6 Command Priorities</dc:title>
  <dc:creator>JOHN.COGBILL</dc:creator>
  <cp:lastModifiedBy>Effie, Mahugh A MIL</cp:lastModifiedBy>
  <cp:revision>6028</cp:revision>
  <cp:lastPrinted>2016-09-16T17:54:46Z</cp:lastPrinted>
  <dcterms:created xsi:type="dcterms:W3CDTF">2012-09-13T18:14:07Z</dcterms:created>
  <dcterms:modified xsi:type="dcterms:W3CDTF">2025-03-13T14:40:17Z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0x010100C1E4E7EBD16E294EB40BB7080795454D</vt:lpwstr>
  </property>
</Properties>
</file>