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9"/>
  </p:notesMasterIdLst>
  <p:sldIdLst>
    <p:sldId id="265" r:id="rId3"/>
    <p:sldId id="1105" r:id="rId4"/>
    <p:sldId id="1102" r:id="rId5"/>
    <p:sldId id="1101" r:id="rId6"/>
    <p:sldId id="1103" r:id="rId7"/>
    <p:sldId id="1104"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167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B92BE-34C5-4155-8017-F3903846F1D9}" type="datetimeFigureOut">
              <a:rPr lang="en-US" smtClean="0"/>
              <a:t>3/4/2025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A891B-14C4-4DBF-BC81-13532C5D4E38}" type="slidenum">
              <a:rPr lang="en-US" smtClean="0"/>
              <a:t>‹#›</a:t>
            </a:fld>
            <a:endParaRPr lang="en-US"/>
          </a:p>
        </p:txBody>
      </p:sp>
    </p:spTree>
    <p:extLst>
      <p:ext uri="{BB962C8B-B14F-4D97-AF65-F5344CB8AC3E}">
        <p14:creationId xmlns:p14="http://schemas.microsoft.com/office/powerpoint/2010/main" val="154564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0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CB39F-E249-459B-9F49-F4C960F7C0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81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1E8C8A-FCE8-468F-969B-D549377C76FF}"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307718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1E8C8A-FCE8-468F-969B-D549377C76FF}"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249619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1E8C8A-FCE8-468F-969B-D549377C76FF}"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2757969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4875432" cy="647531"/>
          </a:xfrm>
          <a:prstGeom prst="rect">
            <a:avLst/>
          </a:prstGeom>
          <a:ln w="3175">
            <a:noFill/>
          </a:ln>
        </p:spPr>
        <p:txBody>
          <a:bodyPr vert="horz" lIns="91440" tIns="45720" rIns="91440" bIns="45720" rtlCol="0" anchor="ctr" anchorCtr="0">
            <a:normAutofit/>
          </a:bodyPr>
          <a:lstStyle>
            <a:lvl1pPr algn="ctr">
              <a:defRPr sz="1200"/>
            </a:lvl1pPr>
          </a:lstStyle>
          <a:p>
            <a:r>
              <a:rPr lang="en-US" dirty="0"/>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
        <p:nvSpPr>
          <p:cNvPr id="5" name="Slide Number Placeholder 5">
            <a:extLst>
              <a:ext uri="{FF2B5EF4-FFF2-40B4-BE49-F238E27FC236}">
                <a16:creationId xmlns:a16="http://schemas.microsoft.com/office/drawing/2014/main" id="{1793E08C-21E2-9982-1D75-95D20E7F96B3}"/>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7" name="Classification bottom">
            <a:extLst>
              <a:ext uri="{FF2B5EF4-FFF2-40B4-BE49-F238E27FC236}">
                <a16:creationId xmlns:a16="http://schemas.microsoft.com/office/drawing/2014/main" id="{6BBB2CF8-1E21-7856-895C-4C88E109D69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111086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6449" y="1183418"/>
            <a:ext cx="3931482" cy="2414793"/>
          </a:xfrm>
          <a:prstGeom prst="rect">
            <a:avLst/>
          </a:prstGeom>
          <a:effectLst>
            <a:softEdge rad="152400"/>
          </a:effectLst>
        </p:spPr>
      </p:pic>
      <p:pic>
        <p:nvPicPr>
          <p:cNvPr id="19" name="Picture 18">
            <a:extLst>
              <a:ext uri="{FF2B5EF4-FFF2-40B4-BE49-F238E27FC236}">
                <a16:creationId xmlns:a16="http://schemas.microsoft.com/office/drawing/2014/main" id="{BACA59DF-BBBC-2D7D-022F-67DD4D860DDA}"/>
              </a:ext>
            </a:extLst>
          </p:cNvPr>
          <p:cNvPicPr>
            <a:picLocks noChangeAspect="1"/>
          </p:cNvPicPr>
          <p:nvPr userDrawn="1"/>
        </p:nvPicPr>
        <p:blipFill>
          <a:blip r:embed="rId3"/>
          <a:stretch>
            <a:fillRect/>
          </a:stretch>
        </p:blipFill>
        <p:spPr>
          <a:xfrm>
            <a:off x="3332286" y="3170100"/>
            <a:ext cx="2763212" cy="2118265"/>
          </a:xfrm>
          <a:prstGeom prst="rect">
            <a:avLst/>
          </a:prstGeom>
        </p:spPr>
      </p:pic>
      <p:pic>
        <p:nvPicPr>
          <p:cNvPr id="5" name="LowerBa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WARFIGHTER’S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67778" y="2750829"/>
            <a:ext cx="3620195" cy="2412835"/>
          </a:xfrm>
          <a:prstGeom prst="rect">
            <a:avLst/>
          </a:prstGeom>
          <a:effectLst>
            <a:softEdge rad="1397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r="24743"/>
          <a:stretch/>
        </p:blipFill>
        <p:spPr>
          <a:xfrm>
            <a:off x="2718749"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r="24743"/>
          <a:stretch/>
        </p:blipFill>
        <p:spPr>
          <a:xfrm>
            <a:off x="5738557" y="5569808"/>
            <a:ext cx="678070" cy="209483"/>
          </a:xfrm>
          <a:prstGeom prst="rect">
            <a:avLst/>
          </a:prstGeom>
          <a:effectLst>
            <a:outerShdw blurRad="50800" dist="38100" dir="5400000" algn="tl" rotWithShape="0">
              <a:prstClr val="black">
                <a:alpha val="80000"/>
              </a:prstClr>
            </a:outerShdw>
          </a:effectLst>
        </p:spPr>
      </p:pic>
      <p:pic>
        <p:nvPicPr>
          <p:cNvPr id="20" name="Picture 19">
            <a:extLst>
              <a:ext uri="{FF2B5EF4-FFF2-40B4-BE49-F238E27FC236}">
                <a16:creationId xmlns:a16="http://schemas.microsoft.com/office/drawing/2014/main" id="{34413433-23B7-DBCB-ABF0-ADE7D4C0F384}"/>
              </a:ext>
            </a:extLst>
          </p:cNvPr>
          <p:cNvPicPr>
            <a:picLocks noChangeAspect="1"/>
          </p:cNvPicPr>
          <p:nvPr userDrawn="1"/>
        </p:nvPicPr>
        <p:blipFill>
          <a:blip r:embed="rId10"/>
          <a:stretch>
            <a:fillRect/>
          </a:stretch>
        </p:blipFill>
        <p:spPr>
          <a:xfrm>
            <a:off x="109030" y="2957998"/>
            <a:ext cx="3469440" cy="2308823"/>
          </a:xfrm>
          <a:prstGeom prst="rect">
            <a:avLst/>
          </a:prstGeom>
        </p:spPr>
      </p:pic>
      <p:grpSp>
        <p:nvGrpSpPr>
          <p:cNvPr id="2" name="Group 1">
            <a:extLst>
              <a:ext uri="{FF2B5EF4-FFF2-40B4-BE49-F238E27FC236}">
                <a16:creationId xmlns:a16="http://schemas.microsoft.com/office/drawing/2014/main" id="{6FDA36BA-9693-A460-E493-F29A332C7858}"/>
              </a:ext>
            </a:extLst>
          </p:cNvPr>
          <p:cNvGrpSpPr/>
          <p:nvPr userDrawn="1"/>
        </p:nvGrpSpPr>
        <p:grpSpPr>
          <a:xfrm>
            <a:off x="7641666" y="39890"/>
            <a:ext cx="1502334" cy="947246"/>
            <a:chOff x="4626896" y="4190957"/>
            <a:chExt cx="1502334" cy="947246"/>
          </a:xfrm>
        </p:grpSpPr>
        <p:pic>
          <p:nvPicPr>
            <p:cNvPr id="10" name="Picture 9">
              <a:extLst>
                <a:ext uri="{FF2B5EF4-FFF2-40B4-BE49-F238E27FC236}">
                  <a16:creationId xmlns:a16="http://schemas.microsoft.com/office/drawing/2014/main" id="{D3228695-7773-07C7-2F86-1A64F08D9C91}"/>
                </a:ext>
              </a:extLst>
            </p:cNvPr>
            <p:cNvPicPr>
              <a:picLocks noChangeAspect="1"/>
            </p:cNvPicPr>
            <p:nvPr/>
          </p:nvPicPr>
          <p:blipFill rotWithShape="1">
            <a:blip r:embed="rId11"/>
            <a:srcRect b="16964"/>
            <a:stretch/>
          </p:blipFill>
          <p:spPr>
            <a:xfrm>
              <a:off x="4897225" y="4190957"/>
              <a:ext cx="961677" cy="670247"/>
            </a:xfrm>
            <a:prstGeom prst="rect">
              <a:avLst/>
            </a:prstGeom>
          </p:spPr>
        </p:pic>
        <p:sp>
          <p:nvSpPr>
            <p:cNvPr id="12" name="TextBox 11">
              <a:extLst>
                <a:ext uri="{FF2B5EF4-FFF2-40B4-BE49-F238E27FC236}">
                  <a16:creationId xmlns:a16="http://schemas.microsoft.com/office/drawing/2014/main" id="{D6B74342-021A-5960-7142-3CFAFB1F9EBA}"/>
                </a:ext>
              </a:extLst>
            </p:cNvPr>
            <p:cNvSpPr txBox="1"/>
            <p:nvPr/>
          </p:nvSpPr>
          <p:spPr>
            <a:xfrm>
              <a:off x="4626896" y="4861204"/>
              <a:ext cx="1502334"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U.S. AIR FORCE</a:t>
              </a:r>
            </a:p>
          </p:txBody>
        </p:sp>
      </p:grpSp>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452776" y="828008"/>
            <a:ext cx="3836190" cy="2474667"/>
          </a:xfrm>
          <a:prstGeom prst="rect">
            <a:avLst/>
          </a:prstGeom>
          <a:effectLst>
            <a:softEdge rad="127000"/>
          </a:effectLst>
        </p:spPr>
      </p:pic>
      <p:pic>
        <p:nvPicPr>
          <p:cNvPr id="21" name="Picture 20">
            <a:extLst>
              <a:ext uri="{FF2B5EF4-FFF2-40B4-BE49-F238E27FC236}">
                <a16:creationId xmlns:a16="http://schemas.microsoft.com/office/drawing/2014/main" id="{E5F908A9-24D3-B3C1-54F6-8C7AD24B441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117561" y="748931"/>
            <a:ext cx="3196449" cy="2534270"/>
          </a:xfrm>
          <a:prstGeom prst="rect">
            <a:avLst/>
          </a:prstGeom>
          <a:noFill/>
          <a:effectLst>
            <a:softEdge rad="596900"/>
          </a:effectLst>
        </p:spPr>
      </p:pic>
    </p:spTree>
    <p:extLst>
      <p:ext uri="{BB962C8B-B14F-4D97-AF65-F5344CB8AC3E}">
        <p14:creationId xmlns:p14="http://schemas.microsoft.com/office/powerpoint/2010/main" val="29095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4415667" cy="647531"/>
          </a:xfrm>
          <a:prstGeom prst="rect">
            <a:avLst/>
          </a:prstGeom>
          <a:ln w="3175">
            <a:noFill/>
          </a:ln>
        </p:spPr>
        <p:txBody>
          <a:bodyPr vert="horz" lIns="91440" tIns="45720" rIns="91440" bIns="45720" rtlCol="0" anchor="ctr" anchorCtr="0">
            <a:normAutofit/>
          </a:bodyPr>
          <a:lstStyle>
            <a:lvl1pPr>
              <a:defRPr sz="24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WARFIGHTER’S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B6A98BE3-78D8-4050-B868-ACA176827791}"/>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9" name="Classification bottom">
            <a:extLst>
              <a:ext uri="{FF2B5EF4-FFF2-40B4-BE49-F238E27FC236}">
                <a16:creationId xmlns:a16="http://schemas.microsoft.com/office/drawing/2014/main" id="{17E12206-BA49-43AF-6413-B37072FF10AF}"/>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grpSp>
        <p:nvGrpSpPr>
          <p:cNvPr id="10" name="Group 9">
            <a:extLst>
              <a:ext uri="{FF2B5EF4-FFF2-40B4-BE49-F238E27FC236}">
                <a16:creationId xmlns:a16="http://schemas.microsoft.com/office/drawing/2014/main" id="{FE5D213E-BC0E-BC5A-79AA-9453C25831FB}"/>
              </a:ext>
            </a:extLst>
          </p:cNvPr>
          <p:cNvGrpSpPr/>
          <p:nvPr userDrawn="1"/>
        </p:nvGrpSpPr>
        <p:grpSpPr>
          <a:xfrm>
            <a:off x="7845725" y="67010"/>
            <a:ext cx="1290738" cy="680443"/>
            <a:chOff x="3595523" y="4295313"/>
            <a:chExt cx="1290738" cy="680443"/>
          </a:xfrm>
        </p:grpSpPr>
        <p:pic>
          <p:nvPicPr>
            <p:cNvPr id="15" name="Picture 14">
              <a:extLst>
                <a:ext uri="{FF2B5EF4-FFF2-40B4-BE49-F238E27FC236}">
                  <a16:creationId xmlns:a16="http://schemas.microsoft.com/office/drawing/2014/main" id="{284C323C-6487-6556-D6CE-CF18E7F08A51}"/>
                </a:ext>
              </a:extLst>
            </p:cNvPr>
            <p:cNvPicPr>
              <a:picLocks noChangeAspect="1"/>
            </p:cNvPicPr>
            <p:nvPr/>
          </p:nvPicPr>
          <p:blipFill rotWithShape="1">
            <a:blip r:embed="rId7"/>
            <a:srcRect b="16964"/>
            <a:stretch/>
          </p:blipFill>
          <p:spPr>
            <a:xfrm>
              <a:off x="3909785" y="4295313"/>
              <a:ext cx="662215" cy="461534"/>
            </a:xfrm>
            <a:prstGeom prst="rect">
              <a:avLst/>
            </a:prstGeom>
          </p:spPr>
        </p:pic>
        <p:sp>
          <p:nvSpPr>
            <p:cNvPr id="17" name="TextBox 16">
              <a:extLst>
                <a:ext uri="{FF2B5EF4-FFF2-40B4-BE49-F238E27FC236}">
                  <a16:creationId xmlns:a16="http://schemas.microsoft.com/office/drawing/2014/main" id="{15A05FEA-CB60-0500-996B-A578897FE7D0}"/>
                </a:ext>
              </a:extLst>
            </p:cNvPr>
            <p:cNvSpPr txBox="1"/>
            <p:nvPr/>
          </p:nvSpPr>
          <p:spPr>
            <a:xfrm>
              <a:off x="3595523" y="4729535"/>
              <a:ext cx="1290738" cy="246221"/>
            </a:xfrm>
            <a:prstGeom prst="rect">
              <a:avLst/>
            </a:prstGeom>
            <a:noFill/>
          </p:spPr>
          <p:txBody>
            <a:bodyPr wrap="none" rtlCol="0">
              <a:spAutoFit/>
            </a:bodyPr>
            <a:lstStyle/>
            <a:p>
              <a:r>
                <a:rPr lang="en-US" sz="1000" dirty="0">
                  <a:solidFill>
                    <a:srgbClr val="002774"/>
                  </a:solidFill>
                  <a:latin typeface="Arial Black" panose="020B0A04020102020204" pitchFamily="34" charset="0"/>
                </a:rPr>
                <a:t>U.S. AIR FORCE</a:t>
              </a:r>
            </a:p>
          </p:txBody>
        </p:sp>
      </p:grpSp>
    </p:spTree>
    <p:extLst>
      <p:ext uri="{BB962C8B-B14F-4D97-AF65-F5344CB8AC3E}">
        <p14:creationId xmlns:p14="http://schemas.microsoft.com/office/powerpoint/2010/main" val="196595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4318953" cy="647531"/>
          </a:xfrm>
          <a:prstGeom prst="rect">
            <a:avLst/>
          </a:prstGeom>
          <a:ln w="3175">
            <a:noFill/>
          </a:ln>
        </p:spPr>
        <p:txBody>
          <a:bodyPr vert="horz" lIns="91440" tIns="45720" rIns="91440" bIns="45720" rtlCol="0" anchor="ctr" anchorCtr="0">
            <a:normAutofit/>
          </a:bodyPr>
          <a:lstStyle>
            <a:lvl1pPr algn="ctr">
              <a:defRPr sz="18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WARFIGHTER’S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5C4F9A47-6724-ED12-4A66-6F30AA1DF75E}"/>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9" name="Classification bottom">
            <a:extLst>
              <a:ext uri="{FF2B5EF4-FFF2-40B4-BE49-F238E27FC236}">
                <a16:creationId xmlns:a16="http://schemas.microsoft.com/office/drawing/2014/main" id="{18B06A94-00A1-7DF7-C6C9-34DE72F6452A}"/>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grpSp>
        <p:nvGrpSpPr>
          <p:cNvPr id="16" name="Group 15">
            <a:extLst>
              <a:ext uri="{FF2B5EF4-FFF2-40B4-BE49-F238E27FC236}">
                <a16:creationId xmlns:a16="http://schemas.microsoft.com/office/drawing/2014/main" id="{92F6859D-AF03-F103-8002-6D688A7F1CDB}"/>
              </a:ext>
            </a:extLst>
          </p:cNvPr>
          <p:cNvGrpSpPr/>
          <p:nvPr userDrawn="1"/>
        </p:nvGrpSpPr>
        <p:grpSpPr>
          <a:xfrm>
            <a:off x="7785527" y="94933"/>
            <a:ext cx="1290738" cy="680443"/>
            <a:chOff x="3595523" y="4295313"/>
            <a:chExt cx="1290738" cy="680443"/>
          </a:xfrm>
        </p:grpSpPr>
        <p:pic>
          <p:nvPicPr>
            <p:cNvPr id="17" name="Picture 16">
              <a:extLst>
                <a:ext uri="{FF2B5EF4-FFF2-40B4-BE49-F238E27FC236}">
                  <a16:creationId xmlns:a16="http://schemas.microsoft.com/office/drawing/2014/main" id="{8C41FF80-4C4A-87EB-8654-0FE03D8736F0}"/>
                </a:ext>
              </a:extLst>
            </p:cNvPr>
            <p:cNvPicPr>
              <a:picLocks noChangeAspect="1"/>
            </p:cNvPicPr>
            <p:nvPr/>
          </p:nvPicPr>
          <p:blipFill rotWithShape="1">
            <a:blip r:embed="rId7"/>
            <a:srcRect b="16964"/>
            <a:stretch/>
          </p:blipFill>
          <p:spPr>
            <a:xfrm>
              <a:off x="3909785" y="4295313"/>
              <a:ext cx="662215" cy="461534"/>
            </a:xfrm>
            <a:prstGeom prst="rect">
              <a:avLst/>
            </a:prstGeom>
          </p:spPr>
        </p:pic>
        <p:sp>
          <p:nvSpPr>
            <p:cNvPr id="20" name="TextBox 19">
              <a:extLst>
                <a:ext uri="{FF2B5EF4-FFF2-40B4-BE49-F238E27FC236}">
                  <a16:creationId xmlns:a16="http://schemas.microsoft.com/office/drawing/2014/main" id="{900A16D4-ECE1-BC1C-82DD-C2E5B9E7E8E3}"/>
                </a:ext>
              </a:extLst>
            </p:cNvPr>
            <p:cNvSpPr txBox="1"/>
            <p:nvPr/>
          </p:nvSpPr>
          <p:spPr>
            <a:xfrm>
              <a:off x="3595523" y="4729535"/>
              <a:ext cx="1290738" cy="246221"/>
            </a:xfrm>
            <a:prstGeom prst="rect">
              <a:avLst/>
            </a:prstGeom>
            <a:noFill/>
          </p:spPr>
          <p:txBody>
            <a:bodyPr wrap="none" rtlCol="0">
              <a:spAutoFit/>
            </a:bodyPr>
            <a:lstStyle/>
            <a:p>
              <a:r>
                <a:rPr lang="en-US" sz="1000" dirty="0">
                  <a:solidFill>
                    <a:srgbClr val="002774"/>
                  </a:solidFill>
                  <a:latin typeface="Arial Black" panose="020B0A04020102020204" pitchFamily="34" charset="0"/>
                </a:rPr>
                <a:t>U.S. AIR FORCE</a:t>
              </a:r>
            </a:p>
          </p:txBody>
        </p:sp>
      </p:grpSp>
    </p:spTree>
    <p:extLst>
      <p:ext uri="{BB962C8B-B14F-4D97-AF65-F5344CB8AC3E}">
        <p14:creationId xmlns:p14="http://schemas.microsoft.com/office/powerpoint/2010/main" val="155980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3" y="99922"/>
            <a:ext cx="3683276" cy="647531"/>
          </a:xfrm>
          <a:prstGeom prst="rect">
            <a:avLst/>
          </a:prstGeom>
          <a:ln w="3175">
            <a:noFill/>
          </a:ln>
        </p:spPr>
        <p:txBody>
          <a:bodyPr vert="horz" lIns="91440" tIns="45720" rIns="91440" bIns="45720" rtlCol="0" anchor="ctr" anchorCtr="0">
            <a:normAutofit/>
          </a:bodyPr>
          <a:lstStyle>
            <a:lvl1pPr>
              <a:defRPr sz="18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WARFIGHTER’S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0" name="Slide Number Placeholder 5">
            <a:extLst>
              <a:ext uri="{FF2B5EF4-FFF2-40B4-BE49-F238E27FC236}">
                <a16:creationId xmlns:a16="http://schemas.microsoft.com/office/drawing/2014/main" id="{742EE63A-2485-1534-E07C-742CAC9160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11" name="Classification bottom">
            <a:extLst>
              <a:ext uri="{FF2B5EF4-FFF2-40B4-BE49-F238E27FC236}">
                <a16:creationId xmlns:a16="http://schemas.microsoft.com/office/drawing/2014/main" id="{6AB13D19-CD0B-93C9-2BEF-E358DE162A6D}"/>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grpSp>
        <p:nvGrpSpPr>
          <p:cNvPr id="15" name="Group 14">
            <a:extLst>
              <a:ext uri="{FF2B5EF4-FFF2-40B4-BE49-F238E27FC236}">
                <a16:creationId xmlns:a16="http://schemas.microsoft.com/office/drawing/2014/main" id="{313A8631-B218-78A8-C154-7ACCBC80DD65}"/>
              </a:ext>
            </a:extLst>
          </p:cNvPr>
          <p:cNvGrpSpPr/>
          <p:nvPr userDrawn="1"/>
        </p:nvGrpSpPr>
        <p:grpSpPr>
          <a:xfrm>
            <a:off x="7845725" y="94933"/>
            <a:ext cx="1290738" cy="680443"/>
            <a:chOff x="3595523" y="4295313"/>
            <a:chExt cx="1290738" cy="680443"/>
          </a:xfrm>
        </p:grpSpPr>
        <p:pic>
          <p:nvPicPr>
            <p:cNvPr id="16" name="Picture 15">
              <a:extLst>
                <a:ext uri="{FF2B5EF4-FFF2-40B4-BE49-F238E27FC236}">
                  <a16:creationId xmlns:a16="http://schemas.microsoft.com/office/drawing/2014/main" id="{0D5996E3-D0B9-4159-AEEA-386DA4F9FD7B}"/>
                </a:ext>
              </a:extLst>
            </p:cNvPr>
            <p:cNvPicPr>
              <a:picLocks noChangeAspect="1"/>
            </p:cNvPicPr>
            <p:nvPr/>
          </p:nvPicPr>
          <p:blipFill rotWithShape="1">
            <a:blip r:embed="rId7"/>
            <a:srcRect b="16964"/>
            <a:stretch/>
          </p:blipFill>
          <p:spPr>
            <a:xfrm>
              <a:off x="3909785" y="4295313"/>
              <a:ext cx="662215" cy="461534"/>
            </a:xfrm>
            <a:prstGeom prst="rect">
              <a:avLst/>
            </a:prstGeom>
          </p:spPr>
        </p:pic>
        <p:sp>
          <p:nvSpPr>
            <p:cNvPr id="17" name="TextBox 16">
              <a:extLst>
                <a:ext uri="{FF2B5EF4-FFF2-40B4-BE49-F238E27FC236}">
                  <a16:creationId xmlns:a16="http://schemas.microsoft.com/office/drawing/2014/main" id="{19F628FC-064F-8EDF-208A-E858420E3680}"/>
                </a:ext>
              </a:extLst>
            </p:cNvPr>
            <p:cNvSpPr txBox="1"/>
            <p:nvPr/>
          </p:nvSpPr>
          <p:spPr>
            <a:xfrm>
              <a:off x="3595523" y="4729535"/>
              <a:ext cx="1290738" cy="246221"/>
            </a:xfrm>
            <a:prstGeom prst="rect">
              <a:avLst/>
            </a:prstGeom>
            <a:noFill/>
          </p:spPr>
          <p:txBody>
            <a:bodyPr wrap="none" rtlCol="0">
              <a:spAutoFit/>
            </a:bodyPr>
            <a:lstStyle/>
            <a:p>
              <a:r>
                <a:rPr lang="en-US" sz="1000" dirty="0">
                  <a:solidFill>
                    <a:srgbClr val="002774"/>
                  </a:solidFill>
                  <a:latin typeface="Arial Black" panose="020B0A04020102020204" pitchFamily="34" charset="0"/>
                </a:rPr>
                <a:t>U.S. AIR FORCE</a:t>
              </a:r>
            </a:p>
          </p:txBody>
        </p:sp>
      </p:grpSp>
    </p:spTree>
    <p:extLst>
      <p:ext uri="{BB962C8B-B14F-4D97-AF65-F5344CB8AC3E}">
        <p14:creationId xmlns:p14="http://schemas.microsoft.com/office/powerpoint/2010/main" val="73513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3" y="99922"/>
            <a:ext cx="3386968" cy="647531"/>
          </a:xfrm>
          <a:prstGeom prst="rect">
            <a:avLst/>
          </a:prstGeom>
          <a:ln w="3175">
            <a:noFill/>
          </a:ln>
        </p:spPr>
        <p:txBody>
          <a:bodyPr vert="horz" lIns="91440" tIns="45720" rIns="91440" bIns="45720" rtlCol="0" anchor="ctr" anchorCtr="0">
            <a:normAutofit/>
          </a:bodyPr>
          <a:lstStyle>
            <a:lvl1pPr>
              <a:defRPr sz="18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WARFIGHTER’S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0" name="Slide Number Placeholder 5">
            <a:extLst>
              <a:ext uri="{FF2B5EF4-FFF2-40B4-BE49-F238E27FC236}">
                <a16:creationId xmlns:a16="http://schemas.microsoft.com/office/drawing/2014/main" id="{8202F7D7-A8EA-0CCC-E42F-DBFD4A65876A}"/>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11" name="Classification bottom">
            <a:extLst>
              <a:ext uri="{FF2B5EF4-FFF2-40B4-BE49-F238E27FC236}">
                <a16:creationId xmlns:a16="http://schemas.microsoft.com/office/drawing/2014/main" id="{F9A6B0E4-A77C-8B5A-C7CD-0AD35208C3A6}"/>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grpSp>
        <p:nvGrpSpPr>
          <p:cNvPr id="15" name="Group 14">
            <a:extLst>
              <a:ext uri="{FF2B5EF4-FFF2-40B4-BE49-F238E27FC236}">
                <a16:creationId xmlns:a16="http://schemas.microsoft.com/office/drawing/2014/main" id="{A26A063D-187A-FAFF-41A4-6C4F7D38D9AF}"/>
              </a:ext>
            </a:extLst>
          </p:cNvPr>
          <p:cNvGrpSpPr/>
          <p:nvPr userDrawn="1"/>
        </p:nvGrpSpPr>
        <p:grpSpPr>
          <a:xfrm>
            <a:off x="7785527" y="67010"/>
            <a:ext cx="1290738" cy="680443"/>
            <a:chOff x="3595523" y="4295313"/>
            <a:chExt cx="1290738" cy="680443"/>
          </a:xfrm>
        </p:grpSpPr>
        <p:pic>
          <p:nvPicPr>
            <p:cNvPr id="16" name="Picture 15">
              <a:extLst>
                <a:ext uri="{FF2B5EF4-FFF2-40B4-BE49-F238E27FC236}">
                  <a16:creationId xmlns:a16="http://schemas.microsoft.com/office/drawing/2014/main" id="{4DF7A7E0-3A3E-F617-144F-A5FBBD2FD561}"/>
                </a:ext>
              </a:extLst>
            </p:cNvPr>
            <p:cNvPicPr>
              <a:picLocks noChangeAspect="1"/>
            </p:cNvPicPr>
            <p:nvPr/>
          </p:nvPicPr>
          <p:blipFill rotWithShape="1">
            <a:blip r:embed="rId7"/>
            <a:srcRect b="16964"/>
            <a:stretch/>
          </p:blipFill>
          <p:spPr>
            <a:xfrm>
              <a:off x="3909785" y="4295313"/>
              <a:ext cx="662215" cy="461534"/>
            </a:xfrm>
            <a:prstGeom prst="rect">
              <a:avLst/>
            </a:prstGeom>
          </p:spPr>
        </p:pic>
        <p:sp>
          <p:nvSpPr>
            <p:cNvPr id="17" name="TextBox 16">
              <a:extLst>
                <a:ext uri="{FF2B5EF4-FFF2-40B4-BE49-F238E27FC236}">
                  <a16:creationId xmlns:a16="http://schemas.microsoft.com/office/drawing/2014/main" id="{AA2F1F71-E1A8-6070-E172-E9B581C79545}"/>
                </a:ext>
              </a:extLst>
            </p:cNvPr>
            <p:cNvSpPr txBox="1"/>
            <p:nvPr/>
          </p:nvSpPr>
          <p:spPr>
            <a:xfrm>
              <a:off x="3595523" y="4729535"/>
              <a:ext cx="1290738" cy="246221"/>
            </a:xfrm>
            <a:prstGeom prst="rect">
              <a:avLst/>
            </a:prstGeom>
            <a:noFill/>
          </p:spPr>
          <p:txBody>
            <a:bodyPr wrap="none" rtlCol="0">
              <a:spAutoFit/>
            </a:bodyPr>
            <a:lstStyle/>
            <a:p>
              <a:r>
                <a:rPr lang="en-US" sz="1000" dirty="0">
                  <a:solidFill>
                    <a:srgbClr val="002774"/>
                  </a:solidFill>
                  <a:latin typeface="Arial Black" panose="020B0A04020102020204" pitchFamily="34" charset="0"/>
                </a:rPr>
                <a:t>U.S. AIR FORCE</a:t>
              </a:r>
            </a:p>
          </p:txBody>
        </p:sp>
      </p:grpSp>
    </p:spTree>
    <p:extLst>
      <p:ext uri="{BB962C8B-B14F-4D97-AF65-F5344CB8AC3E}">
        <p14:creationId xmlns:p14="http://schemas.microsoft.com/office/powerpoint/2010/main" val="229492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883877" y="99922"/>
            <a:ext cx="2737311" cy="647531"/>
          </a:xfrm>
          <a:prstGeom prst="rect">
            <a:avLst/>
          </a:prstGeom>
          <a:ln w="3175">
            <a:noFill/>
          </a:ln>
        </p:spPr>
        <p:txBody>
          <a:bodyPr vert="horz" lIns="91440" tIns="45720" rIns="91440" bIns="45720" rtlCol="0" anchor="ctr" anchorCtr="0">
            <a:normAutofit/>
          </a:bodyPr>
          <a:lstStyle>
            <a:lvl1pPr algn="ctr">
              <a:defRPr sz="18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WARFIGHTER’S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F2676A61-B842-35BE-8BD1-18B2FB2C7958}"/>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9" name="Classification bottom">
            <a:extLst>
              <a:ext uri="{FF2B5EF4-FFF2-40B4-BE49-F238E27FC236}">
                <a16:creationId xmlns:a16="http://schemas.microsoft.com/office/drawing/2014/main" id="{59110F65-88BE-35F9-31E8-23C71E3BA3E1}"/>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grpSp>
        <p:nvGrpSpPr>
          <p:cNvPr id="10" name="Group 9">
            <a:extLst>
              <a:ext uri="{FF2B5EF4-FFF2-40B4-BE49-F238E27FC236}">
                <a16:creationId xmlns:a16="http://schemas.microsoft.com/office/drawing/2014/main" id="{D6FB3632-91FF-A0DB-6AB4-F545B1D630A7}"/>
              </a:ext>
            </a:extLst>
          </p:cNvPr>
          <p:cNvGrpSpPr/>
          <p:nvPr userDrawn="1"/>
        </p:nvGrpSpPr>
        <p:grpSpPr>
          <a:xfrm>
            <a:off x="7453693" y="99922"/>
            <a:ext cx="1502334" cy="947246"/>
            <a:chOff x="4626896" y="4190957"/>
            <a:chExt cx="1502334" cy="947246"/>
          </a:xfrm>
        </p:grpSpPr>
        <p:pic>
          <p:nvPicPr>
            <p:cNvPr id="11" name="Picture 10">
              <a:extLst>
                <a:ext uri="{FF2B5EF4-FFF2-40B4-BE49-F238E27FC236}">
                  <a16:creationId xmlns:a16="http://schemas.microsoft.com/office/drawing/2014/main" id="{30ED5B4D-1AB2-121C-990E-BF94874DEDA4}"/>
                </a:ext>
              </a:extLst>
            </p:cNvPr>
            <p:cNvPicPr>
              <a:picLocks noChangeAspect="1"/>
            </p:cNvPicPr>
            <p:nvPr/>
          </p:nvPicPr>
          <p:blipFill rotWithShape="1">
            <a:blip r:embed="rId6"/>
            <a:srcRect b="16964"/>
            <a:stretch/>
          </p:blipFill>
          <p:spPr>
            <a:xfrm>
              <a:off x="4897225" y="4190957"/>
              <a:ext cx="961677" cy="670247"/>
            </a:xfrm>
            <a:prstGeom prst="rect">
              <a:avLst/>
            </a:prstGeom>
          </p:spPr>
        </p:pic>
        <p:sp>
          <p:nvSpPr>
            <p:cNvPr id="12" name="TextBox 11">
              <a:extLst>
                <a:ext uri="{FF2B5EF4-FFF2-40B4-BE49-F238E27FC236}">
                  <a16:creationId xmlns:a16="http://schemas.microsoft.com/office/drawing/2014/main" id="{E785760D-5CBF-132A-B324-07E2923EBA85}"/>
                </a:ext>
              </a:extLst>
            </p:cNvPr>
            <p:cNvSpPr txBox="1"/>
            <p:nvPr/>
          </p:nvSpPr>
          <p:spPr>
            <a:xfrm>
              <a:off x="4626896" y="4861204"/>
              <a:ext cx="1502334"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U.S. AIR FORCE</a:t>
              </a:r>
            </a:p>
          </p:txBody>
        </p:sp>
      </p:grpSp>
    </p:spTree>
    <p:extLst>
      <p:ext uri="{BB962C8B-B14F-4D97-AF65-F5344CB8AC3E}">
        <p14:creationId xmlns:p14="http://schemas.microsoft.com/office/powerpoint/2010/main" val="227401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208529" y="716408"/>
            <a:ext cx="3910298" cy="647531"/>
          </a:xfrm>
          <a:prstGeom prst="rect">
            <a:avLst/>
          </a:prstGeom>
          <a:ln w="3175">
            <a:noFill/>
          </a:ln>
        </p:spPr>
        <p:txBody>
          <a:bodyPr vert="horz" lIns="91440" tIns="45720" rIns="91440" bIns="45720" rtlCol="0" anchor="ctr" anchorCtr="0">
            <a:normAutofit/>
          </a:bodyPr>
          <a:lstStyle>
            <a:lvl1pPr algn="ctr">
              <a:defRPr sz="18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WARFIGHTER’S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D583926C-9E83-0F6C-E2FE-AB99D91EC82F}"/>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9" name="Classification bottom">
            <a:extLst>
              <a:ext uri="{FF2B5EF4-FFF2-40B4-BE49-F238E27FC236}">
                <a16:creationId xmlns:a16="http://schemas.microsoft.com/office/drawing/2014/main" id="{297D576C-0928-C14D-C127-EE840DFA613C}"/>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grpSp>
        <p:nvGrpSpPr>
          <p:cNvPr id="13" name="Group 12">
            <a:extLst>
              <a:ext uri="{FF2B5EF4-FFF2-40B4-BE49-F238E27FC236}">
                <a16:creationId xmlns:a16="http://schemas.microsoft.com/office/drawing/2014/main" id="{4C995C43-9D82-3404-1798-E59C774AE71F}"/>
              </a:ext>
            </a:extLst>
          </p:cNvPr>
          <p:cNvGrpSpPr/>
          <p:nvPr userDrawn="1"/>
        </p:nvGrpSpPr>
        <p:grpSpPr>
          <a:xfrm>
            <a:off x="7546199" y="55892"/>
            <a:ext cx="1502334" cy="947246"/>
            <a:chOff x="4626896" y="4190957"/>
            <a:chExt cx="1502334" cy="947246"/>
          </a:xfrm>
        </p:grpSpPr>
        <p:pic>
          <p:nvPicPr>
            <p:cNvPr id="14" name="Picture 13">
              <a:extLst>
                <a:ext uri="{FF2B5EF4-FFF2-40B4-BE49-F238E27FC236}">
                  <a16:creationId xmlns:a16="http://schemas.microsoft.com/office/drawing/2014/main" id="{990B8124-B46D-2959-94A6-8BC96EAB6D75}"/>
                </a:ext>
              </a:extLst>
            </p:cNvPr>
            <p:cNvPicPr>
              <a:picLocks noChangeAspect="1"/>
            </p:cNvPicPr>
            <p:nvPr/>
          </p:nvPicPr>
          <p:blipFill rotWithShape="1">
            <a:blip r:embed="rId6"/>
            <a:srcRect b="16964"/>
            <a:stretch/>
          </p:blipFill>
          <p:spPr>
            <a:xfrm>
              <a:off x="4897225" y="4190957"/>
              <a:ext cx="961677" cy="670247"/>
            </a:xfrm>
            <a:prstGeom prst="rect">
              <a:avLst/>
            </a:prstGeom>
          </p:spPr>
        </p:pic>
        <p:sp>
          <p:nvSpPr>
            <p:cNvPr id="15" name="TextBox 14">
              <a:extLst>
                <a:ext uri="{FF2B5EF4-FFF2-40B4-BE49-F238E27FC236}">
                  <a16:creationId xmlns:a16="http://schemas.microsoft.com/office/drawing/2014/main" id="{EA0695BF-BB63-4C1D-B7BB-F7F2E638D9A4}"/>
                </a:ext>
              </a:extLst>
            </p:cNvPr>
            <p:cNvSpPr txBox="1"/>
            <p:nvPr/>
          </p:nvSpPr>
          <p:spPr>
            <a:xfrm>
              <a:off x="4626896" y="4861204"/>
              <a:ext cx="1502334" cy="276999"/>
            </a:xfrm>
            <a:prstGeom prst="rect">
              <a:avLst/>
            </a:prstGeom>
            <a:noFill/>
          </p:spPr>
          <p:txBody>
            <a:bodyPr wrap="none" rtlCol="0">
              <a:spAutoFit/>
            </a:bodyPr>
            <a:lstStyle/>
            <a:p>
              <a:r>
                <a:rPr lang="en-US" sz="1200" dirty="0">
                  <a:solidFill>
                    <a:srgbClr val="002774"/>
                  </a:solidFill>
                  <a:latin typeface="Arial Black" panose="020B0A04020102020204" pitchFamily="34" charset="0"/>
                </a:rPr>
                <a:t>U.S. AIR FORCE</a:t>
              </a:r>
            </a:p>
          </p:txBody>
        </p:sp>
      </p:grpSp>
    </p:spTree>
    <p:extLst>
      <p:ext uri="{BB962C8B-B14F-4D97-AF65-F5344CB8AC3E}">
        <p14:creationId xmlns:p14="http://schemas.microsoft.com/office/powerpoint/2010/main" val="11055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1E8C8A-FCE8-468F-969B-D549377C76FF}"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524151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
        <p:nvSpPr>
          <p:cNvPr id="6" name="Slide Number Placeholder 5">
            <a:extLst>
              <a:ext uri="{FF2B5EF4-FFF2-40B4-BE49-F238E27FC236}">
                <a16:creationId xmlns:a16="http://schemas.microsoft.com/office/drawing/2014/main" id="{4D517F3E-6AD9-0E5E-1C29-40DD959B53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7" name="Classification bottom">
            <a:extLst>
              <a:ext uri="{FF2B5EF4-FFF2-40B4-BE49-F238E27FC236}">
                <a16:creationId xmlns:a16="http://schemas.microsoft.com/office/drawing/2014/main" id="{F57FF2C9-2DFE-EA78-C1C0-23CE4C2C9C8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407265962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6781800" cy="990600"/>
          </a:xfrm>
          <a:prstGeom prst="rect">
            <a:avLst/>
          </a:prstGeom>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238870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E8C8A-FCE8-468F-969B-D549377C76FF}"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228511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1E8C8A-FCE8-468F-969B-D549377C76FF}"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280135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1E8C8A-FCE8-468F-969B-D549377C76FF}"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148400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1E8C8A-FCE8-468F-969B-D549377C76FF}"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2979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8C8A-FCE8-468F-969B-D549377C76FF}"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3335571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8C8A-FCE8-468F-969B-D549377C76FF}"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11979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8C8A-FCE8-468F-969B-D549377C76FF}"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079A6-0FF8-405B-A113-50F490163A95}" type="slidenum">
              <a:rPr lang="en-US" smtClean="0"/>
              <a:t>‹#›</a:t>
            </a:fld>
            <a:endParaRPr lang="en-US"/>
          </a:p>
        </p:txBody>
      </p:sp>
    </p:spTree>
    <p:extLst>
      <p:ext uri="{BB962C8B-B14F-4D97-AF65-F5344CB8AC3E}">
        <p14:creationId xmlns:p14="http://schemas.microsoft.com/office/powerpoint/2010/main" val="240832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1E8C8A-FCE8-468F-969B-D549377C76FF}" type="datetimeFigureOut">
              <a:rPr lang="en-US" smtClean="0"/>
              <a:t>3/4/2025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5079A6-0FF8-405B-A113-50F490163A95}" type="slidenum">
              <a:rPr lang="en-US" smtClean="0"/>
              <a:t>‹#›</a:t>
            </a:fld>
            <a:endParaRPr lang="en-US"/>
          </a:p>
        </p:txBody>
      </p:sp>
    </p:spTree>
    <p:extLst>
      <p:ext uri="{BB962C8B-B14F-4D97-AF65-F5344CB8AC3E}">
        <p14:creationId xmlns:p14="http://schemas.microsoft.com/office/powerpoint/2010/main" val="33390494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WARFIGHTER’S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3" y="11434"/>
            <a:ext cx="4153044"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8662" y="-76303"/>
            <a:ext cx="1697205" cy="6432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grpSp>
        <p:nvGrpSpPr>
          <p:cNvPr id="3" name="Group 2">
            <a:extLst>
              <a:ext uri="{FF2B5EF4-FFF2-40B4-BE49-F238E27FC236}">
                <a16:creationId xmlns:a16="http://schemas.microsoft.com/office/drawing/2014/main" id="{FDE7D8D8-B7A2-5876-1AE1-6FAAF542B8B8}"/>
              </a:ext>
            </a:extLst>
          </p:cNvPr>
          <p:cNvGrpSpPr/>
          <p:nvPr userDrawn="1"/>
        </p:nvGrpSpPr>
        <p:grpSpPr>
          <a:xfrm>
            <a:off x="7787400" y="60193"/>
            <a:ext cx="1290738" cy="680443"/>
            <a:chOff x="3595523" y="4295313"/>
            <a:chExt cx="1290738" cy="680443"/>
          </a:xfrm>
        </p:grpSpPr>
        <p:pic>
          <p:nvPicPr>
            <p:cNvPr id="5" name="Picture 4">
              <a:extLst>
                <a:ext uri="{FF2B5EF4-FFF2-40B4-BE49-F238E27FC236}">
                  <a16:creationId xmlns:a16="http://schemas.microsoft.com/office/drawing/2014/main" id="{54C1C0FC-73D6-9F4C-FEE8-E995F4A3E325}"/>
                </a:ext>
              </a:extLst>
            </p:cNvPr>
            <p:cNvPicPr>
              <a:picLocks noChangeAspect="1"/>
            </p:cNvPicPr>
            <p:nvPr/>
          </p:nvPicPr>
          <p:blipFill rotWithShape="1">
            <a:blip r:embed="rId14"/>
            <a:srcRect b="16964"/>
            <a:stretch/>
          </p:blipFill>
          <p:spPr>
            <a:xfrm>
              <a:off x="3909785" y="4295313"/>
              <a:ext cx="662215" cy="461534"/>
            </a:xfrm>
            <a:prstGeom prst="rect">
              <a:avLst/>
            </a:prstGeom>
          </p:spPr>
        </p:pic>
        <p:sp>
          <p:nvSpPr>
            <p:cNvPr id="6" name="TextBox 5">
              <a:extLst>
                <a:ext uri="{FF2B5EF4-FFF2-40B4-BE49-F238E27FC236}">
                  <a16:creationId xmlns:a16="http://schemas.microsoft.com/office/drawing/2014/main" id="{03E0C523-F916-C0EA-3A27-520AE7C7B7F7}"/>
                </a:ext>
              </a:extLst>
            </p:cNvPr>
            <p:cNvSpPr txBox="1"/>
            <p:nvPr/>
          </p:nvSpPr>
          <p:spPr>
            <a:xfrm>
              <a:off x="3595523" y="4729535"/>
              <a:ext cx="1290738" cy="246221"/>
            </a:xfrm>
            <a:prstGeom prst="rect">
              <a:avLst/>
            </a:prstGeom>
            <a:noFill/>
          </p:spPr>
          <p:txBody>
            <a:bodyPr wrap="none" rtlCol="0">
              <a:spAutoFit/>
            </a:bodyPr>
            <a:lstStyle/>
            <a:p>
              <a:r>
                <a:rPr lang="en-US" sz="1000" dirty="0">
                  <a:solidFill>
                    <a:srgbClr val="002774"/>
                  </a:solidFill>
                  <a:latin typeface="Arial Black" panose="020B0A04020102020204" pitchFamily="34" charset="0"/>
                </a:rPr>
                <a:t>U.S. AIR FORCE</a:t>
              </a:r>
            </a:p>
          </p:txBody>
        </p:sp>
      </p:grpSp>
    </p:spTree>
    <p:extLst>
      <p:ext uri="{BB962C8B-B14F-4D97-AF65-F5344CB8AC3E}">
        <p14:creationId xmlns:p14="http://schemas.microsoft.com/office/powerpoint/2010/main" val="9110661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sz="1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23.emf"/><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file:///C:\Users\geraldo.irizarry\OneDrive%20-%20US%20Army\Desktop\4283-Fillable%20Nov18%20-%20Shortcut.lnk" TargetMode="External"/><Relationship Id="rId1" Type="http://schemas.openxmlformats.org/officeDocument/2006/relationships/slideLayout" Target="../slideLayouts/slideLayout21.x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hyperlink" Target="file:///C:\Users\geraldo.irizarry\OneDrive%20-%20US%20Army\Desktop\4283%20barracks%20forms\4283-Fillable%20Nov18.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itsoverflowing.com/diy-air-conditioner-side-panels/" TargetMode="External"/><Relationship Id="rId2" Type="http://schemas.openxmlformats.org/officeDocument/2006/relationships/image" Target="../media/image27.png"/><Relationship Id="rId1" Type="http://schemas.openxmlformats.org/officeDocument/2006/relationships/slideLayout" Target="../slideLayouts/slideLayout21.xml"/><Relationship Id="rId4" Type="http://schemas.openxmlformats.org/officeDocument/2006/relationships/hyperlink" Target="https://www.amazon.com/Breeze-Stop-Surround-Insulation-Conditioner/dp/B08QDL1XTC?source=ps-sl-shoppingads-lpcontext&amp;ref_=fplfs&amp;psc=1&amp;smid=A1AILYV2G6A18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49" y="4194475"/>
            <a:ext cx="7517385" cy="642996"/>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j-ea"/>
                <a:cs typeface="Arial" panose="020B0604020202020204" pitchFamily="34" charset="0"/>
              </a:rPr>
              <a:t>A/C Installation Guide for Service Members</a:t>
            </a: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Arial"/>
              </a:rPr>
              <a:t>U.S.</a:t>
            </a:r>
            <a:r>
              <a:rPr kumimoji="0" lang="en-US" sz="1000" b="1" i="0" u="none" strike="noStrike" kern="0" cap="none" spc="-75" normalizeH="0" baseline="0" noProof="0" dirty="0">
                <a:ln>
                  <a:noFill/>
                </a:ln>
                <a:solidFill>
                  <a:srgbClr val="FFFFFF"/>
                </a:solidFill>
                <a:effectLst/>
                <a:uLnTx/>
                <a:uFillTx/>
                <a:latin typeface="Arial"/>
                <a:ea typeface="+mn-ea"/>
                <a:cs typeface="Arial"/>
              </a:rPr>
              <a:t> </a:t>
            </a:r>
            <a:r>
              <a:rPr kumimoji="0" lang="en-US" sz="1000" b="1" i="0" u="none" strike="noStrike" kern="0" cap="none" spc="0" normalizeH="0" baseline="0" noProof="0" dirty="0">
                <a:ln>
                  <a:noFill/>
                </a:ln>
                <a:solidFill>
                  <a:srgbClr val="FFFFFF"/>
                </a:solidFill>
                <a:effectLst/>
                <a:uLnTx/>
                <a:uFillTx/>
                <a:latin typeface="Arial"/>
                <a:ea typeface="+mn-ea"/>
                <a:cs typeface="Arial"/>
              </a:rPr>
              <a:t>Army</a:t>
            </a:r>
            <a:r>
              <a:rPr kumimoji="0" lang="en-US" sz="1000" b="1" i="0" u="none" strike="noStrike" kern="0" cap="none" spc="10" normalizeH="0" baseline="0" noProof="0" dirty="0">
                <a:ln>
                  <a:noFill/>
                </a:ln>
                <a:solidFill>
                  <a:srgbClr val="FFFFFF"/>
                </a:solidFill>
                <a:effectLst/>
                <a:uLnTx/>
                <a:uFillTx/>
                <a:latin typeface="Arial"/>
                <a:ea typeface="+mn-ea"/>
                <a:cs typeface="Arial"/>
              </a:rPr>
              <a:t> I</a:t>
            </a:r>
            <a:r>
              <a:rPr kumimoji="0" lang="en-US" sz="1000" b="1" i="0" u="none" strike="noStrike" kern="0" cap="none" spc="0" normalizeH="0" baseline="0" noProof="0" dirty="0">
                <a:ln>
                  <a:noFill/>
                </a:ln>
                <a:solidFill>
                  <a:srgbClr val="FFFFFF"/>
                </a:solidFill>
                <a:effectLst/>
                <a:uLnTx/>
                <a:uFillTx/>
                <a:latin typeface="Arial"/>
                <a:ea typeface="+mn-ea"/>
                <a:cs typeface="Arial"/>
              </a:rPr>
              <a:t>nstallation Management </a:t>
            </a:r>
            <a:r>
              <a:rPr kumimoji="0" lang="en-US" sz="1000" b="1" i="0" u="none" strike="noStrike" kern="0" cap="none" spc="-10" normalizeH="0" baseline="0" noProof="0" dirty="0">
                <a:ln>
                  <a:noFill/>
                </a:ln>
                <a:solidFill>
                  <a:srgbClr val="FFFFFF"/>
                </a:solidFill>
                <a:effectLst/>
                <a:uLnTx/>
                <a:uFillTx/>
                <a:latin typeface="Arial"/>
                <a:ea typeface="+mn-ea"/>
                <a:cs typeface="Arial"/>
              </a:rPr>
              <a:t>Command</a:t>
            </a:r>
            <a:endParaRPr kumimoji="0" lang="en-US" sz="1050" b="1" i="0" u="none" strike="noStrike" kern="1200" cap="none" spc="0" normalizeH="0" baseline="0" noProof="0" dirty="0">
              <a:ln>
                <a:noFill/>
              </a:ln>
              <a:solidFill>
                <a:prstClr val="white"/>
              </a:solidFill>
              <a:effectLst>
                <a:outerShdw blurRad="63500" dist="25400" dir="3600000" algn="t" rotWithShape="0">
                  <a:prstClr val="black">
                    <a:alpha val="90000"/>
                  </a:prstClr>
                </a:outerShdw>
              </a:effectLst>
              <a:uLnTx/>
              <a:uFillTx/>
              <a:latin typeface="Arial" panose="020B0604020202020204"/>
              <a:ea typeface="+mn-ea"/>
              <a:cs typeface="Arial" pitchFamily="34" charset="0"/>
            </a:endParaRPr>
          </a:p>
        </p:txBody>
      </p:sp>
      <p:sp>
        <p:nvSpPr>
          <p:cNvPr id="13" name="Classification bottom">
            <a:extLst>
              <a:ext uri="{FF2B5EF4-FFF2-40B4-BE49-F238E27FC236}">
                <a16:creationId xmlns:a16="http://schemas.microsoft.com/office/drawing/2014/main" id="{FC218BED-AA82-0EBF-37FF-0AC492E0AB7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prstClr val="white"/>
                </a:solidFill>
                <a:effectLst/>
                <a:uLnTx/>
                <a:uFillTx/>
                <a:latin typeface="Arial" panose="020B0604020202020204"/>
                <a:ea typeface="+mn-ea"/>
                <a:cs typeface="Arial" panose="020B0604020202020204" pitchFamily="34" charset="0"/>
              </a:rPr>
              <a:t>CUI</a:t>
            </a:r>
          </a:p>
        </p:txBody>
      </p:sp>
      <p:sp>
        <p:nvSpPr>
          <p:cNvPr id="2" name="Subtitle 4">
            <a:extLst>
              <a:ext uri="{FF2B5EF4-FFF2-40B4-BE49-F238E27FC236}">
                <a16:creationId xmlns:a16="http://schemas.microsoft.com/office/drawing/2014/main" id="{1A542882-C234-C6E1-0249-6A50CB4C599C}"/>
              </a:ext>
            </a:extLst>
          </p:cNvPr>
          <p:cNvSpPr txBox="1">
            <a:spLocks/>
          </p:cNvSpPr>
          <p:nvPr/>
        </p:nvSpPr>
        <p:spPr>
          <a:xfrm>
            <a:off x="53071" y="4989495"/>
            <a:ext cx="7030917" cy="332399"/>
          </a:xfrm>
          <a:prstGeom prst="rect">
            <a:avLst/>
          </a:prstGeom>
          <a:ln w="3175">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03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070F3-DC9F-6D6F-08BE-AAE360500382}"/>
              </a:ext>
            </a:extLst>
          </p:cNvPr>
          <p:cNvSpPr txBox="1"/>
          <p:nvPr/>
        </p:nvSpPr>
        <p:spPr>
          <a:xfrm>
            <a:off x="134950" y="656252"/>
            <a:ext cx="4609322" cy="1661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Typical barracks rooms have 15 amps/1800 Watts of available power. If the amount is exceeded the breaker will trip and need to be reset.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•Damage to the electrical system and personal equipment will occur after repeated resets.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•The room occupant is responsible for maintenance of the unit and damage caused from improper use.</a:t>
            </a:r>
          </a:p>
        </p:txBody>
      </p:sp>
      <p:sp>
        <p:nvSpPr>
          <p:cNvPr id="6" name="TextBox 5">
            <a:extLst>
              <a:ext uri="{FF2B5EF4-FFF2-40B4-BE49-F238E27FC236}">
                <a16:creationId xmlns:a16="http://schemas.microsoft.com/office/drawing/2014/main" id="{7C62D13F-C311-231A-1F65-F656B1F1FB43}"/>
              </a:ext>
            </a:extLst>
          </p:cNvPr>
          <p:cNvSpPr txBox="1"/>
          <p:nvPr/>
        </p:nvSpPr>
        <p:spPr>
          <a:xfrm>
            <a:off x="134950" y="2374227"/>
            <a:ext cx="4609322"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1.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Select a self evaporating portable unit not a wall unit.</a:t>
            </a:r>
          </a:p>
        </p:txBody>
      </p:sp>
      <p:pic>
        <p:nvPicPr>
          <p:cNvPr id="8" name="Picture 7">
            <a:extLst>
              <a:ext uri="{FF2B5EF4-FFF2-40B4-BE49-F238E27FC236}">
                <a16:creationId xmlns:a16="http://schemas.microsoft.com/office/drawing/2014/main" id="{70BDFE86-E9AB-D8A6-580A-5ACA9B20BE72}"/>
              </a:ext>
            </a:extLst>
          </p:cNvPr>
          <p:cNvPicPr>
            <a:picLocks noChangeAspect="1"/>
          </p:cNvPicPr>
          <p:nvPr/>
        </p:nvPicPr>
        <p:blipFill>
          <a:blip r:embed="rId3"/>
          <a:stretch>
            <a:fillRect/>
          </a:stretch>
        </p:blipFill>
        <p:spPr>
          <a:xfrm>
            <a:off x="237586" y="3185718"/>
            <a:ext cx="1204332" cy="1260088"/>
          </a:xfrm>
          <a:prstGeom prst="rect">
            <a:avLst/>
          </a:prstGeom>
        </p:spPr>
      </p:pic>
      <p:pic>
        <p:nvPicPr>
          <p:cNvPr id="10" name="Picture 9">
            <a:extLst>
              <a:ext uri="{FF2B5EF4-FFF2-40B4-BE49-F238E27FC236}">
                <a16:creationId xmlns:a16="http://schemas.microsoft.com/office/drawing/2014/main" id="{26D38BAF-79A5-A667-633C-857E774B25DC}"/>
              </a:ext>
            </a:extLst>
          </p:cNvPr>
          <p:cNvPicPr>
            <a:picLocks noChangeAspect="1"/>
          </p:cNvPicPr>
          <p:nvPr/>
        </p:nvPicPr>
        <p:blipFill>
          <a:blip r:embed="rId4"/>
          <a:stretch>
            <a:fillRect/>
          </a:stretch>
        </p:blipFill>
        <p:spPr>
          <a:xfrm>
            <a:off x="1754838" y="3185718"/>
            <a:ext cx="1070517" cy="1248937"/>
          </a:xfrm>
          <a:prstGeom prst="rect">
            <a:avLst/>
          </a:prstGeom>
        </p:spPr>
      </p:pic>
      <p:sp>
        <p:nvSpPr>
          <p:cNvPr id="12" name="TextBox 11">
            <a:extLst>
              <a:ext uri="{FF2B5EF4-FFF2-40B4-BE49-F238E27FC236}">
                <a16:creationId xmlns:a16="http://schemas.microsoft.com/office/drawing/2014/main" id="{265BAF1D-35FC-2E02-2488-FBC0C87429C8}"/>
              </a:ext>
            </a:extLst>
          </p:cNvPr>
          <p:cNvSpPr txBox="1"/>
          <p:nvPr/>
        </p:nvSpPr>
        <p:spPr>
          <a:xfrm>
            <a:off x="317242" y="4457078"/>
            <a:ext cx="34989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2. Select proper size AC Unit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3" name="TextBox 12">
            <a:extLst>
              <a:ext uri="{FF2B5EF4-FFF2-40B4-BE49-F238E27FC236}">
                <a16:creationId xmlns:a16="http://schemas.microsoft.com/office/drawing/2014/main" id="{28348E30-0E6A-1964-EC3F-48E2E5859081}"/>
              </a:ext>
            </a:extLst>
          </p:cNvPr>
          <p:cNvSpPr txBox="1"/>
          <p:nvPr/>
        </p:nvSpPr>
        <p:spPr>
          <a:xfrm>
            <a:off x="223935" y="4848833"/>
            <a:ext cx="359228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Room size 100 to 150 sq ft- No more than 5,000 BTU’s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Room Size 150 to 250 sq ft No more than 6,000 BTU’s</a:t>
            </a:r>
          </a:p>
        </p:txBody>
      </p:sp>
      <p:sp>
        <p:nvSpPr>
          <p:cNvPr id="15" name="TextBox 14">
            <a:extLst>
              <a:ext uri="{FF2B5EF4-FFF2-40B4-BE49-F238E27FC236}">
                <a16:creationId xmlns:a16="http://schemas.microsoft.com/office/drawing/2014/main" id="{7406B1A5-6D3A-6DB1-13DA-02FA0A4A85A6}"/>
              </a:ext>
            </a:extLst>
          </p:cNvPr>
          <p:cNvSpPr txBox="1"/>
          <p:nvPr/>
        </p:nvSpPr>
        <p:spPr>
          <a:xfrm>
            <a:off x="4829175" y="671804"/>
            <a:ext cx="46093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3. Check the box or data sticker for power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Never exceed 1000 Watts or 8.5 Amps</a:t>
            </a:r>
          </a:p>
        </p:txBody>
      </p:sp>
      <p:pic>
        <p:nvPicPr>
          <p:cNvPr id="17" name="Picture 16">
            <a:extLst>
              <a:ext uri="{FF2B5EF4-FFF2-40B4-BE49-F238E27FC236}">
                <a16:creationId xmlns:a16="http://schemas.microsoft.com/office/drawing/2014/main" id="{42D595C2-3546-B592-ED1C-4B082A346E31}"/>
              </a:ext>
            </a:extLst>
          </p:cNvPr>
          <p:cNvPicPr>
            <a:picLocks noChangeAspect="1"/>
          </p:cNvPicPr>
          <p:nvPr/>
        </p:nvPicPr>
        <p:blipFill>
          <a:blip r:embed="rId5"/>
          <a:stretch>
            <a:fillRect/>
          </a:stretch>
        </p:blipFill>
        <p:spPr>
          <a:xfrm>
            <a:off x="6672716" y="1256568"/>
            <a:ext cx="1862515" cy="1929161"/>
          </a:xfrm>
          <a:prstGeom prst="rect">
            <a:avLst/>
          </a:prstGeom>
        </p:spPr>
      </p:pic>
      <p:sp>
        <p:nvSpPr>
          <p:cNvPr id="19" name="TextBox 18">
            <a:extLst>
              <a:ext uri="{FF2B5EF4-FFF2-40B4-BE49-F238E27FC236}">
                <a16:creationId xmlns:a16="http://schemas.microsoft.com/office/drawing/2014/main" id="{8818A680-1635-6150-CA76-022510313422}"/>
              </a:ext>
            </a:extLst>
          </p:cNvPr>
          <p:cNvSpPr txBox="1"/>
          <p:nvPr/>
        </p:nvSpPr>
        <p:spPr>
          <a:xfrm>
            <a:off x="4686300" y="3144477"/>
            <a:ext cx="46653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4. Typical power use by device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23" name="Title 22">
            <a:extLst>
              <a:ext uri="{FF2B5EF4-FFF2-40B4-BE49-F238E27FC236}">
                <a16:creationId xmlns:a16="http://schemas.microsoft.com/office/drawing/2014/main" id="{48D81E7A-6D58-24C3-7FE6-EE636A3391CA}"/>
              </a:ext>
            </a:extLst>
          </p:cNvPr>
          <p:cNvSpPr>
            <a:spLocks noGrp="1"/>
          </p:cNvSpPr>
          <p:nvPr>
            <p:ph type="title"/>
          </p:nvPr>
        </p:nvSpPr>
        <p:spPr/>
        <p:txBody>
          <a:bodyPr/>
          <a:lstStyle/>
          <a:p>
            <a:r>
              <a:rPr lang="en-US" dirty="0"/>
              <a:t>                                                                                                                                   </a:t>
            </a:r>
          </a:p>
        </p:txBody>
      </p:sp>
      <p:sp>
        <p:nvSpPr>
          <p:cNvPr id="2" name="TextBox 1">
            <a:extLst>
              <a:ext uri="{FF2B5EF4-FFF2-40B4-BE49-F238E27FC236}">
                <a16:creationId xmlns:a16="http://schemas.microsoft.com/office/drawing/2014/main" id="{2796F1C8-9B39-0090-0D0E-30098981C46B}"/>
              </a:ext>
            </a:extLst>
          </p:cNvPr>
          <p:cNvSpPr txBox="1"/>
          <p:nvPr/>
        </p:nvSpPr>
        <p:spPr>
          <a:xfrm>
            <a:off x="2509935" y="335902"/>
            <a:ext cx="26922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657A115-EBE2-5820-83AA-7455665A7D45}"/>
              </a:ext>
            </a:extLst>
          </p:cNvPr>
          <p:cNvSpPr txBox="1"/>
          <p:nvPr/>
        </p:nvSpPr>
        <p:spPr>
          <a:xfrm>
            <a:off x="4783918" y="3448449"/>
            <a:ext cx="5210488"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You have 1800 Watts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Hair dryer	1,500W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Clothing Iron	1,000W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Gaming computer	300 to 500 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Gaming console	150W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Room Lighting LED	100W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Computer monitor	90W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42 inch TV	60W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Portable Fan	50W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Standard Phone charger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5 W	</a:t>
            </a:r>
          </a:p>
        </p:txBody>
      </p:sp>
    </p:spTree>
    <p:extLst>
      <p:ext uri="{BB962C8B-B14F-4D97-AF65-F5344CB8AC3E}">
        <p14:creationId xmlns:p14="http://schemas.microsoft.com/office/powerpoint/2010/main" val="1092761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DF36-6B44-0E7E-CB56-CAE201F60807}"/>
              </a:ext>
            </a:extLst>
          </p:cNvPr>
          <p:cNvSpPr>
            <a:spLocks noGrp="1"/>
          </p:cNvSpPr>
          <p:nvPr>
            <p:ph type="title"/>
          </p:nvPr>
        </p:nvSpPr>
        <p:spPr/>
        <p:txBody>
          <a:bodyPr/>
          <a:lstStyle/>
          <a:p>
            <a:r>
              <a:rPr lang="en-US" dirty="0"/>
              <a:t>STEP 1 </a:t>
            </a:r>
          </a:p>
        </p:txBody>
      </p:sp>
      <p:sp>
        <p:nvSpPr>
          <p:cNvPr id="4" name="TextBox 3">
            <a:extLst>
              <a:ext uri="{FF2B5EF4-FFF2-40B4-BE49-F238E27FC236}">
                <a16:creationId xmlns:a16="http://schemas.microsoft.com/office/drawing/2014/main" id="{CC9EBEDF-E9A1-4AF3-51A5-96A98D3FD6A7}"/>
              </a:ext>
            </a:extLst>
          </p:cNvPr>
          <p:cNvSpPr txBox="1"/>
          <p:nvPr/>
        </p:nvSpPr>
        <p:spPr>
          <a:xfrm>
            <a:off x="4230978" y="853752"/>
            <a:ext cx="4605336" cy="5632311"/>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Before learning how to install a window air conditioner, be sure that your window is sound and sturdy. It needs to be strong enough to support the weight of the air conditioning unit. See if there’s any rot or damage around the window frame. Place a work order if necessary.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Learning how to install a window AC unit includes deciding whether to use a support bracket. A support bracket transfers some of the weight of the air conditioner off the window sash and sill. A support bracket will minimize the chance of damage to the window, window parts or the outside wall.</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Some support bracket models require no tools. They can be easily removed for seasonal storage. Other types of support brackets permanently attach to the window frame.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Open the lower window sash.</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Attach the bracket using the provided hardware.</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Slide the accordion panels onto both sides of the air conditioner.</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Air conditioners are very heavy. Installing a window AC unit is a two-person job. Carefully lift the air conditioner with a helper. Place it gently inside the open window.</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Rest the unit on the bottom of the window frame and mounting support bracket.</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Center the air conditioner in the window opening.</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Position the unit’s bottom guide, or flange, flush against the window stool.</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Tip: Always refer to the manufacturer’s instructions on how to install a window air conditioner support bracket. </a:t>
            </a:r>
          </a:p>
        </p:txBody>
      </p:sp>
      <p:pic>
        <p:nvPicPr>
          <p:cNvPr id="5" name="Picture 4">
            <a:extLst>
              <a:ext uri="{FF2B5EF4-FFF2-40B4-BE49-F238E27FC236}">
                <a16:creationId xmlns:a16="http://schemas.microsoft.com/office/drawing/2014/main" id="{4B224EDE-E754-F6BD-1167-D0A577560E7F}"/>
              </a:ext>
            </a:extLst>
          </p:cNvPr>
          <p:cNvPicPr>
            <a:picLocks noChangeAspect="1"/>
          </p:cNvPicPr>
          <p:nvPr/>
        </p:nvPicPr>
        <p:blipFill>
          <a:blip r:embed="rId2"/>
          <a:stretch>
            <a:fillRect/>
          </a:stretch>
        </p:blipFill>
        <p:spPr>
          <a:xfrm>
            <a:off x="93082" y="534178"/>
            <a:ext cx="4034353" cy="3551767"/>
          </a:xfrm>
          <a:prstGeom prst="rect">
            <a:avLst/>
          </a:prstGeom>
        </p:spPr>
      </p:pic>
    </p:spTree>
    <p:extLst>
      <p:ext uri="{BB962C8B-B14F-4D97-AF65-F5344CB8AC3E}">
        <p14:creationId xmlns:p14="http://schemas.microsoft.com/office/powerpoint/2010/main" val="104579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file"/>
            <a:extLst>
              <a:ext uri="{FF2B5EF4-FFF2-40B4-BE49-F238E27FC236}">
                <a16:creationId xmlns:a16="http://schemas.microsoft.com/office/drawing/2014/main" id="{D6A65FBE-B473-A12F-71D4-823E616B3548}"/>
              </a:ext>
            </a:extLst>
          </p:cNvPr>
          <p:cNvPicPr>
            <a:picLocks noChangeAspect="1"/>
          </p:cNvPicPr>
          <p:nvPr/>
        </p:nvPicPr>
        <p:blipFill>
          <a:blip r:embed="rId3"/>
          <a:stretch>
            <a:fillRect/>
          </a:stretch>
        </p:blipFill>
        <p:spPr>
          <a:xfrm>
            <a:off x="216354" y="617374"/>
            <a:ext cx="4848225" cy="4328535"/>
          </a:xfrm>
          <a:prstGeom prst="rect">
            <a:avLst/>
          </a:prstGeom>
        </p:spPr>
      </p:pic>
      <p:sp>
        <p:nvSpPr>
          <p:cNvPr id="2" name="Title 1">
            <a:extLst>
              <a:ext uri="{FF2B5EF4-FFF2-40B4-BE49-F238E27FC236}">
                <a16:creationId xmlns:a16="http://schemas.microsoft.com/office/drawing/2014/main" id="{DAAE4C01-1B98-BB0D-752A-FEF47D31F9DB}"/>
              </a:ext>
            </a:extLst>
          </p:cNvPr>
          <p:cNvSpPr>
            <a:spLocks noGrp="1"/>
          </p:cNvSpPr>
          <p:nvPr>
            <p:ph type="title"/>
          </p:nvPr>
        </p:nvSpPr>
        <p:spPr/>
        <p:txBody>
          <a:bodyPr/>
          <a:lstStyle/>
          <a:p>
            <a:r>
              <a:rPr lang="en-US" dirty="0"/>
              <a:t>STEP 2 </a:t>
            </a:r>
          </a:p>
        </p:txBody>
      </p:sp>
      <p:sp>
        <p:nvSpPr>
          <p:cNvPr id="5" name="TextBox 4">
            <a:extLst>
              <a:ext uri="{FF2B5EF4-FFF2-40B4-BE49-F238E27FC236}">
                <a16:creationId xmlns:a16="http://schemas.microsoft.com/office/drawing/2014/main" id="{C0910B9F-4906-93C0-0046-9B8ED4136D68}"/>
              </a:ext>
            </a:extLst>
          </p:cNvPr>
          <p:cNvSpPr txBox="1"/>
          <p:nvPr/>
        </p:nvSpPr>
        <p:spPr>
          <a:xfrm>
            <a:off x="5220965" y="701351"/>
            <a:ext cx="3548061" cy="589392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br>
              <a:rPr kumimoji="0" lang="en-US" sz="13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Most instructions for how to install a window AC unit are about the same. However, some types might have steps specific to that model. You will need help to balance the heavy unit in the open window.</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Set the air conditioner on the window frame. Pull the upper window sash down to the top of the box and behind the upper flange. This will provide additional stability.</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Try to not use any screws or nails to install your window A/C unit. Any damages to the windowsill or frame will fall under NFWT and be at cost to the unit if found negligent.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NOTE: If you need to use any hard ware contact your first line and barracks manager. The submit a DMO through ARMA and a 4283 for any modifications or new work for your installation of your A/C Unit.</a:t>
            </a:r>
            <a:b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extBox 18">
            <a:hlinkClick r:id="rId4" action="ppaction://hlinkfile"/>
            <a:extLst>
              <a:ext uri="{FF2B5EF4-FFF2-40B4-BE49-F238E27FC236}">
                <a16:creationId xmlns:a16="http://schemas.microsoft.com/office/drawing/2014/main" id="{99E4E8F7-C3AB-94D1-98FD-5CAD7B632A75}"/>
              </a:ext>
            </a:extLst>
          </p:cNvPr>
          <p:cNvSpPr txBox="1"/>
          <p:nvPr/>
        </p:nvSpPr>
        <p:spPr>
          <a:xfrm>
            <a:off x="1295400" y="4915911"/>
            <a:ext cx="3481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Attached DA FORM 4283  Click Icon below  </a:t>
            </a:r>
          </a:p>
        </p:txBody>
      </p:sp>
      <p:graphicFrame>
        <p:nvGraphicFramePr>
          <p:cNvPr id="20" name="Object 19">
            <a:extLst>
              <a:ext uri="{FF2B5EF4-FFF2-40B4-BE49-F238E27FC236}">
                <a16:creationId xmlns:a16="http://schemas.microsoft.com/office/drawing/2014/main" id="{077CA653-A7AD-9764-80BF-761310145F5B}"/>
              </a:ext>
            </a:extLst>
          </p:cNvPr>
          <p:cNvGraphicFramePr>
            <a:graphicFrameLocks noChangeAspect="1"/>
          </p:cNvGraphicFramePr>
          <p:nvPr/>
        </p:nvGraphicFramePr>
        <p:xfrm>
          <a:off x="2640466" y="5635691"/>
          <a:ext cx="914400" cy="834216"/>
        </p:xfrm>
        <a:graphic>
          <a:graphicData uri="http://schemas.openxmlformats.org/presentationml/2006/ole">
            <mc:AlternateContent xmlns:mc="http://schemas.openxmlformats.org/markup-compatibility/2006">
              <mc:Choice xmlns:v="urn:schemas-microsoft-com:vml" Requires="v">
                <p:oleObj name="Acrobat Document" showAsIcon="1" r:id="rId5" imgW="914400" imgH="771525" progId="Acrobat.Document.DC">
                  <p:embed/>
                </p:oleObj>
              </mc:Choice>
              <mc:Fallback>
                <p:oleObj name="Acrobat Document" showAsIcon="1" r:id="rId5" imgW="914400" imgH="771525" progId="Acrobat.Document.DC">
                  <p:embed/>
                  <p:pic>
                    <p:nvPicPr>
                      <p:cNvPr id="20" name="Object 19">
                        <a:extLst>
                          <a:ext uri="{FF2B5EF4-FFF2-40B4-BE49-F238E27FC236}">
                            <a16:creationId xmlns:a16="http://schemas.microsoft.com/office/drawing/2014/main" id="{077CA653-A7AD-9764-80BF-761310145F5B}"/>
                          </a:ext>
                        </a:extLst>
                      </p:cNvPr>
                      <p:cNvPicPr/>
                      <p:nvPr/>
                    </p:nvPicPr>
                    <p:blipFill>
                      <a:blip r:embed="rId6"/>
                      <a:stretch>
                        <a:fillRect/>
                      </a:stretch>
                    </p:blipFill>
                    <p:spPr>
                      <a:xfrm>
                        <a:off x="2640466" y="5635691"/>
                        <a:ext cx="914400" cy="834216"/>
                      </a:xfrm>
                      <a:prstGeom prst="rect">
                        <a:avLst/>
                      </a:prstGeom>
                    </p:spPr>
                  </p:pic>
                </p:oleObj>
              </mc:Fallback>
            </mc:AlternateContent>
          </a:graphicData>
        </a:graphic>
      </p:graphicFrame>
    </p:spTree>
    <p:extLst>
      <p:ext uri="{BB962C8B-B14F-4D97-AF65-F5344CB8AC3E}">
        <p14:creationId xmlns:p14="http://schemas.microsoft.com/office/powerpoint/2010/main" val="304109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ACE8-7AA8-3EAF-09AE-6D12479B210D}"/>
              </a:ext>
            </a:extLst>
          </p:cNvPr>
          <p:cNvSpPr>
            <a:spLocks noGrp="1"/>
          </p:cNvSpPr>
          <p:nvPr>
            <p:ph type="title"/>
          </p:nvPr>
        </p:nvSpPr>
        <p:spPr/>
        <p:txBody>
          <a:bodyPr/>
          <a:lstStyle/>
          <a:p>
            <a:r>
              <a:rPr lang="en-US" dirty="0"/>
              <a:t>STEP 3</a:t>
            </a:r>
          </a:p>
        </p:txBody>
      </p:sp>
      <p:pic>
        <p:nvPicPr>
          <p:cNvPr id="3" name="Picture 2">
            <a:extLst>
              <a:ext uri="{FF2B5EF4-FFF2-40B4-BE49-F238E27FC236}">
                <a16:creationId xmlns:a16="http://schemas.microsoft.com/office/drawing/2014/main" id="{63B7AA83-DCE3-F255-2D02-51354B346A34}"/>
              </a:ext>
            </a:extLst>
          </p:cNvPr>
          <p:cNvPicPr>
            <a:picLocks noChangeAspect="1"/>
          </p:cNvPicPr>
          <p:nvPr/>
        </p:nvPicPr>
        <p:blipFill>
          <a:blip r:embed="rId2"/>
          <a:stretch>
            <a:fillRect/>
          </a:stretch>
        </p:blipFill>
        <p:spPr>
          <a:xfrm>
            <a:off x="0" y="1019175"/>
            <a:ext cx="4330294" cy="3071614"/>
          </a:xfrm>
          <a:prstGeom prst="rect">
            <a:avLst/>
          </a:prstGeom>
        </p:spPr>
      </p:pic>
      <p:sp>
        <p:nvSpPr>
          <p:cNvPr id="5" name="TextBox 4">
            <a:extLst>
              <a:ext uri="{FF2B5EF4-FFF2-40B4-BE49-F238E27FC236}">
                <a16:creationId xmlns:a16="http://schemas.microsoft.com/office/drawing/2014/main" id="{6FE6B705-7498-7157-06C3-76A0EE0EC145}"/>
              </a:ext>
            </a:extLst>
          </p:cNvPr>
          <p:cNvSpPr txBox="1"/>
          <p:nvPr/>
        </p:nvSpPr>
        <p:spPr>
          <a:xfrm>
            <a:off x="4514850" y="1026209"/>
            <a:ext cx="3888580" cy="504753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Once the window air conditioner is secure, keep the warm air outside and the cool air inside.</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Extend the accordion panels from both sides of the air conditioner to the window sash track.</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Secure the side panels with screws.</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Window air conditioners often come with a foam insulating strip.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Cut the strip of foam to the correct length. Insert it between the upper window sash and the lower window sash.</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Look over the manufacturer's instructions for how to install a window AC unit. Make sure you've used all the included hardware.</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Plug the air conditioner into an outlet and turn on the unit.</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Tip: You can also use non-adhesive foam stripping to fill the gap between the window sashes</a:t>
            </a:r>
          </a:p>
        </p:txBody>
      </p:sp>
      <p:sp>
        <p:nvSpPr>
          <p:cNvPr id="4" name="TextBox 3">
            <a:extLst>
              <a:ext uri="{FF2B5EF4-FFF2-40B4-BE49-F238E27FC236}">
                <a16:creationId xmlns:a16="http://schemas.microsoft.com/office/drawing/2014/main" id="{D893E7D0-C9D9-152D-7D95-B5B151D4D204}"/>
              </a:ext>
            </a:extLst>
          </p:cNvPr>
          <p:cNvSpPr txBox="1"/>
          <p:nvPr/>
        </p:nvSpPr>
        <p:spPr>
          <a:xfrm>
            <a:off x="438539" y="4301412"/>
            <a:ext cx="4076311"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Tip: If you are missing or need to replace side panels for you A/C units  see these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https://www.itsoverflowing.com/diy-air-conditioner-side-panels/</a:t>
            </a:r>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https://www.amazon.com/Breeze-Stop-Surround-Insulation-Conditioner/dp/B08QDL1XTC?source=ps-sl-shoppingads-lpcontext&amp;ref_=fplfs&amp;psc=1&amp;smid=A1AILYV2G6A184</a:t>
            </a:r>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2594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3209-0277-B74E-C663-CDDEB9AC0158}"/>
              </a:ext>
            </a:extLst>
          </p:cNvPr>
          <p:cNvSpPr>
            <a:spLocks noGrp="1"/>
          </p:cNvSpPr>
          <p:nvPr>
            <p:ph type="title"/>
          </p:nvPr>
        </p:nvSpPr>
        <p:spPr/>
        <p:txBody>
          <a:bodyPr/>
          <a:lstStyle/>
          <a:p>
            <a:r>
              <a:rPr lang="en-US" dirty="0"/>
              <a:t>Installing Portable AC unit</a:t>
            </a:r>
          </a:p>
        </p:txBody>
      </p:sp>
      <p:pic>
        <p:nvPicPr>
          <p:cNvPr id="3" name="Picture 2">
            <a:extLst>
              <a:ext uri="{FF2B5EF4-FFF2-40B4-BE49-F238E27FC236}">
                <a16:creationId xmlns:a16="http://schemas.microsoft.com/office/drawing/2014/main" id="{3B832218-02E8-797A-C594-2D6326D3EDF6}"/>
              </a:ext>
            </a:extLst>
          </p:cNvPr>
          <p:cNvPicPr>
            <a:picLocks noChangeAspect="1"/>
          </p:cNvPicPr>
          <p:nvPr/>
        </p:nvPicPr>
        <p:blipFill>
          <a:blip r:embed="rId2"/>
          <a:stretch>
            <a:fillRect/>
          </a:stretch>
        </p:blipFill>
        <p:spPr>
          <a:xfrm>
            <a:off x="0" y="1076324"/>
            <a:ext cx="3618602" cy="2566789"/>
          </a:xfrm>
          <a:prstGeom prst="rect">
            <a:avLst/>
          </a:prstGeom>
        </p:spPr>
      </p:pic>
      <p:sp>
        <p:nvSpPr>
          <p:cNvPr id="5" name="TextBox 4">
            <a:extLst>
              <a:ext uri="{FF2B5EF4-FFF2-40B4-BE49-F238E27FC236}">
                <a16:creationId xmlns:a16="http://schemas.microsoft.com/office/drawing/2014/main" id="{9575751A-42F0-D002-A187-FF34E80054E7}"/>
              </a:ext>
            </a:extLst>
          </p:cNvPr>
          <p:cNvSpPr txBox="1"/>
          <p:nvPr/>
        </p:nvSpPr>
        <p:spPr>
          <a:xfrm>
            <a:off x="3769667" y="843677"/>
            <a:ext cx="4605336" cy="5170646"/>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portable air conditioner is a less-permanent alternative to a traditional window air conditioner. The unit sits on the floor. Its exhaust is vented through a panel in the window opening.</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the window where the portable air conditioner will be located.</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Cut foam weather stripping to length and attach to the window sash and frame.</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Adjust the AC unit’s window vent panel to extend across the width of the opening. Lower the window sash until it rests on top of the vent panel. Install an L-shaped security bracket to prevent the window from opening, if desired insert the vent tube into the vent panel.</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Attach the vent tube into the rear of the air conditioner.</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Plug the unit in and turn on the power button. Set to the desired temperature.</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Installing a window AC unit is a simple DIY project. It requires minimal heavy lifting and tightening a few screws. For a little effort you get a cool room to enjoy during the warm season. Many window air conditioners can also provide heating for a chilly room. Learning how to install a window air conditioner can have year-round benefits. </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Before you install the unit, check around the area. Remove any interior and exterior objects that may block or inhibit airflow. After installation, clean the air conditioner filter regularly to optimize performance.</a:t>
            </a:r>
            <a:br>
              <a:rPr kumimoji="0" lang="en-US" sz="11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9449454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1110</Words>
  <Application>Microsoft Office PowerPoint</Application>
  <PresentationFormat>On-screen Show (4:3)</PresentationFormat>
  <Paragraphs>60</Paragraphs>
  <Slides>6</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vt:i4>
      </vt:variant>
    </vt:vector>
  </HeadingPairs>
  <TitlesOfParts>
    <vt:vector size="16" baseType="lpstr">
      <vt:lpstr>Adobe Garamond Pro</vt:lpstr>
      <vt:lpstr>Aptos</vt:lpstr>
      <vt:lpstr>Aptos Display</vt:lpstr>
      <vt:lpstr>Arial</vt:lpstr>
      <vt:lpstr>Arial Black</vt:lpstr>
      <vt:lpstr>Calibri</vt:lpstr>
      <vt:lpstr>US Army</vt:lpstr>
      <vt:lpstr>Office Theme</vt:lpstr>
      <vt:lpstr>Master Content Slide</vt:lpstr>
      <vt:lpstr>Acrobat Document</vt:lpstr>
      <vt:lpstr>PowerPoint Presentation</vt:lpstr>
      <vt:lpstr>                                                                                                                                   </vt:lpstr>
      <vt:lpstr>STEP 1 </vt:lpstr>
      <vt:lpstr>STEP 2 </vt:lpstr>
      <vt:lpstr>STEP 3</vt:lpstr>
      <vt:lpstr>Installing Portable AC unit</vt:lpstr>
    </vt:vector>
  </TitlesOfParts>
  <Company>Army Golden Master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Effie, Mahugh A MIL</dc:creator>
  <cp:lastModifiedBy>Effie, Mahugh A MIL</cp:lastModifiedBy>
  <cp:revision>2</cp:revision>
  <dcterms:created xsi:type="dcterms:W3CDTF">2025-03-04T12:59:03Z</dcterms:created>
  <dcterms:modified xsi:type="dcterms:W3CDTF">2025-03-04T13:04:13Z</dcterms:modified>
</cp:coreProperties>
</file>