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5" r:id="rId5"/>
    <p:sldMasterId id="2147483704" r:id="rId6"/>
  </p:sldMasterIdLst>
  <p:notesMasterIdLst>
    <p:notesMasterId r:id="rId13"/>
  </p:notesMasterIdLst>
  <p:sldIdLst>
    <p:sldId id="264" r:id="rId7"/>
    <p:sldId id="1101" r:id="rId8"/>
    <p:sldId id="1090" r:id="rId9"/>
    <p:sldId id="1064" r:id="rId10"/>
    <p:sldId id="1098" r:id="rId11"/>
    <p:sldId id="1095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66"/>
    <a:srgbClr val="EAEAEA"/>
    <a:srgbClr val="DDDDDD"/>
    <a:srgbClr val="CCCCFF"/>
    <a:srgbClr val="7F7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5" autoAdjust="0"/>
    <p:restoredTop sz="93891" autoAdjust="0"/>
  </p:normalViewPr>
  <p:slideViewPr>
    <p:cSldViewPr snapToGrid="0">
      <p:cViewPr varScale="1">
        <p:scale>
          <a:sx n="81" d="100"/>
          <a:sy n="81" d="100"/>
        </p:scale>
        <p:origin x="1435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C1E4B8CC-50C6-460D-A937-1D42699A48E1}" type="datetimeFigureOut">
              <a:rPr lang="en-US" smtClean="0"/>
              <a:t>3/4/2025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13AFE1A4-0A45-453D-A823-FBDE329F22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8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E1A4-0A45-453D-A823-FBDE329F22D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1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lum bright="-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Click to edit Master title style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22843" y="25878"/>
            <a:ext cx="1495425" cy="1718876"/>
            <a:chOff x="-3035" y="0"/>
            <a:chExt cx="1495425" cy="1718876"/>
          </a:xfrm>
        </p:grpSpPr>
        <p:sp>
          <p:nvSpPr>
            <p:cNvPr id="19" name="Rounded Rectangle 18"/>
            <p:cNvSpPr/>
            <p:nvPr userDrawn="1"/>
          </p:nvSpPr>
          <p:spPr>
            <a:xfrm>
              <a:off x="-3035" y="0"/>
              <a:ext cx="1495425" cy="1718876"/>
            </a:xfrm>
            <a:prstGeom prst="roundRect">
              <a:avLst/>
            </a:prstGeom>
            <a:solidFill>
              <a:schemeClr val="tx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7" name="ArmyLogo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388" y="94037"/>
              <a:ext cx="1225585" cy="1522223"/>
            </a:xfrm>
            <a:prstGeom prst="rect">
              <a:avLst/>
            </a:prstGeom>
          </p:spPr>
        </p:pic>
      </p:grp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701" y="3984601"/>
            <a:ext cx="951676" cy="9614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085" y="4750286"/>
            <a:ext cx="1073060" cy="804646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>
            <a:off x="7622695" y="14334"/>
            <a:ext cx="1495425" cy="1718876"/>
            <a:chOff x="7648575" y="0"/>
            <a:chExt cx="1495425" cy="1718876"/>
          </a:xfrm>
        </p:grpSpPr>
        <p:sp>
          <p:nvSpPr>
            <p:cNvPr id="15" name="Rounded Rectangle 14"/>
            <p:cNvSpPr/>
            <p:nvPr userDrawn="1"/>
          </p:nvSpPr>
          <p:spPr>
            <a:xfrm>
              <a:off x="7648575" y="0"/>
              <a:ext cx="1495425" cy="1718876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0600" y="118121"/>
              <a:ext cx="1351377" cy="1102036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 userDrawn="1"/>
        </p:nvSpPr>
        <p:spPr>
          <a:xfrm>
            <a:off x="7960909" y="1261806"/>
            <a:ext cx="872375" cy="2947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1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 cap="rnd" cmpd="sng">
            <a:solidFill>
              <a:srgbClr val="00006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U.S.A.F.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28000" contrast="3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51288">
            <a:off x="6341736" y="435658"/>
            <a:ext cx="407509" cy="14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35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931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754" y="2471681"/>
            <a:ext cx="7886700" cy="1421928"/>
          </a:xfrm>
        </p:spPr>
        <p:txBody>
          <a:bodyPr anchor="b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3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S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864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S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6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553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13"/>
          <p:cNvSpPr txBox="1">
            <a:spLocks/>
          </p:cNvSpPr>
          <p:nvPr userDrawn="1"/>
        </p:nvSpPr>
        <p:spPr bwMode="auto">
          <a:xfrm>
            <a:off x="8763001" y="6570666"/>
            <a:ext cx="341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 defTabSz="914269">
              <a:defRPr/>
            </a:pPr>
            <a:fld id="{23BA25A4-CA43-42BE-83A0-EDC3A7F85926}" type="slidenum">
              <a:rPr lang="en-US" sz="800" i="1">
                <a:solidFill>
                  <a:srgbClr val="808080"/>
                </a:solidFill>
                <a:cs typeface="Arial" pitchFamily="34" charset="0"/>
              </a:rPr>
              <a:pPr algn="r" defTabSz="914269">
                <a:defRPr/>
              </a:pPr>
              <a:t>‹#›</a:t>
            </a:fld>
            <a:endParaRPr lang="en-US" sz="800" i="1" dirty="0">
              <a:solidFill>
                <a:srgbClr val="808080"/>
              </a:solidFill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164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30332" y="5181600"/>
            <a:ext cx="9174332" cy="1676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412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5295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969883" y="6688279"/>
            <a:ext cx="160654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1">
                <a:solidFill>
                  <a:srgbClr val="808080"/>
                </a:solidFill>
                <a:latin typeface="Tahoma"/>
                <a:cs typeface="Tahoma"/>
              </a:defRPr>
            </a:lvl1pPr>
          </a:lstStyle>
          <a:p>
            <a:pPr marL="25400"/>
            <a:fld id="{81D60167-4931-47E6-BA6A-407CBD079E47}" type="slidenum">
              <a:rPr lang="en-US" spc="-30" smtClean="0"/>
              <a:pPr marL="25400"/>
              <a:t>‹#›</a:t>
            </a:fld>
            <a:endParaRPr lang="en-US" spc="-30" dirty="0"/>
          </a:p>
        </p:txBody>
      </p:sp>
    </p:spTree>
    <p:extLst>
      <p:ext uri="{BB962C8B-B14F-4D97-AF65-F5344CB8AC3E}">
        <p14:creationId xmlns:p14="http://schemas.microsoft.com/office/powerpoint/2010/main" val="2463902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85725" y="6543675"/>
            <a:ext cx="1295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00200" y="6543675"/>
            <a:ext cx="64770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Draft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91538" y="6543675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02E16-DD99-43B2-9D2A-E0F422A40D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49796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2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Click to edit Master title style</a:t>
            </a:r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sp>
        <p:nvSpPr>
          <p:cNvPr id="11" name="Classification Lower"/>
          <p:cNvSpPr txBox="1">
            <a:spLocks/>
          </p:cNvSpPr>
          <p:nvPr userDrawn="1"/>
        </p:nvSpPr>
        <p:spPr>
          <a:xfrm>
            <a:off x="0" y="6724790"/>
            <a:ext cx="8515350" cy="138499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/>
              <a:t>UNCLASSIFIED//FOUO</a:t>
            </a:r>
          </a:p>
        </p:txBody>
      </p:sp>
      <p:sp>
        <p:nvSpPr>
          <p:cNvPr id="12" name="Classification Top"/>
          <p:cNvSpPr txBox="1">
            <a:spLocks/>
          </p:cNvSpPr>
          <p:nvPr userDrawn="1"/>
        </p:nvSpPr>
        <p:spPr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bg1"/>
                </a:solidFill>
              </a:rPr>
              <a:t>UNCLASSIFIED//FOUO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33863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56326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0488"/>
            <a:ext cx="8307388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</p:spTree>
    <p:extLst>
      <p:ext uri="{BB962C8B-B14F-4D97-AF65-F5344CB8AC3E}">
        <p14:creationId xmlns:p14="http://schemas.microsoft.com/office/powerpoint/2010/main" val="420405634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S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48241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560539849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144497313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355735730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</p:spTree>
    <p:extLst>
      <p:ext uri="{BB962C8B-B14F-4D97-AF65-F5344CB8AC3E}">
        <p14:creationId xmlns:p14="http://schemas.microsoft.com/office/powerpoint/2010/main" val="313536579"/>
      </p:ext>
    </p:extLst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71280677"/>
      </p:ext>
    </p:extLst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170167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0488"/>
            <a:ext cx="8307388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</p:spTree>
    <p:extLst>
      <p:ext uri="{BB962C8B-B14F-4D97-AF65-F5344CB8AC3E}">
        <p14:creationId xmlns:p14="http://schemas.microsoft.com/office/powerpoint/2010/main" val="260298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754" y="2471681"/>
            <a:ext cx="7886700" cy="1421928"/>
          </a:xfrm>
        </p:spPr>
        <p:txBody>
          <a:bodyPr anchor="b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3375"/>
      </p:ext>
    </p:extLst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S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246605"/>
      </p:ext>
    </p:extLst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S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747300"/>
      </p:ext>
    </p:extLst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735219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S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5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831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43719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16064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bumper</a:t>
            </a:r>
          </a:p>
        </p:txBody>
      </p:sp>
    </p:spTree>
    <p:extLst>
      <p:ext uri="{BB962C8B-B14F-4D97-AF65-F5344CB8AC3E}">
        <p14:creationId xmlns:p14="http://schemas.microsoft.com/office/powerpoint/2010/main" val="202227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38507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7126362" y="6630747"/>
            <a:ext cx="2216047" cy="307777"/>
          </a:xfrm>
          <a:prstGeom prst="rect">
            <a:avLst/>
          </a:prstGeom>
        </p:spPr>
        <p:txBody>
          <a:bodyPr vert="horz" wrap="square" lIns="91440" tIns="0" rIns="0" bIns="0" rtlCol="0" anchor="ctr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19 FEB 2020_V# 1</a:t>
            </a:r>
          </a:p>
          <a:p>
            <a:pPr algn="ctr"/>
            <a:endParaRPr lang="en-US" sz="1000" b="1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gray">
          <a:xfrm>
            <a:off x="0" y="0"/>
            <a:ext cx="9128940" cy="1384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bg1"/>
                </a:solidFill>
              </a:rPr>
              <a:t>UNCLASSIFIED//FOUO</a:t>
            </a:r>
          </a:p>
        </p:txBody>
      </p:sp>
      <p:pic>
        <p:nvPicPr>
          <p:cNvPr id="9" name="LowerBar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95358"/>
            <a:ext cx="9144001" cy="8669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579" y="6163231"/>
            <a:ext cx="578968" cy="54812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4179891" y="6607371"/>
            <a:ext cx="7691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821" y="6438478"/>
            <a:ext cx="558489" cy="418790"/>
          </a:xfrm>
          <a:prstGeom prst="rect">
            <a:avLst/>
          </a:prstGeom>
        </p:spPr>
      </p:pic>
      <p:pic>
        <p:nvPicPr>
          <p:cNvPr id="25" name="TopBar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18512"/>
            <a:ext cx="9146191" cy="1028700"/>
          </a:xfrm>
          <a:prstGeom prst="rect">
            <a:avLst/>
          </a:prstGeom>
        </p:spPr>
      </p:pic>
      <p:pic>
        <p:nvPicPr>
          <p:cNvPr id="24" name="TopBar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9144000" cy="1047209"/>
          </a:xfrm>
          <a:prstGeom prst="rect">
            <a:avLst/>
          </a:prstGeom>
        </p:spPr>
      </p:pic>
      <p:sp>
        <p:nvSpPr>
          <p:cNvPr id="17" name="Rounded Rectangle 16"/>
          <p:cNvSpPr/>
          <p:nvPr userDrawn="1"/>
        </p:nvSpPr>
        <p:spPr>
          <a:xfrm>
            <a:off x="34506" y="42186"/>
            <a:ext cx="756693" cy="970347"/>
          </a:xfrm>
          <a:prstGeom prst="roundRect">
            <a:avLst/>
          </a:prstGeom>
          <a:noFill/>
          <a:ln w="34925">
            <a:solidFill>
              <a:schemeClr val="accent4"/>
            </a:solidFill>
          </a:ln>
          <a:effectLst>
            <a:glow rad="12700">
              <a:srgbClr val="FFC000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8348145" y="27137"/>
            <a:ext cx="756693" cy="970347"/>
          </a:xfrm>
          <a:prstGeom prst="roundRect">
            <a:avLst/>
          </a:prstGeom>
          <a:solidFill>
            <a:schemeClr val="bg1"/>
          </a:solidFill>
          <a:ln w="34925">
            <a:solidFill>
              <a:srgbClr val="002060"/>
            </a:solidFill>
          </a:ln>
          <a:effectLst>
            <a:glow rad="254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011" y="74663"/>
            <a:ext cx="661535" cy="68250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8432855" y="750315"/>
            <a:ext cx="583849" cy="20348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41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 cap="rnd" cmpd="sng">
            <a:solidFill>
              <a:srgbClr val="000066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sz="1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U.S.A.F.</a:t>
            </a:r>
          </a:p>
        </p:txBody>
      </p:sp>
    </p:spTree>
    <p:extLst>
      <p:ext uri="{BB962C8B-B14F-4D97-AF65-F5344CB8AC3E}">
        <p14:creationId xmlns:p14="http://schemas.microsoft.com/office/powerpoint/2010/main" val="94766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  <p:sldLayoutId id="2147483754" r:id="rId19"/>
  </p:sldLayoutIdLst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hf hdr="0" ft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werBar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963"/>
            <a:ext cx="9144000" cy="923925"/>
          </a:xfrm>
          <a:prstGeom prst="rect">
            <a:avLst/>
          </a:prstGeom>
        </p:spPr>
      </p:pic>
      <p:pic>
        <p:nvPicPr>
          <p:cNvPr id="10" name="TopBar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"/>
            <a:ext cx="9144000" cy="1028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15087"/>
            <a:ext cx="2061557" cy="307777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/>
              <a:t>	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DD MMM YY_V#</a:t>
            </a:r>
          </a:p>
          <a:p>
            <a:pPr algn="r"/>
            <a:endParaRPr lang="en-US" sz="1000" b="1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gray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>
                <a:solidFill>
                  <a:schemeClr val="bg1"/>
                </a:solidFill>
              </a:rPr>
              <a:t>UNCLASSIFIED//FOUO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054652"/>
            <a:ext cx="659247" cy="60211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683971" y="6549913"/>
            <a:ext cx="720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of X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6574244"/>
            <a:ext cx="315805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 charset="0"/>
                <a:cs typeface="Arial" charset="0"/>
              </a:rPr>
              <a:t>POC</a:t>
            </a:r>
            <a:r>
              <a:rPr lang="en-US" sz="1000" baseline="0" dirty="0">
                <a:solidFill>
                  <a:prstClr val="black"/>
                </a:solidFill>
                <a:latin typeface="Arial" charset="0"/>
                <a:cs typeface="Arial" charset="0"/>
              </a:rPr>
              <a:t> name</a:t>
            </a:r>
            <a:r>
              <a:rPr lang="en-US" sz="1000" dirty="0">
                <a:solidFill>
                  <a:prstClr val="black"/>
                </a:solidFill>
                <a:latin typeface="Arial" charset="0"/>
                <a:cs typeface="Arial" charset="0"/>
              </a:rPr>
              <a:t> / xxx-xxx-</a:t>
            </a:r>
            <a:r>
              <a:rPr lang="en-US" sz="1000" dirty="0" err="1">
                <a:solidFill>
                  <a:prstClr val="black"/>
                </a:solidFill>
                <a:latin typeface="Arial" charset="0"/>
                <a:cs typeface="Arial" charset="0"/>
              </a:rPr>
              <a:t>xxxx</a:t>
            </a:r>
            <a:r>
              <a:rPr lang="en-US" sz="1000" dirty="0">
                <a:solidFill>
                  <a:prstClr val="black"/>
                </a:solidFill>
                <a:latin typeface="Arial" charset="0"/>
                <a:cs typeface="Arial" charset="0"/>
              </a:rPr>
              <a:t>/</a:t>
            </a:r>
            <a:r>
              <a:rPr lang="en-US" sz="1000" baseline="0" dirty="0">
                <a:solidFill>
                  <a:prstClr val="black"/>
                </a:solidFill>
                <a:latin typeface="Arial" charset="0"/>
                <a:cs typeface="Arial" charset="0"/>
              </a:rPr>
              <a:t> email address</a:t>
            </a:r>
            <a:endParaRPr lang="en-US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4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transition spd="slow">
    <p:fade/>
  </p:transition>
  <p:hf hdr="0" ft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eraldo.irizarry.mil@army.mil" TargetMode="External"/><Relationship Id="rId2" Type="http://schemas.openxmlformats.org/officeDocument/2006/relationships/hyperlink" Target="https://www.armymaintenanceapplication.com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bobby.d.hanvy.civ@army.mil" TargetMode="External"/><Relationship Id="rId4" Type="http://schemas.openxmlformats.org/officeDocument/2006/relationships/hyperlink" Target="mailto:kurt.s.ward.civ@army.mi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6271828"/>
            <a:ext cx="154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itchFamily="34" charset="0"/>
                <a:cs typeface="Arial" pitchFamily="34" charset="0"/>
              </a:rPr>
              <a:t>Version Number</a:t>
            </a:r>
          </a:p>
          <a:p>
            <a:r>
              <a:rPr lang="en-US" sz="900" dirty="0">
                <a:latin typeface="Arial" pitchFamily="34" charset="0"/>
                <a:cs typeface="Arial" pitchFamily="34" charset="0"/>
              </a:rPr>
              <a:t>As of DD MMM YYYY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06670" y="5675098"/>
            <a:ext cx="2819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UH Branch</a:t>
            </a:r>
          </a:p>
          <a:p>
            <a:pPr algn="ctr">
              <a:spcBef>
                <a:spcPts val="300"/>
              </a:spcBef>
            </a:pPr>
            <a:r>
              <a:rPr lang="en-US" b="1" dirty="0">
                <a:latin typeface="Arial" pitchFamily="34" charset="0"/>
                <a:cs typeface="Arial" pitchFamily="34" charset="0"/>
              </a:rPr>
              <a:t>Housing Division</a:t>
            </a:r>
          </a:p>
          <a:p>
            <a:pPr algn="ctr">
              <a:spcBef>
                <a:spcPts val="300"/>
              </a:spcBef>
            </a:pP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064242" y="5009148"/>
            <a:ext cx="5721236" cy="886397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Non-Fair Wear &amp; Tear (NFWT)</a:t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7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0580-BC34-A0F2-6708-069802ED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Unaccompanied Soldier Housing POCs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035D8D-6D85-F129-7CFB-A375B8E53A6D}"/>
              </a:ext>
            </a:extLst>
          </p:cNvPr>
          <p:cNvSpPr txBox="1"/>
          <p:nvPr/>
        </p:nvSpPr>
        <p:spPr>
          <a:xfrm>
            <a:off x="2020033" y="700612"/>
            <a:ext cx="4673110" cy="99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Emergency Service Orders 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are called into 253-967-3131 or </a:t>
            </a:r>
            <a:r>
              <a:rPr lang="en-US" sz="1400" b="1" u="heavy" spc="-10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cs typeface="Arial"/>
                <a:hlinkClick r:id="rId2"/>
              </a:rPr>
              <a:t>https://www.ArmyMaintenance.com</a:t>
            </a:r>
            <a:r>
              <a:rPr lang="en-US" sz="1400" b="1" spc="-10" dirty="0">
                <a:solidFill>
                  <a:srgbClr val="0562C1"/>
                </a:solidFill>
                <a:cs typeface="Arial"/>
                <a:hlinkClick r:id="rId2"/>
              </a:rPr>
              <a:t> </a:t>
            </a:r>
            <a:endParaRPr lang="en-US" sz="1400" dirty="0"/>
          </a:p>
          <a:p>
            <a:pPr algn="ctr">
              <a:lnSpc>
                <a:spcPct val="107000"/>
              </a:lnSpc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**Then notify Barracks Manager and First Line Supervisor**</a:t>
            </a:r>
            <a:endParaRPr lang="en-US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9DFE20-366C-DD2D-CDFA-F4C11E00DF67}"/>
              </a:ext>
            </a:extLst>
          </p:cNvPr>
          <p:cNvSpPr txBox="1"/>
          <p:nvPr/>
        </p:nvSpPr>
        <p:spPr>
          <a:xfrm>
            <a:off x="141291" y="3429000"/>
            <a:ext cx="4673110" cy="598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latin typeface="+mj-lt"/>
                <a:ea typeface="Times New Roman" panose="02020603050405020304" pitchFamily="18" charset="0"/>
              </a:rPr>
              <a:t>MSG Irizarry, Geraldo</a:t>
            </a:r>
            <a:r>
              <a:rPr lang="en-US" sz="1100" b="1" dirty="0">
                <a:effectLst/>
                <a:latin typeface="+mj-lt"/>
                <a:ea typeface="Times New Roman" panose="02020603050405020304" pitchFamily="18" charset="0"/>
              </a:rPr>
              <a:t>; </a:t>
            </a:r>
            <a:r>
              <a:rPr lang="en-US" sz="1100" b="1" dirty="0">
                <a:latin typeface="+mj-lt"/>
                <a:ea typeface="Times New Roman" panose="02020603050405020304" pitchFamily="18" charset="0"/>
              </a:rPr>
              <a:t>DPW NCOIC/ UH NCO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en-US" sz="1100" b="1" u="sng" dirty="0">
                <a:solidFill>
                  <a:srgbClr val="0563C1"/>
                </a:solidFill>
                <a:latin typeface="+mj-lt"/>
                <a:ea typeface="Calibri" panose="020F0502020204030204" pitchFamily="34" charset="0"/>
                <a:hlinkClick r:id="rId3"/>
              </a:rPr>
              <a:t>Geraldo.irizarry</a:t>
            </a:r>
            <a:r>
              <a:rPr lang="en-US" sz="1100" b="1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hlinkClick r:id="rId3"/>
              </a:rPr>
              <a:t>.mil@army.mil</a:t>
            </a:r>
            <a:r>
              <a:rPr lang="en-US" sz="1100" b="1" u="sng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100" b="1" dirty="0">
                <a:solidFill>
                  <a:schemeClr val="bg2"/>
                </a:solidFill>
                <a:effectLst/>
                <a:latin typeface="+mj-lt"/>
                <a:ea typeface="Times New Roman" panose="02020603050405020304" pitchFamily="18" charset="0"/>
              </a:rPr>
              <a:t>(Contact for All Questions)</a:t>
            </a:r>
            <a:endParaRPr lang="en-US" sz="1100" b="1" u="sng" dirty="0">
              <a:solidFill>
                <a:schemeClr val="bg2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solidFill>
                  <a:srgbClr val="000000"/>
                </a:solidFill>
                <a:latin typeface="+mj-lt"/>
              </a:rPr>
              <a:t>(253)-906-8172 </a:t>
            </a:r>
            <a:r>
              <a:rPr lang="en-US" sz="1100" b="1" dirty="0">
                <a:latin typeface="+mj-lt"/>
              </a:rPr>
              <a:t> (GOV Cell)</a:t>
            </a:r>
            <a:r>
              <a:rPr lang="en-US" sz="1100" dirty="0">
                <a:latin typeface="+mj-lt"/>
              </a:rPr>
              <a:t>	</a:t>
            </a:r>
            <a:r>
              <a:rPr lang="en-US" sz="11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907-360-6875 (mobile)</a:t>
            </a:r>
            <a:endParaRPr lang="en-US" sz="11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CA38F7-802A-DF14-7C4A-893B9C5241D5}"/>
              </a:ext>
            </a:extLst>
          </p:cNvPr>
          <p:cNvSpPr txBox="1"/>
          <p:nvPr/>
        </p:nvSpPr>
        <p:spPr>
          <a:xfrm>
            <a:off x="141291" y="1687611"/>
            <a:ext cx="4673110" cy="1844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100" b="1" dirty="0">
                <a:ea typeface="Calibri" panose="020F0502020204030204" pitchFamily="34" charset="0"/>
                <a:cs typeface="Times New Roman" panose="02020603050405020304" pitchFamily="18" charset="0"/>
              </a:rPr>
              <a:t>Mr. Hernandez, Ron; UH Branch</a:t>
            </a:r>
            <a:r>
              <a:rPr lang="en-US" sz="1100" b="1" dirty="0">
                <a:ea typeface="Calibri" panose="020F0502020204030204" pitchFamily="34" charset="0"/>
                <a:cs typeface="Times New Roman"/>
              </a:rPr>
              <a:t>, ABMP Branch Chief</a:t>
            </a:r>
            <a:endParaRPr lang="en-US" sz="1100" b="1" dirty="0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100" b="1" u="sng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Ronald.j.hernandez6.civ@army.mil</a:t>
            </a:r>
            <a:r>
              <a:rPr lang="en-US" sz="1100" b="1" dirty="0">
                <a:solidFill>
                  <a:srgbClr val="0563C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US" sz="1100" b="1" dirty="0">
              <a:solidFill>
                <a:srgbClr val="66666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1100" b="1" dirty="0">
                <a:solidFill>
                  <a:srgbClr val="000000"/>
                </a:solidFill>
              </a:rPr>
              <a:t>253-966-3217 (Desk)	253-592-5039 (Gov Mobile)</a:t>
            </a:r>
            <a:r>
              <a:rPr lang="en-US" sz="1100" dirty="0"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283204" indent="-283204"/>
            <a:r>
              <a:rPr lang="en-US" sz="1100" b="1" dirty="0">
                <a:solidFill>
                  <a:srgbClr val="000000"/>
                </a:solidFill>
                <a:ea typeface="Times New Roman" panose="02020603050405020304" pitchFamily="18" charset="0"/>
                <a:cs typeface="Arial"/>
              </a:rPr>
              <a:t>Mr. Perilli, Richard; FMO Team </a:t>
            </a:r>
          </a:p>
          <a:p>
            <a:pPr marL="283204" indent="-283204"/>
            <a:r>
              <a:rPr lang="en-US" sz="1100" b="1" u="sng" dirty="0">
                <a:solidFill>
                  <a:srgbClr val="0563C1"/>
                </a:solidFill>
                <a:ea typeface="Times New Roman" panose="02020603050405020304" pitchFamily="18" charset="0"/>
                <a:hlinkClick r:id="rId5"/>
              </a:rPr>
              <a:t>Richard.r.perilli.civ@army.mil</a:t>
            </a:r>
            <a:r>
              <a:rPr lang="en-US" sz="1100" b="1" dirty="0">
                <a:solidFill>
                  <a:srgbClr val="666666"/>
                </a:solidFill>
                <a:ea typeface="Times New Roman" panose="02020603050405020304" pitchFamily="18" charset="0"/>
              </a:rPr>
              <a:t>  </a:t>
            </a:r>
            <a:r>
              <a:rPr lang="en-US" sz="1100" b="1" dirty="0">
                <a:solidFill>
                  <a:schemeClr val="bg2"/>
                </a:solidFill>
                <a:ea typeface="Times New Roman" panose="02020603050405020304" pitchFamily="18" charset="0"/>
              </a:rPr>
              <a:t>(Contact for All Questions)</a:t>
            </a:r>
            <a:endParaRPr lang="en-US" sz="1100" dirty="0">
              <a:solidFill>
                <a:schemeClr val="bg2"/>
              </a:solidFill>
              <a:ea typeface="Times New Roman" panose="02020603050405020304" pitchFamily="18" charset="0"/>
            </a:endParaRPr>
          </a:p>
          <a:p>
            <a:pPr marL="283204" indent="-283204"/>
            <a:r>
              <a:rPr lang="en-US" sz="1100" b="1" dirty="0">
                <a:solidFill>
                  <a:srgbClr val="000000"/>
                </a:solidFill>
                <a:ea typeface="Times New Roman" panose="02020603050405020304" pitchFamily="18" charset="0"/>
              </a:rPr>
              <a:t>253-982-2824 (Desk)	N/A (Gov mobile)</a:t>
            </a:r>
          </a:p>
          <a:p>
            <a:pPr marL="283204" indent="-283204"/>
            <a:endParaRPr lang="en-US" sz="1100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endParaRPr lang="en-US" sz="1100" dirty="0">
              <a:solidFill>
                <a:schemeClr val="bg2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12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E33F9-1B15-6629-4F34-914ED3ED5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A32C07-343D-6D80-E04C-8CD7126DF717}"/>
              </a:ext>
            </a:extLst>
          </p:cNvPr>
          <p:cNvSpPr txBox="1"/>
          <p:nvPr/>
        </p:nvSpPr>
        <p:spPr>
          <a:xfrm>
            <a:off x="836761" y="2462789"/>
            <a:ext cx="74750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Non-Fair Wear &amp; Tear (NFWT)</a:t>
            </a:r>
          </a:p>
        </p:txBody>
      </p:sp>
    </p:spTree>
    <p:extLst>
      <p:ext uri="{BB962C8B-B14F-4D97-AF65-F5344CB8AC3E}">
        <p14:creationId xmlns:p14="http://schemas.microsoft.com/office/powerpoint/2010/main" val="78576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FMO - Non-Fair Wear and Tear (NFWT)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7030" y="1121228"/>
            <a:ext cx="8505371" cy="553997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b="1" dirty="0"/>
              <a:t>Soldiers are liable for damages to any assigned housing and related equipment or furnishings, if the damage is determined to be caused by the Soldier’s </a:t>
            </a:r>
            <a:r>
              <a:rPr lang="en-US" sz="2200" b="1" u="sng" dirty="0"/>
              <a:t>abuse or negligence</a:t>
            </a:r>
            <a:r>
              <a:rPr lang="en-US" sz="2200" b="1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2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b="1" dirty="0"/>
              <a:t>Soldiers (Occupants) are responsible for the items they sign for on their sub hand receipt (see eMH Check In Document).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2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200" b="1" u="sng" dirty="0"/>
              <a:t>Units are responsible for “relief of responsibility” documents </a:t>
            </a:r>
            <a:r>
              <a:rPr lang="en-US" sz="2200" b="1" dirty="0"/>
              <a:t>(DD Form 139 (Pay Adjustment Authorization), or DD Form 200 (Financial Liability Investigation for Property Loss (FLIPL), which are initiated for modules/sleeping rooms/spaces or, common areas of UH furnishings, </a:t>
            </a:r>
            <a:r>
              <a:rPr lang="en-US" sz="2200" b="1" u="sng" dirty="0"/>
              <a:t>when damage is considered NFWT</a:t>
            </a:r>
            <a:r>
              <a:rPr lang="en-US" sz="2200" b="1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8549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094FD-1357-4F4A-757C-600B29FE2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NFWT – The Process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1EC44B-F304-AB3B-6EA9-4A527B01578D}"/>
              </a:ext>
            </a:extLst>
          </p:cNvPr>
          <p:cNvSpPr txBox="1"/>
          <p:nvPr/>
        </p:nvSpPr>
        <p:spPr>
          <a:xfrm>
            <a:off x="515007" y="1261241"/>
            <a:ext cx="82770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u="sng" dirty="0"/>
              <a:t>The Unit or the FMO/PBO </a:t>
            </a:r>
            <a:r>
              <a:rPr lang="en-US" sz="2400" b="1" dirty="0"/>
              <a:t>can identify items that are suspected to be damaged or missing due to abuse or negligence.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/>
              <a:t>FMO/PBO:  In the event the FMO/PBO suspects abuse or negligence, they will notify the Company Commander in writing.</a:t>
            </a:r>
          </a:p>
        </p:txBody>
      </p:sp>
    </p:spTree>
    <p:extLst>
      <p:ext uri="{BB962C8B-B14F-4D97-AF65-F5344CB8AC3E}">
        <p14:creationId xmlns:p14="http://schemas.microsoft.com/office/powerpoint/2010/main" val="205712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76AD3-ADDB-72A2-5A27-77F7EE771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Maintenance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664B4A-141B-7C55-40AE-78F77DFAE3AD}"/>
              </a:ext>
            </a:extLst>
          </p:cNvPr>
          <p:cNvSpPr txBox="1"/>
          <p:nvPr/>
        </p:nvSpPr>
        <p:spPr>
          <a:xfrm>
            <a:off x="102742" y="1149909"/>
            <a:ext cx="8948791" cy="5669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Lessons Learned</a:t>
            </a:r>
            <a:b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plug in portable space heaters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Don’t plug in portable air conditioners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Don’t damage ceiling fan blades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Don’t flush feminine hygiene products down the toilet</a:t>
            </a:r>
            <a:b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Don’t flush baby wipes down the toilet</a:t>
            </a:r>
            <a:b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Don’t dispose of grease down sink drains</a:t>
            </a:r>
            <a:b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Don’t tamper with fire sprinkler heads</a:t>
            </a:r>
            <a:b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place personal gear and/or furniture in front of the room heater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Don’t hang clothes from the Fire Suppression Sprinkler Head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Don’t use the common area oven to heat the space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Don’t hang a sandwich bag filled with ice on the thermostat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Don’t disconnect your smoke detector and smoke in room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 doors open using foreign material on the hinge side on the door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Don’t tape door latch in the open position bypassing locking mechanism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Don’t remove window screens for any reason</a:t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 Don’t attempt repairs on electrical devices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02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3_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c2ea81-8037-48e9-9c98-f1aa3ca6896f">
      <Terms xmlns="http://schemas.microsoft.com/office/infopath/2007/PartnerControls"/>
    </lcf76f155ced4ddcb4097134ff3c332f>
    <TaxCatchAll xmlns="ab6aa099-11b5-429b-aef8-b4690966847b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E4E7EBD16E294EB40BB7080795454D" ma:contentTypeVersion="12" ma:contentTypeDescription="Create a new document." ma:contentTypeScope="" ma:versionID="31d70e71ba22f0884d65e6eb2c0c2d82">
  <xsd:schema xmlns:xsd="http://www.w3.org/2001/XMLSchema" xmlns:xs="http://www.w3.org/2001/XMLSchema" xmlns:p="http://schemas.microsoft.com/office/2006/metadata/properties" xmlns:ns2="2dc2ea81-8037-48e9-9c98-f1aa3ca6896f" xmlns:ns3="ab6aa099-11b5-429b-aef8-b4690966847b" targetNamespace="http://schemas.microsoft.com/office/2006/metadata/properties" ma:root="true" ma:fieldsID="52b9a7f6cdc5616b0f47f5a95e33228d" ns2:_="" ns3:_="">
    <xsd:import namespace="2dc2ea81-8037-48e9-9c98-f1aa3ca6896f"/>
    <xsd:import namespace="ab6aa099-11b5-429b-aef8-b469096684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2ea81-8037-48e9-9c98-f1aa3ca689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aa099-11b5-429b-aef8-b4690966847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ea1a6bd-bcee-4cfc-83e3-f467b5457acf}" ma:internalName="TaxCatchAll" ma:showField="CatchAllData" ma:web="ab6aa099-11b5-429b-aef8-b469096684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6486FF-65CB-499E-AA83-1D0A1646FE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9B490E-0250-4FC5-A478-10AD24AAD525}">
  <ds:schemaRefs>
    <ds:schemaRef ds:uri="http://schemas.microsoft.com/office/2006/customDocumentInformationPanel"/>
  </ds:schemaRefs>
</ds:datastoreItem>
</file>

<file path=customXml/itemProps3.xml><?xml version="1.0" encoding="utf-8"?>
<ds:datastoreItem xmlns:ds="http://schemas.openxmlformats.org/officeDocument/2006/customXml" ds:itemID="{EE87DDFF-D288-43B3-9099-279B39DE6806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d2ed4944-6d07-4529-8bcc-4129aad1f2fb"/>
    <ds:schemaRef ds:uri="3754d4e4-800e-4a73-b2ea-770d7d160b43"/>
    <ds:schemaRef ds:uri="2dc2ea81-8037-48e9-9c98-f1aa3ca6896f"/>
    <ds:schemaRef ds:uri="ab6aa099-11b5-429b-aef8-b4690966847b"/>
  </ds:schemaRefs>
</ds:datastoreItem>
</file>

<file path=customXml/itemProps4.xml><?xml version="1.0" encoding="utf-8"?>
<ds:datastoreItem xmlns:ds="http://schemas.openxmlformats.org/officeDocument/2006/customXml" ds:itemID="{A59E483F-F35B-468B-B25F-A2B9BBD4FE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c2ea81-8037-48e9-9c98-f1aa3ca6896f"/>
    <ds:schemaRef ds:uri="ab6aa099-11b5-429b-aef8-b469096684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8355</TotalTime>
  <Words>513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Tahoma</vt:lpstr>
      <vt:lpstr>Times New Roman</vt:lpstr>
      <vt:lpstr>Wingdings</vt:lpstr>
      <vt:lpstr>3_MSC Theme</vt:lpstr>
      <vt:lpstr>1_MSC Theme</vt:lpstr>
      <vt:lpstr>Non-Fair Wear &amp; Tear (NFWT) </vt:lpstr>
      <vt:lpstr>Unaccompanied Soldier Housing POCs</vt:lpstr>
      <vt:lpstr> </vt:lpstr>
      <vt:lpstr>FMO - Non-Fair Wear and Tear (NFWT) </vt:lpstr>
      <vt:lpstr>NFWT – The Process</vt:lpstr>
      <vt:lpstr>Facility Maintenance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AMC PowerPoint Presentation Template</dc:title>
  <dc:subject>Presentation</dc:subject>
  <dc:creator>Jones, Mark S CTR AMC</dc:creator>
  <cp:lastModifiedBy>Effie, Mahugh A MIL</cp:lastModifiedBy>
  <cp:revision>383</cp:revision>
  <cp:lastPrinted>2019-11-06T22:57:26Z</cp:lastPrinted>
  <dcterms:created xsi:type="dcterms:W3CDTF">2017-05-18T14:22:46Z</dcterms:created>
  <dcterms:modified xsi:type="dcterms:W3CDTF">2025-03-04T13:13:43Z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0x010100C1E4E7EBD16E294EB40BB7080795454D</vt:lpwstr>
  </property>
  <property fmtid="{D5CDD505-2E9C-101B-9397-08002B2CF9AE}" pid="3" name="_dlc_DocIdItemGuid">
    <vt:lpwstr>0eac267d-b46f-4072-9f89-5736e08c9701</vt:lpwstr>
  </property>
  <property fmtid="{D5CDD505-2E9C-101B-9397-08002B2CF9AE}" pid="4" name="_docset_NoMedatataSyncRequired">
    <vt:lpwstr>False</vt:lpwstr>
  </property>
  <property fmtid="{D5CDD505-2E9C-101B-9397-08002B2CF9AE}" pid="5" name="MediaServiceImageTags">
    <vt:lpwstr/>
  </property>
</Properties>
</file>