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5"/>
    <p:sldMasterId id="2147483704" r:id="rId6"/>
  </p:sldMasterIdLst>
  <p:notesMasterIdLst>
    <p:notesMasterId r:id="rId19"/>
  </p:notesMasterIdLst>
  <p:sldIdLst>
    <p:sldId id="264" r:id="rId7"/>
    <p:sldId id="269" r:id="rId8"/>
    <p:sldId id="312" r:id="rId9"/>
    <p:sldId id="1075" r:id="rId10"/>
    <p:sldId id="1077" r:id="rId11"/>
    <p:sldId id="1078" r:id="rId12"/>
    <p:sldId id="1079" r:id="rId13"/>
    <p:sldId id="1046" r:id="rId14"/>
    <p:sldId id="1072" r:id="rId15"/>
    <p:sldId id="1052" r:id="rId16"/>
    <p:sldId id="1061" r:id="rId17"/>
    <p:sldId id="1080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66"/>
    <a:srgbClr val="EAEAEA"/>
    <a:srgbClr val="DDDDDD"/>
    <a:srgbClr val="CCCCFF"/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2D0D0-6A70-4C8D-A29D-23EDCB3C3932}" v="49" dt="2024-10-24T21:23:5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3891" autoAdjust="0"/>
  </p:normalViewPr>
  <p:slideViewPr>
    <p:cSldViewPr snapToGrid="0">
      <p:cViewPr varScale="1">
        <p:scale>
          <a:sx n="83" d="100"/>
          <a:sy n="83" d="100"/>
        </p:scale>
        <p:origin x="8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1D599-E76F-4E7A-9BF4-8B101A01E0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663" indent="-2206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60B52-188E-4DD8-A47D-902926352E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3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663" indent="-2206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60B52-188E-4DD8-A47D-902926352E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7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663" indent="-2206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60B52-188E-4DD8-A47D-902926352E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2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663" indent="-2206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60B52-188E-4DD8-A47D-902926352E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9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663" indent="-2206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60B52-188E-4DD8-A47D-902926352EA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5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1D599-E76F-4E7A-9BF4-8B101A01E0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1D599-E76F-4E7A-9BF4-8B101A01E0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lum bright="-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2843" y="25878"/>
            <a:ext cx="1495425" cy="1718876"/>
            <a:chOff x="-3035" y="0"/>
            <a:chExt cx="1495425" cy="1718876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-3035" y="0"/>
              <a:ext cx="1495425" cy="1718876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ArmyLogo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" y="94037"/>
              <a:ext cx="1225585" cy="152222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01" y="3984601"/>
            <a:ext cx="951676" cy="961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85" y="4750286"/>
            <a:ext cx="1073060" cy="80464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22695" y="14334"/>
            <a:ext cx="1495425" cy="1718876"/>
            <a:chOff x="7648575" y="0"/>
            <a:chExt cx="1495425" cy="1718876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7648575" y="0"/>
              <a:ext cx="1495425" cy="17188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600" y="118121"/>
              <a:ext cx="1351377" cy="1102036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 userDrawn="1"/>
        </p:nvSpPr>
        <p:spPr>
          <a:xfrm>
            <a:off x="7960909" y="1261806"/>
            <a:ext cx="872375" cy="2947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rnd" cmpd="sng">
            <a:solidFill>
              <a:srgbClr val="000066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U.S.A.F.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8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288">
            <a:off x="6341736" y="435658"/>
            <a:ext cx="407509" cy="1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5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3"/>
          <p:cNvSpPr txBox="1">
            <a:spLocks/>
          </p:cNvSpPr>
          <p:nvPr userDrawn="1"/>
        </p:nvSpPr>
        <p:spPr bwMode="auto">
          <a:xfrm>
            <a:off x="8763001" y="6570666"/>
            <a:ext cx="341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14269">
              <a:defRPr/>
            </a:pPr>
            <a:fld id="{23BA25A4-CA43-42BE-83A0-EDC3A7F85926}" type="slidenum">
              <a:rPr lang="en-US" sz="800" i="1">
                <a:solidFill>
                  <a:srgbClr val="808080"/>
                </a:solidFill>
                <a:cs typeface="Arial" pitchFamily="34" charset="0"/>
              </a:rPr>
              <a:pPr algn="r" defTabSz="914269">
                <a:defRPr/>
              </a:pPr>
              <a:t>‹#›</a:t>
            </a:fld>
            <a:endParaRPr lang="en-US" sz="800" i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30332" y="5181600"/>
            <a:ext cx="9174332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1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29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69883" y="6688279"/>
            <a:ext cx="160654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1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25400"/>
            <a:fld id="{81D60167-4931-47E6-BA6A-407CBD079E47}" type="slidenum">
              <a:rPr lang="en-US" spc="-30" smtClean="0"/>
              <a:pPr marL="2540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246390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5725" y="6543675"/>
            <a:ext cx="1295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543675"/>
            <a:ext cx="6477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1538" y="6543675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2E16-DD99-43B2-9D2A-E0F422A40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979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/>
              <a:t>UNCLASSIFIED//FOUO</a:t>
            </a:r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386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5632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4204056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824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605398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4449731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5573573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31353657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7128067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7016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26029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337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660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4730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35219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831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371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0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20222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50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7126362" y="6630747"/>
            <a:ext cx="2216047" cy="307777"/>
          </a:xfrm>
          <a:prstGeom prst="rect">
            <a:avLst/>
          </a:prstGeom>
        </p:spPr>
        <p:txBody>
          <a:bodyPr vert="horz" wrap="square" lIns="9144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19 FEB 2020_V# 1</a:t>
            </a:r>
          </a:p>
          <a:p>
            <a:pPr algn="ctr"/>
            <a:endParaRPr lang="en-US" sz="10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0" y="0"/>
            <a:ext cx="912894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pic>
        <p:nvPicPr>
          <p:cNvPr id="9" name="LowerBar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5358"/>
            <a:ext cx="9144001" cy="86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79" y="6163231"/>
            <a:ext cx="578968" cy="5481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179891" y="6607371"/>
            <a:ext cx="76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21" y="6438478"/>
            <a:ext cx="558489" cy="418790"/>
          </a:xfrm>
          <a:prstGeom prst="rect">
            <a:avLst/>
          </a:prstGeom>
        </p:spPr>
      </p:pic>
      <p:pic>
        <p:nvPicPr>
          <p:cNvPr id="25" name="TopBar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8512"/>
            <a:ext cx="9146191" cy="1028700"/>
          </a:xfrm>
          <a:prstGeom prst="rect">
            <a:avLst/>
          </a:prstGeom>
        </p:spPr>
      </p:pic>
      <p:pic>
        <p:nvPicPr>
          <p:cNvPr id="24" name="TopBar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047209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4506" y="42186"/>
            <a:ext cx="756693" cy="970347"/>
          </a:xfrm>
          <a:prstGeom prst="roundRect">
            <a:avLst/>
          </a:prstGeom>
          <a:noFill/>
          <a:ln w="34925">
            <a:solidFill>
              <a:schemeClr val="accent4"/>
            </a:solidFill>
          </a:ln>
          <a:effectLst>
            <a:glow rad="127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348145" y="27137"/>
            <a:ext cx="756693" cy="97034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11" y="74663"/>
            <a:ext cx="661535" cy="6825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8432855" y="750315"/>
            <a:ext cx="583849" cy="203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rnd" cmpd="sng">
            <a:solidFill>
              <a:srgbClr val="000066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U.S.A.F.</a:t>
            </a:r>
          </a:p>
        </p:txBody>
      </p:sp>
    </p:spTree>
    <p:extLst>
      <p:ext uri="{BB962C8B-B14F-4D97-AF65-F5344CB8AC3E}">
        <p14:creationId xmlns:p14="http://schemas.microsoft.com/office/powerpoint/2010/main" val="94766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307777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/>
              <a:t>	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DD MMM YY_V#</a:t>
            </a:r>
          </a:p>
          <a:p>
            <a:pPr algn="r"/>
            <a:endParaRPr lang="en-US" sz="10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83971" y="6549913"/>
            <a:ext cx="72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X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244"/>
            <a:ext cx="3158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POC</a:t>
            </a:r>
            <a:r>
              <a:rPr lang="en-US" sz="10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name</a:t>
            </a: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 / xxx-xxx-</a:t>
            </a:r>
            <a:r>
              <a:rPr lang="en-US" sz="1000" dirty="0" err="1">
                <a:solidFill>
                  <a:prstClr val="black"/>
                </a:solidFill>
                <a:latin typeface="Arial" charset="0"/>
                <a:cs typeface="Arial" charset="0"/>
              </a:rPr>
              <a:t>xxxx</a:t>
            </a: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/</a:t>
            </a:r>
            <a:r>
              <a:rPr lang="en-US" sz="10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email address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7182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900" dirty="0">
                <a:latin typeface="Arial" pitchFamily="34" charset="0"/>
                <a:cs typeface="Arial" pitchFamily="34" charset="0"/>
              </a:rPr>
              <a:t>As of DD MMM YYYY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6670" y="5675098"/>
            <a:ext cx="281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UH Branch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Housing Division</a:t>
            </a:r>
          </a:p>
          <a:p>
            <a:pPr algn="ctr">
              <a:spcBef>
                <a:spcPts val="300"/>
              </a:spcBef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64641" y="5328584"/>
            <a:ext cx="5721236" cy="9694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Furniture &amp; Appliance How to Guide</a:t>
            </a:r>
          </a:p>
        </p:txBody>
      </p:sp>
    </p:spTree>
    <p:extLst>
      <p:ext uri="{BB962C8B-B14F-4D97-AF65-F5344CB8AC3E}">
        <p14:creationId xmlns:p14="http://schemas.microsoft.com/office/powerpoint/2010/main" val="28163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Example: DD Form 139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A3FDF-D8C6-5F29-7F42-267C51A7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21" y="968514"/>
            <a:ext cx="4986960" cy="554837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188DBB-40D3-9F50-BFF8-B89980AC3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520794"/>
              </p:ext>
            </p:extLst>
          </p:nvPr>
        </p:nvGraphicFramePr>
        <p:xfrm>
          <a:off x="437734" y="1365622"/>
          <a:ext cx="1267139" cy="109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417" progId="AcroExch.Document.DC">
                  <p:embed/>
                </p:oleObj>
              </mc:Choice>
              <mc:Fallback>
                <p:oleObj name="Acrobat Document" showAsIcon="1" r:id="rId3" imgW="914400" imgH="792417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188DBB-40D3-9F50-BFF8-B89980AC3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734" y="1365622"/>
                        <a:ext cx="1267139" cy="1097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6637FB-7134-2478-21F5-25992D20F370}"/>
              </a:ext>
            </a:extLst>
          </p:cNvPr>
          <p:cNvCxnSpPr>
            <a:cxnSpLocks/>
          </p:cNvCxnSpPr>
          <p:nvPr/>
        </p:nvCxnSpPr>
        <p:spPr>
          <a:xfrm flipV="1">
            <a:off x="1053720" y="2312377"/>
            <a:ext cx="0" cy="627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81831B-2BE9-D8BF-06D9-3C23CACE9BD6}"/>
              </a:ext>
            </a:extLst>
          </p:cNvPr>
          <p:cNvSpPr txBox="1"/>
          <p:nvPr/>
        </p:nvSpPr>
        <p:spPr>
          <a:xfrm>
            <a:off x="177911" y="2982738"/>
            <a:ext cx="171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Double Click PDF Icon to Open form.</a:t>
            </a:r>
          </a:p>
        </p:txBody>
      </p:sp>
    </p:spTree>
    <p:extLst>
      <p:ext uri="{BB962C8B-B14F-4D97-AF65-F5344CB8AC3E}">
        <p14:creationId xmlns:p14="http://schemas.microsoft.com/office/powerpoint/2010/main" val="36167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646331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Example: DA Form 3161</a:t>
            </a:r>
            <a:br>
              <a:rPr lang="en-US" sz="3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880D9-4CDA-616D-B003-8F83288B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85" y="617111"/>
            <a:ext cx="6710714" cy="523691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9E0127-20E5-CCF9-1734-C4A315062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19108"/>
              </p:ext>
            </p:extLst>
          </p:nvPr>
        </p:nvGraphicFramePr>
        <p:xfrm>
          <a:off x="64132" y="1354015"/>
          <a:ext cx="1224710" cy="106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92417" progId="AcroExch.Document.DC">
                  <p:embed/>
                </p:oleObj>
              </mc:Choice>
              <mc:Fallback>
                <p:oleObj name="Acrobat Document" showAsIcon="1" r:id="rId4" imgW="914400" imgH="792417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C9E0127-20E5-CCF9-1734-C4A315062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2" y="1354015"/>
                        <a:ext cx="1224710" cy="106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81A8EE-81F6-1238-D8FC-520E455CFA93}"/>
              </a:ext>
            </a:extLst>
          </p:cNvPr>
          <p:cNvCxnSpPr>
            <a:cxnSpLocks/>
          </p:cNvCxnSpPr>
          <p:nvPr/>
        </p:nvCxnSpPr>
        <p:spPr>
          <a:xfrm flipV="1">
            <a:off x="633056" y="2269019"/>
            <a:ext cx="0" cy="340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992EC9-3304-F9CB-DC9A-D39E8E4EAF78}"/>
              </a:ext>
            </a:extLst>
          </p:cNvPr>
          <p:cNvSpPr txBox="1"/>
          <p:nvPr/>
        </p:nvSpPr>
        <p:spPr>
          <a:xfrm>
            <a:off x="-20932" y="2669923"/>
            <a:ext cx="171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Double Click PDF Icon to Open form.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1C1BE-10C4-C869-2667-768765ADD74D}"/>
              </a:ext>
            </a:extLst>
          </p:cNvPr>
          <p:cNvSpPr txBox="1"/>
          <p:nvPr/>
        </p:nvSpPr>
        <p:spPr>
          <a:xfrm>
            <a:off x="290146" y="5862725"/>
            <a:ext cx="536330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NOTE: Commander or appointed designee are the only people authorized to initiate this form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03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DB1E9F-F027-00F1-C3DC-A4977CD5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8679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Signature Card (DA Form 1687)</a:t>
            </a:r>
            <a:br>
              <a:rPr lang="en-US" sz="5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B077CDF-5AF6-A677-D23C-4426047EF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02" y="921117"/>
          <a:ext cx="1339446" cy="90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360" progId="Acrobat.Document.DC">
                  <p:embed/>
                </p:oleObj>
              </mc:Choice>
              <mc:Fallback>
                <p:oleObj name="Acrobat Document" showAsIcon="1" r:id="rId3" imgW="914400" imgH="792360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B077CDF-5AF6-A677-D23C-4426047EF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002" y="921117"/>
                        <a:ext cx="1339446" cy="90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09D266-FF05-0B21-FF07-84237370E71F}"/>
              </a:ext>
            </a:extLst>
          </p:cNvPr>
          <p:cNvCxnSpPr>
            <a:cxnSpLocks/>
          </p:cNvCxnSpPr>
          <p:nvPr/>
        </p:nvCxnSpPr>
        <p:spPr>
          <a:xfrm flipV="1">
            <a:off x="545690" y="1654951"/>
            <a:ext cx="498262" cy="252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030BC5-807F-87B1-5853-BAA0984E552D}"/>
              </a:ext>
            </a:extLst>
          </p:cNvPr>
          <p:cNvSpPr txBox="1"/>
          <p:nvPr/>
        </p:nvSpPr>
        <p:spPr>
          <a:xfrm>
            <a:off x="4454" y="1896582"/>
            <a:ext cx="17153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Double Click PDF </a:t>
            </a:r>
            <a:r>
              <a:rPr lang="en-US" sz="1400"/>
              <a:t>Icon to Open 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BCECC-C03F-4092-AF8B-0CA252745959}"/>
              </a:ext>
            </a:extLst>
          </p:cNvPr>
          <p:cNvSpPr txBox="1"/>
          <p:nvPr/>
        </p:nvSpPr>
        <p:spPr>
          <a:xfrm>
            <a:off x="0" y="2791687"/>
            <a:ext cx="2545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 to 4 Soldiers authorized to Turn-in/Receive Furniture, Appliances, Ice Melt, R&amp;U Supplies and Linen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0E4B21-20D8-66F3-2703-78E5CB483B94}"/>
              </a:ext>
            </a:extLst>
          </p:cNvPr>
          <p:cNvCxnSpPr>
            <a:cxnSpLocks/>
          </p:cNvCxnSpPr>
          <p:nvPr/>
        </p:nvCxnSpPr>
        <p:spPr>
          <a:xfrm>
            <a:off x="1993130" y="3273375"/>
            <a:ext cx="11051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450C4-2881-4DC0-B4CB-129E6C328F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1" t="9656" b="4735"/>
          <a:stretch/>
        </p:blipFill>
        <p:spPr>
          <a:xfrm>
            <a:off x="3124858" y="1654951"/>
            <a:ext cx="5887258" cy="3886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2BA014-F038-0562-90AD-284ED5452D16}"/>
              </a:ext>
            </a:extLst>
          </p:cNvPr>
          <p:cNvSpPr txBox="1"/>
          <p:nvPr/>
        </p:nvSpPr>
        <p:spPr>
          <a:xfrm>
            <a:off x="137361" y="3969840"/>
            <a:ext cx="285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Needs to have all this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3D0FA-FB6D-BF81-6E57-445823FF543A}"/>
              </a:ext>
            </a:extLst>
          </p:cNvPr>
          <p:cNvSpPr txBox="1"/>
          <p:nvPr/>
        </p:nvSpPr>
        <p:spPr>
          <a:xfrm>
            <a:off x="137361" y="3969840"/>
            <a:ext cx="285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Needs to have all this information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3C49FF-5964-9842-1C0E-6C248C150A84}"/>
              </a:ext>
            </a:extLst>
          </p:cNvPr>
          <p:cNvCxnSpPr>
            <a:cxnSpLocks/>
          </p:cNvCxnSpPr>
          <p:nvPr/>
        </p:nvCxnSpPr>
        <p:spPr>
          <a:xfrm>
            <a:off x="1492728" y="4478876"/>
            <a:ext cx="11051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8D5E05F-068D-479A-B2D7-679A32EA06E4}"/>
              </a:ext>
            </a:extLst>
          </p:cNvPr>
          <p:cNvSpPr/>
          <p:nvPr/>
        </p:nvSpPr>
        <p:spPr>
          <a:xfrm>
            <a:off x="2635505" y="3916846"/>
            <a:ext cx="6491960" cy="1124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5F0B9-8BEB-68EF-837B-F1CFD8B7B475}"/>
              </a:ext>
            </a:extLst>
          </p:cNvPr>
          <p:cNvSpPr txBox="1"/>
          <p:nvPr/>
        </p:nvSpPr>
        <p:spPr>
          <a:xfrm>
            <a:off x="21468" y="5093900"/>
            <a:ext cx="28587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List all buildings that belong to the CO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992D66-87E8-1251-CC50-6F55BCF06F9D}"/>
              </a:ext>
            </a:extLst>
          </p:cNvPr>
          <p:cNvCxnSpPr>
            <a:cxnSpLocks/>
          </p:cNvCxnSpPr>
          <p:nvPr/>
        </p:nvCxnSpPr>
        <p:spPr>
          <a:xfrm flipV="1">
            <a:off x="2597861" y="4558436"/>
            <a:ext cx="1606188" cy="683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F23731-FCEB-5BDE-2BA9-205391EF87AE}"/>
              </a:ext>
            </a:extLst>
          </p:cNvPr>
          <p:cNvSpPr txBox="1"/>
          <p:nvPr/>
        </p:nvSpPr>
        <p:spPr>
          <a:xfrm>
            <a:off x="3511720" y="924962"/>
            <a:ext cx="4577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Company Commander or appointed designees are placed on here.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EBDC2A-F4B6-F328-02C2-2F7C2543140C}"/>
              </a:ext>
            </a:extLst>
          </p:cNvPr>
          <p:cNvCxnSpPr>
            <a:cxnSpLocks/>
          </p:cNvCxnSpPr>
          <p:nvPr/>
        </p:nvCxnSpPr>
        <p:spPr>
          <a:xfrm flipH="1">
            <a:off x="4572000" y="1225169"/>
            <a:ext cx="854080" cy="156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331CB-1A9F-A407-ACAF-EDBC5615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23" y="3142462"/>
            <a:ext cx="6931753" cy="5730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8502E04-D392-97E4-64D7-84623EED3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3" y="100013"/>
            <a:ext cx="7954962" cy="48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Inventory and Sign for Barracks Property</a:t>
            </a:r>
            <a:endParaRPr lang="en-US" sz="37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35D3A-8FF7-3978-FF2B-210886775129}"/>
              </a:ext>
            </a:extLst>
          </p:cNvPr>
          <p:cNvSpPr txBox="1"/>
          <p:nvPr/>
        </p:nvSpPr>
        <p:spPr>
          <a:xfrm>
            <a:off x="444011" y="1323503"/>
            <a:ext cx="7134958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cs typeface="Arial"/>
              </a:rPr>
              <a:t>Contact Furnishings Management Officer (FMO) @ 253-966-2894 Building 9660 Bay C, Perry AVE, JBLM 98433 to sign out scan tool or to schedule an appointment.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Barracks Manager </a:t>
            </a:r>
            <a:r>
              <a:rPr lang="en-US" sz="1600" b="1" u="sng" dirty="0"/>
              <a:t>and</a:t>
            </a:r>
            <a:r>
              <a:rPr lang="en-US" sz="1600" dirty="0"/>
              <a:t> Commander conduct joint inventory of Barracks property using the scan tool.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Return scan tool to FMO.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Hand receipt will be emailed to the Commander.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Commander must send signed copy back to FMO.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Maintain copy of signed hand receipt in Barracks Managers Binder.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Commanders sign Barracks Property to the Barracks Manager on a DA Form 2062.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Barracks Manager sub-hand receipts common area property to CQ </a:t>
            </a:r>
            <a:r>
              <a:rPr lang="en-US" sz="1600" b="1" u="sng" dirty="0">
                <a:solidFill>
                  <a:srgbClr val="FF0000"/>
                </a:solidFill>
              </a:rPr>
              <a:t>DAILY</a:t>
            </a:r>
            <a:r>
              <a:rPr lang="en-US" sz="1600" dirty="0"/>
              <a:t>. Maintain sub-hand receipts on file for 2 years.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/>
              <a:t>Notes: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During shift change, common area property (Laundry room, day room, CQ area) should be inspected, inventoried and signed for by the incoming CQ on a DA Form 2062. Submit DA Form 2062 to 1SG and maintain on file for 2 years.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Barracks property hand receipt is only valid for 12 months. Prior to the 12</a:t>
            </a:r>
            <a:r>
              <a:rPr lang="en-US" sz="1600" baseline="30000" dirty="0"/>
              <a:t>th</a:t>
            </a:r>
            <a:r>
              <a:rPr lang="en-US" sz="1600" dirty="0"/>
              <a:t> month, Barracks Managers and Commander must re-inventory the barracks property with the scan tool and the Commander must sign the new hand receipt.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Arial" panose="020B0604020202020204"/>
              </a:rPr>
              <a:t>***Commander can designate any leader to sub-hand receipt furniture, the Barracks Manager is a recommendation. </a:t>
            </a:r>
          </a:p>
        </p:txBody>
      </p:sp>
    </p:spTree>
    <p:extLst>
      <p:ext uri="{BB962C8B-B14F-4D97-AF65-F5344CB8AC3E}">
        <p14:creationId xmlns:p14="http://schemas.microsoft.com/office/powerpoint/2010/main" val="33141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TextBox 116"/>
          <p:cNvSpPr txBox="1">
            <a:spLocks noChangeArrowheads="1"/>
          </p:cNvSpPr>
          <p:nvPr/>
        </p:nvSpPr>
        <p:spPr bwMode="auto">
          <a:xfrm>
            <a:off x="457200" y="152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Annex C (ABMP Roles and Responsibilities Defined)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FRAGO 1 HDA EXORD 068-18: Army Barracks Management Program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359907" y="2561070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Furniture &amp; Appliance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Replacement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2336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TextBox 116"/>
          <p:cNvSpPr txBox="1">
            <a:spLocks noChangeArrowheads="1"/>
          </p:cNvSpPr>
          <p:nvPr/>
        </p:nvSpPr>
        <p:spPr bwMode="auto">
          <a:xfrm>
            <a:off x="457200" y="152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Annex C (ABMP Roles and Responsibilities Defined)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FRAGO 1 HDA EXORD 068-18: Army Barracks Management Program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8660" y="82061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Barracks Furniture Replacement Flow Chart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667D1-A939-4379-14E1-F587EB7CE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20" y="635697"/>
            <a:ext cx="2377646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CBDB0-CC5E-7D56-C853-67FC15E1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850" y="1133087"/>
            <a:ext cx="1057970" cy="86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C798-55EA-51D9-75AD-FDD6FF6EA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014" y="4668942"/>
            <a:ext cx="2627604" cy="1463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E73D8B-BCD0-4FF3-8443-18803BCDC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28" y="5089216"/>
            <a:ext cx="758294" cy="635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9243D1-23D1-AAD9-2B31-472F5D97F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80844">
            <a:off x="6252329" y="5421068"/>
            <a:ext cx="611226" cy="31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F7F54E-2B95-BF8C-0579-EDBE4E598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541" y="3645996"/>
            <a:ext cx="2005758" cy="20789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5FC294-7B42-5B1C-1DED-49D8F7864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3541" y="1576225"/>
            <a:ext cx="2158171" cy="1048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90E30B-CF3D-8485-ECD5-A0EE59761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969" y="2652262"/>
            <a:ext cx="304826" cy="9937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071211-6DD5-06AE-821B-3CF365056188}"/>
              </a:ext>
            </a:extLst>
          </p:cNvPr>
          <p:cNvSpPr txBox="1"/>
          <p:nvPr/>
        </p:nvSpPr>
        <p:spPr>
          <a:xfrm>
            <a:off x="79130" y="5751549"/>
            <a:ext cx="72885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endParaRPr lang="en-US" dirty="0"/>
          </a:p>
          <a:p>
            <a:r>
              <a:rPr lang="en-US" dirty="0"/>
              <a:t>*FMO = Furnishings Management Office @ 253-966-2894 Building 9660 Bay C, Perry AVE, JBLM 98433</a:t>
            </a:r>
          </a:p>
          <a:p>
            <a:br>
              <a:rPr lang="en-US" b="1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BFB49-3ED2-9F2C-3D27-56FD6C9103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91" y="2012176"/>
            <a:ext cx="270685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TextBox 116"/>
          <p:cNvSpPr txBox="1">
            <a:spLocks noChangeArrowheads="1"/>
          </p:cNvSpPr>
          <p:nvPr/>
        </p:nvSpPr>
        <p:spPr bwMode="auto">
          <a:xfrm>
            <a:off x="457200" y="152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Annex C (ABMP Roles and Responsibilities Defined)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FRAGO 1 HDA EXORD 068-18: Army Barracks Management Program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8660" y="82061"/>
            <a:ext cx="7955280" cy="12557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Furniture Replacement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FCBF4-20BB-A122-1F41-0F3D489F5390}"/>
              </a:ext>
            </a:extLst>
          </p:cNvPr>
          <p:cNvSpPr txBox="1"/>
          <p:nvPr/>
        </p:nvSpPr>
        <p:spPr>
          <a:xfrm>
            <a:off x="708660" y="1140178"/>
            <a:ext cx="7051431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/>
              <a:t>Replacement process:</a:t>
            </a:r>
          </a:p>
          <a:p>
            <a:endParaRPr lang="en-US" sz="1400" dirty="0"/>
          </a:p>
          <a:p>
            <a:r>
              <a:rPr lang="en-US" sz="1400" dirty="0"/>
              <a:t>Identify damaged furniture.</a:t>
            </a:r>
            <a:endParaRPr lang="en-US" sz="1400" dirty="0">
              <a:cs typeface="Arial"/>
            </a:endParaRPr>
          </a:p>
          <a:p>
            <a:endParaRPr lang="en-US" sz="1400" dirty="0"/>
          </a:p>
          <a:p>
            <a:r>
              <a:rPr lang="en-US" sz="1400" dirty="0"/>
              <a:t>Coordinate with Furnishings Management Officer (FMO) at 253-966-2894 if damage is Fair Wear and Tear (FWT) or negligence.</a:t>
            </a:r>
          </a:p>
          <a:p>
            <a:r>
              <a:rPr lang="en-US" sz="1400" dirty="0"/>
              <a:t>- Unit must a have Soldier sign DD Form 139 or initiate FLIPL. </a:t>
            </a:r>
            <a:endParaRPr lang="en-US" sz="1400" dirty="0">
              <a:cs typeface="Arial"/>
            </a:endParaRPr>
          </a:p>
          <a:p>
            <a:r>
              <a:rPr lang="en-US" sz="1400" dirty="0"/>
              <a:t>- If deemed negligence a Soldier or unit must be charged. (See “DD Form 139 example”)</a:t>
            </a:r>
            <a:endParaRPr lang="en-US" sz="1400" dirty="0">
              <a:cs typeface="Arial"/>
            </a:endParaRPr>
          </a:p>
          <a:p>
            <a:endParaRPr lang="en-US" sz="1400" dirty="0"/>
          </a:p>
          <a:p>
            <a:r>
              <a:rPr lang="en-US" sz="1400" dirty="0"/>
              <a:t>Initiate DA Form 3161 for furniture turn in (see example). Only Commander or appointee deemed on signature card can initiate a DA Form 3161</a:t>
            </a:r>
          </a:p>
          <a:p>
            <a:endParaRPr lang="en-US" sz="1400" dirty="0"/>
          </a:p>
          <a:p>
            <a:r>
              <a:rPr lang="en-US" sz="1400" dirty="0"/>
              <a:t>Take damaged furniture to the DPW furniture warehouse located at BLDG 9660 BAY C.</a:t>
            </a:r>
          </a:p>
          <a:p>
            <a:r>
              <a:rPr lang="en-US" sz="1400" dirty="0"/>
              <a:t>Must use government vehicle.</a:t>
            </a:r>
          </a:p>
          <a:p>
            <a:endParaRPr lang="en-US" sz="1400" dirty="0">
              <a:cs typeface="Arial"/>
            </a:endParaRPr>
          </a:p>
          <a:p>
            <a:r>
              <a:rPr lang="en-US" sz="1400" dirty="0"/>
              <a:t>-   Transfer site must stamp DA Form 3161.</a:t>
            </a:r>
            <a:endParaRPr lang="en-US" sz="1400" dirty="0">
              <a:cs typeface="Arial"/>
            </a:endParaRPr>
          </a:p>
          <a:p>
            <a:endParaRPr lang="en-US" sz="1400" dirty="0"/>
          </a:p>
          <a:p>
            <a:r>
              <a:rPr lang="en-US" sz="1400" dirty="0"/>
              <a:t>Take the stamped DA Form 3161 to building 9660 to pick up the replacement furniture.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Someone must be designated on the signature card</a:t>
            </a:r>
            <a:r>
              <a:rPr lang="en-US" sz="1400" dirty="0"/>
              <a:t>, in order to: Requisition, Receive and Turn-In Furnishings &amp; Appliances. (See “Example: Signature Card”) </a:t>
            </a:r>
            <a:r>
              <a:rPr lang="en-US" sz="1400" dirty="0">
                <a:highlight>
                  <a:srgbClr val="FFFF00"/>
                </a:highlight>
              </a:rPr>
              <a:t>See slides 11 and 12.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TextBox 116"/>
          <p:cNvSpPr txBox="1">
            <a:spLocks noChangeArrowheads="1"/>
          </p:cNvSpPr>
          <p:nvPr/>
        </p:nvSpPr>
        <p:spPr bwMode="auto">
          <a:xfrm>
            <a:off x="457200" y="152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Annex C (ABMP Roles and Responsibilities Defined)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FRAGO 1 HDA EXORD 068-18: Army Barracks Management Program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8660" y="82060"/>
            <a:ext cx="7955280" cy="15327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FMO Location 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253-966-2894 Building 9660 Bay C, Perry AVE, JBLM 98433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n aerial view of a stadium&#10;&#10;Description automatically generated with low confidence">
            <a:extLst>
              <a:ext uri="{FF2B5EF4-FFF2-40B4-BE49-F238E27FC236}">
                <a16:creationId xmlns:a16="http://schemas.microsoft.com/office/drawing/2014/main" id="{4EBBE743-BC3B-1CD7-E35D-F6D036D2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773"/>
            <a:ext cx="9144000" cy="4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TextBox 116"/>
          <p:cNvSpPr txBox="1">
            <a:spLocks noChangeArrowheads="1"/>
          </p:cNvSpPr>
          <p:nvPr/>
        </p:nvSpPr>
        <p:spPr bwMode="auto">
          <a:xfrm>
            <a:off x="457200" y="1524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Annex C (ABMP Roles and Responsibilities Defined)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FRAGO 1 HDA EXORD 068-18: Army Barracks Management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487FE-3098-293B-1F54-31DE5F4F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52400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Barracks Appliance Replacement Flow Chart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38FCB-1729-6FEC-4D6F-5CBC2C71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102" y="996655"/>
            <a:ext cx="2438611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B2BCA-2A7B-08C2-D1E9-427575BF9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7287">
            <a:off x="2428365" y="1285777"/>
            <a:ext cx="1091382" cy="604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483B7-DDB8-CDD2-F16B-E23B0DFAC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91" y="1962885"/>
            <a:ext cx="2048434" cy="2017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C6211-590D-232D-728E-1EA7E0944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5027">
            <a:off x="1553295" y="3997435"/>
            <a:ext cx="304826" cy="600942"/>
          </a:xfrm>
          <a:prstGeom prst="rect">
            <a:avLst/>
          </a:prstGeom>
        </p:spPr>
      </p:pic>
      <p:sp>
        <p:nvSpPr>
          <p:cNvPr id="11" name="object 25">
            <a:extLst>
              <a:ext uri="{FF2B5EF4-FFF2-40B4-BE49-F238E27FC236}">
                <a16:creationId xmlns:a16="http://schemas.microsoft.com/office/drawing/2014/main" id="{136D0A24-EACD-D8D1-71C6-17BDDA1D1AC5}"/>
              </a:ext>
            </a:extLst>
          </p:cNvPr>
          <p:cNvSpPr txBox="1"/>
          <p:nvPr/>
        </p:nvSpPr>
        <p:spPr>
          <a:xfrm>
            <a:off x="566033" y="4598377"/>
            <a:ext cx="2279350" cy="1593193"/>
          </a:xfrm>
          <a:prstGeom prst="rect">
            <a:avLst/>
          </a:prstGeom>
          <a:solidFill>
            <a:srgbClr val="EC7C30"/>
          </a:solidFill>
          <a:ln w="28575">
            <a:solidFill>
              <a:srgbClr val="000000"/>
            </a:solidFill>
          </a:ln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endParaRPr sz="1160" dirty="0">
              <a:latin typeface="+mj-lt"/>
              <a:cs typeface="Times New Roman"/>
            </a:endParaRPr>
          </a:p>
          <a:p>
            <a:pPr marL="121444" marR="121920" algn="ctr">
              <a:lnSpc>
                <a:spcPct val="99100"/>
              </a:lnSpc>
            </a:pPr>
            <a:r>
              <a:rPr sz="1160" b="1" u="sng" dirty="0">
                <a:latin typeface="+mj-lt"/>
                <a:cs typeface="Arial"/>
              </a:rPr>
              <a:t>DPW</a:t>
            </a:r>
            <a:r>
              <a:rPr lang="en-US" sz="1160" b="1" u="sng" dirty="0">
                <a:latin typeface="+mj-lt"/>
                <a:cs typeface="Arial"/>
              </a:rPr>
              <a:t>:</a:t>
            </a:r>
          </a:p>
          <a:p>
            <a:pPr marL="121444" marR="121920" algn="ctr">
              <a:lnSpc>
                <a:spcPct val="99100"/>
              </a:lnSpc>
            </a:pPr>
            <a:r>
              <a:rPr lang="en-US" sz="1160" dirty="0">
                <a:latin typeface="+mj-lt"/>
                <a:cs typeface="Arial"/>
              </a:rPr>
              <a:t>1. If able fix appliance on spot.</a:t>
            </a:r>
          </a:p>
          <a:p>
            <a:pPr marL="121444" marR="121920" algn="ctr">
              <a:lnSpc>
                <a:spcPct val="99100"/>
              </a:lnSpc>
            </a:pPr>
            <a:r>
              <a:rPr lang="en-US" sz="1160" dirty="0">
                <a:latin typeface="+mj-lt"/>
                <a:cs typeface="Arial"/>
              </a:rPr>
              <a:t>No further action required.</a:t>
            </a:r>
          </a:p>
          <a:p>
            <a:pPr marL="121444" marR="121920" algn="ctr">
              <a:lnSpc>
                <a:spcPct val="99100"/>
              </a:lnSpc>
            </a:pPr>
            <a:endParaRPr lang="en-US" sz="1160" dirty="0">
              <a:latin typeface="+mj-lt"/>
              <a:cs typeface="Arial"/>
            </a:endParaRPr>
          </a:p>
          <a:p>
            <a:pPr marL="121444" marR="121920" algn="ctr">
              <a:lnSpc>
                <a:spcPct val="99100"/>
              </a:lnSpc>
            </a:pPr>
            <a:r>
              <a:rPr lang="en-US" sz="1160" dirty="0">
                <a:latin typeface="+mj-lt"/>
                <a:cs typeface="Arial"/>
              </a:rPr>
              <a:t>2. If unable to fix appliance DPW will put sign on appliance for replacement.</a:t>
            </a:r>
            <a:endParaRPr lang="en-US" sz="1160" spc="-8" dirty="0">
              <a:latin typeface="+mj-lt"/>
              <a:cs typeface="Arial"/>
            </a:endParaRPr>
          </a:p>
          <a:p>
            <a:pPr marL="121444" marR="121920" algn="ctr">
              <a:lnSpc>
                <a:spcPct val="99100"/>
              </a:lnSpc>
            </a:pPr>
            <a:endParaRPr sz="1160" dirty="0">
              <a:latin typeface="+mj-lt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733A20-EFCA-3FF6-C73C-9106AB2FE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821">
            <a:off x="2895612" y="4806449"/>
            <a:ext cx="563929" cy="376850"/>
          </a:xfrm>
          <a:prstGeom prst="rect">
            <a:avLst/>
          </a:prstGeom>
        </p:spPr>
      </p:pic>
      <p:sp>
        <p:nvSpPr>
          <p:cNvPr id="14" name="object 25">
            <a:extLst>
              <a:ext uri="{FF2B5EF4-FFF2-40B4-BE49-F238E27FC236}">
                <a16:creationId xmlns:a16="http://schemas.microsoft.com/office/drawing/2014/main" id="{8CF36DF0-AE00-288B-3959-C8A30E0A5F55}"/>
              </a:ext>
            </a:extLst>
          </p:cNvPr>
          <p:cNvSpPr txBox="1"/>
          <p:nvPr/>
        </p:nvSpPr>
        <p:spPr>
          <a:xfrm>
            <a:off x="6549209" y="3303327"/>
            <a:ext cx="2594791" cy="2714141"/>
          </a:xfrm>
          <a:prstGeom prst="rect">
            <a:avLst/>
          </a:prstGeom>
          <a:solidFill>
            <a:srgbClr val="EC7C30"/>
          </a:solidFill>
          <a:ln w="28575">
            <a:solidFill>
              <a:srgbClr val="000000"/>
            </a:solidFill>
          </a:ln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endParaRPr sz="1000" dirty="0">
              <a:latin typeface="+mj-lt"/>
              <a:cs typeface="Times New Roman"/>
            </a:endParaRPr>
          </a:p>
          <a:p>
            <a:pPr marL="121444" marR="121920">
              <a:lnSpc>
                <a:spcPct val="99100"/>
              </a:lnSpc>
            </a:pPr>
            <a:r>
              <a:rPr lang="en-US" sz="1200" b="1" u="sng" dirty="0"/>
              <a:t>Barracks Manager:</a:t>
            </a:r>
            <a:r>
              <a:rPr lang="en-US" sz="1200" dirty="0"/>
              <a:t> </a:t>
            </a:r>
          </a:p>
          <a:p>
            <a:pPr marL="350044" marR="121920" indent="-228600">
              <a:lnSpc>
                <a:spcPct val="99100"/>
              </a:lnSpc>
              <a:buFontTx/>
              <a:buAutoNum type="arabicPeriod"/>
            </a:pPr>
            <a:r>
              <a:rPr lang="en-US" sz="1200" dirty="0">
                <a:cs typeface="Arial"/>
              </a:rPr>
              <a:t>Calls FMO* to schedule appointment for replacement.</a:t>
            </a:r>
          </a:p>
          <a:p>
            <a:pPr marL="350044" marR="121920" indent="-228600">
              <a:lnSpc>
                <a:spcPct val="99100"/>
              </a:lnSpc>
              <a:buFontTx/>
              <a:buAutoNum type="arabicPeriod"/>
            </a:pPr>
            <a:r>
              <a:rPr lang="en-US" sz="1200" dirty="0"/>
              <a:t>Using GOV/LMTV, take Appliance to Furniture &amp; Appliance Warehouse (BLDG 9660 BAY C).</a:t>
            </a:r>
          </a:p>
          <a:p>
            <a:pPr marL="350044" marR="121920" indent="-228600">
              <a:lnSpc>
                <a:spcPct val="99100"/>
              </a:lnSpc>
              <a:buFontTx/>
              <a:buAutoNum type="arabicPeriod"/>
            </a:pPr>
            <a:r>
              <a:rPr lang="en-US" sz="1200" dirty="0"/>
              <a:t>Must have current Signature Card and CO Assumption of Command Orders.</a:t>
            </a:r>
          </a:p>
          <a:p>
            <a:pPr marL="350044" marR="121920" indent="-228600">
              <a:lnSpc>
                <a:spcPct val="99100"/>
              </a:lnSpc>
              <a:buFontTx/>
              <a:buAutoNum type="arabicPeriod"/>
            </a:pPr>
            <a:r>
              <a:rPr lang="en-US" sz="1200" dirty="0"/>
              <a:t>Appliance must be clean so techs can try to fix it or use it for parts.</a:t>
            </a:r>
          </a:p>
          <a:p>
            <a:pPr marL="350044" marR="121920" indent="-228600" algn="ctr">
              <a:lnSpc>
                <a:spcPct val="99100"/>
              </a:lnSpc>
              <a:buAutoNum type="arabicPeriod"/>
            </a:pP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4E3943-06E7-AB44-69CC-7F692AF7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988" y="4806449"/>
            <a:ext cx="309181" cy="304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B967B3-4195-DBA1-792D-1295A21C7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80" y="6224768"/>
            <a:ext cx="6261135" cy="6332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293873-3137-DBF6-22C9-DEB476018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1097" y="6040438"/>
            <a:ext cx="2798307" cy="77248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E2B75E-CA76-48A2-A428-7ED4B4C30B18}"/>
              </a:ext>
            </a:extLst>
          </p:cNvPr>
          <p:cNvCxnSpPr>
            <a:cxnSpLocks/>
          </p:cNvCxnSpPr>
          <p:nvPr/>
        </p:nvCxnSpPr>
        <p:spPr>
          <a:xfrm>
            <a:off x="6209988" y="6586150"/>
            <a:ext cx="791596" cy="1398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CCA5C-9509-CC85-4A81-F1E014526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6946" y="2831123"/>
            <a:ext cx="304826" cy="486315"/>
          </a:xfrm>
          <a:prstGeom prst="rect">
            <a:avLst/>
          </a:prstGeom>
        </p:spPr>
      </p:pic>
      <p:sp>
        <p:nvSpPr>
          <p:cNvPr id="22" name="object 26">
            <a:extLst>
              <a:ext uri="{FF2B5EF4-FFF2-40B4-BE49-F238E27FC236}">
                <a16:creationId xmlns:a16="http://schemas.microsoft.com/office/drawing/2014/main" id="{062E946E-5AB4-B053-AB44-AE943C9B37E4}"/>
              </a:ext>
            </a:extLst>
          </p:cNvPr>
          <p:cNvSpPr txBox="1"/>
          <p:nvPr/>
        </p:nvSpPr>
        <p:spPr>
          <a:xfrm>
            <a:off x="6740114" y="1195261"/>
            <a:ext cx="2331538" cy="1568170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00"/>
            </a:solidFill>
          </a:ln>
        </p:spPr>
        <p:txBody>
          <a:bodyPr vert="horz" wrap="square" lIns="0" tIns="29051" rIns="0" bIns="0" rtlCol="0" anchor="t">
            <a:spAutoFit/>
          </a:bodyPr>
          <a:lstStyle/>
          <a:p>
            <a:pPr marL="143510" marR="130175" indent="28575">
              <a:lnSpc>
                <a:spcPct val="103000"/>
              </a:lnSpc>
              <a:spcBef>
                <a:spcPts val="229"/>
              </a:spcBef>
            </a:pPr>
            <a:r>
              <a:rPr lang="en-US" sz="1163" b="1" u="sng" dirty="0">
                <a:latin typeface="Arial"/>
                <a:cs typeface="Arial"/>
              </a:rPr>
              <a:t>Barracks Manager:</a:t>
            </a:r>
            <a:endParaRPr lang="en-US"/>
          </a:p>
          <a:p>
            <a:pPr marL="349885" marR="121920" indent="-228600" algn="ctr">
              <a:lnSpc>
                <a:spcPct val="99100"/>
              </a:lnSpc>
              <a:buAutoNum type="arabicPeriod"/>
            </a:pPr>
            <a:endParaRPr lang="en-US" sz="1100" dirty="0">
              <a:cs typeface="Arial" panose="020B0604020202020204"/>
            </a:endParaRPr>
          </a:p>
          <a:p>
            <a:pPr marL="349885" marR="121920" indent="-228600" algn="ctr">
              <a:lnSpc>
                <a:spcPct val="99100"/>
              </a:lnSpc>
              <a:buAutoNum type="arabicPeriod"/>
            </a:pPr>
            <a:r>
              <a:rPr lang="en-US" sz="1100" dirty="0"/>
              <a:t>Takes Appliance back to barracks and puts in place. </a:t>
            </a:r>
            <a:endParaRPr lang="en-US" sz="1100" dirty="0">
              <a:cs typeface="Arial"/>
            </a:endParaRPr>
          </a:p>
          <a:p>
            <a:pPr marL="349885" marR="121920" indent="-228600" algn="ctr">
              <a:lnSpc>
                <a:spcPct val="99100"/>
              </a:lnSpc>
              <a:buAutoNum type="arabicPeriod"/>
            </a:pPr>
            <a:r>
              <a:rPr lang="en-US" sz="1100" dirty="0"/>
              <a:t>If install is required, DPW will install.</a:t>
            </a:r>
            <a:endParaRPr lang="en-US" sz="1100" dirty="0">
              <a:cs typeface="Arial" panose="020B0604020202020204"/>
            </a:endParaRPr>
          </a:p>
          <a:p>
            <a:pPr marL="349885" marR="121920" indent="-228600" algn="ctr">
              <a:lnSpc>
                <a:spcPct val="99100"/>
              </a:lnSpc>
              <a:buAutoNum type="arabicPeriod"/>
            </a:pPr>
            <a:r>
              <a:rPr lang="en-US" sz="1100" dirty="0"/>
              <a:t>Report completion to resident and leadership.</a:t>
            </a:r>
            <a:endParaRPr lang="en-US" sz="1100" dirty="0">
              <a:cs typeface="Arial" panose="020B0604020202020204"/>
            </a:endParaRPr>
          </a:p>
          <a:p>
            <a:pPr marL="349885" marR="121920" indent="-228600" algn="ctr">
              <a:lnSpc>
                <a:spcPct val="99100"/>
              </a:lnSpc>
              <a:buAutoNum type="arabicPeriod"/>
            </a:pPr>
            <a:endParaRPr lang="en-US" sz="9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165C6-C00F-1CE9-2A0B-B90B17B9C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8109" y="3360688"/>
            <a:ext cx="270685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68" y="144546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Appliance Replacement Process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0E3A5-753A-C73B-F973-9D2701A2E580}"/>
              </a:ext>
            </a:extLst>
          </p:cNvPr>
          <p:cNvSpPr txBox="1"/>
          <p:nvPr/>
        </p:nvSpPr>
        <p:spPr>
          <a:xfrm>
            <a:off x="481378" y="1294167"/>
            <a:ext cx="7396529" cy="324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Replacement process: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Identify damaged Appliance.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Submit service order through ArMA. </a:t>
            </a:r>
          </a:p>
          <a:p>
            <a:pPr lvl="1">
              <a:lnSpc>
                <a:spcPct val="8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Must include the bar code number.</a:t>
            </a:r>
          </a:p>
          <a:p>
            <a:pPr lvl="1">
              <a:lnSpc>
                <a:spcPct val="80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DPW will attempt to repair appliances in place.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unable to repair, DPW will place a Notice to replace on the Appliance.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Once the unit receives the Notice to Replace the appliance, the unit must provide: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Arial"/>
                <a:cs typeface="Arial"/>
              </a:rPr>
              <a:t>a Government vehicle and detail.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Arial"/>
                <a:cs typeface="Arial"/>
              </a:rPr>
              <a:t>Someone must be designated on the signature card, in order to: Requisition, Receive and Turn-In Furnishings &amp; Appliances. (See “Example: Signature Card”)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Arial"/>
                <a:cs typeface="Arial"/>
              </a:rPr>
              <a:t>Take the appliance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Furnishings Management Officer (FMO) </a:t>
            </a:r>
            <a:r>
              <a:rPr lang="en-US" sz="1400" dirty="0">
                <a:latin typeface="Arial"/>
                <a:cs typeface="Arial"/>
              </a:rPr>
              <a:t>at BLDG 9660.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latin typeface="Arial"/>
                <a:cs typeface="Arial"/>
              </a:rPr>
              <a:t>If appliance was damaged due to neglect of a Soldier, then a DD Form 139 must be submitted first.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returns and pick-ups are at BLDG 9660.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Appliances must be returned to the warehouse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clean inside and outside.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6" name="Rectangle 740">
            <a:extLst>
              <a:ext uri="{FF2B5EF4-FFF2-40B4-BE49-F238E27FC236}">
                <a16:creationId xmlns:a16="http://schemas.microsoft.com/office/drawing/2014/main" id="{EE30B694-6D32-0578-0088-741381DA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0614"/>
            <a:ext cx="9144000" cy="619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Replacement process: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Identify damaged appliance.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Submit service order through ArMA. 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Must include the bar code number.</a:t>
            </a:r>
          </a:p>
          <a:p>
            <a:pPr lvl="1">
              <a:lnSpc>
                <a:spcPct val="8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DPW will attempt to repair appliances in place.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If unable to repair, DPW will place a notice to replace on the appliance.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Once the unit receives the notice to replace the appliance, the unit must provide: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a government vehicle and detail.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Someone must be designated on the signature card, in order to: Requisition, Receive and Turn-In Furnishings &amp; Appliances. (See “Example: Signature Card”)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Take the appliance to Furnishings Management Officer (FMO) at BLDG 9660.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>
                <a:highlight>
                  <a:srgbClr val="FFFF00"/>
                </a:highlight>
                <a:latin typeface="Arial"/>
                <a:cs typeface="Arial"/>
              </a:rPr>
              <a:t>STEP 1:</a:t>
            </a:r>
            <a:r>
              <a:rPr lang="en-US" sz="1800" dirty="0">
                <a:latin typeface="Arial"/>
                <a:cs typeface="Arial"/>
              </a:rPr>
              <a:t> Unit must initiate a FLIPL if SM refuses to pay for any appliance damages as result of Non-Fair Wear and Tear.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ighlight>
                  <a:srgbClr val="FFFF00"/>
                </a:highlight>
                <a:latin typeface="Arial"/>
                <a:cs typeface="Arial"/>
              </a:rPr>
              <a:t>STEP 2: </a:t>
            </a:r>
            <a:r>
              <a:rPr lang="en-US" sz="1800" dirty="0">
                <a:latin typeface="Arial"/>
                <a:cs typeface="Arial"/>
              </a:rPr>
              <a:t>If appliance was damaged due to neglect of a Soldier, then a DD Form 139 must be submitted. </a:t>
            </a:r>
          </a:p>
          <a:p>
            <a:pPr lvl="2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returns and pick-ups are at BLDG 9660.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Appliances must be returned to the warehouse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clean inside and outside.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66262-B725-7D1F-8672-458DCC1E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54" y="1512615"/>
            <a:ext cx="4060046" cy="1246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E4B10-C28D-3FB5-B5D6-A0C4BE79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1232">
            <a:off x="4574250" y="2216014"/>
            <a:ext cx="1778664" cy="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EA15-E218-2F49-7B22-7AC4EC9E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Appliance Replacement Process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75BEB-9B50-740E-50E2-3AC4205F864B}"/>
              </a:ext>
            </a:extLst>
          </p:cNvPr>
          <p:cNvSpPr txBox="1"/>
          <p:nvPr/>
        </p:nvSpPr>
        <p:spPr>
          <a:xfrm>
            <a:off x="2410315" y="968514"/>
            <a:ext cx="4673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ighlight>
                  <a:srgbClr val="FFFF00"/>
                </a:highlight>
              </a:rPr>
              <a:t>Soldiers must notify the Barracks Manager when they see this sign on an appliance.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F7B13-FD7C-08AC-09E2-BABCAAAF43A5}"/>
              </a:ext>
            </a:extLst>
          </p:cNvPr>
          <p:cNvSpPr txBox="1"/>
          <p:nvPr/>
        </p:nvSpPr>
        <p:spPr>
          <a:xfrm>
            <a:off x="358047" y="1615807"/>
            <a:ext cx="20617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cs typeface="Arial"/>
              </a:rPr>
              <a:t>Work order number.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Date serviced.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Barracks Manager and contact info.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DPW POC for turn in.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63E41C2-EE3F-936B-BA1B-54EE210E5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33" y="1685866"/>
            <a:ext cx="4544335" cy="47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3_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4E7EBD16E294EB40BB7080795454D" ma:contentTypeVersion="12" ma:contentTypeDescription="Create a new document." ma:contentTypeScope="" ma:versionID="31d70e71ba22f0884d65e6eb2c0c2d82">
  <xsd:schema xmlns:xsd="http://www.w3.org/2001/XMLSchema" xmlns:xs="http://www.w3.org/2001/XMLSchema" xmlns:p="http://schemas.microsoft.com/office/2006/metadata/properties" xmlns:ns2="2dc2ea81-8037-48e9-9c98-f1aa3ca6896f" xmlns:ns3="ab6aa099-11b5-429b-aef8-b4690966847b" targetNamespace="http://schemas.microsoft.com/office/2006/metadata/properties" ma:root="true" ma:fieldsID="52b9a7f6cdc5616b0f47f5a95e33228d" ns2:_="" ns3:_="">
    <xsd:import namespace="2dc2ea81-8037-48e9-9c98-f1aa3ca6896f"/>
    <xsd:import namespace="ab6aa099-11b5-429b-aef8-b46909668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2ea81-8037-48e9-9c98-f1aa3ca6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aa099-11b5-429b-aef8-b469096684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a1a6bd-bcee-4cfc-83e3-f467b5457acf}" ma:internalName="TaxCatchAll" ma:showField="CatchAllData" ma:web="ab6aa099-11b5-429b-aef8-b46909668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c2ea81-8037-48e9-9c98-f1aa3ca6896f">
      <Terms xmlns="http://schemas.microsoft.com/office/infopath/2007/PartnerControls"/>
    </lcf76f155ced4ddcb4097134ff3c332f>
    <TaxCatchAll xmlns="ab6aa099-11b5-429b-aef8-b4690966847b" xsi:nil="true"/>
  </documentManagement>
</p:properties>
</file>

<file path=customXml/itemProps1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0B225-79D7-4CC1-A69B-263392369905}"/>
</file>

<file path=customXml/itemProps3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4.xml><?xml version="1.0" encoding="utf-8"?>
<ds:datastoreItem xmlns:ds="http://schemas.openxmlformats.org/officeDocument/2006/customXml" ds:itemID="{EE87DDFF-D288-43B3-9099-279B39DE680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3754d4e4-800e-4a73-b2ea-770d7d160b43"/>
    <ds:schemaRef ds:uri="d2ed4944-6d07-4529-8bcc-4129aad1f2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7380</TotalTime>
  <Words>1197</Words>
  <Application>Microsoft Office PowerPoint</Application>
  <PresentationFormat>On-screen Show (4:3)</PresentationFormat>
  <Paragraphs>132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Wingdings</vt:lpstr>
      <vt:lpstr>3_MSC Theme</vt:lpstr>
      <vt:lpstr>1_MSC Theme</vt:lpstr>
      <vt:lpstr>Acrobat Document</vt:lpstr>
      <vt:lpstr>Furniture &amp; Appliance How to Guide</vt:lpstr>
      <vt:lpstr>Inventory and Sign for Barracks Property</vt:lpstr>
      <vt:lpstr>Furniture &amp; Appliance  Replacement Procedures</vt:lpstr>
      <vt:lpstr>Barracks Furniture Replacement Flow Chart </vt:lpstr>
      <vt:lpstr>Furniture Replacement Process  </vt:lpstr>
      <vt:lpstr>FMO Location   253-966-2894 Building 9660 Bay C, Perry AVE, JBLM 98433 </vt:lpstr>
      <vt:lpstr>Barracks Appliance Replacement Flow Chart </vt:lpstr>
      <vt:lpstr>Appliance Replacement Process </vt:lpstr>
      <vt:lpstr>Appliance Replacement Process </vt:lpstr>
      <vt:lpstr>Example: DD Form 139 </vt:lpstr>
      <vt:lpstr>Example: DA Form 3161 </vt:lpstr>
      <vt:lpstr>Example: Signature Card (DA Form 1687) 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Mobarakzadeh, Nema SGM USARMY I CORPS (USA)</cp:lastModifiedBy>
  <cp:revision>487</cp:revision>
  <cp:lastPrinted>2019-11-06T22:57:26Z</cp:lastPrinted>
  <dcterms:created xsi:type="dcterms:W3CDTF">2017-05-18T14:22:46Z</dcterms:created>
  <dcterms:modified xsi:type="dcterms:W3CDTF">2024-10-24T21:24:45Z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0x010100C1E4E7EBD16E294EB40BB7080795454D</vt:lpwstr>
  </property>
  <property fmtid="{D5CDD505-2E9C-101B-9397-08002B2CF9AE}" pid="3" name="_dlc_DocIdItemGuid">
    <vt:lpwstr>0eac267d-b46f-4072-9f89-5736e08c9701</vt:lpwstr>
  </property>
  <property fmtid="{D5CDD505-2E9C-101B-9397-08002B2CF9AE}" pid="4" name="_docset_NoMedatataSyncRequired">
    <vt:lpwstr>False</vt:lpwstr>
  </property>
  <property fmtid="{D5CDD505-2E9C-101B-9397-08002B2CF9AE}" pid="5" name="MediaServiceImageTags">
    <vt:lpwstr/>
  </property>
</Properties>
</file>