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 id="2147483696" r:id="rId5"/>
  </p:sldMasterIdLst>
  <p:notesMasterIdLst>
    <p:notesMasterId r:id="rId58"/>
  </p:notesMasterIdLst>
  <p:sldIdLst>
    <p:sldId id="256" r:id="rId6"/>
    <p:sldId id="639" r:id="rId7"/>
    <p:sldId id="689" r:id="rId8"/>
    <p:sldId id="641" r:id="rId9"/>
    <p:sldId id="724" r:id="rId10"/>
    <p:sldId id="701" r:id="rId11"/>
    <p:sldId id="713" r:id="rId12"/>
    <p:sldId id="714" r:id="rId13"/>
    <p:sldId id="715" r:id="rId14"/>
    <p:sldId id="686" r:id="rId15"/>
    <p:sldId id="736" r:id="rId16"/>
    <p:sldId id="681" r:id="rId17"/>
    <p:sldId id="725" r:id="rId18"/>
    <p:sldId id="738" r:id="rId19"/>
    <p:sldId id="743" r:id="rId20"/>
    <p:sldId id="742" r:id="rId21"/>
    <p:sldId id="741" r:id="rId22"/>
    <p:sldId id="727" r:id="rId23"/>
    <p:sldId id="728" r:id="rId24"/>
    <p:sldId id="733" r:id="rId25"/>
    <p:sldId id="739" r:id="rId26"/>
    <p:sldId id="684" r:id="rId27"/>
    <p:sldId id="682" r:id="rId28"/>
    <p:sldId id="731" r:id="rId29"/>
    <p:sldId id="737" r:id="rId30"/>
    <p:sldId id="716" r:id="rId31"/>
    <p:sldId id="740" r:id="rId32"/>
    <p:sldId id="683" r:id="rId33"/>
    <p:sldId id="697" r:id="rId34"/>
    <p:sldId id="698" r:id="rId35"/>
    <p:sldId id="699" r:id="rId36"/>
    <p:sldId id="700" r:id="rId37"/>
    <p:sldId id="702" r:id="rId38"/>
    <p:sldId id="568" r:id="rId39"/>
    <p:sldId id="577" r:id="rId40"/>
    <p:sldId id="703" r:id="rId41"/>
    <p:sldId id="704" r:id="rId42"/>
    <p:sldId id="732" r:id="rId43"/>
    <p:sldId id="628" r:id="rId44"/>
    <p:sldId id="630" r:id="rId45"/>
    <p:sldId id="705" r:id="rId46"/>
    <p:sldId id="707" r:id="rId47"/>
    <p:sldId id="477" r:id="rId48"/>
    <p:sldId id="478" r:id="rId49"/>
    <p:sldId id="479" r:id="rId50"/>
    <p:sldId id="473" r:id="rId51"/>
    <p:sldId id="349" r:id="rId52"/>
    <p:sldId id="350" r:id="rId53"/>
    <p:sldId id="734" r:id="rId54"/>
    <p:sldId id="726" r:id="rId55"/>
    <p:sldId id="735" r:id="rId56"/>
    <p:sldId id="354" r:id="rId57"/>
  </p:sldIdLst>
  <p:sldSz cx="9144000" cy="6858000" type="screen4x3"/>
  <p:notesSz cx="6400800" cy="86868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234BC4-1A6C-81FA-8596-AA07B9470290}" v="47" dt="2024-09-24T16:37:41.979"/>
    <p1510:client id="{3F6C9B7F-C36F-073D-F519-E3F0AA2B0215}" v="4728" dt="2024-09-23T19:40:40.2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68" autoAdjust="0"/>
    <p:restoredTop sz="94660"/>
  </p:normalViewPr>
  <p:slideViewPr>
    <p:cSldViewPr snapToGrid="0">
      <p:cViewPr varScale="1">
        <p:scale>
          <a:sx n="81" d="100"/>
          <a:sy n="81" d="100"/>
        </p:scale>
        <p:origin x="128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773680" cy="435849"/>
          </a:xfrm>
          <a:prstGeom prst="rect">
            <a:avLst/>
          </a:prstGeom>
        </p:spPr>
        <p:txBody>
          <a:bodyPr vert="horz" lIns="86210" tIns="43105" rIns="86210" bIns="43105" rtlCol="0"/>
          <a:lstStyle>
            <a:lvl1pPr algn="l">
              <a:defRPr sz="1100"/>
            </a:lvl1pPr>
          </a:lstStyle>
          <a:p>
            <a:endParaRPr lang="en-US"/>
          </a:p>
        </p:txBody>
      </p:sp>
      <p:sp>
        <p:nvSpPr>
          <p:cNvPr id="3" name="Date Placeholder 2"/>
          <p:cNvSpPr>
            <a:spLocks noGrp="1"/>
          </p:cNvSpPr>
          <p:nvPr>
            <p:ph type="dt" idx="1"/>
          </p:nvPr>
        </p:nvSpPr>
        <p:spPr>
          <a:xfrm>
            <a:off x="3625639" y="0"/>
            <a:ext cx="2773680" cy="435849"/>
          </a:xfrm>
          <a:prstGeom prst="rect">
            <a:avLst/>
          </a:prstGeom>
        </p:spPr>
        <p:txBody>
          <a:bodyPr vert="horz" lIns="86210" tIns="43105" rIns="86210" bIns="43105" rtlCol="0"/>
          <a:lstStyle>
            <a:lvl1pPr algn="r">
              <a:defRPr sz="1100"/>
            </a:lvl1pPr>
          </a:lstStyle>
          <a:p>
            <a:fld id="{70FA4F50-3C62-479B-A119-44CFCB18E32D}" type="datetimeFigureOut">
              <a:rPr lang="en-US" smtClean="0"/>
              <a:t>9/24/2024</a:t>
            </a:fld>
            <a:endParaRPr lang="en-US"/>
          </a:p>
        </p:txBody>
      </p:sp>
      <p:sp>
        <p:nvSpPr>
          <p:cNvPr id="4" name="Slide Image Placeholder 3"/>
          <p:cNvSpPr>
            <a:spLocks noGrp="1" noRot="1" noChangeAspect="1"/>
          </p:cNvSpPr>
          <p:nvPr>
            <p:ph type="sldImg" idx="2"/>
          </p:nvPr>
        </p:nvSpPr>
        <p:spPr>
          <a:xfrm>
            <a:off x="1246188" y="1085850"/>
            <a:ext cx="3908425" cy="2932113"/>
          </a:xfrm>
          <a:prstGeom prst="rect">
            <a:avLst/>
          </a:prstGeom>
          <a:noFill/>
          <a:ln w="12700">
            <a:solidFill>
              <a:prstClr val="black"/>
            </a:solidFill>
          </a:ln>
        </p:spPr>
        <p:txBody>
          <a:bodyPr vert="horz" lIns="86210" tIns="43105" rIns="86210" bIns="43105" rtlCol="0" anchor="ctr"/>
          <a:lstStyle/>
          <a:p>
            <a:endParaRPr lang="en-US"/>
          </a:p>
        </p:txBody>
      </p:sp>
      <p:sp>
        <p:nvSpPr>
          <p:cNvPr id="5" name="Notes Placeholder 4"/>
          <p:cNvSpPr>
            <a:spLocks noGrp="1"/>
          </p:cNvSpPr>
          <p:nvPr>
            <p:ph type="body" sz="quarter" idx="3"/>
          </p:nvPr>
        </p:nvSpPr>
        <p:spPr>
          <a:xfrm>
            <a:off x="640080" y="4180522"/>
            <a:ext cx="5120640" cy="3420428"/>
          </a:xfrm>
          <a:prstGeom prst="rect">
            <a:avLst/>
          </a:prstGeom>
        </p:spPr>
        <p:txBody>
          <a:bodyPr vert="horz" lIns="86210" tIns="43105" rIns="86210" bIns="4310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250953"/>
            <a:ext cx="2773680" cy="435848"/>
          </a:xfrm>
          <a:prstGeom prst="rect">
            <a:avLst/>
          </a:prstGeom>
        </p:spPr>
        <p:txBody>
          <a:bodyPr vert="horz" lIns="86210" tIns="43105" rIns="86210" bIns="43105" rtlCol="0" anchor="b"/>
          <a:lstStyle>
            <a:lvl1pPr algn="l">
              <a:defRPr sz="1100"/>
            </a:lvl1pPr>
          </a:lstStyle>
          <a:p>
            <a:endParaRPr lang="en-US"/>
          </a:p>
        </p:txBody>
      </p:sp>
      <p:sp>
        <p:nvSpPr>
          <p:cNvPr id="7" name="Slide Number Placeholder 6"/>
          <p:cNvSpPr>
            <a:spLocks noGrp="1"/>
          </p:cNvSpPr>
          <p:nvPr>
            <p:ph type="sldNum" sz="quarter" idx="5"/>
          </p:nvPr>
        </p:nvSpPr>
        <p:spPr>
          <a:xfrm>
            <a:off x="3625639" y="8250953"/>
            <a:ext cx="2773680" cy="435848"/>
          </a:xfrm>
          <a:prstGeom prst="rect">
            <a:avLst/>
          </a:prstGeom>
        </p:spPr>
        <p:txBody>
          <a:bodyPr vert="horz" lIns="86210" tIns="43105" rIns="86210" bIns="43105" rtlCol="0" anchor="b"/>
          <a:lstStyle>
            <a:lvl1pPr algn="r">
              <a:defRPr sz="1100"/>
            </a:lvl1pPr>
          </a:lstStyle>
          <a:p>
            <a:fld id="{200AC344-CA8E-46B9-8C5B-B20C4D2A564A}" type="slidenum">
              <a:rPr lang="en-US" smtClean="0"/>
              <a:t>‹#›</a:t>
            </a:fld>
            <a:endParaRPr lang="en-US"/>
          </a:p>
        </p:txBody>
      </p:sp>
    </p:spTree>
    <p:extLst>
      <p:ext uri="{BB962C8B-B14F-4D97-AF65-F5344CB8AC3E}">
        <p14:creationId xmlns:p14="http://schemas.microsoft.com/office/powerpoint/2010/main" val="2206212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solidFill>
                  <a:srgbClr val="000000"/>
                </a:solidFill>
                <a:latin typeface="Arial" panose="020B0604020202020204" pitchFamily="34" charset="0"/>
                <a:cs typeface="Arial" panose="020B0604020202020204" pitchFamily="34" charset="0"/>
              </a:rPr>
              <a:t>How to Order Aviator Book</a:t>
            </a:r>
            <a:endParaRPr lang="en-US"/>
          </a:p>
          <a:p>
            <a:r>
              <a:rPr lang="en-US"/>
              <a:t>Instructions for ordering book card….the product you made here with small changes we discussed.</a:t>
            </a:r>
          </a:p>
          <a:p>
            <a:r>
              <a:rPr lang="en-US"/>
              <a:t>Paste the card. </a:t>
            </a:r>
          </a:p>
          <a:p>
            <a:r>
              <a:rPr lang="en-US"/>
              <a:t>At bottom say there will be a video too. </a:t>
            </a:r>
          </a:p>
          <a:p>
            <a:endParaRPr lang="en-US"/>
          </a:p>
        </p:txBody>
      </p:sp>
      <p:sp>
        <p:nvSpPr>
          <p:cNvPr id="4" name="Slide Number Placeholder 3"/>
          <p:cNvSpPr>
            <a:spLocks noGrp="1"/>
          </p:cNvSpPr>
          <p:nvPr>
            <p:ph type="sldNum" sz="quarter" idx="5"/>
          </p:nvPr>
        </p:nvSpPr>
        <p:spPr/>
        <p:txBody>
          <a:bodyPr/>
          <a:lstStyle/>
          <a:p>
            <a:fld id="{92E45D83-BDD0-44D2-90FE-362C6D9B5E7F}" type="slidenum">
              <a:rPr lang="en-US" smtClean="0"/>
              <a:t>2</a:t>
            </a:fld>
            <a:endParaRPr lang="en-US"/>
          </a:p>
        </p:txBody>
      </p:sp>
    </p:spTree>
    <p:extLst>
      <p:ext uri="{BB962C8B-B14F-4D97-AF65-F5344CB8AC3E}">
        <p14:creationId xmlns:p14="http://schemas.microsoft.com/office/powerpoint/2010/main" val="1519838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None/>
            </a:pPr>
            <a:r>
              <a:rPr lang="en-US"/>
              <a:t>How to Laminate</a:t>
            </a:r>
          </a:p>
          <a:p>
            <a:r>
              <a:rPr lang="en-US"/>
              <a:t>Instructions for laminating card….the product you made here with small changes we discussed.</a:t>
            </a:r>
          </a:p>
          <a:p>
            <a:endParaRPr lang="en-US"/>
          </a:p>
          <a:p>
            <a:r>
              <a:rPr lang="en-US"/>
              <a:t>Paste the card. </a:t>
            </a:r>
          </a:p>
          <a:p>
            <a:endParaRPr lang="en-US"/>
          </a:p>
          <a:p>
            <a:r>
              <a:rPr lang="en-US"/>
              <a:t>At bottom say there will be a video too. </a:t>
            </a:r>
          </a:p>
          <a:p>
            <a:endParaRPr lang="en-US"/>
          </a:p>
        </p:txBody>
      </p:sp>
      <p:sp>
        <p:nvSpPr>
          <p:cNvPr id="4" name="Slide Number Placeholder 3"/>
          <p:cNvSpPr>
            <a:spLocks noGrp="1"/>
          </p:cNvSpPr>
          <p:nvPr>
            <p:ph type="sldNum" sz="quarter" idx="5"/>
          </p:nvPr>
        </p:nvSpPr>
        <p:spPr/>
        <p:txBody>
          <a:bodyPr/>
          <a:lstStyle/>
          <a:p>
            <a:fld id="{92E45D83-BDD0-44D2-90FE-362C6D9B5E7F}" type="slidenum">
              <a:rPr lang="en-US" smtClean="0"/>
              <a:t>4</a:t>
            </a:fld>
            <a:endParaRPr lang="en-US"/>
          </a:p>
        </p:txBody>
      </p:sp>
    </p:spTree>
    <p:extLst>
      <p:ext uri="{BB962C8B-B14F-4D97-AF65-F5344CB8AC3E}">
        <p14:creationId xmlns:p14="http://schemas.microsoft.com/office/powerpoint/2010/main" val="2235385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053663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763932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397742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BA2CB73-E7A3-4BEB-91B6-949D5BD934D9}"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3C6610-93D8-47E6-8D7C-94ED7285514F}" type="slidenum">
              <a:rPr lang="en-US" smtClean="0"/>
              <a:t>‹#›</a:t>
            </a:fld>
            <a:endParaRPr lang="en-US"/>
          </a:p>
        </p:txBody>
      </p:sp>
    </p:spTree>
    <p:extLst>
      <p:ext uri="{BB962C8B-B14F-4D97-AF65-F5344CB8AC3E}">
        <p14:creationId xmlns:p14="http://schemas.microsoft.com/office/powerpoint/2010/main" val="2521612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A2CB73-E7A3-4BEB-91B6-949D5BD934D9}"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3C6610-93D8-47E6-8D7C-94ED7285514F}" type="slidenum">
              <a:rPr lang="en-US" smtClean="0"/>
              <a:t>‹#›</a:t>
            </a:fld>
            <a:endParaRPr lang="en-US"/>
          </a:p>
        </p:txBody>
      </p:sp>
    </p:spTree>
    <p:extLst>
      <p:ext uri="{BB962C8B-B14F-4D97-AF65-F5344CB8AC3E}">
        <p14:creationId xmlns:p14="http://schemas.microsoft.com/office/powerpoint/2010/main" val="60140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A2CB73-E7A3-4BEB-91B6-949D5BD934D9}"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3C6610-93D8-47E6-8D7C-94ED7285514F}" type="slidenum">
              <a:rPr lang="en-US" smtClean="0"/>
              <a:t>‹#›</a:t>
            </a:fld>
            <a:endParaRPr lang="en-US"/>
          </a:p>
        </p:txBody>
      </p:sp>
    </p:spTree>
    <p:extLst>
      <p:ext uri="{BB962C8B-B14F-4D97-AF65-F5344CB8AC3E}">
        <p14:creationId xmlns:p14="http://schemas.microsoft.com/office/powerpoint/2010/main" val="1987799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6DE3D79-2182-4B60-9950-DEF19D4C3C17}" type="datetimeFigureOut">
              <a:rPr lang="en-US" smtClean="0"/>
              <a:t>9/24/2024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29CAEB-6ABF-4547-BDC2-B7F421361339}" type="slidenum">
              <a:rPr lang="en-US" smtClean="0"/>
              <a:t>‹#›</a:t>
            </a:fld>
            <a:endParaRPr lang="en-US" dirty="0"/>
          </a:p>
        </p:txBody>
      </p:sp>
    </p:spTree>
    <p:extLst>
      <p:ext uri="{BB962C8B-B14F-4D97-AF65-F5344CB8AC3E}">
        <p14:creationId xmlns:p14="http://schemas.microsoft.com/office/powerpoint/2010/main" val="2926900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DE3D79-2182-4B60-9950-DEF19D4C3C17}" type="datetimeFigureOut">
              <a:rPr lang="en-US" smtClean="0"/>
              <a:t>9/24/2024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29CAEB-6ABF-4547-BDC2-B7F421361339}" type="slidenum">
              <a:rPr lang="en-US" smtClean="0"/>
              <a:t>‹#›</a:t>
            </a:fld>
            <a:endParaRPr lang="en-US" dirty="0"/>
          </a:p>
        </p:txBody>
      </p:sp>
    </p:spTree>
    <p:extLst>
      <p:ext uri="{BB962C8B-B14F-4D97-AF65-F5344CB8AC3E}">
        <p14:creationId xmlns:p14="http://schemas.microsoft.com/office/powerpoint/2010/main" val="2289165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DE3D79-2182-4B60-9950-DEF19D4C3C17}" type="datetimeFigureOut">
              <a:rPr lang="en-US" smtClean="0"/>
              <a:t>9/24/2024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29CAEB-6ABF-4547-BDC2-B7F421361339}" type="slidenum">
              <a:rPr lang="en-US" smtClean="0"/>
              <a:t>‹#›</a:t>
            </a:fld>
            <a:endParaRPr lang="en-US" dirty="0"/>
          </a:p>
        </p:txBody>
      </p:sp>
    </p:spTree>
    <p:extLst>
      <p:ext uri="{BB962C8B-B14F-4D97-AF65-F5344CB8AC3E}">
        <p14:creationId xmlns:p14="http://schemas.microsoft.com/office/powerpoint/2010/main" val="1087052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6DE3D79-2182-4B60-9950-DEF19D4C3C17}" type="datetimeFigureOut">
              <a:rPr lang="en-US" smtClean="0"/>
              <a:t>9/24/2024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29CAEB-6ABF-4547-BDC2-B7F421361339}" type="slidenum">
              <a:rPr lang="en-US" smtClean="0"/>
              <a:t>‹#›</a:t>
            </a:fld>
            <a:endParaRPr lang="en-US" dirty="0"/>
          </a:p>
        </p:txBody>
      </p:sp>
    </p:spTree>
    <p:extLst>
      <p:ext uri="{BB962C8B-B14F-4D97-AF65-F5344CB8AC3E}">
        <p14:creationId xmlns:p14="http://schemas.microsoft.com/office/powerpoint/2010/main" val="32758844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6DE3D79-2182-4B60-9950-DEF19D4C3C17}" type="datetimeFigureOut">
              <a:rPr lang="en-US" smtClean="0"/>
              <a:t>9/24/2024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C29CAEB-6ABF-4547-BDC2-B7F421361339}" type="slidenum">
              <a:rPr lang="en-US" smtClean="0"/>
              <a:t>‹#›</a:t>
            </a:fld>
            <a:endParaRPr lang="en-US" dirty="0"/>
          </a:p>
        </p:txBody>
      </p:sp>
    </p:spTree>
    <p:extLst>
      <p:ext uri="{BB962C8B-B14F-4D97-AF65-F5344CB8AC3E}">
        <p14:creationId xmlns:p14="http://schemas.microsoft.com/office/powerpoint/2010/main" val="28074484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6DE3D79-2182-4B60-9950-DEF19D4C3C17}" type="datetimeFigureOut">
              <a:rPr lang="en-US" smtClean="0"/>
              <a:t>9/24/2024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C29CAEB-6ABF-4547-BDC2-B7F421361339}" type="slidenum">
              <a:rPr lang="en-US" smtClean="0"/>
              <a:t>‹#›</a:t>
            </a:fld>
            <a:endParaRPr lang="en-US" dirty="0"/>
          </a:p>
        </p:txBody>
      </p:sp>
    </p:spTree>
    <p:extLst>
      <p:ext uri="{BB962C8B-B14F-4D97-AF65-F5344CB8AC3E}">
        <p14:creationId xmlns:p14="http://schemas.microsoft.com/office/powerpoint/2010/main" val="37594450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DE3D79-2182-4B60-9950-DEF19D4C3C17}" type="datetimeFigureOut">
              <a:rPr lang="en-US" smtClean="0"/>
              <a:t>9/24/2024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C29CAEB-6ABF-4547-BDC2-B7F421361339}" type="slidenum">
              <a:rPr lang="en-US" smtClean="0"/>
              <a:t>‹#›</a:t>
            </a:fld>
            <a:endParaRPr lang="en-US" dirty="0"/>
          </a:p>
        </p:txBody>
      </p:sp>
    </p:spTree>
    <p:extLst>
      <p:ext uri="{BB962C8B-B14F-4D97-AF65-F5344CB8AC3E}">
        <p14:creationId xmlns:p14="http://schemas.microsoft.com/office/powerpoint/2010/main" val="21853634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DE3D79-2182-4B60-9950-DEF19D4C3C17}" type="datetimeFigureOut">
              <a:rPr lang="en-US" smtClean="0"/>
              <a:t>9/24/2024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29CAEB-6ABF-4547-BDC2-B7F421361339}" type="slidenum">
              <a:rPr lang="en-US" smtClean="0"/>
              <a:t>‹#›</a:t>
            </a:fld>
            <a:endParaRPr lang="en-US" dirty="0"/>
          </a:p>
        </p:txBody>
      </p:sp>
    </p:spTree>
    <p:extLst>
      <p:ext uri="{BB962C8B-B14F-4D97-AF65-F5344CB8AC3E}">
        <p14:creationId xmlns:p14="http://schemas.microsoft.com/office/powerpoint/2010/main" val="1842765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A2CB73-E7A3-4BEB-91B6-949D5BD934D9}"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3C6610-93D8-47E6-8D7C-94ED7285514F}" type="slidenum">
              <a:rPr lang="en-US" smtClean="0"/>
              <a:t>‹#›</a:t>
            </a:fld>
            <a:endParaRPr lang="en-US"/>
          </a:p>
        </p:txBody>
      </p:sp>
    </p:spTree>
    <p:extLst>
      <p:ext uri="{BB962C8B-B14F-4D97-AF65-F5344CB8AC3E}">
        <p14:creationId xmlns:p14="http://schemas.microsoft.com/office/powerpoint/2010/main" val="34517915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DE3D79-2182-4B60-9950-DEF19D4C3C17}" type="datetimeFigureOut">
              <a:rPr lang="en-US" smtClean="0"/>
              <a:t>9/24/2024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29CAEB-6ABF-4547-BDC2-B7F421361339}" type="slidenum">
              <a:rPr lang="en-US" smtClean="0"/>
              <a:t>‹#›</a:t>
            </a:fld>
            <a:endParaRPr lang="en-US" dirty="0"/>
          </a:p>
        </p:txBody>
      </p:sp>
    </p:spTree>
    <p:extLst>
      <p:ext uri="{BB962C8B-B14F-4D97-AF65-F5344CB8AC3E}">
        <p14:creationId xmlns:p14="http://schemas.microsoft.com/office/powerpoint/2010/main" val="37070397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DE3D79-2182-4B60-9950-DEF19D4C3C17}" type="datetimeFigureOut">
              <a:rPr lang="en-US" smtClean="0"/>
              <a:t>9/24/2024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29CAEB-6ABF-4547-BDC2-B7F421361339}" type="slidenum">
              <a:rPr lang="en-US" smtClean="0"/>
              <a:t>‹#›</a:t>
            </a:fld>
            <a:endParaRPr lang="en-US" dirty="0"/>
          </a:p>
        </p:txBody>
      </p:sp>
    </p:spTree>
    <p:extLst>
      <p:ext uri="{BB962C8B-B14F-4D97-AF65-F5344CB8AC3E}">
        <p14:creationId xmlns:p14="http://schemas.microsoft.com/office/powerpoint/2010/main" val="11918513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DE3D79-2182-4B60-9950-DEF19D4C3C17}" type="datetimeFigureOut">
              <a:rPr lang="en-US" smtClean="0"/>
              <a:t>9/24/2024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29CAEB-6ABF-4547-BDC2-B7F421361339}" type="slidenum">
              <a:rPr lang="en-US" smtClean="0"/>
              <a:t>‹#›</a:t>
            </a:fld>
            <a:endParaRPr lang="en-US" dirty="0"/>
          </a:p>
        </p:txBody>
      </p:sp>
    </p:spTree>
    <p:extLst>
      <p:ext uri="{BB962C8B-B14F-4D97-AF65-F5344CB8AC3E}">
        <p14:creationId xmlns:p14="http://schemas.microsoft.com/office/powerpoint/2010/main" val="780159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A2CB73-E7A3-4BEB-91B6-949D5BD934D9}"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3C6610-93D8-47E6-8D7C-94ED7285514F}" type="slidenum">
              <a:rPr lang="en-US" smtClean="0"/>
              <a:t>‹#›</a:t>
            </a:fld>
            <a:endParaRPr lang="en-US"/>
          </a:p>
        </p:txBody>
      </p:sp>
    </p:spTree>
    <p:extLst>
      <p:ext uri="{BB962C8B-B14F-4D97-AF65-F5344CB8AC3E}">
        <p14:creationId xmlns:p14="http://schemas.microsoft.com/office/powerpoint/2010/main" val="3063611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BA2CB73-E7A3-4BEB-91B6-949D5BD934D9}" type="datetimeFigureOut">
              <a:rPr lang="en-US" smtClean="0"/>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3C6610-93D8-47E6-8D7C-94ED7285514F}" type="slidenum">
              <a:rPr lang="en-US" smtClean="0"/>
              <a:t>‹#›</a:t>
            </a:fld>
            <a:endParaRPr lang="en-US"/>
          </a:p>
        </p:txBody>
      </p:sp>
    </p:spTree>
    <p:extLst>
      <p:ext uri="{BB962C8B-B14F-4D97-AF65-F5344CB8AC3E}">
        <p14:creationId xmlns:p14="http://schemas.microsoft.com/office/powerpoint/2010/main" val="754630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A2CB73-E7A3-4BEB-91B6-949D5BD934D9}" type="datetimeFigureOut">
              <a:rPr lang="en-US" smtClean="0"/>
              <a:t>9/24/2024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3C6610-93D8-47E6-8D7C-94ED7285514F}" type="slidenum">
              <a:rPr lang="en-US" smtClean="0"/>
              <a:t>‹#›</a:t>
            </a:fld>
            <a:endParaRPr lang="en-US"/>
          </a:p>
        </p:txBody>
      </p:sp>
    </p:spTree>
    <p:extLst>
      <p:ext uri="{BB962C8B-B14F-4D97-AF65-F5344CB8AC3E}">
        <p14:creationId xmlns:p14="http://schemas.microsoft.com/office/powerpoint/2010/main" val="1138869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A2CB73-E7A3-4BEB-91B6-949D5BD934D9}" type="datetimeFigureOut">
              <a:rPr lang="en-US" smtClean="0"/>
              <a:t>9/24/2024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3C6610-93D8-47E6-8D7C-94ED7285514F}" type="slidenum">
              <a:rPr lang="en-US" smtClean="0"/>
              <a:t>‹#›</a:t>
            </a:fld>
            <a:endParaRPr lang="en-US"/>
          </a:p>
        </p:txBody>
      </p:sp>
    </p:spTree>
    <p:extLst>
      <p:ext uri="{BB962C8B-B14F-4D97-AF65-F5344CB8AC3E}">
        <p14:creationId xmlns:p14="http://schemas.microsoft.com/office/powerpoint/2010/main" val="376038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A2CB73-E7A3-4BEB-91B6-949D5BD934D9}" type="datetimeFigureOut">
              <a:rPr lang="en-US" smtClean="0"/>
              <a:t>9/24/2024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3C6610-93D8-47E6-8D7C-94ED7285514F}" type="slidenum">
              <a:rPr lang="en-US" smtClean="0"/>
              <a:t>‹#›</a:t>
            </a:fld>
            <a:endParaRPr lang="en-US"/>
          </a:p>
        </p:txBody>
      </p:sp>
    </p:spTree>
    <p:extLst>
      <p:ext uri="{BB962C8B-B14F-4D97-AF65-F5344CB8AC3E}">
        <p14:creationId xmlns:p14="http://schemas.microsoft.com/office/powerpoint/2010/main" val="2519648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A2CB73-E7A3-4BEB-91B6-949D5BD934D9}" type="datetimeFigureOut">
              <a:rPr lang="en-US" smtClean="0"/>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3C6610-93D8-47E6-8D7C-94ED7285514F}" type="slidenum">
              <a:rPr lang="en-US" smtClean="0"/>
              <a:t>‹#›</a:t>
            </a:fld>
            <a:endParaRPr lang="en-US"/>
          </a:p>
        </p:txBody>
      </p:sp>
    </p:spTree>
    <p:extLst>
      <p:ext uri="{BB962C8B-B14F-4D97-AF65-F5344CB8AC3E}">
        <p14:creationId xmlns:p14="http://schemas.microsoft.com/office/powerpoint/2010/main" val="2365056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A2CB73-E7A3-4BEB-91B6-949D5BD934D9}" type="datetimeFigureOut">
              <a:rPr lang="en-US" smtClean="0"/>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3C6610-93D8-47E6-8D7C-94ED7285514F}" type="slidenum">
              <a:rPr lang="en-US" smtClean="0"/>
              <a:t>‹#›</a:t>
            </a:fld>
            <a:endParaRPr lang="en-US"/>
          </a:p>
        </p:txBody>
      </p:sp>
    </p:spTree>
    <p:extLst>
      <p:ext uri="{BB962C8B-B14F-4D97-AF65-F5344CB8AC3E}">
        <p14:creationId xmlns:p14="http://schemas.microsoft.com/office/powerpoint/2010/main" val="406476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BA2CB73-E7A3-4BEB-91B6-949D5BD934D9}" type="datetimeFigureOut">
              <a:rPr lang="en-US" smtClean="0"/>
              <a:t>9/24/2024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33C6610-93D8-47E6-8D7C-94ED7285514F}" type="slidenum">
              <a:rPr lang="en-US" smtClean="0"/>
              <a:t>‹#›</a:t>
            </a:fld>
            <a:endParaRPr lang="en-US"/>
          </a:p>
        </p:txBody>
      </p:sp>
    </p:spTree>
    <p:extLst>
      <p:ext uri="{BB962C8B-B14F-4D97-AF65-F5344CB8AC3E}">
        <p14:creationId xmlns:p14="http://schemas.microsoft.com/office/powerpoint/2010/main" val="14684232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DE3D79-2182-4B60-9950-DEF19D4C3C17}" type="datetimeFigureOut">
              <a:rPr lang="en-US" smtClean="0"/>
              <a:t>9/24/2024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29CAEB-6ABF-4547-BDC2-B7F421361339}" type="slidenum">
              <a:rPr lang="en-US" smtClean="0"/>
              <a:t>‹#›</a:t>
            </a:fld>
            <a:endParaRPr lang="en-US" dirty="0"/>
          </a:p>
        </p:txBody>
      </p:sp>
      <p:pic>
        <p:nvPicPr>
          <p:cNvPr id="7" name="Picture 6" descr="Raider Logo"/>
          <p:cNvPicPr>
            <a:picLocks noChangeAspect="1" noChangeArrowheads="1"/>
          </p:cNvPicPr>
          <p:nvPr userDrawn="1"/>
        </p:nvPicPr>
        <p:blipFill>
          <a:blip r:embed="rId13" cstate="print"/>
          <a:srcRect/>
          <a:stretch>
            <a:fillRect/>
          </a:stretch>
        </p:blipFill>
        <p:spPr bwMode="auto">
          <a:xfrm>
            <a:off x="-98646" y="767"/>
            <a:ext cx="1005840" cy="863600"/>
          </a:xfrm>
          <a:prstGeom prst="rect">
            <a:avLst/>
          </a:prstGeom>
          <a:noFill/>
        </p:spPr>
      </p:pic>
      <p:pic>
        <p:nvPicPr>
          <p:cNvPr id="8" name="Picture 7" descr="2-23 Cross Tomahawks DUI #1 with Numbering"/>
          <p:cNvPicPr/>
          <p:nvPr userDrawn="1"/>
        </p:nvPicPr>
        <p:blipFill>
          <a:blip r:embed="rId14" cstate="email"/>
          <a:srcRect/>
          <a:stretch>
            <a:fillRect/>
          </a:stretch>
        </p:blipFill>
        <p:spPr bwMode="auto">
          <a:xfrm>
            <a:off x="8311344" y="43443"/>
            <a:ext cx="838200" cy="777239"/>
          </a:xfrm>
          <a:prstGeom prst="rect">
            <a:avLst/>
          </a:prstGeom>
          <a:noFill/>
          <a:ln w="9525" algn="in">
            <a:noFill/>
            <a:miter lim="800000"/>
            <a:headEnd/>
            <a:tailEnd/>
          </a:ln>
          <a:effectLst/>
        </p:spPr>
      </p:pic>
    </p:spTree>
    <p:extLst>
      <p:ext uri="{BB962C8B-B14F-4D97-AF65-F5344CB8AC3E}">
        <p14:creationId xmlns:p14="http://schemas.microsoft.com/office/powerpoint/2010/main" val="275276472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g"/><Relationship Id="rId7" Type="http://schemas.openxmlformats.org/officeDocument/2006/relationships/image" Target="../media/image48.png"/><Relationship Id="rId2" Type="http://schemas.openxmlformats.org/officeDocument/2006/relationships/image" Target="../media/image43.jpg"/><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image" Target="../media/image55.png"/><Relationship Id="rId21" Type="http://schemas.openxmlformats.org/officeDocument/2006/relationships/image" Target="../media/image73.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image" Target="../media/image54.png"/><Relationship Id="rId16" Type="http://schemas.openxmlformats.org/officeDocument/2006/relationships/image" Target="../media/image68.png"/><Relationship Id="rId20" Type="http://schemas.openxmlformats.org/officeDocument/2006/relationships/image" Target="../media/image72.png"/><Relationship Id="rId1" Type="http://schemas.openxmlformats.org/officeDocument/2006/relationships/slideLayout" Target="../slideLayouts/slideLayout13.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71.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 Id="rId22" Type="http://schemas.openxmlformats.org/officeDocument/2006/relationships/image" Target="../media/image74.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18" Type="http://schemas.openxmlformats.org/officeDocument/2006/relationships/image" Target="../media/image91.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90.png"/><Relationship Id="rId2" Type="http://schemas.openxmlformats.org/officeDocument/2006/relationships/image" Target="../media/image75.png"/><Relationship Id="rId16" Type="http://schemas.openxmlformats.org/officeDocument/2006/relationships/image" Target="../media/image89.png"/><Relationship Id="rId20" Type="http://schemas.openxmlformats.org/officeDocument/2006/relationships/image" Target="../media/image93.png"/><Relationship Id="rId1" Type="http://schemas.openxmlformats.org/officeDocument/2006/relationships/slideLayout" Target="../slideLayouts/slideLayout13.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png"/><Relationship Id="rId10" Type="http://schemas.openxmlformats.org/officeDocument/2006/relationships/image" Target="../media/image83.png"/><Relationship Id="rId19" Type="http://schemas.openxmlformats.org/officeDocument/2006/relationships/image" Target="../media/image92.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3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3.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3.xml"/><Relationship Id="rId5" Type="http://schemas.openxmlformats.org/officeDocument/2006/relationships/image" Target="../media/image102.png"/><Relationship Id="rId4" Type="http://schemas.openxmlformats.org/officeDocument/2006/relationships/image" Target="../media/image101.png"/></Relationships>
</file>

<file path=ppt/slides/_rels/slide33.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13.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3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18.xml"/><Relationship Id="rId5" Type="http://schemas.openxmlformats.org/officeDocument/2006/relationships/image" Target="../media/image112.png"/><Relationship Id="rId4" Type="http://schemas.openxmlformats.org/officeDocument/2006/relationships/image" Target="../media/image111.png"/></Relationships>
</file>

<file path=ppt/slides/_rels/slide3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18.xml"/><Relationship Id="rId5" Type="http://schemas.openxmlformats.org/officeDocument/2006/relationships/image" Target="../media/image112.png"/><Relationship Id="rId4" Type="http://schemas.openxmlformats.org/officeDocument/2006/relationships/image" Target="../media/image115.jpeg"/></Relationships>
</file>

<file path=ppt/slides/_rels/slide36.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Layout" Target="../slideLayouts/slideLayout13.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3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3.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38.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image" Target="../media/image128.png"/><Relationship Id="rId1" Type="http://schemas.openxmlformats.org/officeDocument/2006/relationships/slideLayout" Target="../slideLayouts/slideLayout13.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39.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image" Target="../media/image134.png"/><Relationship Id="rId1" Type="http://schemas.openxmlformats.org/officeDocument/2006/relationships/slideLayout" Target="../slideLayouts/slideLayout18.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 Id="rId9" Type="http://schemas.openxmlformats.org/officeDocument/2006/relationships/image" Target="../media/image141.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image" Target="../media/image142.png"/><Relationship Id="rId1" Type="http://schemas.openxmlformats.org/officeDocument/2006/relationships/slideLayout" Target="../slideLayouts/slideLayout18.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 Id="rId9" Type="http://schemas.openxmlformats.org/officeDocument/2006/relationships/image" Target="../media/image149.png"/></Relationships>
</file>

<file path=ppt/slides/_rels/slide4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B1DD9-58B4-1C20-52EB-D3ABA753517A}"/>
              </a:ext>
            </a:extLst>
          </p:cNvPr>
          <p:cNvSpPr>
            <a:spLocks noGrp="1"/>
          </p:cNvSpPr>
          <p:nvPr>
            <p:ph type="ctrTitle"/>
          </p:nvPr>
        </p:nvSpPr>
        <p:spPr>
          <a:xfrm>
            <a:off x="-4602" y="2234678"/>
            <a:ext cx="9145533" cy="2387600"/>
          </a:xfrm>
        </p:spPr>
        <p:txBody>
          <a:bodyPr vert="horz" lIns="91440" tIns="45720" rIns="91440" bIns="45720" rtlCol="0" anchor="ctr">
            <a:normAutofit/>
          </a:bodyPr>
          <a:lstStyle/>
          <a:p>
            <a:r>
              <a:rPr lang="en-US" dirty="0"/>
              <a:t>NCO Field Leader Guide</a:t>
            </a:r>
          </a:p>
        </p:txBody>
      </p:sp>
    </p:spTree>
    <p:extLst>
      <p:ext uri="{BB962C8B-B14F-4D97-AF65-F5344CB8AC3E}">
        <p14:creationId xmlns:p14="http://schemas.microsoft.com/office/powerpoint/2010/main" val="2285046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D0937C-2B9E-12AB-CDD6-EA279977D380}"/>
              </a:ext>
            </a:extLst>
          </p:cNvPr>
          <p:cNvSpPr>
            <a:spLocks noChangeArrowheads="1"/>
          </p:cNvSpPr>
          <p:nvPr/>
        </p:nvSpPr>
        <p:spPr bwMode="auto">
          <a:xfrm>
            <a:off x="0" y="1"/>
            <a:ext cx="9144000" cy="338876"/>
          </a:xfrm>
          <a:prstGeom prst="rect">
            <a:avLst/>
          </a:prstGeom>
          <a:solidFill>
            <a:srgbClr val="00B0F0"/>
          </a:solidFill>
          <a:ln w="9525">
            <a:solidFill>
              <a:schemeClr val="tx1"/>
            </a:solidFill>
            <a:miter lim="800000"/>
            <a:headEnd/>
            <a:tailEnd/>
          </a:ln>
        </p:spPr>
        <p:txBody>
          <a:bodyPr lIns="91269" tIns="45635" rIns="91269" bIns="45635"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SQUAD STATUS CARD (SIDE 1)</a:t>
            </a:r>
          </a:p>
        </p:txBody>
      </p:sp>
      <p:graphicFrame>
        <p:nvGraphicFramePr>
          <p:cNvPr id="5" name="Table 4">
            <a:extLst>
              <a:ext uri="{FF2B5EF4-FFF2-40B4-BE49-F238E27FC236}">
                <a16:creationId xmlns:a16="http://schemas.microsoft.com/office/drawing/2014/main" id="{E2D96119-BA87-2DA8-98D5-AC95C62AA57F}"/>
              </a:ext>
            </a:extLst>
          </p:cNvPr>
          <p:cNvGraphicFramePr>
            <a:graphicFrameLocks noGrp="1"/>
          </p:cNvGraphicFramePr>
          <p:nvPr>
            <p:extLst>
              <p:ext uri="{D42A27DB-BD31-4B8C-83A1-F6EECF244321}">
                <p14:modId xmlns:p14="http://schemas.microsoft.com/office/powerpoint/2010/main" val="2152566469"/>
              </p:ext>
            </p:extLst>
          </p:nvPr>
        </p:nvGraphicFramePr>
        <p:xfrm>
          <a:off x="-1" y="691931"/>
          <a:ext cx="9144011" cy="3832207"/>
        </p:xfrm>
        <a:graphic>
          <a:graphicData uri="http://schemas.openxmlformats.org/drawingml/2006/table">
            <a:tbl>
              <a:tblPr firstRow="1" bandRow="1">
                <a:tableStyleId>{073A0DAA-6AF3-43AB-8588-CEC1D06C72B9}</a:tableStyleId>
              </a:tblPr>
              <a:tblGrid>
                <a:gridCol w="580224">
                  <a:extLst>
                    <a:ext uri="{9D8B030D-6E8A-4147-A177-3AD203B41FA5}">
                      <a16:colId xmlns:a16="http://schemas.microsoft.com/office/drawing/2014/main" val="20000"/>
                    </a:ext>
                  </a:extLst>
                </a:gridCol>
                <a:gridCol w="2657430">
                  <a:extLst>
                    <a:ext uri="{9D8B030D-6E8A-4147-A177-3AD203B41FA5}">
                      <a16:colId xmlns:a16="http://schemas.microsoft.com/office/drawing/2014/main" val="20001"/>
                    </a:ext>
                  </a:extLst>
                </a:gridCol>
                <a:gridCol w="948267">
                  <a:extLst>
                    <a:ext uri="{9D8B030D-6E8A-4147-A177-3AD203B41FA5}">
                      <a16:colId xmlns:a16="http://schemas.microsoft.com/office/drawing/2014/main" val="20002"/>
                    </a:ext>
                  </a:extLst>
                </a:gridCol>
                <a:gridCol w="643467">
                  <a:extLst>
                    <a:ext uri="{9D8B030D-6E8A-4147-A177-3AD203B41FA5}">
                      <a16:colId xmlns:a16="http://schemas.microsoft.com/office/drawing/2014/main" val="20003"/>
                    </a:ext>
                  </a:extLst>
                </a:gridCol>
                <a:gridCol w="738293">
                  <a:extLst>
                    <a:ext uri="{9D8B030D-6E8A-4147-A177-3AD203B41FA5}">
                      <a16:colId xmlns:a16="http://schemas.microsoft.com/office/drawing/2014/main" val="20004"/>
                    </a:ext>
                  </a:extLst>
                </a:gridCol>
                <a:gridCol w="1219200">
                  <a:extLst>
                    <a:ext uri="{9D8B030D-6E8A-4147-A177-3AD203B41FA5}">
                      <a16:colId xmlns:a16="http://schemas.microsoft.com/office/drawing/2014/main" val="20005"/>
                    </a:ext>
                  </a:extLst>
                </a:gridCol>
                <a:gridCol w="1137920">
                  <a:extLst>
                    <a:ext uri="{9D8B030D-6E8A-4147-A177-3AD203B41FA5}">
                      <a16:colId xmlns:a16="http://schemas.microsoft.com/office/drawing/2014/main" val="20006"/>
                    </a:ext>
                  </a:extLst>
                </a:gridCol>
                <a:gridCol w="609600">
                  <a:extLst>
                    <a:ext uri="{9D8B030D-6E8A-4147-A177-3AD203B41FA5}">
                      <a16:colId xmlns:a16="http://schemas.microsoft.com/office/drawing/2014/main" val="20007"/>
                    </a:ext>
                  </a:extLst>
                </a:gridCol>
                <a:gridCol w="609610">
                  <a:extLst>
                    <a:ext uri="{9D8B030D-6E8A-4147-A177-3AD203B41FA5}">
                      <a16:colId xmlns:a16="http://schemas.microsoft.com/office/drawing/2014/main" val="20008"/>
                    </a:ext>
                  </a:extLst>
                </a:gridCol>
              </a:tblGrid>
              <a:tr h="394135">
                <a:tc>
                  <a:txBody>
                    <a:bodyPr/>
                    <a:lstStyle/>
                    <a:p>
                      <a:endParaRPr lang="en-US"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800" dirty="0">
                          <a:solidFill>
                            <a:schemeClr val="tx1"/>
                          </a:solidFill>
                        </a:rPr>
                        <a:t>NAME (LAST, FIRST, MI)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800" dirty="0">
                          <a:solidFill>
                            <a:schemeClr val="tx1"/>
                          </a:solidFill>
                        </a:rPr>
                        <a:t>BATTLE ROSTER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800" dirty="0">
                          <a:solidFill>
                            <a:schemeClr val="tx1"/>
                          </a:solidFill>
                        </a:rPr>
                        <a:t>BLOOD 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700" dirty="0">
                          <a:solidFill>
                            <a:schemeClr val="tx1"/>
                          </a:solidFill>
                        </a:rPr>
                        <a:t>HW/CW INJURIES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800" dirty="0">
                          <a:solidFill>
                            <a:schemeClr val="tx1"/>
                          </a:solidFill>
                        </a:rPr>
                        <a:t>ALLERGIES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rPr>
                        <a:t>TRANS TYPE and BUMPER NUMBER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800" dirty="0">
                          <a:solidFill>
                            <a:schemeClr val="tx1"/>
                          </a:solidFill>
                        </a:rPr>
                        <a:t>SERIAL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800" dirty="0">
                          <a:solidFill>
                            <a:schemeClr val="tx1"/>
                          </a:solidFill>
                        </a:rPr>
                        <a:t>CHALK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382008">
                <a:tc>
                  <a:txBody>
                    <a:bodyPr/>
                    <a:lstStyle/>
                    <a:p>
                      <a:pPr algn="ctr"/>
                      <a:r>
                        <a:rPr lang="en-US" sz="900" dirty="0"/>
                        <a:t>SL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82008">
                <a:tc>
                  <a:txBody>
                    <a:bodyPr/>
                    <a:lstStyle/>
                    <a:p>
                      <a:pPr algn="ctr"/>
                      <a:r>
                        <a:rPr lang="en-US" sz="900" dirty="0"/>
                        <a:t>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82008">
                <a:tc>
                  <a:txBody>
                    <a:bodyPr/>
                    <a:lstStyle/>
                    <a:p>
                      <a:pPr algn="ctr"/>
                      <a:r>
                        <a:rPr lang="en-US" sz="900" dirty="0"/>
                        <a:t>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82008">
                <a:tc>
                  <a:txBody>
                    <a:bodyPr/>
                    <a:lstStyle/>
                    <a:p>
                      <a:pPr algn="ctr"/>
                      <a:r>
                        <a:rPr lang="en-US" sz="900" dirty="0"/>
                        <a:t>GR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82008">
                <a:tc>
                  <a:txBody>
                    <a:bodyPr/>
                    <a:lstStyle/>
                    <a:p>
                      <a:pPr algn="ctr"/>
                      <a:r>
                        <a:rPr lang="en-US" sz="900" dirty="0"/>
                        <a:t>RM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82008">
                <a:tc>
                  <a:txBody>
                    <a:bodyPr/>
                    <a:lstStyle/>
                    <a:p>
                      <a:pPr algn="ctr"/>
                      <a:r>
                        <a:rPr lang="en-US" sz="900" dirty="0"/>
                        <a:t>BTL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82008">
                <a:tc>
                  <a:txBody>
                    <a:bodyPr/>
                    <a:lstStyle/>
                    <a:p>
                      <a:pPr algn="ctr"/>
                      <a:r>
                        <a:rPr lang="en-US" sz="900" dirty="0"/>
                        <a:t>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82008">
                <a:tc>
                  <a:txBody>
                    <a:bodyPr/>
                    <a:lstStyle/>
                    <a:p>
                      <a:pPr algn="ctr"/>
                      <a:r>
                        <a:rPr lang="en-US" sz="900" dirty="0"/>
                        <a:t>GR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82008">
                <a:tc>
                  <a:txBody>
                    <a:bodyPr/>
                    <a:lstStyle/>
                    <a:p>
                      <a:pPr algn="ctr"/>
                      <a:r>
                        <a:rPr lang="en-US" sz="900" dirty="0"/>
                        <a:t>RM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bl>
          </a:graphicData>
        </a:graphic>
      </p:graphicFrame>
      <p:graphicFrame>
        <p:nvGraphicFramePr>
          <p:cNvPr id="7" name="Content Placeholder 5">
            <a:extLst>
              <a:ext uri="{FF2B5EF4-FFF2-40B4-BE49-F238E27FC236}">
                <a16:creationId xmlns:a16="http://schemas.microsoft.com/office/drawing/2014/main" id="{9A0F44E4-E5C4-8763-01DE-BABFD2EC0ECD}"/>
              </a:ext>
            </a:extLst>
          </p:cNvPr>
          <p:cNvGraphicFramePr>
            <a:graphicFrameLocks noGrp="1"/>
          </p:cNvGraphicFramePr>
          <p:nvPr>
            <p:ph idx="1"/>
            <p:extLst>
              <p:ext uri="{D42A27DB-BD31-4B8C-83A1-F6EECF244321}">
                <p14:modId xmlns:p14="http://schemas.microsoft.com/office/powerpoint/2010/main" val="3350306773"/>
              </p:ext>
            </p:extLst>
          </p:nvPr>
        </p:nvGraphicFramePr>
        <p:xfrm>
          <a:off x="3" y="5632169"/>
          <a:ext cx="9136982" cy="1296331"/>
        </p:xfrm>
        <a:graphic>
          <a:graphicData uri="http://schemas.openxmlformats.org/drawingml/2006/table">
            <a:tbl>
              <a:tblPr/>
              <a:tblGrid>
                <a:gridCol w="4456850">
                  <a:extLst>
                    <a:ext uri="{9D8B030D-6E8A-4147-A177-3AD203B41FA5}">
                      <a16:colId xmlns:a16="http://schemas.microsoft.com/office/drawing/2014/main" val="20000"/>
                    </a:ext>
                  </a:extLst>
                </a:gridCol>
                <a:gridCol w="4680132">
                  <a:extLst>
                    <a:ext uri="{9D8B030D-6E8A-4147-A177-3AD203B41FA5}">
                      <a16:colId xmlns:a16="http://schemas.microsoft.com/office/drawing/2014/main" val="20001"/>
                    </a:ext>
                  </a:extLst>
                </a:gridCol>
              </a:tblGrid>
              <a:tr h="1296331">
                <a:tc>
                  <a:txBody>
                    <a:bodyPr/>
                    <a:lstStyle/>
                    <a:p>
                      <a:pPr algn="l" fontAlgn="b"/>
                      <a:r>
                        <a:rPr lang="en-US" sz="1200" b="1" i="0" u="sng" strike="noStrike" dirty="0">
                          <a:solidFill>
                            <a:srgbClr val="002060"/>
                          </a:solidFill>
                          <a:latin typeface="+mn-lt"/>
                          <a:cs typeface="Arial"/>
                        </a:rPr>
                        <a:t>CASUALTIES:</a:t>
                      </a:r>
                    </a:p>
                    <a:p>
                      <a:pPr lvl="0" algn="l">
                        <a:buNone/>
                      </a:pPr>
                      <a:r>
                        <a:rPr lang="en-US" sz="1600" b="1" i="0" u="none" strike="noStrike" dirty="0">
                          <a:solidFill>
                            <a:srgbClr val="002060"/>
                          </a:solidFill>
                          <a:latin typeface="+mn-lt"/>
                          <a:cs typeface="Arial"/>
                        </a:rPr>
                        <a:t> </a:t>
                      </a:r>
                      <a:r>
                        <a:rPr lang="en-US" sz="1400" b="0" i="0" u="none" strike="noStrike" dirty="0">
                          <a:solidFill>
                            <a:schemeClr val="bg2">
                              <a:lumMod val="76000"/>
                            </a:schemeClr>
                          </a:solidFill>
                          <a:latin typeface="+mn-lt"/>
                          <a:cs typeface="Arial"/>
                        </a:rPr>
                        <a:t>Battle Roster #s</a:t>
                      </a:r>
                    </a:p>
                    <a:p>
                      <a:pPr lvl="0" algn="l">
                        <a:buNone/>
                      </a:pPr>
                      <a:r>
                        <a:rPr lang="en-US" sz="1400" b="1" i="0" u="none" strike="noStrike" dirty="0">
                          <a:solidFill>
                            <a:srgbClr val="002060"/>
                          </a:solidFill>
                          <a:latin typeface="+mn-lt"/>
                          <a:cs typeface="Arial"/>
                        </a:rPr>
                        <a:t> </a:t>
                      </a:r>
                      <a:r>
                        <a:rPr lang="en-US" sz="1400" b="0" i="0" u="none" strike="noStrike" dirty="0">
                          <a:solidFill>
                            <a:schemeClr val="bg2">
                              <a:lumMod val="76000"/>
                            </a:schemeClr>
                          </a:solidFill>
                          <a:latin typeface="+mn-lt"/>
                          <a:cs typeface="Arial"/>
                        </a:rPr>
                        <a:t>MIST:</a:t>
                      </a:r>
                      <a:endParaRPr lang="en-US" sz="1900" b="0" i="0" u="none" strike="noStrike" noProof="0" dirty="0">
                        <a:solidFill>
                          <a:schemeClr val="bg2">
                            <a:lumMod val="76000"/>
                          </a:schemeClr>
                        </a:solidFill>
                        <a:latin typeface="Calibri"/>
                      </a:endParaRPr>
                    </a:p>
                    <a:p>
                      <a:pPr lvl="0" algn="l">
                        <a:buNone/>
                      </a:pPr>
                      <a:r>
                        <a:rPr lang="en-US" sz="1400" b="1" i="0" u="none" strike="noStrike" dirty="0">
                          <a:solidFill>
                            <a:srgbClr val="002060"/>
                          </a:solidFill>
                          <a:latin typeface="+mn-lt"/>
                          <a:cs typeface="Arial"/>
                        </a:rPr>
                        <a:t> </a:t>
                      </a:r>
                      <a:endParaRPr lang="en-US" sz="1400" b="0" i="0" u="none" strike="noStrike" dirty="0">
                        <a:solidFill>
                          <a:schemeClr val="bg2">
                            <a:lumMod val="76000"/>
                          </a:schemeClr>
                        </a:solidFill>
                        <a:latin typeface="+mn-lt"/>
                        <a:cs typeface="Arial"/>
                      </a:endParaRPr>
                    </a:p>
                    <a:p>
                      <a:pPr lvl="0" algn="l">
                        <a:buNone/>
                      </a:pPr>
                      <a:endParaRPr lang="en-US" sz="1400" b="1" i="0" u="none" strike="noStrike" dirty="0">
                        <a:solidFill>
                          <a:srgbClr val="002060"/>
                        </a:solidFill>
                        <a:latin typeface="+mn-lt"/>
                        <a:cs typeface="Arial"/>
                      </a:endParaRPr>
                    </a:p>
                    <a:p>
                      <a:pPr lvl="0" algn="l">
                        <a:buNone/>
                      </a:pPr>
                      <a:r>
                        <a:rPr lang="en-US" sz="1400" b="1" i="0" u="none" strike="noStrike" dirty="0">
                          <a:solidFill>
                            <a:srgbClr val="002060"/>
                          </a:solidFill>
                          <a:latin typeface="+mn-lt"/>
                          <a:cs typeface="Arial"/>
                        </a:rPr>
                        <a:t> </a:t>
                      </a:r>
                      <a:r>
                        <a:rPr lang="en-US" sz="1200" b="1" i="0" u="none" strike="noStrike" dirty="0">
                          <a:solidFill>
                            <a:srgbClr val="002060"/>
                          </a:solidFill>
                          <a:latin typeface="+mn-lt"/>
                          <a:cs typeface="Arial"/>
                        </a:rPr>
                        <a:t>CL VIII: </a:t>
                      </a:r>
                      <a:r>
                        <a:rPr lang="en-US" sz="1400" b="0" i="0" u="none" strike="noStrike" dirty="0">
                          <a:solidFill>
                            <a:schemeClr val="bg2">
                              <a:lumMod val="76000"/>
                            </a:schemeClr>
                          </a:solidFill>
                          <a:latin typeface="+mn-lt"/>
                          <a:cs typeface="Arial"/>
                        </a:rPr>
                        <a:t>medical supplies needed</a:t>
                      </a:r>
                    </a:p>
                  </a:txBody>
                  <a:tcPr marL="3761" marR="3761" marT="376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r>
                        <a:rPr lang="en-US" sz="1200" b="1" i="0" u="sng" strike="noStrike" dirty="0">
                          <a:solidFill>
                            <a:srgbClr val="002060"/>
                          </a:solidFill>
                          <a:latin typeface="+mn-lt"/>
                          <a:cs typeface="Arial"/>
                        </a:rPr>
                        <a:t>EQUIPMENT:</a:t>
                      </a:r>
                      <a:r>
                        <a:rPr lang="en-US" sz="1200" b="1" i="0" u="sng" strike="noStrike" baseline="0" dirty="0">
                          <a:solidFill>
                            <a:srgbClr val="002060"/>
                          </a:solidFill>
                          <a:latin typeface="+mn-lt"/>
                          <a:cs typeface="Arial"/>
                        </a:rPr>
                        <a:t> </a:t>
                      </a:r>
                    </a:p>
                    <a:p>
                      <a:pPr lvl="0" algn="l">
                        <a:buNone/>
                      </a:pPr>
                      <a:r>
                        <a:rPr lang="en-US" sz="1400" b="1" i="0" u="none" strike="noStrike" noProof="0" dirty="0">
                          <a:solidFill>
                            <a:srgbClr val="002060"/>
                          </a:solidFill>
                          <a:latin typeface="Calibri"/>
                        </a:rPr>
                        <a:t> </a:t>
                      </a:r>
                      <a:r>
                        <a:rPr lang="en-US" sz="1400" b="1" i="0" u="none" strike="noStrike" baseline="0" noProof="0" dirty="0">
                          <a:solidFill>
                            <a:srgbClr val="002060"/>
                          </a:solidFill>
                          <a:latin typeface="Calibri"/>
                        </a:rPr>
                        <a:t>IX: </a:t>
                      </a:r>
                      <a:r>
                        <a:rPr lang="en-US" sz="1400" b="0" i="0" u="none" strike="noStrike" baseline="0" noProof="0" dirty="0">
                          <a:solidFill>
                            <a:schemeClr val="bg2">
                              <a:lumMod val="76000"/>
                            </a:schemeClr>
                          </a:solidFill>
                          <a:latin typeface="Calibri"/>
                        </a:rPr>
                        <a:t>repair parts</a:t>
                      </a:r>
                      <a:endParaRPr lang="en-US" sz="1400" b="0" dirty="0">
                        <a:solidFill>
                          <a:schemeClr val="bg2">
                            <a:lumMod val="76000"/>
                          </a:schemeClr>
                        </a:solidFill>
                      </a:endParaRPr>
                    </a:p>
                  </a:txBody>
                  <a:tcPr marL="3761" marR="3761" marT="376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bl>
          </a:graphicData>
        </a:graphic>
      </p:graphicFrame>
      <p:sp>
        <p:nvSpPr>
          <p:cNvPr id="9" name="Rectangle 8">
            <a:extLst>
              <a:ext uri="{FF2B5EF4-FFF2-40B4-BE49-F238E27FC236}">
                <a16:creationId xmlns:a16="http://schemas.microsoft.com/office/drawing/2014/main" id="{655E3B0F-0F9B-31B6-0D64-FDF5DD4F8B07}"/>
              </a:ext>
            </a:extLst>
          </p:cNvPr>
          <p:cNvSpPr>
            <a:spLocks noChangeArrowheads="1"/>
          </p:cNvSpPr>
          <p:nvPr/>
        </p:nvSpPr>
        <p:spPr bwMode="auto">
          <a:xfrm>
            <a:off x="0" y="353722"/>
            <a:ext cx="9144000" cy="338876"/>
          </a:xfrm>
          <a:prstGeom prst="rect">
            <a:avLst/>
          </a:prstGeom>
          <a:noFill/>
          <a:ln w="9525">
            <a:solidFill>
              <a:schemeClr val="tx1"/>
            </a:solidFill>
            <a:miter lim="800000"/>
            <a:headEnd/>
            <a:tailEnd/>
          </a:ln>
        </p:spPr>
        <p:txBody>
          <a:bodyPr lIns="91269" tIns="45635" rIns="91269" bIns="45635"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INPUT SERIAL NUMBER, NOMENCLATURE and LAST PMCS DATE IN BOXES BELOW </a:t>
            </a:r>
            <a:endParaRPr kumimoji="0" lang="en-US" sz="1600" b="1" i="1"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endParaRPr>
          </a:p>
        </p:txBody>
      </p:sp>
      <p:graphicFrame>
        <p:nvGraphicFramePr>
          <p:cNvPr id="11" name="Content Placeholder 5">
            <a:extLst>
              <a:ext uri="{FF2B5EF4-FFF2-40B4-BE49-F238E27FC236}">
                <a16:creationId xmlns:a16="http://schemas.microsoft.com/office/drawing/2014/main" id="{61F2DA33-4377-C4F9-F0D9-85A02A90EA93}"/>
              </a:ext>
            </a:extLst>
          </p:cNvPr>
          <p:cNvGraphicFramePr>
            <a:graphicFrameLocks/>
          </p:cNvGraphicFramePr>
          <p:nvPr>
            <p:extLst>
              <p:ext uri="{D42A27DB-BD31-4B8C-83A1-F6EECF244321}">
                <p14:modId xmlns:p14="http://schemas.microsoft.com/office/powerpoint/2010/main" val="433676125"/>
              </p:ext>
            </p:extLst>
          </p:nvPr>
        </p:nvGraphicFramePr>
        <p:xfrm>
          <a:off x="3506" y="4532086"/>
          <a:ext cx="9143994" cy="1100089"/>
        </p:xfrm>
        <a:graphic>
          <a:graphicData uri="http://schemas.openxmlformats.org/drawingml/2006/table">
            <a:tbl>
              <a:tblPr/>
              <a:tblGrid>
                <a:gridCol w="4456087">
                  <a:extLst>
                    <a:ext uri="{9D8B030D-6E8A-4147-A177-3AD203B41FA5}">
                      <a16:colId xmlns:a16="http://schemas.microsoft.com/office/drawing/2014/main" val="20000"/>
                    </a:ext>
                  </a:extLst>
                </a:gridCol>
                <a:gridCol w="4687907">
                  <a:extLst>
                    <a:ext uri="{9D8B030D-6E8A-4147-A177-3AD203B41FA5}">
                      <a16:colId xmlns:a16="http://schemas.microsoft.com/office/drawing/2014/main" val="20001"/>
                    </a:ext>
                  </a:extLst>
                </a:gridCol>
              </a:tblGrid>
              <a:tr h="1100089">
                <a:tc>
                  <a:txBody>
                    <a:bodyPr/>
                    <a:lstStyle/>
                    <a:p>
                      <a:pPr algn="l" fontAlgn="b"/>
                      <a:r>
                        <a:rPr lang="en-US" sz="1200" b="1" i="0" u="sng" strike="noStrike" dirty="0">
                          <a:solidFill>
                            <a:srgbClr val="002060"/>
                          </a:solidFill>
                          <a:latin typeface="+mn-lt"/>
                          <a:cs typeface="Arial" pitchFamily="34" charset="0"/>
                        </a:rPr>
                        <a:t> LIQUID ON HAND: (FULL QTS.)</a:t>
                      </a:r>
                      <a:r>
                        <a:rPr lang="en-US" sz="1200" b="1" i="0" u="sng" strike="noStrike" baseline="0" dirty="0">
                          <a:solidFill>
                            <a:srgbClr val="002060"/>
                          </a:solidFill>
                          <a:latin typeface="+mn-lt"/>
                          <a:cs typeface="Arial" pitchFamily="34" charset="0"/>
                        </a:rPr>
                        <a:t>: </a:t>
                      </a:r>
                    </a:p>
                    <a:p>
                      <a:pPr algn="l" fontAlgn="b"/>
                      <a:r>
                        <a:rPr lang="en-US" sz="1200" b="1" i="0" u="none" strike="noStrike" baseline="0" dirty="0">
                          <a:solidFill>
                            <a:srgbClr val="002060"/>
                          </a:solidFill>
                          <a:latin typeface="+mn-lt"/>
                          <a:cs typeface="Arial" pitchFamily="34" charset="0"/>
                        </a:rPr>
                        <a:t>CL I:</a:t>
                      </a:r>
                      <a:r>
                        <a:rPr lang="en-US" sz="1200" b="0" i="0" u="none" strike="noStrike" baseline="0" dirty="0">
                          <a:solidFill>
                            <a:srgbClr val="002060"/>
                          </a:solidFill>
                          <a:latin typeface="+mn-lt"/>
                          <a:cs typeface="Arial" pitchFamily="34" charset="0"/>
                        </a:rPr>
                        <a:t> </a:t>
                      </a:r>
                      <a:r>
                        <a:rPr lang="en-US" sz="1200" b="0" i="0" u="none" strike="noStrike" baseline="0" dirty="0">
                          <a:solidFill>
                            <a:schemeClr val="tx1">
                              <a:lumMod val="50000"/>
                              <a:lumOff val="50000"/>
                            </a:schemeClr>
                          </a:solidFill>
                          <a:latin typeface="+mn-lt"/>
                          <a:cs typeface="Arial" pitchFamily="34" charset="0"/>
                        </a:rPr>
                        <a:t>meals/water</a:t>
                      </a:r>
                      <a:endParaRPr lang="en-US" sz="1200" b="1" i="0" u="sng" strike="noStrike" dirty="0">
                        <a:solidFill>
                          <a:schemeClr val="tx1">
                            <a:lumMod val="50000"/>
                            <a:lumOff val="50000"/>
                          </a:schemeClr>
                        </a:solidFill>
                        <a:latin typeface="+mn-lt"/>
                        <a:cs typeface="Arial" pitchFamily="34" charset="0"/>
                      </a:endParaRPr>
                    </a:p>
                  </a:txBody>
                  <a:tcPr marL="3761" marR="3761" marT="376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r>
                        <a:rPr lang="en-US" sz="1200" b="1" i="0" u="sng" strike="noStrike" dirty="0">
                          <a:solidFill>
                            <a:srgbClr val="002060"/>
                          </a:solidFill>
                          <a:latin typeface="+mn-lt"/>
                          <a:cs typeface="Arial" pitchFamily="34" charset="0"/>
                        </a:rPr>
                        <a:t> AMMO ON HAND: (FULL MAGS/DRUMS)(POUCHES):</a:t>
                      </a:r>
                      <a:r>
                        <a:rPr lang="en-US" sz="1200" b="1" i="0" u="sng" strike="noStrike" baseline="0" dirty="0">
                          <a:solidFill>
                            <a:srgbClr val="002060"/>
                          </a:solidFill>
                          <a:latin typeface="+mn-lt"/>
                          <a:cs typeface="Arial" pitchFamily="34" charset="0"/>
                        </a:rPr>
                        <a:t> </a:t>
                      </a:r>
                    </a:p>
                    <a:p>
                      <a:pPr lvl="0" algn="l">
                        <a:buNone/>
                      </a:pPr>
                      <a:r>
                        <a:rPr lang="en-US" sz="1200" b="1" i="0" u="none" strike="noStrike" baseline="0" noProof="0" dirty="0">
                          <a:solidFill>
                            <a:srgbClr val="002060"/>
                          </a:solidFill>
                          <a:latin typeface="Calibri"/>
                        </a:rPr>
                        <a:t>CL V: </a:t>
                      </a:r>
                      <a:r>
                        <a:rPr lang="en-US" sz="1400" b="0" i="0" u="none" strike="noStrike" baseline="0" noProof="0" dirty="0">
                          <a:solidFill>
                            <a:schemeClr val="bg2">
                              <a:lumMod val="76000"/>
                            </a:schemeClr>
                          </a:solidFill>
                          <a:latin typeface="Calibri"/>
                        </a:rPr>
                        <a:t>ammo</a:t>
                      </a:r>
                      <a:endParaRPr lang="en-US" sz="1400" dirty="0"/>
                    </a:p>
                  </a:txBody>
                  <a:tcPr marL="3761" marR="3761" marT="376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057908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D0937C-2B9E-12AB-CDD6-EA279977D380}"/>
              </a:ext>
            </a:extLst>
          </p:cNvPr>
          <p:cNvSpPr>
            <a:spLocks noChangeArrowheads="1"/>
          </p:cNvSpPr>
          <p:nvPr/>
        </p:nvSpPr>
        <p:spPr bwMode="auto">
          <a:xfrm>
            <a:off x="0" y="1"/>
            <a:ext cx="9144000" cy="338876"/>
          </a:xfrm>
          <a:prstGeom prst="rect">
            <a:avLst/>
          </a:prstGeom>
          <a:solidFill>
            <a:srgbClr val="00B0F0"/>
          </a:solidFill>
          <a:ln w="9525">
            <a:solidFill>
              <a:schemeClr val="tx1"/>
            </a:solidFill>
            <a:miter lim="800000"/>
            <a:headEnd/>
            <a:tailEnd/>
          </a:ln>
        </p:spPr>
        <p:txBody>
          <a:bodyPr lIns="91269" tIns="45635" rIns="91269" bIns="45635" anchor="ctr"/>
          <a:lstStyle/>
          <a:p>
            <a:pPr algn="ctr" defTabSz="914400">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a:rPr>
              <a:t>SQUAD </a:t>
            </a:r>
            <a:r>
              <a:rPr lang="en-US" sz="2400" dirty="0">
                <a:solidFill>
                  <a:prstClr val="black"/>
                </a:solidFill>
                <a:latin typeface="Calibri" panose="020F0502020204030204"/>
                <a:cs typeface="Arial"/>
              </a:rPr>
              <a:t>STATUS CARD (Side 2)</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graphicFrame>
        <p:nvGraphicFramePr>
          <p:cNvPr id="5" name="Table 4">
            <a:extLst>
              <a:ext uri="{FF2B5EF4-FFF2-40B4-BE49-F238E27FC236}">
                <a16:creationId xmlns:a16="http://schemas.microsoft.com/office/drawing/2014/main" id="{E2D96119-BA87-2DA8-98D5-AC95C62AA57F}"/>
              </a:ext>
            </a:extLst>
          </p:cNvPr>
          <p:cNvGraphicFramePr>
            <a:graphicFrameLocks noGrp="1"/>
          </p:cNvGraphicFramePr>
          <p:nvPr>
            <p:extLst>
              <p:ext uri="{D42A27DB-BD31-4B8C-83A1-F6EECF244321}">
                <p14:modId xmlns:p14="http://schemas.microsoft.com/office/powerpoint/2010/main" val="1066871796"/>
              </p:ext>
            </p:extLst>
          </p:nvPr>
        </p:nvGraphicFramePr>
        <p:xfrm>
          <a:off x="0" y="540440"/>
          <a:ext cx="9144011" cy="4781715"/>
        </p:xfrm>
        <a:graphic>
          <a:graphicData uri="http://schemas.openxmlformats.org/drawingml/2006/table">
            <a:tbl>
              <a:tblPr firstRow="1" bandRow="1">
                <a:tableStyleId>{073A0DAA-6AF3-43AB-8588-CEC1D06C72B9}</a:tableStyleId>
              </a:tblPr>
              <a:tblGrid>
                <a:gridCol w="580224">
                  <a:extLst>
                    <a:ext uri="{9D8B030D-6E8A-4147-A177-3AD203B41FA5}">
                      <a16:colId xmlns:a16="http://schemas.microsoft.com/office/drawing/2014/main" val="20000"/>
                    </a:ext>
                  </a:extLst>
                </a:gridCol>
                <a:gridCol w="1484296">
                  <a:extLst>
                    <a:ext uri="{9D8B030D-6E8A-4147-A177-3AD203B41FA5}">
                      <a16:colId xmlns:a16="http://schemas.microsoft.com/office/drawing/2014/main" val="20001"/>
                    </a:ext>
                  </a:extLst>
                </a:gridCol>
                <a:gridCol w="890576">
                  <a:extLst>
                    <a:ext uri="{9D8B030D-6E8A-4147-A177-3AD203B41FA5}">
                      <a16:colId xmlns:a16="http://schemas.microsoft.com/office/drawing/2014/main" val="20002"/>
                    </a:ext>
                  </a:extLst>
                </a:gridCol>
                <a:gridCol w="863590">
                  <a:extLst>
                    <a:ext uri="{9D8B030D-6E8A-4147-A177-3AD203B41FA5}">
                      <a16:colId xmlns:a16="http://schemas.microsoft.com/office/drawing/2014/main" val="20003"/>
                    </a:ext>
                  </a:extLst>
                </a:gridCol>
                <a:gridCol w="1146955">
                  <a:extLst>
                    <a:ext uri="{9D8B030D-6E8A-4147-A177-3AD203B41FA5}">
                      <a16:colId xmlns:a16="http://schemas.microsoft.com/office/drawing/2014/main" val="20004"/>
                    </a:ext>
                  </a:extLst>
                </a:gridCol>
                <a:gridCol w="1126075">
                  <a:extLst>
                    <a:ext uri="{9D8B030D-6E8A-4147-A177-3AD203B41FA5}">
                      <a16:colId xmlns:a16="http://schemas.microsoft.com/office/drawing/2014/main" val="20005"/>
                    </a:ext>
                  </a:extLst>
                </a:gridCol>
                <a:gridCol w="1184859">
                  <a:extLst>
                    <a:ext uri="{9D8B030D-6E8A-4147-A177-3AD203B41FA5}">
                      <a16:colId xmlns:a16="http://schemas.microsoft.com/office/drawing/2014/main" val="20006"/>
                    </a:ext>
                  </a:extLst>
                </a:gridCol>
                <a:gridCol w="965917">
                  <a:extLst>
                    <a:ext uri="{9D8B030D-6E8A-4147-A177-3AD203B41FA5}">
                      <a16:colId xmlns:a16="http://schemas.microsoft.com/office/drawing/2014/main" val="20007"/>
                    </a:ext>
                  </a:extLst>
                </a:gridCol>
                <a:gridCol w="901519">
                  <a:extLst>
                    <a:ext uri="{9D8B030D-6E8A-4147-A177-3AD203B41FA5}">
                      <a16:colId xmlns:a16="http://schemas.microsoft.com/office/drawing/2014/main" val="20008"/>
                    </a:ext>
                  </a:extLst>
                </a:gridCol>
              </a:tblGrid>
              <a:tr h="380062">
                <a:tc>
                  <a:txBody>
                    <a:bodyPr/>
                    <a:lstStyle/>
                    <a:p>
                      <a:endParaRPr lang="en-US"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800" dirty="0">
                          <a:solidFill>
                            <a:schemeClr val="tx1"/>
                          </a:solidFill>
                        </a:rPr>
                        <a:t>PRIMARY WPN</a:t>
                      </a:r>
                      <a:r>
                        <a:rPr lang="en-US" sz="800" baseline="0" dirty="0">
                          <a:solidFill>
                            <a:schemeClr val="tx1"/>
                          </a:solidFill>
                        </a:rPr>
                        <a:t> </a:t>
                      </a:r>
                      <a:endParaRPr lang="en-US" sz="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800" dirty="0">
                          <a:solidFill>
                            <a:schemeClr val="tx1"/>
                          </a:solidFill>
                        </a:rPr>
                        <a:t>LASER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800" dirty="0">
                          <a:solidFill>
                            <a:schemeClr val="tx1"/>
                          </a:solidFill>
                        </a:rPr>
                        <a:t>OPTIC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700" dirty="0">
                          <a:solidFill>
                            <a:schemeClr val="tx1"/>
                          </a:solidFill>
                        </a:rPr>
                        <a:t>ALT WPN </a:t>
                      </a:r>
                      <a:r>
                        <a:rPr lang="en-US" sz="600" dirty="0">
                          <a:solidFill>
                            <a:schemeClr val="tx1"/>
                          </a:solidFill>
                        </a:rPr>
                        <a:t>(GUSTAV/320/M17/DRONE BUSTER)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800" dirty="0">
                          <a:solidFill>
                            <a:schemeClr val="tx1"/>
                          </a:solidFill>
                        </a:rPr>
                        <a:t>RADIO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rPr>
                        <a:t>NIGHT VISION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800" dirty="0">
                          <a:solidFill>
                            <a:schemeClr val="tx1"/>
                          </a:solidFill>
                        </a:rPr>
                        <a:t>THERMALS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800" dirty="0">
                          <a:solidFill>
                            <a:schemeClr val="tx1"/>
                          </a:solidFill>
                        </a:rPr>
                        <a:t>CLU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400065">
                <a:tc>
                  <a:txBody>
                    <a:bodyPr/>
                    <a:lstStyle/>
                    <a:p>
                      <a:pPr algn="ctr"/>
                      <a:r>
                        <a:rPr lang="en-US" sz="900" dirty="0"/>
                        <a:t>SL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00065">
                <a:tc>
                  <a:txBody>
                    <a:bodyPr/>
                    <a:lstStyle/>
                    <a:p>
                      <a:pPr algn="ctr"/>
                      <a:r>
                        <a:rPr lang="en-US" sz="900" dirty="0"/>
                        <a:t>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00065">
                <a:tc>
                  <a:txBody>
                    <a:bodyPr/>
                    <a:lstStyle/>
                    <a:p>
                      <a:pPr algn="ctr"/>
                      <a:r>
                        <a:rPr lang="en-US" sz="900" dirty="0"/>
                        <a:t>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00065">
                <a:tc>
                  <a:txBody>
                    <a:bodyPr/>
                    <a:lstStyle/>
                    <a:p>
                      <a:pPr algn="ctr"/>
                      <a:r>
                        <a:rPr lang="en-US" sz="900" dirty="0"/>
                        <a:t>GR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00065">
                <a:tc>
                  <a:txBody>
                    <a:bodyPr/>
                    <a:lstStyle/>
                    <a:p>
                      <a:pPr algn="ctr"/>
                      <a:r>
                        <a:rPr lang="en-US" sz="900" dirty="0"/>
                        <a:t>RM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00065">
                <a:tc>
                  <a:txBody>
                    <a:bodyPr/>
                    <a:lstStyle/>
                    <a:p>
                      <a:pPr algn="ctr"/>
                      <a:r>
                        <a:rPr lang="en-US" sz="900" dirty="0"/>
                        <a:t>BTL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400065">
                <a:tc>
                  <a:txBody>
                    <a:bodyPr/>
                    <a:lstStyle/>
                    <a:p>
                      <a:pPr algn="ctr"/>
                      <a:r>
                        <a:rPr lang="en-US" sz="900" dirty="0"/>
                        <a:t>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400065">
                <a:tc>
                  <a:txBody>
                    <a:bodyPr/>
                    <a:lstStyle/>
                    <a:p>
                      <a:pPr algn="ctr"/>
                      <a:r>
                        <a:rPr lang="en-US" sz="900" dirty="0"/>
                        <a:t>GR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400065">
                <a:tc>
                  <a:txBody>
                    <a:bodyPr/>
                    <a:lstStyle/>
                    <a:p>
                      <a:pPr algn="ctr"/>
                      <a:r>
                        <a:rPr lang="en-US" sz="900" dirty="0"/>
                        <a:t>RM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400065">
                <a:tc>
                  <a:txBody>
                    <a:bodyPr/>
                    <a:lstStyle/>
                    <a:p>
                      <a:pPr lvl="0" algn="ctr">
                        <a:buNone/>
                      </a:pPr>
                      <a:r>
                        <a:rPr lang="en-US" sz="900" dirty="0"/>
                        <a:t>VC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buNone/>
                      </a:pPr>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buNone/>
                      </a:pPr>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buNone/>
                      </a:pPr>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buNone/>
                      </a:pPr>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buNone/>
                      </a:pPr>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buNone/>
                      </a:pPr>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buNone/>
                      </a:pPr>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buNone/>
                      </a:pPr>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31583796"/>
                  </a:ext>
                </a:extLst>
              </a:tr>
              <a:tr h="400065">
                <a:tc>
                  <a:txBody>
                    <a:bodyPr/>
                    <a:lstStyle/>
                    <a:p>
                      <a:pPr lvl="0" algn="ctr">
                        <a:buNone/>
                      </a:pPr>
                      <a:r>
                        <a:rPr lang="en-US" sz="900" dirty="0"/>
                        <a:t>DRVR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buNone/>
                      </a:pPr>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buNone/>
                      </a:pPr>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buNone/>
                      </a:pPr>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buNone/>
                      </a:pPr>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buNone/>
                      </a:pPr>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buNone/>
                      </a:pPr>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buNone/>
                      </a:pPr>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buNone/>
                      </a:pPr>
                      <a:endParaRPr lang="en-US" sz="10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801225"/>
                  </a:ext>
                </a:extLst>
              </a:tr>
            </a:tbl>
          </a:graphicData>
        </a:graphic>
      </p:graphicFrame>
      <p:sp>
        <p:nvSpPr>
          <p:cNvPr id="9" name="Rectangle 8">
            <a:extLst>
              <a:ext uri="{FF2B5EF4-FFF2-40B4-BE49-F238E27FC236}">
                <a16:creationId xmlns:a16="http://schemas.microsoft.com/office/drawing/2014/main" id="{655E3B0F-0F9B-31B6-0D64-FDF5DD4F8B07}"/>
              </a:ext>
            </a:extLst>
          </p:cNvPr>
          <p:cNvSpPr>
            <a:spLocks noChangeArrowheads="1"/>
          </p:cNvSpPr>
          <p:nvPr/>
        </p:nvSpPr>
        <p:spPr bwMode="auto">
          <a:xfrm>
            <a:off x="0" y="341299"/>
            <a:ext cx="9144000" cy="202213"/>
          </a:xfrm>
          <a:prstGeom prst="rect">
            <a:avLst/>
          </a:prstGeom>
          <a:noFill/>
          <a:ln w="9525">
            <a:solidFill>
              <a:schemeClr val="tx1"/>
            </a:solidFill>
            <a:miter lim="800000"/>
            <a:headEnd/>
            <a:tailEnd/>
          </a:ln>
        </p:spPr>
        <p:txBody>
          <a:bodyPr lIns="91269" tIns="45635" rIns="91269" bIns="45635" anchor="ctr"/>
          <a:lstStyle/>
          <a:p>
            <a:pPr algn="ctr" defTabSz="914400">
              <a:defRPr/>
            </a:pPr>
            <a:r>
              <a:rPr kumimoji="0" lang="en-US" sz="1050" b="0" i="0" u="none" strike="noStrike" kern="1200" cap="none" spc="0" normalizeH="0" baseline="0" noProof="0" dirty="0">
                <a:ln>
                  <a:noFill/>
                </a:ln>
                <a:solidFill>
                  <a:srgbClr val="000000"/>
                </a:solidFill>
                <a:effectLst/>
                <a:uLnTx/>
                <a:uFillTx/>
                <a:latin typeface="Calibri" panose="020F0502020204030204"/>
                <a:ea typeface="+mn-ea"/>
                <a:cs typeface="Arial"/>
              </a:rPr>
              <a:t>INPUT SERIAL NUMBER,</a:t>
            </a:r>
            <a:r>
              <a:rPr lang="en-US" sz="1050" dirty="0">
                <a:solidFill>
                  <a:srgbClr val="000000"/>
                </a:solidFill>
                <a:latin typeface="Calibri" panose="020F0502020204030204"/>
                <a:cs typeface="Arial"/>
              </a:rPr>
              <a:t> and</a:t>
            </a:r>
            <a:r>
              <a:rPr kumimoji="0" lang="en-US" sz="1050" b="0" i="0" u="none" strike="noStrike" kern="1200" cap="none" spc="0" normalizeH="0" baseline="0" noProof="0" dirty="0">
                <a:ln>
                  <a:noFill/>
                </a:ln>
                <a:solidFill>
                  <a:srgbClr val="000000"/>
                </a:solidFill>
                <a:effectLst/>
                <a:uLnTx/>
                <a:uFillTx/>
                <a:latin typeface="Calibri" panose="020F0502020204030204"/>
                <a:ea typeface="+mn-ea"/>
                <a:cs typeface="Arial"/>
              </a:rPr>
              <a:t> NOMENCLATURE IN BOXES BELOW </a:t>
            </a:r>
            <a:endParaRPr lang="en-US" sz="1050" b="1" i="1" u="none" strike="noStrike" kern="1200" cap="none" spc="0" normalizeH="0" baseline="0" noProof="0" dirty="0">
              <a:ln>
                <a:noFill/>
              </a:ln>
              <a:solidFill>
                <a:srgbClr val="FF0000"/>
              </a:solidFill>
              <a:effectLst/>
              <a:uLnTx/>
              <a:uFillTx/>
              <a:latin typeface="Calibri" panose="020F0502020204030204"/>
              <a:ea typeface="Calibri" panose="020F0502020204030204"/>
              <a:cs typeface="Arial" panose="020B0604020202020204" pitchFamily="34" charset="0"/>
            </a:endParaRPr>
          </a:p>
        </p:txBody>
      </p:sp>
      <p:graphicFrame>
        <p:nvGraphicFramePr>
          <p:cNvPr id="11" name="Content Placeholder 5">
            <a:extLst>
              <a:ext uri="{FF2B5EF4-FFF2-40B4-BE49-F238E27FC236}">
                <a16:creationId xmlns:a16="http://schemas.microsoft.com/office/drawing/2014/main" id="{61F2DA33-4377-C4F9-F0D9-85A02A90EA93}"/>
              </a:ext>
            </a:extLst>
          </p:cNvPr>
          <p:cNvGraphicFramePr>
            <a:graphicFrameLocks/>
          </p:cNvGraphicFramePr>
          <p:nvPr/>
        </p:nvGraphicFramePr>
        <p:xfrm>
          <a:off x="0" y="5311222"/>
          <a:ext cx="9143994" cy="1545534"/>
        </p:xfrm>
        <a:graphic>
          <a:graphicData uri="http://schemas.openxmlformats.org/drawingml/2006/table">
            <a:tbl>
              <a:tblPr/>
              <a:tblGrid>
                <a:gridCol w="4456087">
                  <a:extLst>
                    <a:ext uri="{9D8B030D-6E8A-4147-A177-3AD203B41FA5}">
                      <a16:colId xmlns:a16="http://schemas.microsoft.com/office/drawing/2014/main" val="20000"/>
                    </a:ext>
                  </a:extLst>
                </a:gridCol>
                <a:gridCol w="4687907">
                  <a:extLst>
                    <a:ext uri="{9D8B030D-6E8A-4147-A177-3AD203B41FA5}">
                      <a16:colId xmlns:a16="http://schemas.microsoft.com/office/drawing/2014/main" val="20001"/>
                    </a:ext>
                  </a:extLst>
                </a:gridCol>
              </a:tblGrid>
              <a:tr h="1545534">
                <a:tc>
                  <a:txBody>
                    <a:bodyPr/>
                    <a:lstStyle/>
                    <a:p>
                      <a:pPr algn="l" fontAlgn="b"/>
                      <a:r>
                        <a:rPr lang="en-US" sz="1200" b="1" i="0" u="sng" strike="noStrike" baseline="0" dirty="0">
                          <a:solidFill>
                            <a:srgbClr val="002060"/>
                          </a:solidFill>
                          <a:latin typeface="+mn-lt"/>
                          <a:cs typeface="Arial"/>
                        </a:rPr>
                        <a:t>SPECIAL EQUIPMENT: </a:t>
                      </a:r>
                      <a:endParaRPr lang="en-US" sz="1200" b="1" i="0" u="sng" strike="noStrike" dirty="0">
                        <a:solidFill>
                          <a:srgbClr val="002060"/>
                        </a:solidFill>
                        <a:latin typeface="+mn-lt"/>
                        <a:cs typeface="Arial"/>
                      </a:endParaRPr>
                    </a:p>
                  </a:txBody>
                  <a:tcPr marL="3761" marR="3761" marT="376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r>
                        <a:rPr lang="en-US" sz="1200" b="1" i="0" u="sng" strike="noStrike" dirty="0">
                          <a:solidFill>
                            <a:srgbClr val="002060"/>
                          </a:solidFill>
                          <a:latin typeface="+mn-lt"/>
                          <a:cs typeface="Arial"/>
                        </a:rPr>
                        <a:t> </a:t>
                      </a:r>
                      <a:r>
                        <a:rPr lang="en-US" sz="1200" b="1" i="0" u="sng" strike="noStrike" noProof="0" dirty="0">
                          <a:solidFill>
                            <a:srgbClr val="002060"/>
                          </a:solidFill>
                          <a:latin typeface="Calibri"/>
                        </a:rPr>
                        <a:t>SPECIALTY TEAMS:</a:t>
                      </a:r>
                      <a:endParaRPr lang="en-US" sz="1200" b="1" i="0" u="sng" strike="noStrike" baseline="0" dirty="0">
                        <a:solidFill>
                          <a:srgbClr val="002060"/>
                        </a:solidFill>
                        <a:latin typeface="+mn-lt"/>
                        <a:cs typeface="Arial"/>
                      </a:endParaRPr>
                    </a:p>
                    <a:p>
                      <a:pPr lvl="0" algn="l">
                        <a:buNone/>
                      </a:pPr>
                      <a:endParaRPr lang="en-US" sz="1200" b="1" i="0" u="sng" strike="noStrike" noProof="0" dirty="0">
                        <a:solidFill>
                          <a:srgbClr val="002060"/>
                        </a:solidFill>
                        <a:latin typeface="Calibri"/>
                      </a:endParaRPr>
                    </a:p>
                    <a:p>
                      <a:pPr lvl="0" algn="l">
                        <a:buNone/>
                      </a:pPr>
                      <a:r>
                        <a:rPr lang="en-US" sz="1200" b="1" i="0" u="sng" strike="noStrike" baseline="0" dirty="0">
                          <a:solidFill>
                            <a:srgbClr val="002060"/>
                          </a:solidFill>
                          <a:latin typeface="+mn-lt"/>
                          <a:cs typeface="Arial"/>
                        </a:rPr>
                        <a:t>A&amp;L:</a:t>
                      </a:r>
                    </a:p>
                    <a:p>
                      <a:pPr lvl="0" algn="l">
                        <a:buNone/>
                      </a:pPr>
                      <a:endParaRPr lang="en-US" sz="1200" b="1" i="0" u="sng" strike="noStrike" baseline="0" dirty="0">
                        <a:solidFill>
                          <a:srgbClr val="002060"/>
                        </a:solidFill>
                        <a:latin typeface="+mn-lt"/>
                        <a:cs typeface="Arial"/>
                      </a:endParaRPr>
                    </a:p>
                    <a:p>
                      <a:pPr lvl="0" algn="l">
                        <a:buNone/>
                      </a:pPr>
                      <a:r>
                        <a:rPr lang="en-US" sz="1200" b="1" i="0" u="sng" strike="noStrike" baseline="0" dirty="0">
                          <a:solidFill>
                            <a:srgbClr val="002060"/>
                          </a:solidFill>
                          <a:latin typeface="+mn-lt"/>
                          <a:cs typeface="Arial"/>
                        </a:rPr>
                        <a:t>EPW SEARCH:</a:t>
                      </a:r>
                    </a:p>
                    <a:p>
                      <a:pPr lvl="0" algn="l">
                        <a:buNone/>
                      </a:pPr>
                      <a:endParaRPr lang="en-US" sz="1200" b="1" i="0" u="sng" strike="noStrike" baseline="0" dirty="0">
                        <a:solidFill>
                          <a:srgbClr val="002060"/>
                        </a:solidFill>
                        <a:latin typeface="+mn-lt"/>
                        <a:cs typeface="Arial"/>
                      </a:endParaRPr>
                    </a:p>
                    <a:p>
                      <a:pPr lvl="0" algn="l">
                        <a:buNone/>
                      </a:pPr>
                      <a:r>
                        <a:rPr lang="en-US" sz="1200" b="1" i="0" u="sng" strike="noStrike" baseline="0" dirty="0">
                          <a:solidFill>
                            <a:srgbClr val="002060"/>
                          </a:solidFill>
                          <a:latin typeface="+mn-lt"/>
                          <a:cs typeface="Arial"/>
                        </a:rPr>
                        <a:t>BREACH:</a:t>
                      </a:r>
                    </a:p>
                  </a:txBody>
                  <a:tcPr marL="3761" marR="3761" marT="376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57710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18453B-B0E1-E6D4-1ACB-0B60042A7F9F}"/>
              </a:ext>
            </a:extLst>
          </p:cNvPr>
          <p:cNvSpPr txBox="1"/>
          <p:nvPr/>
        </p:nvSpPr>
        <p:spPr>
          <a:xfrm>
            <a:off x="1778" y="373228"/>
            <a:ext cx="2297779" cy="2492990"/>
          </a:xfrm>
          <a:prstGeom prst="rect">
            <a:avLst/>
          </a:prstGeom>
          <a:noFill/>
        </p:spPr>
        <p:txBody>
          <a:bodyPr wrap="square" lIns="91440" tIns="45720" rIns="91440" bIns="45720" anchor="t">
            <a:spAutoFit/>
          </a:bodyPr>
          <a:lstStyle/>
          <a:p>
            <a:pPr>
              <a:defRPr/>
            </a:pPr>
            <a:r>
              <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 Troop Leading Procedures</a:t>
            </a:r>
          </a:p>
          <a:p>
            <a:pPr marL="114300" marR="0" lvl="0" indent="-1143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Receive the Mission</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4300" marR="0" lvl="0" indent="-1143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Issue The Warning Order</a:t>
            </a:r>
          </a:p>
          <a:p>
            <a:pPr marL="114300" marR="0" lvl="0" indent="-1143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Make Tentative Plan</a:t>
            </a:r>
          </a:p>
          <a:p>
            <a:pPr marL="114300" marR="0" lvl="0" indent="-1143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Start Necessary Movements </a:t>
            </a:r>
          </a:p>
          <a:p>
            <a:pPr marL="114300" marR="0" lvl="0" indent="-1143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Conduct Reconnaissance </a:t>
            </a:r>
          </a:p>
          <a:p>
            <a:pPr marL="114300" marR="0" lvl="0" indent="-1143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Complete the Plan </a:t>
            </a:r>
          </a:p>
          <a:p>
            <a:pPr marL="114300" marR="0" lvl="0" indent="-1143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Issue the Complete Plan</a:t>
            </a:r>
          </a:p>
          <a:p>
            <a:pPr marL="119063" marR="0" lvl="0" indent="-1206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Supervise</a:t>
            </a:r>
          </a:p>
          <a:p>
            <a:pPr marL="173038" marR="0" lvl="1" indent="-55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Subsequent Orders</a:t>
            </a:r>
          </a:p>
          <a:p>
            <a:pPr marL="173038" marR="0" lvl="1" indent="-55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Rehearsals</a:t>
            </a:r>
          </a:p>
          <a:p>
            <a:pPr marL="173038" marR="0" lvl="1" indent="-55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PCCs and Equipment Prep</a:t>
            </a:r>
          </a:p>
          <a:p>
            <a:pPr marL="173038" marR="0" lvl="1" indent="-55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Execution</a:t>
            </a:r>
          </a:p>
        </p:txBody>
      </p:sp>
      <p:sp>
        <p:nvSpPr>
          <p:cNvPr id="11" name="TextBox 10">
            <a:extLst>
              <a:ext uri="{FF2B5EF4-FFF2-40B4-BE49-F238E27FC236}">
                <a16:creationId xmlns:a16="http://schemas.microsoft.com/office/drawing/2014/main" id="{5FC81DFE-30F0-3DA2-F9B6-AA8D896D8864}"/>
              </a:ext>
            </a:extLst>
          </p:cNvPr>
          <p:cNvSpPr txBox="1"/>
          <p:nvPr/>
        </p:nvSpPr>
        <p:spPr>
          <a:xfrm>
            <a:off x="7057334" y="384866"/>
            <a:ext cx="2303873" cy="1600438"/>
          </a:xfrm>
          <a:prstGeom prst="rect">
            <a:avLst/>
          </a:prstGeom>
          <a:noFill/>
        </p:spPr>
        <p:txBody>
          <a:bodyPr wrap="square" lIns="91440" tIns="45720" rIns="91440" bIns="45720" anchor="t">
            <a:spAutoFit/>
          </a:bodyPr>
          <a:lstStyle/>
          <a:p>
            <a:pPr>
              <a:defRPr/>
            </a:pPr>
            <a:r>
              <a:rPr kumimoji="0" lang="en-US" sz="1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Paragraphs Of An OPORD</a:t>
            </a:r>
          </a:p>
          <a:p>
            <a:pPr marL="114300" marR="0" lvl="0" indent="-1143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Situation</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4300" marR="0" lvl="0" indent="-1143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Mission</a:t>
            </a:r>
          </a:p>
          <a:p>
            <a:pPr marL="114300" marR="0" lvl="0" indent="-1143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Execution</a:t>
            </a:r>
          </a:p>
          <a:p>
            <a:pPr marL="114300" marR="0" lvl="0" indent="-1143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Sustainment</a:t>
            </a:r>
          </a:p>
          <a:p>
            <a:pPr marL="114300" marR="0" lvl="0" indent="-1143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Command and Control</a:t>
            </a:r>
          </a:p>
        </p:txBody>
      </p:sp>
      <p:sp>
        <p:nvSpPr>
          <p:cNvPr id="17" name="TextBox 16">
            <a:extLst>
              <a:ext uri="{FF2B5EF4-FFF2-40B4-BE49-F238E27FC236}">
                <a16:creationId xmlns:a16="http://schemas.microsoft.com/office/drawing/2014/main" id="{28D4AB97-D0E3-9DC4-8E99-3B262188597A}"/>
              </a:ext>
            </a:extLst>
          </p:cNvPr>
          <p:cNvSpPr txBox="1"/>
          <p:nvPr/>
        </p:nvSpPr>
        <p:spPr>
          <a:xfrm>
            <a:off x="2299556" y="336617"/>
            <a:ext cx="2068223" cy="1569660"/>
          </a:xfrm>
          <a:prstGeom prst="rect">
            <a:avLst/>
          </a:prstGeom>
          <a:noFill/>
        </p:spPr>
        <p:txBody>
          <a:bodyPr wrap="square">
            <a:spAutoFit/>
          </a:bodyPr>
          <a:lstStyle/>
          <a:p>
            <a:pPr>
              <a:defRPr/>
            </a:pPr>
            <a:r>
              <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OAKOC (Continuous)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Observation and Fields of Fire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Avenues of Approach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Key Terrain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Obstacles and Movement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Cover and Concealment</a:t>
            </a:r>
          </a:p>
        </p:txBody>
      </p:sp>
      <p:sp>
        <p:nvSpPr>
          <p:cNvPr id="21" name="TextBox 20">
            <a:extLst>
              <a:ext uri="{FF2B5EF4-FFF2-40B4-BE49-F238E27FC236}">
                <a16:creationId xmlns:a16="http://schemas.microsoft.com/office/drawing/2014/main" id="{CB56483D-70F8-9A99-E6A6-3B443C116796}"/>
              </a:ext>
            </a:extLst>
          </p:cNvPr>
          <p:cNvSpPr txBox="1"/>
          <p:nvPr/>
        </p:nvSpPr>
        <p:spPr>
          <a:xfrm>
            <a:off x="2314034" y="1898242"/>
            <a:ext cx="2362997" cy="2123658"/>
          </a:xfrm>
          <a:prstGeom prst="rect">
            <a:avLst/>
          </a:prstGeom>
          <a:noFill/>
        </p:spPr>
        <p:txBody>
          <a:bodyPr wrap="square" rtlCol="0">
            <a:spAutoFit/>
          </a:bodyPr>
          <a:lstStyle/>
          <a:p>
            <a:pPr>
              <a:defRPr/>
            </a:pPr>
            <a:r>
              <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METT-TC (Continuous)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Enemy (Strength, Disposition, and Location)</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Time (Available and Required)</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Terrain (To, On, and Around OBJ)</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Troops Available</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Civilian Activity (To, On, and Around OBJ)</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TextBox 24">
            <a:extLst>
              <a:ext uri="{FF2B5EF4-FFF2-40B4-BE49-F238E27FC236}">
                <a16:creationId xmlns:a16="http://schemas.microsoft.com/office/drawing/2014/main" id="{8703C7ED-FBFE-BBC7-85BE-0869D14884AD}"/>
              </a:ext>
            </a:extLst>
          </p:cNvPr>
          <p:cNvSpPr txBox="1"/>
          <p:nvPr/>
        </p:nvSpPr>
        <p:spPr>
          <a:xfrm>
            <a:off x="2300060" y="4461073"/>
            <a:ext cx="2175916" cy="1600438"/>
          </a:xfrm>
          <a:custGeom>
            <a:avLst/>
            <a:gdLst>
              <a:gd name="connsiteX0" fmla="*/ 0 w 2175916"/>
              <a:gd name="connsiteY0" fmla="*/ 0 h 1600438"/>
              <a:gd name="connsiteX1" fmla="*/ 543979 w 2175916"/>
              <a:gd name="connsiteY1" fmla="*/ 0 h 1600438"/>
              <a:gd name="connsiteX2" fmla="*/ 1109717 w 2175916"/>
              <a:gd name="connsiteY2" fmla="*/ 0 h 1600438"/>
              <a:gd name="connsiteX3" fmla="*/ 1653696 w 2175916"/>
              <a:gd name="connsiteY3" fmla="*/ 0 h 1600438"/>
              <a:gd name="connsiteX4" fmla="*/ 2175916 w 2175916"/>
              <a:gd name="connsiteY4" fmla="*/ 0 h 1600438"/>
              <a:gd name="connsiteX5" fmla="*/ 2175916 w 2175916"/>
              <a:gd name="connsiteY5" fmla="*/ 565488 h 1600438"/>
              <a:gd name="connsiteX6" fmla="*/ 2175916 w 2175916"/>
              <a:gd name="connsiteY6" fmla="*/ 1050954 h 1600438"/>
              <a:gd name="connsiteX7" fmla="*/ 2175916 w 2175916"/>
              <a:gd name="connsiteY7" fmla="*/ 1600438 h 1600438"/>
              <a:gd name="connsiteX8" fmla="*/ 1653696 w 2175916"/>
              <a:gd name="connsiteY8" fmla="*/ 1600438 h 1600438"/>
              <a:gd name="connsiteX9" fmla="*/ 1131476 w 2175916"/>
              <a:gd name="connsiteY9" fmla="*/ 1600438 h 1600438"/>
              <a:gd name="connsiteX10" fmla="*/ 543979 w 2175916"/>
              <a:gd name="connsiteY10" fmla="*/ 1600438 h 1600438"/>
              <a:gd name="connsiteX11" fmla="*/ 0 w 2175916"/>
              <a:gd name="connsiteY11" fmla="*/ 1600438 h 1600438"/>
              <a:gd name="connsiteX12" fmla="*/ 0 w 2175916"/>
              <a:gd name="connsiteY12" fmla="*/ 1050954 h 1600438"/>
              <a:gd name="connsiteX13" fmla="*/ 0 w 2175916"/>
              <a:gd name="connsiteY13" fmla="*/ 485466 h 1600438"/>
              <a:gd name="connsiteX14" fmla="*/ 0 w 2175916"/>
              <a:gd name="connsiteY14" fmla="*/ 0 h 1600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75916" h="1600438" extrusionOk="0">
                <a:moveTo>
                  <a:pt x="0" y="0"/>
                </a:moveTo>
                <a:cubicBezTo>
                  <a:pt x="146486" y="-17470"/>
                  <a:pt x="376762" y="58610"/>
                  <a:pt x="543979" y="0"/>
                </a:cubicBezTo>
                <a:cubicBezTo>
                  <a:pt x="711196" y="-58610"/>
                  <a:pt x="835610" y="7931"/>
                  <a:pt x="1109717" y="0"/>
                </a:cubicBezTo>
                <a:cubicBezTo>
                  <a:pt x="1383824" y="-7931"/>
                  <a:pt x="1395747" y="44778"/>
                  <a:pt x="1653696" y="0"/>
                </a:cubicBezTo>
                <a:cubicBezTo>
                  <a:pt x="1911645" y="-44778"/>
                  <a:pt x="2018426" y="6094"/>
                  <a:pt x="2175916" y="0"/>
                </a:cubicBezTo>
                <a:cubicBezTo>
                  <a:pt x="2196799" y="155569"/>
                  <a:pt x="2134910" y="418098"/>
                  <a:pt x="2175916" y="565488"/>
                </a:cubicBezTo>
                <a:cubicBezTo>
                  <a:pt x="2216922" y="712878"/>
                  <a:pt x="2142344" y="860899"/>
                  <a:pt x="2175916" y="1050954"/>
                </a:cubicBezTo>
                <a:cubicBezTo>
                  <a:pt x="2209488" y="1241009"/>
                  <a:pt x="2117720" y="1429997"/>
                  <a:pt x="2175916" y="1600438"/>
                </a:cubicBezTo>
                <a:cubicBezTo>
                  <a:pt x="2068088" y="1645870"/>
                  <a:pt x="1871806" y="1570676"/>
                  <a:pt x="1653696" y="1600438"/>
                </a:cubicBezTo>
                <a:cubicBezTo>
                  <a:pt x="1435586" y="1630200"/>
                  <a:pt x="1275655" y="1572380"/>
                  <a:pt x="1131476" y="1600438"/>
                </a:cubicBezTo>
                <a:cubicBezTo>
                  <a:pt x="987297" y="1628496"/>
                  <a:pt x="770171" y="1570497"/>
                  <a:pt x="543979" y="1600438"/>
                </a:cubicBezTo>
                <a:cubicBezTo>
                  <a:pt x="317787" y="1630379"/>
                  <a:pt x="231419" y="1593785"/>
                  <a:pt x="0" y="1600438"/>
                </a:cubicBezTo>
                <a:cubicBezTo>
                  <a:pt x="-43721" y="1395092"/>
                  <a:pt x="46486" y="1316135"/>
                  <a:pt x="0" y="1050954"/>
                </a:cubicBezTo>
                <a:cubicBezTo>
                  <a:pt x="-46486" y="785773"/>
                  <a:pt x="50795" y="683921"/>
                  <a:pt x="0" y="485466"/>
                </a:cubicBezTo>
                <a:cubicBezTo>
                  <a:pt x="-50795" y="287011"/>
                  <a:pt x="56530" y="202787"/>
                  <a:pt x="0" y="0"/>
                </a:cubicBezTo>
                <a:close/>
              </a:path>
            </a:pathLst>
          </a:custGeom>
          <a:noFill/>
          <a:ln w="19050">
            <a:solidFill>
              <a:srgbClr val="00B050"/>
            </a:solidFill>
            <a:extLst>
              <a:ext uri="{C807C97D-BFC1-408E-A445-0C87EB9F89A2}">
                <ask:lineSketchStyleProps xmlns:ask="http://schemas.microsoft.com/office/drawing/2018/sketchyshapes" sd="399823571">
                  <a:prstGeom prst="rect">
                    <a:avLst/>
                  </a:prstGeom>
                  <ask:type>
                    <ask:lineSketchScribble/>
                  </ask:type>
                </ask:lineSketchStyleProps>
              </a:ext>
            </a:extLst>
          </a:ln>
        </p:spPr>
        <p:txBody>
          <a:bodyPr wrap="square" lIns="91440" tIns="45720" rIns="91440" bIns="45720" anchor="t">
            <a:spAutoFit/>
          </a:bodyPr>
          <a:lstStyle/>
          <a:p>
            <a:pPr>
              <a:defRPr/>
            </a:pPr>
            <a:r>
              <a:rPr kumimoji="0" lang="en-US" sz="1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Principles Of Patrolling (</a:t>
            </a:r>
            <a:r>
              <a:rPr kumimoji="0" lang="en-US" sz="1400" b="1" i="0" u="sng"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Continuous</a:t>
            </a:r>
            <a:r>
              <a:rPr kumimoji="0" lang="en-US" sz="1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14300" marR="0" lvl="0" indent="-1143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Planning </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4300" marR="0" lvl="0" indent="-1143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Reconnaissance</a:t>
            </a:r>
          </a:p>
          <a:p>
            <a:pPr marL="114300" marR="0" lvl="0" indent="-1143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Security </a:t>
            </a:r>
          </a:p>
          <a:p>
            <a:pPr marL="114300" marR="0" lvl="0" indent="-1143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Control</a:t>
            </a:r>
          </a:p>
          <a:p>
            <a:pPr marL="114300" marR="0" lvl="0" indent="-1143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Common Sense</a:t>
            </a:r>
          </a:p>
        </p:txBody>
      </p:sp>
      <p:sp>
        <p:nvSpPr>
          <p:cNvPr id="27" name="TextBox 26">
            <a:extLst>
              <a:ext uri="{FF2B5EF4-FFF2-40B4-BE49-F238E27FC236}">
                <a16:creationId xmlns:a16="http://schemas.microsoft.com/office/drawing/2014/main" id="{0584582D-C259-C343-C8AB-922E56B99741}"/>
              </a:ext>
            </a:extLst>
          </p:cNvPr>
          <p:cNvSpPr txBox="1"/>
          <p:nvPr/>
        </p:nvSpPr>
        <p:spPr>
          <a:xfrm>
            <a:off x="7198308" y="1999596"/>
            <a:ext cx="1869457" cy="1200329"/>
          </a:xfrm>
          <a:prstGeom prst="rect">
            <a:avLst/>
          </a:prstGeom>
          <a:noFill/>
          <a:ln w="19050">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Liquid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Qts</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Ammo (Mags/Drums)</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Casualties (Type)</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Equipment (Shoot, See, Speak)</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A72C87D7-4F62-0C33-BA5A-35AC7527A3EC}"/>
              </a:ext>
            </a:extLst>
          </p:cNvPr>
          <p:cNvSpPr txBox="1"/>
          <p:nvPr/>
        </p:nvSpPr>
        <p:spPr>
          <a:xfrm>
            <a:off x="5607832" y="365568"/>
            <a:ext cx="1593839"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Reconnaissance </a:t>
            </a:r>
          </a:p>
          <a:p>
            <a:pPr marL="228594" marR="0" lvl="0" indent="-228594"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Map</a:t>
            </a:r>
          </a:p>
          <a:p>
            <a:pPr marL="228594" marR="0" lvl="0" indent="-228594"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Imagery</a:t>
            </a:r>
          </a:p>
          <a:p>
            <a:pPr marL="228594" marR="0" lvl="0" indent="-228594"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UAS</a:t>
            </a:r>
          </a:p>
          <a:p>
            <a:pPr marL="228594" marR="0" lvl="0" indent="-228594"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Area</a:t>
            </a:r>
          </a:p>
          <a:p>
            <a:pPr marL="228594" marR="0" lvl="0" indent="-228594"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Zone</a:t>
            </a:r>
          </a:p>
          <a:p>
            <a:pPr marL="228594" marR="0" lvl="0" indent="-228594"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Route</a:t>
            </a:r>
          </a:p>
        </p:txBody>
      </p:sp>
      <p:sp>
        <p:nvSpPr>
          <p:cNvPr id="35" name="TextBox 34">
            <a:extLst>
              <a:ext uri="{FF2B5EF4-FFF2-40B4-BE49-F238E27FC236}">
                <a16:creationId xmlns:a16="http://schemas.microsoft.com/office/drawing/2014/main" id="{6AF766A8-7516-CE3C-E4E4-D3CF4AAC2E3C}"/>
              </a:ext>
            </a:extLst>
          </p:cNvPr>
          <p:cNvSpPr txBox="1"/>
          <p:nvPr/>
        </p:nvSpPr>
        <p:spPr>
          <a:xfrm>
            <a:off x="4248331" y="385462"/>
            <a:ext cx="1317939" cy="1600438"/>
          </a:xfrm>
          <a:prstGeom prst="rect">
            <a:avLst/>
          </a:prstGeom>
          <a:noFill/>
          <a:ln w="12700">
            <a:solidFill>
              <a:srgbClr val="FF0000"/>
            </a:solidFill>
          </a:ln>
        </p:spPr>
        <p:txBody>
          <a:bodyPr wrap="square">
            <a:spAutoFit/>
          </a:bodyPr>
          <a:lstStyle/>
          <a:p>
            <a:pPr>
              <a:defRPr/>
            </a:pPr>
            <a:r>
              <a:rPr kumimoji="0" lang="en-US" sz="1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Forms of Movement</a:t>
            </a:r>
          </a:p>
          <a:p>
            <a:pPr marL="228594" marR="0" lvl="0" indent="-228594"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Traveling </a:t>
            </a:r>
          </a:p>
          <a:p>
            <a:pPr marL="228594" marR="0" lvl="0" indent="-228594"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Traveling Over watch</a:t>
            </a:r>
          </a:p>
          <a:p>
            <a:pPr marL="228594" marR="0" lvl="0" indent="-228594"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Bounding Over watch</a:t>
            </a:r>
          </a:p>
        </p:txBody>
      </p:sp>
      <p:sp>
        <p:nvSpPr>
          <p:cNvPr id="43" name="TextBox 42">
            <a:extLst>
              <a:ext uri="{FF2B5EF4-FFF2-40B4-BE49-F238E27FC236}">
                <a16:creationId xmlns:a16="http://schemas.microsoft.com/office/drawing/2014/main" id="{0EF4B44C-D1EE-CC1C-BF6C-9A65363F4598}"/>
              </a:ext>
            </a:extLst>
          </p:cNvPr>
          <p:cNvSpPr txBox="1"/>
          <p:nvPr/>
        </p:nvSpPr>
        <p:spPr>
          <a:xfrm>
            <a:off x="4907300" y="4890141"/>
            <a:ext cx="1888856" cy="1815882"/>
          </a:xfrm>
          <a:prstGeom prst="rect">
            <a:avLst/>
          </a:prstGeom>
          <a:noFill/>
          <a:ln w="19050">
            <a:solidFill>
              <a:srgbClr val="FF0000"/>
            </a:solidFill>
          </a:ln>
        </p:spPr>
        <p:txBody>
          <a:bodyPr wrap="square" lIns="91440" tIns="45720" rIns="91440" bIns="45720" anchor="t">
            <a:spAutoFit/>
          </a:bodyPr>
          <a:lstStyle/>
          <a:p>
            <a:pPr>
              <a:defRPr/>
            </a:pPr>
            <a:r>
              <a:rPr kumimoji="0" lang="en-US" sz="1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 Danger Areas</a:t>
            </a:r>
          </a:p>
          <a:p>
            <a:pPr marL="114300" marR="0" lvl="0" indent="-1143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Open Areas</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4300" marR="0" lvl="0" indent="-1143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Road and Trails </a:t>
            </a:r>
          </a:p>
          <a:p>
            <a:pPr marL="114300" marR="0" lvl="0" indent="-1143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Streams </a:t>
            </a:r>
          </a:p>
          <a:p>
            <a:pPr marL="114300" marR="0" lvl="0" indent="-1143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Villages </a:t>
            </a:r>
          </a:p>
          <a:p>
            <a:pPr marL="114300" marR="0" lvl="0" indent="-1143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Enemy Positions </a:t>
            </a:r>
          </a:p>
          <a:p>
            <a:pPr marL="114300" marR="0" lvl="0" indent="-1143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Minefields </a:t>
            </a:r>
          </a:p>
          <a:p>
            <a:pPr marL="114300" marR="0" lvl="0" indent="-1143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Wire Obstacles </a:t>
            </a:r>
          </a:p>
        </p:txBody>
      </p:sp>
      <p:sp>
        <p:nvSpPr>
          <p:cNvPr id="49" name="TextBox 48">
            <a:extLst>
              <a:ext uri="{FF2B5EF4-FFF2-40B4-BE49-F238E27FC236}">
                <a16:creationId xmlns:a16="http://schemas.microsoft.com/office/drawing/2014/main" id="{7F4A0E73-F347-B7BE-FD4E-6F9998A5A656}"/>
              </a:ext>
            </a:extLst>
          </p:cNvPr>
          <p:cNvSpPr txBox="1"/>
          <p:nvPr/>
        </p:nvSpPr>
        <p:spPr>
          <a:xfrm>
            <a:off x="5059331" y="3307948"/>
            <a:ext cx="2969363" cy="1200329"/>
          </a:xfrm>
          <a:prstGeom prst="rect">
            <a:avLst/>
          </a:prstGeom>
          <a:noFill/>
          <a:ln w="19050">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5-Point Contingency Plan(GOTWA)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Where You Are Going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Others You Are Taking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Time You Will Return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What To Do If You Don’t Return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Actions On Contact (For you and ME)</a:t>
            </a:r>
          </a:p>
        </p:txBody>
      </p:sp>
      <p:sp>
        <p:nvSpPr>
          <p:cNvPr id="57" name="Rectangle 56">
            <a:extLst>
              <a:ext uri="{FF2B5EF4-FFF2-40B4-BE49-F238E27FC236}">
                <a16:creationId xmlns:a16="http://schemas.microsoft.com/office/drawing/2014/main" id="{E4D62878-0C8F-5D03-2F8A-B268F89A1752}"/>
              </a:ext>
            </a:extLst>
          </p:cNvPr>
          <p:cNvSpPr/>
          <p:nvPr/>
        </p:nvSpPr>
        <p:spPr>
          <a:xfrm>
            <a:off x="5883005" y="641717"/>
            <a:ext cx="937994" cy="408050"/>
          </a:xfrm>
          <a:prstGeom prst="rect">
            <a:avLst/>
          </a:prstGeom>
          <a:noFill/>
          <a:ln w="127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96D6741E-7CC7-AC3D-E12E-AE98AE9521E1}"/>
              </a:ext>
            </a:extLst>
          </p:cNvPr>
          <p:cNvSpPr/>
          <p:nvPr/>
        </p:nvSpPr>
        <p:spPr>
          <a:xfrm>
            <a:off x="5882652" y="1053067"/>
            <a:ext cx="938347" cy="215443"/>
          </a:xfrm>
          <a:prstGeom prst="rect">
            <a:avLst/>
          </a:prstGeom>
          <a:noFill/>
          <a:ln w="127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05F33F56-49B1-8AFD-A471-D21EAC751D2C}"/>
              </a:ext>
            </a:extLst>
          </p:cNvPr>
          <p:cNvSpPr/>
          <p:nvPr/>
        </p:nvSpPr>
        <p:spPr>
          <a:xfrm>
            <a:off x="5883005" y="1278847"/>
            <a:ext cx="938347" cy="641747"/>
          </a:xfrm>
          <a:prstGeom prst="rect">
            <a:avLst/>
          </a:pr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06CF2CB0-597A-3112-9670-762C1B95AF77}"/>
              </a:ext>
            </a:extLst>
          </p:cNvPr>
          <p:cNvSpPr txBox="1"/>
          <p:nvPr/>
        </p:nvSpPr>
        <p:spPr>
          <a:xfrm>
            <a:off x="6364582" y="656393"/>
            <a:ext cx="357716"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PB</a:t>
            </a:r>
          </a:p>
        </p:txBody>
      </p:sp>
      <p:sp>
        <p:nvSpPr>
          <p:cNvPr id="65" name="TextBox 64">
            <a:extLst>
              <a:ext uri="{FF2B5EF4-FFF2-40B4-BE49-F238E27FC236}">
                <a16:creationId xmlns:a16="http://schemas.microsoft.com/office/drawing/2014/main" id="{EF6417D9-8F23-6D9F-12CD-B97BABB8DEC3}"/>
              </a:ext>
            </a:extLst>
          </p:cNvPr>
          <p:cNvSpPr txBox="1"/>
          <p:nvPr/>
        </p:nvSpPr>
        <p:spPr>
          <a:xfrm>
            <a:off x="6347540" y="1029983"/>
            <a:ext cx="488289"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ORP</a:t>
            </a:r>
          </a:p>
        </p:txBody>
      </p:sp>
      <p:sp>
        <p:nvSpPr>
          <p:cNvPr id="67" name="TextBox 66">
            <a:extLst>
              <a:ext uri="{FF2B5EF4-FFF2-40B4-BE49-F238E27FC236}">
                <a16:creationId xmlns:a16="http://schemas.microsoft.com/office/drawing/2014/main" id="{8BBCE41D-8A53-0AA0-D225-10D3A6A4672B}"/>
              </a:ext>
            </a:extLst>
          </p:cNvPr>
          <p:cNvSpPr txBox="1"/>
          <p:nvPr/>
        </p:nvSpPr>
        <p:spPr>
          <a:xfrm>
            <a:off x="6346805" y="1463747"/>
            <a:ext cx="474547"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OBJ</a:t>
            </a:r>
          </a:p>
        </p:txBody>
      </p:sp>
      <p:sp>
        <p:nvSpPr>
          <p:cNvPr id="75" name="TextBox 74">
            <a:extLst>
              <a:ext uri="{FF2B5EF4-FFF2-40B4-BE49-F238E27FC236}">
                <a16:creationId xmlns:a16="http://schemas.microsoft.com/office/drawing/2014/main" id="{A9793532-82E7-5231-13B3-53B3074CC7A5}"/>
              </a:ext>
            </a:extLst>
          </p:cNvPr>
          <p:cNvSpPr txBox="1"/>
          <p:nvPr/>
        </p:nvSpPr>
        <p:spPr>
          <a:xfrm>
            <a:off x="53589" y="3424004"/>
            <a:ext cx="2081349" cy="2277547"/>
          </a:xfrm>
          <a:prstGeom prst="rect">
            <a:avLst/>
          </a:prstGeom>
          <a:noFill/>
          <a:ln w="19050">
            <a:solidFill>
              <a:srgbClr val="00B050"/>
            </a:solid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Types of Rehearsals Quality to Quick</a:t>
            </a:r>
          </a:p>
          <a:p>
            <a:pPr marL="114300" marR="0" lvl="0" indent="-1143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Dress RXL (</a:t>
            </a:r>
            <a:r>
              <a:rPr kumimoji="0" lang="en-US" sz="1200" b="1"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Ideal</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114300" marR="0" lvl="0" indent="-1143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Reduced Force RXL / TEWT</a:t>
            </a:r>
          </a:p>
          <a:p>
            <a:pPr marL="114300" marR="0" lvl="0" indent="-1143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Terrain Model RXL (</a:t>
            </a:r>
            <a:r>
              <a:rPr kumimoji="0" lang="en-US" sz="1200" b="1"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Desired Min.)</a:t>
            </a:r>
          </a:p>
          <a:p>
            <a:pPr marL="114300" marR="0" lvl="0" indent="-1143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Sketch Map RXL</a:t>
            </a:r>
          </a:p>
          <a:p>
            <a:pPr marL="114300" marR="0" lvl="0" indent="-1143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Map RXL </a:t>
            </a:r>
            <a:r>
              <a:rPr kumimoji="0" lang="en-US" sz="105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lang="en-US" sz="1050" dirty="0">
                <a:solidFill>
                  <a:prstClr val="black"/>
                </a:solidFill>
                <a:latin typeface="Arial" panose="020B0604020202020204" pitchFamily="34" charset="0"/>
                <a:cs typeface="Arial" panose="020B0604020202020204" pitchFamily="34" charset="0"/>
              </a:rPr>
              <a:t>U</a:t>
            </a:r>
            <a:r>
              <a:rPr kumimoji="0" lang="en-US" sz="105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sed AFTER Leader’s Recon when making minor adjustments)</a:t>
            </a:r>
          </a:p>
          <a:p>
            <a:pPr marL="114300" marR="0" lvl="0" indent="-1143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Radio / Technical RXL</a:t>
            </a:r>
          </a:p>
        </p:txBody>
      </p:sp>
      <p:sp>
        <p:nvSpPr>
          <p:cNvPr id="97" name="TextBox 96">
            <a:extLst>
              <a:ext uri="{FF2B5EF4-FFF2-40B4-BE49-F238E27FC236}">
                <a16:creationId xmlns:a16="http://schemas.microsoft.com/office/drawing/2014/main" id="{8EE98A4B-3EFB-70F8-0266-4F7F96DFD801}"/>
              </a:ext>
            </a:extLst>
          </p:cNvPr>
          <p:cNvSpPr txBox="1"/>
          <p:nvPr/>
        </p:nvSpPr>
        <p:spPr>
          <a:xfrm>
            <a:off x="-1242" y="1242"/>
            <a:ext cx="9143999" cy="369332"/>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457200">
              <a:defRPr/>
            </a:pPr>
            <a:r>
              <a:rPr lang="en-US" b="1" dirty="0">
                <a:solidFill>
                  <a:prstClr val="black"/>
                </a:solidFill>
                <a:latin typeface="Arial"/>
                <a:cs typeface="Arial"/>
              </a:rPr>
              <a:t>NCO FIELD</a:t>
            </a:r>
            <a:r>
              <a:rPr kumimoji="0" lang="en-US" sz="1800" b="1" i="0" u="none" strike="noStrike" kern="1200" cap="none" spc="0" normalizeH="0" baseline="0" noProof="0" dirty="0">
                <a:ln>
                  <a:noFill/>
                </a:ln>
                <a:solidFill>
                  <a:prstClr val="black"/>
                </a:solidFill>
                <a:effectLst/>
                <a:uLnTx/>
                <a:uFillTx/>
                <a:latin typeface="Arial"/>
                <a:ea typeface="+mn-ea"/>
                <a:cs typeface="Arial"/>
              </a:rPr>
              <a:t> LEADER GUIDE</a:t>
            </a:r>
            <a:r>
              <a:rPr lang="en-US" b="1" dirty="0">
                <a:solidFill>
                  <a:prstClr val="black"/>
                </a:solidFill>
                <a:latin typeface="Arial"/>
                <a:cs typeface="Arial"/>
              </a:rPr>
              <a:t> TERMS OF REFERENCE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ight Brace 1">
            <a:extLst>
              <a:ext uri="{FF2B5EF4-FFF2-40B4-BE49-F238E27FC236}">
                <a16:creationId xmlns:a16="http://schemas.microsoft.com/office/drawing/2014/main" id="{715DF6C0-1B5B-D5BD-2472-F69267E2427B}"/>
              </a:ext>
            </a:extLst>
          </p:cNvPr>
          <p:cNvSpPr/>
          <p:nvPr/>
        </p:nvSpPr>
        <p:spPr>
          <a:xfrm>
            <a:off x="1842655" y="641717"/>
            <a:ext cx="209185" cy="487428"/>
          </a:xfrm>
          <a:prstGeom prst="rightBrace">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Left Brace 9">
            <a:extLst>
              <a:ext uri="{FF2B5EF4-FFF2-40B4-BE49-F238E27FC236}">
                <a16:creationId xmlns:a16="http://schemas.microsoft.com/office/drawing/2014/main" id="{664D2930-007A-B777-8C00-F46D12FA9FA3}"/>
              </a:ext>
            </a:extLst>
          </p:cNvPr>
          <p:cNvSpPr/>
          <p:nvPr/>
        </p:nvSpPr>
        <p:spPr>
          <a:xfrm>
            <a:off x="2184779" y="373228"/>
            <a:ext cx="218985" cy="3618555"/>
          </a:xfrm>
          <a:prstGeom prst="leftBrace">
            <a:avLst>
              <a:gd name="adj1" fmla="val 8333"/>
              <a:gd name="adj2" fmla="val 14299"/>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B404B39D-1DA9-19A9-8678-806353CD7F1B}"/>
              </a:ext>
            </a:extLst>
          </p:cNvPr>
          <p:cNvCxnSpPr>
            <a:cxnSpLocks/>
            <a:stCxn id="2" idx="1"/>
            <a:endCxn id="10" idx="1"/>
          </p:cNvCxnSpPr>
          <p:nvPr/>
        </p:nvCxnSpPr>
        <p:spPr>
          <a:xfrm>
            <a:off x="2051840" y="885431"/>
            <a:ext cx="132939" cy="5214"/>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3E927E9-71D0-5451-2B61-472953DF9F92}"/>
              </a:ext>
            </a:extLst>
          </p:cNvPr>
          <p:cNvCxnSpPr>
            <a:stCxn id="61" idx="2"/>
            <a:endCxn id="49" idx="0"/>
          </p:cNvCxnSpPr>
          <p:nvPr/>
        </p:nvCxnSpPr>
        <p:spPr>
          <a:xfrm>
            <a:off x="6352179" y="1920594"/>
            <a:ext cx="191834" cy="1387354"/>
          </a:xfrm>
          <a:prstGeom prst="straightConnector1">
            <a:avLst/>
          </a:prstGeom>
          <a:ln w="12700">
            <a:solidFill>
              <a:srgbClr val="FF000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0354CDE6-4035-A6E7-5896-4A794BAB47D0}"/>
              </a:ext>
            </a:extLst>
          </p:cNvPr>
          <p:cNvCxnSpPr>
            <a:cxnSpLocks/>
            <a:endCxn id="27" idx="1"/>
          </p:cNvCxnSpPr>
          <p:nvPr/>
        </p:nvCxnSpPr>
        <p:spPr>
          <a:xfrm rot="16200000" flipH="1">
            <a:off x="6605612" y="2007065"/>
            <a:ext cx="1000272" cy="185119"/>
          </a:xfrm>
          <a:prstGeom prst="bentConnector2">
            <a:avLst/>
          </a:prstGeom>
          <a:ln w="12700">
            <a:solidFill>
              <a:srgbClr val="00B050"/>
            </a:solidFill>
            <a:prstDash val="lgDashDotDot"/>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A372820-7F22-802B-5E4A-9338ECE03B92}"/>
              </a:ext>
            </a:extLst>
          </p:cNvPr>
          <p:cNvCxnSpPr/>
          <p:nvPr/>
        </p:nvCxnSpPr>
        <p:spPr>
          <a:xfrm>
            <a:off x="7008222" y="1600199"/>
            <a:ext cx="133143"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6" name="Connector: Elbow 75">
            <a:extLst>
              <a:ext uri="{FF2B5EF4-FFF2-40B4-BE49-F238E27FC236}">
                <a16:creationId xmlns:a16="http://schemas.microsoft.com/office/drawing/2014/main" id="{EDD478DF-8667-42EF-7DEF-3A517A1A4539}"/>
              </a:ext>
            </a:extLst>
          </p:cNvPr>
          <p:cNvCxnSpPr>
            <a:stCxn id="35" idx="2"/>
          </p:cNvCxnSpPr>
          <p:nvPr/>
        </p:nvCxnSpPr>
        <p:spPr>
          <a:xfrm rot="5400000">
            <a:off x="3446058" y="3447143"/>
            <a:ext cx="2922486" cy="1"/>
          </a:xfrm>
          <a:prstGeom prst="bentConnector3">
            <a:avLst/>
          </a:prstGeom>
          <a:ln w="127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0" name="Right Brace 79">
            <a:extLst>
              <a:ext uri="{FF2B5EF4-FFF2-40B4-BE49-F238E27FC236}">
                <a16:creationId xmlns:a16="http://schemas.microsoft.com/office/drawing/2014/main" id="{814A5E77-B4E9-E99C-91B2-31D6BEE084C7}"/>
              </a:ext>
            </a:extLst>
          </p:cNvPr>
          <p:cNvSpPr/>
          <p:nvPr/>
        </p:nvSpPr>
        <p:spPr>
          <a:xfrm>
            <a:off x="1842655" y="1537854"/>
            <a:ext cx="187843" cy="461741"/>
          </a:xfrm>
          <a:prstGeom prst="rightBrace">
            <a:avLst>
              <a:gd name="adj1" fmla="val 8333"/>
              <a:gd name="adj2" fmla="val 77474"/>
            </a:avLst>
          </a:prstGeom>
          <a:ln w="127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6" name="Straight Connector 85">
            <a:extLst>
              <a:ext uri="{FF2B5EF4-FFF2-40B4-BE49-F238E27FC236}">
                <a16:creationId xmlns:a16="http://schemas.microsoft.com/office/drawing/2014/main" id="{F57734BB-1983-4DB8-E1FC-DFA5DEA2C877}"/>
              </a:ext>
            </a:extLst>
          </p:cNvPr>
          <p:cNvCxnSpPr>
            <a:cxnSpLocks/>
          </p:cNvCxnSpPr>
          <p:nvPr/>
        </p:nvCxnSpPr>
        <p:spPr>
          <a:xfrm>
            <a:off x="2051840" y="1898242"/>
            <a:ext cx="4845292" cy="0"/>
          </a:xfrm>
          <a:prstGeom prst="line">
            <a:avLst/>
          </a:prstGeom>
          <a:ln w="12700">
            <a:solidFill>
              <a:srgbClr val="00B050"/>
            </a:solidFill>
            <a:prstDash val="lgDash"/>
          </a:ln>
        </p:spPr>
        <p:style>
          <a:lnRef idx="1">
            <a:schemeClr val="accent1"/>
          </a:lnRef>
          <a:fillRef idx="0">
            <a:schemeClr val="accent1"/>
          </a:fillRef>
          <a:effectRef idx="0">
            <a:schemeClr val="accent1"/>
          </a:effectRef>
          <a:fontRef idx="minor">
            <a:schemeClr val="tx1"/>
          </a:fontRef>
        </p:style>
      </p:cxnSp>
      <p:cxnSp>
        <p:nvCxnSpPr>
          <p:cNvPr id="88" name="Connector: Elbow 87">
            <a:extLst>
              <a:ext uri="{FF2B5EF4-FFF2-40B4-BE49-F238E27FC236}">
                <a16:creationId xmlns:a16="http://schemas.microsoft.com/office/drawing/2014/main" id="{81F2D9C3-1877-5E61-835A-920D6D9573B0}"/>
              </a:ext>
            </a:extLst>
          </p:cNvPr>
          <p:cNvCxnSpPr>
            <a:endCxn id="11" idx="1"/>
          </p:cNvCxnSpPr>
          <p:nvPr/>
        </p:nvCxnSpPr>
        <p:spPr>
          <a:xfrm rot="5400000" flipH="1" flipV="1">
            <a:off x="6620655" y="1461563"/>
            <a:ext cx="713157" cy="160202"/>
          </a:xfrm>
          <a:prstGeom prst="bentConnector2">
            <a:avLst/>
          </a:prstGeom>
          <a:ln w="12700">
            <a:solidFill>
              <a:srgbClr val="00B05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D79A2084-223F-50C0-36E0-53A268E936F3}"/>
              </a:ext>
            </a:extLst>
          </p:cNvPr>
          <p:cNvCxnSpPr/>
          <p:nvPr/>
        </p:nvCxnSpPr>
        <p:spPr>
          <a:xfrm>
            <a:off x="1939636" y="1463747"/>
            <a:ext cx="3761509" cy="0"/>
          </a:xfrm>
          <a:prstGeom prst="straightConnector1">
            <a:avLst/>
          </a:prstGeom>
          <a:ln w="12700">
            <a:solidFill>
              <a:srgbClr val="00B050"/>
            </a:solidFill>
            <a:prstDash val="lgDashDot"/>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FB707A8D-17E3-2C79-E916-5C5D53DDD40B}"/>
              </a:ext>
            </a:extLst>
          </p:cNvPr>
          <p:cNvCxnSpPr/>
          <p:nvPr/>
        </p:nvCxnSpPr>
        <p:spPr>
          <a:xfrm flipV="1">
            <a:off x="2134938" y="1278847"/>
            <a:ext cx="2113393" cy="12746"/>
          </a:xfrm>
          <a:prstGeom prst="straightConnector1">
            <a:avLst/>
          </a:prstGeom>
          <a:ln w="1270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3" name="Connector: Elbow 102">
            <a:extLst>
              <a:ext uri="{FF2B5EF4-FFF2-40B4-BE49-F238E27FC236}">
                <a16:creationId xmlns:a16="http://schemas.microsoft.com/office/drawing/2014/main" id="{6B154A5C-46D2-1DE6-9257-F1AA8DCE777C}"/>
              </a:ext>
            </a:extLst>
          </p:cNvPr>
          <p:cNvCxnSpPr/>
          <p:nvPr/>
        </p:nvCxnSpPr>
        <p:spPr>
          <a:xfrm rot="5400000">
            <a:off x="-414052" y="2802133"/>
            <a:ext cx="1089513" cy="154229"/>
          </a:xfrm>
          <a:prstGeom prst="bentConnector3">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22411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C017DC7-DE45-B71B-F457-C61A1AFE956C}"/>
              </a:ext>
            </a:extLst>
          </p:cNvPr>
          <p:cNvSpPr txBox="1"/>
          <p:nvPr/>
        </p:nvSpPr>
        <p:spPr>
          <a:xfrm>
            <a:off x="-1" y="1997620"/>
            <a:ext cx="5200954" cy="4832092"/>
          </a:xfrm>
          <a:prstGeom prst="rect">
            <a:avLst/>
          </a:prstGeom>
          <a:noFill/>
          <a:ln>
            <a:solidFill>
              <a:schemeClr val="accent1"/>
            </a:solidFill>
          </a:ln>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prstClr val="black"/>
                </a:solidFill>
                <a:effectLst/>
                <a:uLnTx/>
                <a:uFillTx/>
                <a:latin typeface="Aptos Narrow"/>
                <a:cs typeface="Arial"/>
              </a:rPr>
              <a:t>Priorities of Work-</a:t>
            </a:r>
            <a:r>
              <a:rPr kumimoji="0" lang="en-US" sz="1100" b="0" i="0" u="none" strike="noStrike" kern="1200" cap="none" spc="0" normalizeH="0" baseline="0" noProof="0" dirty="0">
                <a:ln>
                  <a:noFill/>
                </a:ln>
                <a:solidFill>
                  <a:prstClr val="black"/>
                </a:solidFill>
                <a:effectLst/>
                <a:uLnTx/>
                <a:uFillTx/>
                <a:latin typeface="Aptos Narrow"/>
                <a:cs typeface="Arial"/>
              </a:rPr>
              <a:t> Other than security, POWs are determined by the leadership, based on the needs of the element. Minimum products due before 2-5 can be executed: Minimum Security (33+%, SQD and PLT Sector Sketches, Exfil Plan w/ Black and Gold, and Alert Plan. </a:t>
            </a:r>
            <a:r>
              <a:rPr kumimoji="0" lang="en-US" sz="1100" b="1" i="0" u="none" strike="noStrike" kern="1200" cap="none" spc="0" normalizeH="0" baseline="0" noProof="0" dirty="0">
                <a:ln>
                  <a:noFill/>
                </a:ln>
                <a:solidFill>
                  <a:prstClr val="black"/>
                </a:solidFill>
                <a:effectLst/>
                <a:uLnTx/>
                <a:uFillTx/>
                <a:latin typeface="Aptos Narrow"/>
                <a:cs typeface="Arial"/>
              </a:rPr>
              <a:t>(Centralized or Decentralized execution?)</a:t>
            </a:r>
            <a:endParaRPr lang="en-US" sz="1100" b="1" i="0" u="sng" strike="noStrike" kern="1200" cap="none" spc="0" normalizeH="0" baseline="0" noProof="0">
              <a:ln>
                <a:noFill/>
              </a:ln>
              <a:solidFill>
                <a:prstClr val="black"/>
              </a:solidFill>
              <a:effectLst/>
              <a:uLnTx/>
              <a:uFillTx/>
              <a:latin typeface="Aptos Narrow"/>
              <a:cs typeface="Arial"/>
            </a:endParaRPr>
          </a:p>
          <a:p>
            <a:pPr marL="114300" marR="0" lvl="0" indent="-1143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050" b="1" i="0" u="none" strike="noStrike" kern="1200" cap="none" spc="0" normalizeH="0" baseline="0" noProof="0" dirty="0">
                <a:ln>
                  <a:noFill/>
                </a:ln>
                <a:solidFill>
                  <a:prstClr val="black"/>
                </a:solidFill>
                <a:effectLst/>
                <a:uLnTx/>
                <a:uFillTx/>
                <a:latin typeface="Aptos Narrow"/>
                <a:cs typeface="Arial"/>
              </a:rPr>
              <a:t>Security</a:t>
            </a:r>
            <a:r>
              <a:rPr kumimoji="0" lang="en-US" sz="1050" b="0" i="0" u="none" strike="noStrike" kern="1200" cap="none" spc="0" normalizeH="0" baseline="0" noProof="0" dirty="0">
                <a:ln>
                  <a:noFill/>
                </a:ln>
                <a:solidFill>
                  <a:prstClr val="black"/>
                </a:solidFill>
                <a:effectLst/>
                <a:uLnTx/>
                <a:uFillTx/>
                <a:latin typeface="Aptos Narrow"/>
                <a:cs typeface="Arial"/>
              </a:rPr>
              <a:t> </a:t>
            </a:r>
            <a:r>
              <a:rPr kumimoji="0" lang="en-US" sz="1000" b="0" i="0" u="none" strike="noStrike" kern="1200" cap="none" spc="0" normalizeH="0" baseline="0" noProof="0" dirty="0">
                <a:ln>
                  <a:noFill/>
                </a:ln>
                <a:solidFill>
                  <a:prstClr val="black"/>
                </a:solidFill>
                <a:effectLst/>
                <a:uLnTx/>
                <a:uFillTx/>
                <a:latin typeface="Aptos Narrow"/>
                <a:cs typeface="Arial"/>
              </a:rPr>
              <a:t>(</a:t>
            </a:r>
            <a:r>
              <a:rPr kumimoji="0" lang="en-US" sz="1000" b="0" i="0" u="none" strike="noStrike" kern="1200" cap="none" spc="0" normalizeH="0" baseline="0" noProof="0" dirty="0">
                <a:ln>
                  <a:noFill/>
                </a:ln>
                <a:solidFill>
                  <a:srgbClr val="FF0000"/>
                </a:solidFill>
                <a:effectLst/>
                <a:uLnTx/>
                <a:uFillTx/>
                <a:latin typeface="Aptos Narrow"/>
                <a:cs typeface="Arial"/>
              </a:rPr>
              <a:t>Always #1</a:t>
            </a:r>
            <a:r>
              <a:rPr kumimoji="0" lang="en-US" sz="1000" b="0" i="0" u="none" strike="noStrike" kern="1200" cap="none" spc="0" normalizeH="0" baseline="0" noProof="0" dirty="0">
                <a:ln>
                  <a:noFill/>
                </a:ln>
                <a:solidFill>
                  <a:prstClr val="black"/>
                </a:solidFill>
                <a:effectLst/>
                <a:uLnTx/>
                <a:uFillTx/>
                <a:latin typeface="Aptos Narrow"/>
                <a:cs typeface="Arial"/>
              </a:rPr>
              <a:t>) (PL/PSG Confirm Sector Sketches through perimeter inspection) </a:t>
            </a:r>
            <a:r>
              <a:rPr kumimoji="0" lang="en-US" sz="1000" b="1" i="0" u="none" strike="noStrike" kern="1200" cap="none" spc="0" normalizeH="0" baseline="0" noProof="0" dirty="0">
                <a:ln>
                  <a:noFill/>
                </a:ln>
                <a:solidFill>
                  <a:prstClr val="black"/>
                </a:solidFill>
                <a:effectLst/>
                <a:uLnTx/>
                <a:uFillTx/>
                <a:latin typeface="Aptos Narrow"/>
                <a:cs typeface="Arial"/>
              </a:rPr>
              <a:t>At a MINIMUM:</a:t>
            </a:r>
            <a:endParaRPr lang="en-US" sz="1000" b="0" i="0" u="none" strike="noStrike" kern="1200" cap="none" spc="0" normalizeH="0" baseline="0" noProof="0" dirty="0">
              <a:ln>
                <a:noFill/>
              </a:ln>
              <a:solidFill>
                <a:prstClr val="black"/>
              </a:solidFill>
              <a:effectLst/>
              <a:uLnTx/>
              <a:uFillTx/>
              <a:latin typeface="Aptos Narrow"/>
              <a:cs typeface="Arial"/>
            </a:endParaRPr>
          </a:p>
          <a:p>
            <a:pPr marL="114300" marR="0" lvl="1" indent="114300" algn="l" defTabSz="457200" rtl="0" eaLnBrk="1" fontAlgn="auto" latinLnBrk="0" hangingPunct="1">
              <a:lnSpc>
                <a:spcPct val="100000"/>
              </a:lnSpc>
              <a:spcBef>
                <a:spcPts val="0"/>
              </a:spcBef>
              <a:spcAft>
                <a:spcPts val="0"/>
              </a:spcAft>
              <a:buClrTx/>
              <a:buSzTx/>
              <a:buFontTx/>
              <a:buAutoNum type="arabicPeriod"/>
              <a:tabLst/>
              <a:defRPr/>
            </a:pPr>
            <a:r>
              <a:rPr kumimoji="0" lang="en-US" sz="1000" b="0" i="0" u="none" strike="noStrike" kern="1200" cap="none" spc="0" normalizeH="0" baseline="0" noProof="0" dirty="0">
                <a:ln>
                  <a:noFill/>
                </a:ln>
                <a:solidFill>
                  <a:prstClr val="black"/>
                </a:solidFill>
                <a:effectLst/>
                <a:uLnTx/>
                <a:uFillTx/>
                <a:latin typeface="Aptos Narrow"/>
                <a:cs typeface="Arial"/>
              </a:rPr>
              <a:t>Position Key Weapon Systems</a:t>
            </a:r>
            <a:endParaRPr lang="en-US" sz="1000" b="0" i="0" u="none" strike="noStrike" kern="1200" cap="none" spc="0" normalizeH="0" baseline="0" noProof="0" dirty="0">
              <a:ln>
                <a:noFill/>
              </a:ln>
              <a:solidFill>
                <a:prstClr val="black"/>
              </a:solidFill>
              <a:effectLst/>
              <a:uLnTx/>
              <a:uFillTx/>
              <a:latin typeface="Aptos Narrow"/>
              <a:cs typeface="Arial"/>
            </a:endParaRPr>
          </a:p>
          <a:p>
            <a:pPr marL="114300" marR="0" lvl="1" indent="114300" algn="l" defTabSz="457200" rtl="0" eaLnBrk="1" fontAlgn="auto" latinLnBrk="0" hangingPunct="1">
              <a:lnSpc>
                <a:spcPct val="100000"/>
              </a:lnSpc>
              <a:spcBef>
                <a:spcPts val="0"/>
              </a:spcBef>
              <a:spcAft>
                <a:spcPts val="0"/>
              </a:spcAft>
              <a:buClrTx/>
              <a:buSzTx/>
              <a:buFontTx/>
              <a:buAutoNum type="arabicPeriod"/>
              <a:tabLst/>
              <a:defRPr/>
            </a:pPr>
            <a:r>
              <a:rPr kumimoji="0" lang="en-US" sz="1000" b="0" i="0" u="none" strike="noStrike" kern="1200" cap="none" spc="0" normalizeH="0" baseline="0" noProof="0" dirty="0">
                <a:ln>
                  <a:noFill/>
                </a:ln>
                <a:solidFill>
                  <a:prstClr val="black"/>
                </a:solidFill>
                <a:effectLst/>
                <a:uLnTx/>
                <a:uFillTx/>
                <a:latin typeface="Aptos Narrow"/>
                <a:cs typeface="Arial"/>
              </a:rPr>
              <a:t>Emplace elements with interlocking sectors of fire</a:t>
            </a:r>
            <a:endParaRPr lang="en-US" sz="1000" b="0" i="0" u="none" strike="noStrike" kern="1200" cap="none" spc="0" normalizeH="0" baseline="0" noProof="0" dirty="0">
              <a:ln>
                <a:noFill/>
              </a:ln>
              <a:solidFill>
                <a:prstClr val="black"/>
              </a:solidFill>
              <a:effectLst/>
              <a:uLnTx/>
              <a:uFillTx/>
              <a:latin typeface="Aptos Narrow"/>
              <a:cs typeface="Arial"/>
            </a:endParaRPr>
          </a:p>
          <a:p>
            <a:pPr marL="229870" lvl="2" indent="115570" defTabSz="457200">
              <a:buFontTx/>
              <a:buAutoNum type="arabicPeriod"/>
              <a:defRPr/>
            </a:pPr>
            <a:r>
              <a:rPr lang="en-US" sz="1000" dirty="0">
                <a:solidFill>
                  <a:prstClr val="black"/>
                </a:solidFill>
                <a:latin typeface="Aptos Narrow"/>
                <a:cs typeface="Arial"/>
              </a:rPr>
              <a:t>Confirm Positions</a:t>
            </a:r>
          </a:p>
          <a:p>
            <a:pPr marL="229870" lvl="2" indent="115570" defTabSz="457200">
              <a:buFontTx/>
              <a:buAutoNum type="arabicPeriod"/>
              <a:defRPr/>
            </a:pPr>
            <a:r>
              <a:rPr kumimoji="0" lang="en-US" sz="1000" b="0" i="0" u="none" strike="noStrike" kern="1200" cap="none" spc="0" normalizeH="0" baseline="0" noProof="0" dirty="0">
                <a:ln>
                  <a:noFill/>
                </a:ln>
                <a:solidFill>
                  <a:prstClr val="black"/>
                </a:solidFill>
                <a:effectLst/>
                <a:uLnTx/>
                <a:uFillTx/>
                <a:latin typeface="Aptos Narrow"/>
                <a:cs typeface="Arial"/>
              </a:rPr>
              <a:t>Make decision to camouflage, scratch, or dig (Duration)</a:t>
            </a:r>
            <a:endParaRPr lang="en-US" sz="1000" b="0" i="0" u="none" strike="noStrike" kern="1200" cap="none" spc="0" normalizeH="0" baseline="0" noProof="0" dirty="0">
              <a:ln>
                <a:noFill/>
              </a:ln>
              <a:solidFill>
                <a:prstClr val="black"/>
              </a:solidFill>
              <a:effectLst/>
              <a:uLnTx/>
              <a:uFillTx/>
              <a:latin typeface="Aptos Narrow"/>
              <a:cs typeface="Arial"/>
            </a:endParaRPr>
          </a:p>
          <a:p>
            <a:pPr marL="114300" marR="0" lvl="1" indent="114300" algn="l" defTabSz="457200" rtl="0" eaLnBrk="1" fontAlgn="auto" latinLnBrk="0" hangingPunct="1">
              <a:lnSpc>
                <a:spcPct val="100000"/>
              </a:lnSpc>
              <a:spcBef>
                <a:spcPts val="0"/>
              </a:spcBef>
              <a:spcAft>
                <a:spcPts val="0"/>
              </a:spcAft>
              <a:buClrTx/>
              <a:buSzTx/>
              <a:buFontTx/>
              <a:buAutoNum type="arabicPeriod"/>
              <a:tabLst/>
              <a:defRPr/>
            </a:pPr>
            <a:r>
              <a:rPr kumimoji="0" lang="en-US" sz="1000" b="0" i="0" u="none" strike="noStrike" kern="1200" cap="none" spc="0" normalizeH="0" baseline="0" noProof="0" dirty="0">
                <a:ln>
                  <a:noFill/>
                </a:ln>
                <a:solidFill>
                  <a:prstClr val="black"/>
                </a:solidFill>
                <a:effectLst/>
                <a:uLnTx/>
                <a:uFillTx/>
                <a:latin typeface="Aptos Narrow"/>
                <a:cs typeface="Arial"/>
              </a:rPr>
              <a:t>Emplace mines (as needed)(</a:t>
            </a:r>
            <a:r>
              <a:rPr kumimoji="0" lang="en-US" sz="1000" b="0" i="0" u="none" strike="noStrike" kern="1200" cap="none" spc="0" normalizeH="0" baseline="0" noProof="0" dirty="0">
                <a:ln>
                  <a:noFill/>
                </a:ln>
                <a:solidFill>
                  <a:srgbClr val="FF0000"/>
                </a:solidFill>
                <a:effectLst/>
                <a:uLnTx/>
                <a:uFillTx/>
                <a:latin typeface="Aptos Narrow"/>
                <a:cs typeface="Arial"/>
              </a:rPr>
              <a:t>must be overwatched</a:t>
            </a:r>
            <a:r>
              <a:rPr kumimoji="0" lang="en-US" sz="1000" b="0" i="0" u="none" strike="noStrike" kern="1200" cap="none" spc="0" normalizeH="0" baseline="0" noProof="0" dirty="0">
                <a:ln>
                  <a:noFill/>
                </a:ln>
                <a:solidFill>
                  <a:prstClr val="black"/>
                </a:solidFill>
                <a:effectLst/>
                <a:uLnTx/>
                <a:uFillTx/>
                <a:latin typeface="Aptos Narrow"/>
                <a:cs typeface="Arial"/>
              </a:rPr>
              <a:t>)</a:t>
            </a:r>
            <a:endParaRPr lang="en-US" sz="1000" b="0" i="0" u="none" strike="noStrike" kern="1200" cap="none" spc="0" normalizeH="0" baseline="0" noProof="0" dirty="0">
              <a:ln>
                <a:noFill/>
              </a:ln>
              <a:solidFill>
                <a:prstClr val="black"/>
              </a:solidFill>
              <a:effectLst/>
              <a:uLnTx/>
              <a:uFillTx/>
              <a:latin typeface="Aptos Narrow"/>
              <a:cs typeface="Arial"/>
            </a:endParaRPr>
          </a:p>
          <a:p>
            <a:pPr marL="114300" marR="0" lvl="1" indent="114300" algn="l" defTabSz="457200" rtl="0" eaLnBrk="1" fontAlgn="auto" latinLnBrk="0" hangingPunct="1">
              <a:lnSpc>
                <a:spcPct val="100000"/>
              </a:lnSpc>
              <a:spcBef>
                <a:spcPts val="0"/>
              </a:spcBef>
              <a:spcAft>
                <a:spcPts val="0"/>
              </a:spcAft>
              <a:buClrTx/>
              <a:buSzTx/>
              <a:buFontTx/>
              <a:buAutoNum type="arabicPeriod"/>
              <a:tabLst/>
              <a:defRPr/>
            </a:pPr>
            <a:r>
              <a:rPr kumimoji="0" lang="en-US" sz="1000" b="0" i="0" u="none" strike="noStrike" kern="1200" cap="none" spc="0" normalizeH="0" baseline="0" noProof="0" dirty="0">
                <a:ln>
                  <a:noFill/>
                </a:ln>
                <a:solidFill>
                  <a:prstClr val="black"/>
                </a:solidFill>
                <a:effectLst/>
                <a:uLnTx/>
                <a:uFillTx/>
                <a:latin typeface="Aptos Narrow"/>
                <a:cs typeface="Arial"/>
              </a:rPr>
              <a:t>Employ R&amp;S patrols as needed</a:t>
            </a:r>
            <a:endParaRPr lang="en-US" sz="1000" b="0" i="0" u="none" strike="noStrike" kern="1200" cap="none" spc="0" normalizeH="0" baseline="0" noProof="0" dirty="0">
              <a:ln>
                <a:noFill/>
              </a:ln>
              <a:solidFill>
                <a:prstClr val="black"/>
              </a:solidFill>
              <a:effectLst/>
              <a:uLnTx/>
              <a:uFillTx/>
              <a:latin typeface="Aptos Narrow"/>
              <a:cs typeface="Arial"/>
            </a:endParaRPr>
          </a:p>
          <a:p>
            <a:pPr marL="114300" marR="0" lvl="0" indent="-1143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050" b="1" i="0" u="none" strike="noStrike" kern="1200" cap="none" spc="0" normalizeH="0" baseline="0" noProof="0" dirty="0">
                <a:ln>
                  <a:noFill/>
                </a:ln>
                <a:solidFill>
                  <a:prstClr val="black"/>
                </a:solidFill>
                <a:effectLst/>
                <a:uLnTx/>
                <a:uFillTx/>
                <a:latin typeface="Aptos Narrow"/>
                <a:cs typeface="Arial"/>
              </a:rPr>
              <a:t>Maintenance</a:t>
            </a:r>
            <a:endParaRPr lang="en-US" sz="1050" b="1" i="0" u="none" strike="noStrike" kern="1200" cap="none" spc="0" normalizeH="0" baseline="0" noProof="0" dirty="0">
              <a:ln>
                <a:noFill/>
              </a:ln>
              <a:solidFill>
                <a:prstClr val="black"/>
              </a:solidFill>
              <a:effectLst/>
              <a:uLnTx/>
              <a:uFillTx/>
              <a:latin typeface="Aptos Narrow"/>
              <a:cs typeface="Arial"/>
            </a:endParaRPr>
          </a:p>
          <a:p>
            <a:pPr marL="114300" marR="0" lvl="1" indent="1143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000" b="0" i="0" u="none" strike="noStrike" kern="1200" cap="none" spc="0" normalizeH="0" baseline="0" noProof="0" dirty="0">
                <a:ln>
                  <a:noFill/>
                </a:ln>
                <a:solidFill>
                  <a:prstClr val="black"/>
                </a:solidFill>
                <a:effectLst/>
                <a:uLnTx/>
                <a:uFillTx/>
                <a:latin typeface="Aptos Narrow"/>
                <a:cs typeface="Arial"/>
              </a:rPr>
              <a:t>Weapons</a:t>
            </a:r>
            <a:endParaRPr lang="en-US" sz="1000" b="0" i="0" u="none" strike="noStrike" kern="1200" cap="none" spc="0" normalizeH="0" baseline="0" noProof="0" dirty="0">
              <a:ln>
                <a:noFill/>
              </a:ln>
              <a:solidFill>
                <a:prstClr val="black"/>
              </a:solidFill>
              <a:effectLst/>
              <a:uLnTx/>
              <a:uFillTx/>
              <a:latin typeface="Aptos Narrow"/>
              <a:cs typeface="Arial"/>
            </a:endParaRPr>
          </a:p>
          <a:p>
            <a:pPr marL="229870" lvl="2" indent="115570" defTabSz="457200">
              <a:buFont typeface="+mj-lt"/>
              <a:buAutoNum type="arabicPeriod"/>
              <a:defRPr/>
            </a:pPr>
            <a:r>
              <a:rPr lang="en-US" sz="1000" dirty="0">
                <a:solidFill>
                  <a:prstClr val="black"/>
                </a:solidFill>
                <a:latin typeface="Aptos Narrow"/>
                <a:cs typeface="Arial"/>
              </a:rPr>
              <a:t>ONE MG is down at a time for maintenance. (</a:t>
            </a:r>
            <a:r>
              <a:rPr lang="en-US" sz="1000" dirty="0">
                <a:solidFill>
                  <a:srgbClr val="FF0000"/>
                </a:solidFill>
                <a:latin typeface="Aptos Narrow"/>
                <a:cs typeface="Arial"/>
              </a:rPr>
              <a:t>If a gun is down, the PLT is up</a:t>
            </a:r>
            <a:r>
              <a:rPr lang="en-US" sz="1000" dirty="0">
                <a:solidFill>
                  <a:prstClr val="black"/>
                </a:solidFill>
                <a:latin typeface="Aptos Narrow"/>
                <a:cs typeface="Arial"/>
              </a:rPr>
              <a:t>)</a:t>
            </a:r>
          </a:p>
          <a:p>
            <a:pPr marL="229870" lvl="2" indent="115570" defTabSz="457200">
              <a:buFont typeface="+mj-lt"/>
              <a:buAutoNum type="arabicPeriod"/>
              <a:defRPr/>
            </a:pPr>
            <a:r>
              <a:rPr kumimoji="0" lang="en-US" sz="1000" b="0" i="0" u="none" strike="noStrike" kern="1200" cap="none" spc="0" normalizeH="0" baseline="0" noProof="0" dirty="0">
                <a:ln>
                  <a:noFill/>
                </a:ln>
                <a:solidFill>
                  <a:prstClr val="black"/>
                </a:solidFill>
                <a:effectLst/>
                <a:uLnTx/>
                <a:uFillTx/>
                <a:latin typeface="Aptos Narrow"/>
                <a:cs typeface="Arial"/>
              </a:rPr>
              <a:t>When a SAW is down, the rest of the SQD is UP</a:t>
            </a:r>
            <a:endParaRPr lang="en-US" sz="1000" b="0" i="0" u="none" strike="noStrike" kern="1200" cap="none" spc="0" normalizeH="0" baseline="0" noProof="0" dirty="0">
              <a:ln>
                <a:noFill/>
              </a:ln>
              <a:solidFill>
                <a:prstClr val="black"/>
              </a:solidFill>
              <a:effectLst/>
              <a:uLnTx/>
              <a:uFillTx/>
              <a:latin typeface="Aptos Narrow"/>
              <a:cs typeface="Arial"/>
            </a:endParaRPr>
          </a:p>
          <a:p>
            <a:pPr marL="114300" marR="0" lvl="1" indent="1143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000" b="0" i="0" u="none" strike="noStrike" kern="1200" cap="none" spc="0" normalizeH="0" baseline="0" noProof="0" dirty="0">
                <a:ln>
                  <a:noFill/>
                </a:ln>
                <a:solidFill>
                  <a:prstClr val="black"/>
                </a:solidFill>
                <a:effectLst/>
                <a:uLnTx/>
                <a:uFillTx/>
                <a:latin typeface="Aptos Narrow"/>
                <a:cs typeface="Arial"/>
              </a:rPr>
              <a:t>NVGs</a:t>
            </a:r>
            <a:endParaRPr lang="en-US" sz="1000" b="0" i="0" u="none" strike="noStrike" kern="1200" cap="none" spc="0" normalizeH="0" baseline="0" noProof="0" dirty="0">
              <a:ln>
                <a:noFill/>
              </a:ln>
              <a:solidFill>
                <a:prstClr val="black"/>
              </a:solidFill>
              <a:effectLst/>
              <a:uLnTx/>
              <a:uFillTx/>
              <a:latin typeface="Aptos Narrow"/>
              <a:cs typeface="Arial"/>
            </a:endParaRPr>
          </a:p>
          <a:p>
            <a:pPr marL="114300" marR="0" lvl="1" indent="1143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000" b="0" i="0" u="none" strike="noStrike" kern="1200" cap="none" spc="0" normalizeH="0" baseline="0" noProof="0" dirty="0">
                <a:ln>
                  <a:noFill/>
                </a:ln>
                <a:solidFill>
                  <a:prstClr val="black"/>
                </a:solidFill>
                <a:effectLst/>
                <a:uLnTx/>
                <a:uFillTx/>
                <a:latin typeface="Aptos Narrow"/>
                <a:cs typeface="Arial"/>
              </a:rPr>
              <a:t>Commo</a:t>
            </a:r>
            <a:endParaRPr lang="en-US" sz="1000" b="0" i="0" u="none" strike="noStrike" kern="1200" cap="none" spc="0" normalizeH="0" baseline="0" noProof="0" dirty="0">
              <a:ln>
                <a:noFill/>
              </a:ln>
              <a:solidFill>
                <a:prstClr val="black"/>
              </a:solidFill>
              <a:effectLst/>
              <a:uLnTx/>
              <a:uFillTx/>
              <a:latin typeface="Aptos Narrow"/>
              <a:cs typeface="Arial"/>
            </a:endParaRPr>
          </a:p>
          <a:p>
            <a:pPr marL="229870" lvl="2" indent="115570" defTabSz="457200">
              <a:buFont typeface="+mj-lt"/>
              <a:buAutoNum type="arabicPeriod"/>
              <a:defRPr/>
            </a:pPr>
            <a:r>
              <a:rPr lang="en-US" sz="1000" dirty="0">
                <a:solidFill>
                  <a:prstClr val="black"/>
                </a:solidFill>
                <a:latin typeface="Aptos Narrow"/>
                <a:cs typeface="Arial"/>
              </a:rPr>
              <a:t>Ensure battery will sustain the shifts or replace with fresh</a:t>
            </a:r>
          </a:p>
          <a:p>
            <a:pPr marL="229870" lvl="2" indent="115570" defTabSz="457200">
              <a:buFont typeface="+mj-lt"/>
              <a:buAutoNum type="arabicPeriod"/>
              <a:defRPr/>
            </a:pPr>
            <a:r>
              <a:rPr kumimoji="0" lang="en-US" sz="1000" b="0" i="0" u="none" strike="noStrike" kern="1200" cap="none" spc="0" normalizeH="0" baseline="0" noProof="0" dirty="0">
                <a:ln>
                  <a:noFill/>
                </a:ln>
                <a:solidFill>
                  <a:prstClr val="black"/>
                </a:solidFill>
                <a:effectLst/>
                <a:uLnTx/>
                <a:uFillTx/>
                <a:latin typeface="Aptos Narrow"/>
                <a:cs typeface="Arial"/>
              </a:rPr>
              <a:t>Next day’s SOI is prepped</a:t>
            </a:r>
            <a:endParaRPr lang="en-US" sz="1000" b="0" i="0" u="none" strike="noStrike" kern="1200" cap="none" spc="0" normalizeH="0" baseline="0" noProof="0" dirty="0">
              <a:ln>
                <a:noFill/>
              </a:ln>
              <a:solidFill>
                <a:prstClr val="black"/>
              </a:solidFill>
              <a:effectLst/>
              <a:uLnTx/>
              <a:uFillTx/>
              <a:latin typeface="Aptos Narrow"/>
              <a:cs typeface="Arial"/>
            </a:endParaRPr>
          </a:p>
          <a:p>
            <a:pPr marL="229870" lvl="2" indent="115570" defTabSz="457200">
              <a:buFont typeface="+mj-lt"/>
              <a:buAutoNum type="arabicPeriod"/>
              <a:defRPr/>
            </a:pPr>
            <a:r>
              <a:rPr lang="en-US" sz="1000" dirty="0">
                <a:solidFill>
                  <a:prstClr val="black"/>
                </a:solidFill>
                <a:latin typeface="Aptos Narrow"/>
                <a:cs typeface="Arial"/>
              </a:rPr>
              <a:t>DO NOT update ALL PLT-SQD radios at the same time</a:t>
            </a:r>
            <a:endParaRPr lang="en-US" sz="1000" b="0" i="0" u="none" strike="noStrike" kern="1200" cap="none" spc="0" normalizeH="0" baseline="0" noProof="0" dirty="0">
              <a:ln>
                <a:noFill/>
              </a:ln>
              <a:solidFill>
                <a:prstClr val="black"/>
              </a:solidFill>
              <a:effectLst/>
              <a:uLnTx/>
              <a:uFillTx/>
              <a:latin typeface="Aptos Narrow"/>
              <a:cs typeface="Arial"/>
            </a:endParaRPr>
          </a:p>
          <a:p>
            <a:pPr marL="114300" lvl="1" defTabSz="457200">
              <a:buAutoNum type="arabicPeriod"/>
              <a:defRPr/>
            </a:pPr>
            <a:r>
              <a:rPr lang="en-US" sz="1000" dirty="0">
                <a:solidFill>
                  <a:prstClr val="black"/>
                </a:solidFill>
                <a:latin typeface="Aptos Narrow"/>
                <a:cs typeface="Arial"/>
              </a:rPr>
              <a:t>Vehicles</a:t>
            </a:r>
          </a:p>
          <a:p>
            <a:pPr marL="342900" lvl="2" indent="-114300" defTabSz="457200">
              <a:buFontTx/>
              <a:buAutoNum type="arabicPeriod"/>
              <a:defRPr/>
            </a:pPr>
            <a:r>
              <a:rPr lang="en-US" sz="1000" dirty="0">
                <a:solidFill>
                  <a:prstClr val="black"/>
                </a:solidFill>
                <a:latin typeface="Aptos Narrow"/>
                <a:cs typeface="Arial"/>
              </a:rPr>
              <a:t>PMCS Complete and 5988s returned</a:t>
            </a:r>
          </a:p>
          <a:p>
            <a:pPr marL="114300" indent="-114300" defTabSz="457200">
              <a:buFont typeface="+mj-lt"/>
              <a:buAutoNum type="arabicPeriod"/>
              <a:defRPr/>
            </a:pPr>
            <a:r>
              <a:rPr kumimoji="0" lang="en-US" sz="1050" b="1" i="0" u="none" strike="noStrike" kern="1200" cap="none" spc="0" normalizeH="0" baseline="0" noProof="0" dirty="0">
                <a:ln>
                  <a:noFill/>
                </a:ln>
                <a:solidFill>
                  <a:prstClr val="black"/>
                </a:solidFill>
                <a:effectLst/>
                <a:uLnTx/>
                <a:uFillTx/>
                <a:latin typeface="Aptos Narrow"/>
                <a:cs typeface="Arial"/>
              </a:rPr>
              <a:t>Personal Hygiene</a:t>
            </a:r>
            <a:r>
              <a:rPr lang="en-US" sz="1050" b="1" dirty="0">
                <a:solidFill>
                  <a:prstClr val="black"/>
                </a:solidFill>
                <a:latin typeface="Aptos Narrow"/>
                <a:cs typeface="Arial"/>
              </a:rPr>
              <a:t> </a:t>
            </a:r>
            <a:r>
              <a:rPr lang="en-US" sz="1000" dirty="0">
                <a:solidFill>
                  <a:prstClr val="black"/>
                </a:solidFill>
                <a:latin typeface="Aptos Narrow"/>
                <a:cs typeface="Arial"/>
              </a:rPr>
              <a:t>(Do NOT violate Security percentage)</a:t>
            </a:r>
            <a:endParaRPr lang="en-US" sz="1000" i="0" u="none" strike="noStrike" kern="1200" cap="none" spc="0" normalizeH="0" baseline="0" noProof="0" dirty="0">
              <a:ln>
                <a:noFill/>
              </a:ln>
              <a:solidFill>
                <a:prstClr val="black"/>
              </a:solidFill>
              <a:effectLst/>
              <a:uLnTx/>
              <a:uFillTx/>
              <a:latin typeface="Aptos Narrow"/>
              <a:cs typeface="Arial"/>
            </a:endParaRPr>
          </a:p>
          <a:p>
            <a:pPr marL="346075" lvl="1" indent="-115570" defTabSz="457200">
              <a:buFont typeface="+mj-lt"/>
              <a:buAutoNum type="arabicPeriod"/>
              <a:defRPr/>
            </a:pPr>
            <a:r>
              <a:rPr lang="en-US" sz="1050" b="1" dirty="0">
                <a:solidFill>
                  <a:prstClr val="black"/>
                </a:solidFill>
                <a:latin typeface="Aptos Narrow"/>
                <a:cs typeface="Arial"/>
              </a:rPr>
              <a:t>Location?</a:t>
            </a:r>
            <a:r>
              <a:rPr lang="en-US" sz="1000" b="1" dirty="0">
                <a:solidFill>
                  <a:prstClr val="black"/>
                </a:solidFill>
                <a:latin typeface="Aptos Narrow"/>
                <a:cs typeface="Arial"/>
              </a:rPr>
              <a:t> </a:t>
            </a:r>
            <a:r>
              <a:rPr lang="en-US" sz="1000" dirty="0">
                <a:solidFill>
                  <a:prstClr val="black"/>
                </a:solidFill>
                <a:latin typeface="Aptos Narrow"/>
                <a:cs typeface="Arial"/>
              </a:rPr>
              <a:t>(Away from the line)</a:t>
            </a:r>
            <a:endParaRPr lang="en-US" sz="1000" b="1" i="0" u="none" strike="noStrike" kern="1200" cap="none" spc="0" normalizeH="0" baseline="0" noProof="0">
              <a:ln>
                <a:noFill/>
              </a:ln>
              <a:solidFill>
                <a:prstClr val="black"/>
              </a:solidFill>
              <a:effectLst/>
              <a:uLnTx/>
              <a:uFillTx/>
              <a:latin typeface="Aptos Narrow"/>
              <a:cs typeface="Arial"/>
            </a:endParaRPr>
          </a:p>
          <a:p>
            <a:pPr marL="114300" indent="-114300" defTabSz="457200">
              <a:buAutoNum type="arabicPeriod"/>
              <a:defRPr/>
            </a:pPr>
            <a:r>
              <a:rPr kumimoji="0" lang="en-US" sz="1050" b="1" i="0" u="none" strike="noStrike" kern="1200" cap="none" spc="0" normalizeH="0" baseline="0" noProof="0" dirty="0">
                <a:ln>
                  <a:noFill/>
                </a:ln>
                <a:solidFill>
                  <a:prstClr val="black"/>
                </a:solidFill>
                <a:effectLst/>
                <a:uLnTx/>
                <a:uFillTx/>
                <a:latin typeface="Aptos Narrow"/>
                <a:cs typeface="Arial"/>
              </a:rPr>
              <a:t>Chow Plan</a:t>
            </a:r>
            <a:r>
              <a:rPr lang="en-US" sz="1050" b="1" dirty="0">
                <a:solidFill>
                  <a:prstClr val="black"/>
                </a:solidFill>
                <a:latin typeface="Aptos Narrow"/>
                <a:cs typeface="Arial"/>
              </a:rPr>
              <a:t> </a:t>
            </a:r>
            <a:r>
              <a:rPr lang="en-US" sz="1000" dirty="0">
                <a:solidFill>
                  <a:prstClr val="black"/>
                </a:solidFill>
                <a:latin typeface="Aptos Narrow"/>
                <a:ea typeface="+mn-lt"/>
                <a:cs typeface="+mn-lt"/>
              </a:rPr>
              <a:t>(Do NOT violate Security percentage)</a:t>
            </a:r>
            <a:endParaRPr lang="en-US" sz="1000" i="0" u="none" strike="noStrike" kern="1200" cap="none" spc="0" normalizeH="0" baseline="0" noProof="0" dirty="0">
              <a:ln>
                <a:noFill/>
              </a:ln>
              <a:solidFill>
                <a:prstClr val="black"/>
              </a:solidFill>
              <a:effectLst/>
              <a:uLnTx/>
              <a:uFillTx/>
              <a:latin typeface="Aptos Narrow"/>
              <a:ea typeface="+mn-lt"/>
              <a:cs typeface="+mn-lt"/>
            </a:endParaRPr>
          </a:p>
          <a:p>
            <a:pPr marL="346075" lvl="1" indent="-115570" defTabSz="457200">
              <a:buFont typeface="+mj-lt"/>
              <a:buAutoNum type="arabicPeriod"/>
              <a:defRPr/>
            </a:pPr>
            <a:r>
              <a:rPr lang="en-US" sz="1050" b="1" dirty="0">
                <a:solidFill>
                  <a:prstClr val="black"/>
                </a:solidFill>
                <a:latin typeface="Aptos Narrow"/>
                <a:cs typeface="Arial"/>
              </a:rPr>
              <a:t>Location? </a:t>
            </a:r>
            <a:r>
              <a:rPr lang="en-US" sz="1000" dirty="0">
                <a:solidFill>
                  <a:prstClr val="black"/>
                </a:solidFill>
                <a:latin typeface="Aptos Narrow"/>
                <a:cs typeface="Arial"/>
              </a:rPr>
              <a:t>(Away from the line)</a:t>
            </a:r>
            <a:endParaRPr lang="en-US" sz="1000" b="1" i="0" u="none" strike="noStrike" kern="1200" cap="none" spc="0" normalizeH="0" baseline="0" noProof="0">
              <a:ln>
                <a:noFill/>
              </a:ln>
              <a:solidFill>
                <a:prstClr val="black"/>
              </a:solidFill>
              <a:effectLst/>
              <a:uLnTx/>
              <a:uFillTx/>
              <a:latin typeface="Aptos Narrow"/>
              <a:cs typeface="Arial"/>
            </a:endParaRPr>
          </a:p>
          <a:p>
            <a:pPr marL="114300" indent="-114300" defTabSz="457200">
              <a:buAutoNum type="arabicPeriod"/>
              <a:defRPr/>
            </a:pPr>
            <a:r>
              <a:rPr kumimoji="0" lang="en-US" sz="1050" b="1" i="0" u="none" strike="noStrike" kern="1200" cap="none" spc="0" normalizeH="0" baseline="0" noProof="0" dirty="0">
                <a:ln>
                  <a:noFill/>
                </a:ln>
                <a:solidFill>
                  <a:prstClr val="black"/>
                </a:solidFill>
                <a:effectLst/>
                <a:uLnTx/>
                <a:uFillTx/>
                <a:latin typeface="Aptos Narrow"/>
                <a:cs typeface="Arial"/>
              </a:rPr>
              <a:t>Rest Plan</a:t>
            </a:r>
            <a:r>
              <a:rPr lang="en-US" sz="1050" b="1" dirty="0">
                <a:solidFill>
                  <a:prstClr val="black"/>
                </a:solidFill>
                <a:latin typeface="Aptos Narrow"/>
                <a:cs typeface="Arial"/>
              </a:rPr>
              <a:t> </a:t>
            </a:r>
            <a:r>
              <a:rPr lang="en-US" sz="1000" dirty="0">
                <a:solidFill>
                  <a:prstClr val="black"/>
                </a:solidFill>
                <a:latin typeface="Aptos Narrow"/>
                <a:ea typeface="+mn-lt"/>
                <a:cs typeface="+mn-lt"/>
              </a:rPr>
              <a:t>(Do NOT violate Security percentage)</a:t>
            </a:r>
            <a:endParaRPr lang="en-US" sz="1000" i="0" u="none" strike="noStrike" kern="1200" cap="none" spc="0" normalizeH="0" baseline="0" noProof="0" dirty="0">
              <a:ln>
                <a:noFill/>
              </a:ln>
              <a:solidFill>
                <a:prstClr val="black"/>
              </a:solidFill>
              <a:effectLst/>
              <a:uLnTx/>
              <a:uFillTx/>
              <a:latin typeface="Aptos Narrow"/>
              <a:ea typeface="+mn-lt"/>
              <a:cs typeface="+mn-lt"/>
            </a:endParaRPr>
          </a:p>
          <a:p>
            <a:pPr marL="346075" lvl="1" indent="-115570" defTabSz="457200">
              <a:buFont typeface="+mj-lt"/>
              <a:buAutoNum type="arabicPeriod"/>
              <a:defRPr/>
            </a:pPr>
            <a:r>
              <a:rPr lang="en-US" sz="1050" b="1" dirty="0">
                <a:solidFill>
                  <a:prstClr val="black"/>
                </a:solidFill>
                <a:latin typeface="Aptos Narrow"/>
                <a:cs typeface="Arial"/>
              </a:rPr>
              <a:t>Location? </a:t>
            </a:r>
            <a:r>
              <a:rPr lang="en-US" sz="1000" dirty="0">
                <a:solidFill>
                  <a:prstClr val="black"/>
                </a:solidFill>
                <a:latin typeface="Aptos Narrow"/>
                <a:cs typeface="Arial"/>
              </a:rPr>
              <a:t>(Away from the line)</a:t>
            </a:r>
          </a:p>
        </p:txBody>
      </p:sp>
      <p:sp>
        <p:nvSpPr>
          <p:cNvPr id="4" name="TextBox 3">
            <a:extLst>
              <a:ext uri="{FF2B5EF4-FFF2-40B4-BE49-F238E27FC236}">
                <a16:creationId xmlns:a16="http://schemas.microsoft.com/office/drawing/2014/main" id="{FC70AA03-76A2-A525-0010-5006FB0FA6B9}"/>
              </a:ext>
            </a:extLst>
          </p:cNvPr>
          <p:cNvSpPr txBox="1"/>
          <p:nvPr/>
        </p:nvSpPr>
        <p:spPr>
          <a:xfrm>
            <a:off x="5200954" y="2132210"/>
            <a:ext cx="3934999" cy="1378192"/>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Calibri" panose="020F0502020204030204"/>
                <a:ea typeface="+mn-ea"/>
                <a:cs typeface="Calibri"/>
              </a:rPr>
              <a:t>ACRONYMS</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Calibri"/>
              </a:rPr>
              <a:t>:</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CCIR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commander’s critical intelligence requirements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EPW</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enemy prisoner of war</a:t>
            </a:r>
          </a:p>
          <a:p>
            <a:pPr defTabSz="457200">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PIR</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priority intelligence requirement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R&amp;S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reconnaissance and surveillance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SLLS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stop, look, listen, and smell</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Calibri"/>
              </a:rPr>
              <a:t>LOA-</a:t>
            </a:r>
            <a:r>
              <a:rPr kumimoji="0" lang="en-US" sz="1200" i="0" u="none" strike="noStrike" kern="1200" cap="none" spc="0" normalizeH="0" baseline="0" noProof="0" dirty="0">
                <a:ln>
                  <a:noFill/>
                </a:ln>
                <a:solidFill>
                  <a:prstClr val="black"/>
                </a:solidFill>
                <a:effectLst/>
                <a:uLnTx/>
                <a:uFillTx/>
                <a:latin typeface="Calibri" panose="020F0502020204030204"/>
                <a:ea typeface="+mn-ea"/>
                <a:cs typeface="Calibri"/>
              </a:rPr>
              <a:t> limit of advance</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8" name="TextBox 7">
            <a:extLst>
              <a:ext uri="{FF2B5EF4-FFF2-40B4-BE49-F238E27FC236}">
                <a16:creationId xmlns:a16="http://schemas.microsoft.com/office/drawing/2014/main" id="{ECD48321-56DF-3721-DC8C-6FABEF932754}"/>
              </a:ext>
            </a:extLst>
          </p:cNvPr>
          <p:cNvSpPr txBox="1"/>
          <p:nvPr/>
        </p:nvSpPr>
        <p:spPr>
          <a:xfrm>
            <a:off x="5200954" y="345792"/>
            <a:ext cx="3934973" cy="1791907"/>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prstClr val="black"/>
                </a:solidFill>
                <a:effectLst/>
                <a:uLnTx/>
                <a:uFillTx/>
                <a:latin typeface="Calibri" panose="020F0502020204030204"/>
                <a:ea typeface="+mn-ea"/>
                <a:cs typeface="Calibri"/>
              </a:rPr>
              <a:t>Terms:</a:t>
            </a:r>
            <a:endParaRPr kumimoji="0" lang="en-US" sz="11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5/25 meter check-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Five meter and </a:t>
            </a:r>
            <a:r>
              <a:rPr lang="en-US" sz="1100" dirty="0">
                <a:solidFill>
                  <a:prstClr val="black"/>
                </a:solidFill>
                <a:latin typeface="Calibri" panose="020F0502020204030204"/>
              </a:rPr>
              <a:t>25-meter</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search.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1/3 - 2/3 rule-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Of the available time allotted for troop-leading procedures (planning), the leader uses 1/3 of the time, allowing the subordinate 2/3 of the time for their actions. </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5-Cs-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Confirm, clear, call, cordon, and control. </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5-Ss-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Secure, search, segregate, safeguard, and speed. </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5-Ws-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Who, what where, when, and why. </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rPr>
              <a:t>STANO- </a:t>
            </a:r>
            <a:r>
              <a:rPr kumimoji="0" lang="en-US" sz="11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rPr>
              <a:t>Surveillance, target acquisition, and night observation</a:t>
            </a:r>
            <a:r>
              <a:rPr lang="en-US" sz="1100" dirty="0">
                <a:solidFill>
                  <a:prstClr val="black"/>
                </a:solidFill>
                <a:latin typeface="Calibri" panose="020F0502020204030204"/>
                <a:ea typeface="Calibri" panose="020F0502020204030204"/>
                <a:cs typeface="Calibri" panose="020F0502020204030204"/>
              </a:rPr>
              <a:t>/optics</a:t>
            </a:r>
            <a:r>
              <a:rPr kumimoji="0" lang="en-US" sz="11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rPr>
              <a:t>.</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16" name="TextBox 15">
            <a:extLst>
              <a:ext uri="{FF2B5EF4-FFF2-40B4-BE49-F238E27FC236}">
                <a16:creationId xmlns:a16="http://schemas.microsoft.com/office/drawing/2014/main" id="{0A13368D-0210-0107-9360-FBCF09373172}"/>
              </a:ext>
            </a:extLst>
          </p:cNvPr>
          <p:cNvSpPr txBox="1"/>
          <p:nvPr/>
        </p:nvSpPr>
        <p:spPr>
          <a:xfrm>
            <a:off x="0" y="371359"/>
            <a:ext cx="5200954" cy="1631216"/>
          </a:xfrm>
          <a:prstGeom prst="rect">
            <a:avLst/>
          </a:prstGeom>
          <a:noFill/>
          <a:ln>
            <a:solidFill>
              <a:schemeClr val="accent1"/>
            </a:solidFill>
          </a:ln>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Aptos" panose="020B0004020202020204" pitchFamily="34" charset="0"/>
                <a:cs typeface="Calibri Light"/>
              </a:rPr>
              <a:t>EA DEVELOPMENT:</a:t>
            </a:r>
          </a:p>
          <a:p>
            <a:pPr marL="57150" marR="0" lvl="0" indent="-571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0000"/>
                </a:solidFill>
                <a:effectLst/>
                <a:uLnTx/>
                <a:uFillTx/>
                <a:latin typeface="Aptos" panose="020B0004020202020204" pitchFamily="34" charset="0"/>
                <a:cs typeface="Calibri Light"/>
              </a:rPr>
              <a:t>IDENTIFY</a:t>
            </a:r>
            <a:r>
              <a:rPr kumimoji="0" lang="en-US" sz="1200" b="0" i="0" u="none" strike="noStrike" kern="1200" cap="none" spc="0" normalizeH="0" baseline="0" noProof="0" dirty="0">
                <a:ln>
                  <a:noFill/>
                </a:ln>
                <a:solidFill>
                  <a:prstClr val="black"/>
                </a:solidFill>
                <a:effectLst/>
                <a:uLnTx/>
                <a:uFillTx/>
                <a:latin typeface="Aptos" panose="020B0004020202020204" pitchFamily="34" charset="0"/>
                <a:cs typeface="Calibri Light"/>
              </a:rPr>
              <a:t> </a:t>
            </a:r>
            <a:r>
              <a:rPr kumimoji="0" lang="en-US" sz="1200" b="1" i="0" u="sng" strike="noStrike" kern="1200" cap="none" spc="0" normalizeH="0" baseline="0" noProof="0" dirty="0">
                <a:ln>
                  <a:noFill/>
                </a:ln>
                <a:solidFill>
                  <a:prstClr val="black"/>
                </a:solidFill>
                <a:effectLst/>
                <a:uLnTx/>
                <a:uFillTx/>
                <a:latin typeface="Aptos" panose="020B0004020202020204" pitchFamily="34" charset="0"/>
                <a:cs typeface="Calibri Light"/>
              </a:rPr>
              <a:t>ALL</a:t>
            </a:r>
            <a:r>
              <a:rPr kumimoji="0" lang="en-US" sz="1200" b="0" i="0" u="none" strike="noStrike" kern="1200" cap="none" spc="0" normalizeH="0" baseline="0" noProof="0" dirty="0">
                <a:ln>
                  <a:noFill/>
                </a:ln>
                <a:solidFill>
                  <a:prstClr val="black"/>
                </a:solidFill>
                <a:effectLst/>
                <a:uLnTx/>
                <a:uFillTx/>
                <a:latin typeface="Aptos" panose="020B0004020202020204" pitchFamily="34" charset="0"/>
                <a:cs typeface="Calibri Light"/>
              </a:rPr>
              <a:t> LIKELY ENEMY </a:t>
            </a:r>
            <a:r>
              <a:rPr kumimoji="0" lang="en-US" sz="1200" b="1" i="0" u="sng" strike="noStrike" kern="1200" cap="none" spc="0" normalizeH="0" baseline="0" noProof="0" dirty="0">
                <a:ln>
                  <a:noFill/>
                </a:ln>
                <a:solidFill>
                  <a:prstClr val="black"/>
                </a:solidFill>
                <a:effectLst/>
                <a:uLnTx/>
                <a:uFillTx/>
                <a:latin typeface="Aptos" panose="020B0004020202020204" pitchFamily="34" charset="0"/>
                <a:cs typeface="Calibri Light"/>
              </a:rPr>
              <a:t>AVENUES OF APPROACH</a:t>
            </a:r>
          </a:p>
          <a:p>
            <a:pPr marL="57150" marR="0" lvl="0" indent="-571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0000"/>
                </a:solidFill>
                <a:effectLst/>
                <a:uLnTx/>
                <a:uFillTx/>
                <a:latin typeface="Aptos" panose="020B0004020202020204" pitchFamily="34" charset="0"/>
                <a:cs typeface="Calibri Light"/>
              </a:rPr>
              <a:t>DETERMINE</a:t>
            </a:r>
            <a:r>
              <a:rPr kumimoji="0" lang="en-US" sz="1200" b="0" i="0" u="none" strike="noStrike" kern="1200" cap="none" spc="0" normalizeH="0" baseline="0" noProof="0" dirty="0">
                <a:ln>
                  <a:noFill/>
                </a:ln>
                <a:solidFill>
                  <a:prstClr val="black"/>
                </a:solidFill>
                <a:effectLst/>
                <a:uLnTx/>
                <a:uFillTx/>
                <a:latin typeface="Aptos" panose="020B0004020202020204" pitchFamily="34" charset="0"/>
                <a:cs typeface="Calibri Light"/>
              </a:rPr>
              <a:t> LIKELY </a:t>
            </a:r>
            <a:r>
              <a:rPr kumimoji="0" lang="en-US" sz="1200" b="1" i="0" u="sng" strike="noStrike" kern="1200" cap="none" spc="0" normalizeH="0" baseline="0" noProof="0" dirty="0">
                <a:ln>
                  <a:noFill/>
                </a:ln>
                <a:solidFill>
                  <a:prstClr val="black"/>
                </a:solidFill>
                <a:effectLst/>
                <a:uLnTx/>
                <a:uFillTx/>
                <a:latin typeface="Aptos" panose="020B0004020202020204" pitchFamily="34" charset="0"/>
                <a:cs typeface="Calibri Light"/>
              </a:rPr>
              <a:t>ENEMY</a:t>
            </a:r>
            <a:r>
              <a:rPr kumimoji="0" lang="en-US" sz="1200" b="0" i="0" u="none" strike="noStrike" kern="1200" cap="none" spc="0" normalizeH="0" baseline="0" noProof="0" dirty="0">
                <a:ln>
                  <a:noFill/>
                </a:ln>
                <a:solidFill>
                  <a:prstClr val="black"/>
                </a:solidFill>
                <a:effectLst/>
                <a:uLnTx/>
                <a:uFillTx/>
                <a:latin typeface="Aptos" panose="020B0004020202020204" pitchFamily="34" charset="0"/>
                <a:cs typeface="Calibri Light"/>
              </a:rPr>
              <a:t> SCHEME OF MANEUVER</a:t>
            </a:r>
          </a:p>
          <a:p>
            <a:pPr marL="57150" marR="0" lvl="0" indent="-571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0000"/>
                </a:solidFill>
                <a:effectLst/>
                <a:uLnTx/>
                <a:uFillTx/>
                <a:latin typeface="Aptos" panose="020B0004020202020204" pitchFamily="34" charset="0"/>
                <a:cs typeface="Calibri Light"/>
              </a:rPr>
              <a:t>DETERMINE</a:t>
            </a:r>
            <a:r>
              <a:rPr kumimoji="0" lang="en-US" sz="1200" b="0" i="0" u="none" strike="noStrike" kern="1200" cap="none" spc="0" normalizeH="0" baseline="0" noProof="0" dirty="0">
                <a:ln>
                  <a:noFill/>
                </a:ln>
                <a:solidFill>
                  <a:prstClr val="black"/>
                </a:solidFill>
                <a:effectLst/>
                <a:uLnTx/>
                <a:uFillTx/>
                <a:latin typeface="Aptos" panose="020B0004020202020204" pitchFamily="34" charset="0"/>
                <a:cs typeface="Calibri Light"/>
              </a:rPr>
              <a:t> </a:t>
            </a:r>
            <a:r>
              <a:rPr kumimoji="0" lang="en-US" sz="1200" b="1" i="0" u="sng" strike="noStrike" kern="1200" cap="none" spc="0" normalizeH="0" baseline="0" noProof="0" dirty="0">
                <a:ln>
                  <a:noFill/>
                </a:ln>
                <a:solidFill>
                  <a:prstClr val="black"/>
                </a:solidFill>
                <a:effectLst/>
                <a:uLnTx/>
                <a:uFillTx/>
                <a:latin typeface="Aptos" panose="020B0004020202020204" pitchFamily="34" charset="0"/>
                <a:cs typeface="Calibri Light"/>
              </a:rPr>
              <a:t>WHERE TO KILL THE ENEMY</a:t>
            </a:r>
            <a:r>
              <a:rPr kumimoji="0" lang="en-US" sz="1200" b="1" i="0" u="none" strike="noStrike" kern="1200" cap="none" spc="0" normalizeH="0" baseline="0" noProof="0" dirty="0">
                <a:ln>
                  <a:noFill/>
                </a:ln>
                <a:solidFill>
                  <a:prstClr val="black"/>
                </a:solidFill>
                <a:effectLst/>
                <a:uLnTx/>
                <a:uFillTx/>
                <a:latin typeface="Aptos" panose="020B0004020202020204" pitchFamily="34" charset="0"/>
                <a:cs typeface="Calibri Light"/>
              </a:rPr>
              <a:t> </a:t>
            </a:r>
            <a:r>
              <a:rPr kumimoji="0" lang="en-US" sz="1200" b="0" i="0" u="none" strike="noStrike" kern="1200" cap="none" spc="0" normalizeH="0" baseline="0" noProof="0" dirty="0">
                <a:ln>
                  <a:noFill/>
                </a:ln>
                <a:solidFill>
                  <a:prstClr val="black"/>
                </a:solidFill>
                <a:effectLst/>
                <a:uLnTx/>
                <a:uFillTx/>
                <a:latin typeface="Aptos" panose="020B0004020202020204" pitchFamily="34" charset="0"/>
                <a:cs typeface="Calibri Light"/>
              </a:rPr>
              <a:t>(Mass Effects)</a:t>
            </a:r>
          </a:p>
          <a:p>
            <a:pPr marL="57150" marR="0" lvl="0" indent="-571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0000"/>
                </a:solidFill>
                <a:effectLst/>
                <a:uLnTx/>
                <a:uFillTx/>
                <a:latin typeface="Aptos" panose="020B0004020202020204" pitchFamily="34" charset="0"/>
                <a:cs typeface="Calibri Light"/>
              </a:rPr>
              <a:t>PLAN</a:t>
            </a:r>
            <a:r>
              <a:rPr kumimoji="0" lang="en-US" sz="1200" b="0" i="0" u="none" strike="noStrike" kern="1200" cap="none" spc="0" normalizeH="0" baseline="0" noProof="0" dirty="0">
                <a:ln>
                  <a:noFill/>
                </a:ln>
                <a:solidFill>
                  <a:prstClr val="black"/>
                </a:solidFill>
                <a:effectLst/>
                <a:uLnTx/>
                <a:uFillTx/>
                <a:latin typeface="Aptos" panose="020B0004020202020204" pitchFamily="34" charset="0"/>
                <a:cs typeface="Calibri Light"/>
              </a:rPr>
              <a:t> AND </a:t>
            </a:r>
            <a:r>
              <a:rPr kumimoji="0" lang="en-US" sz="1200" b="1" i="0" u="sng" strike="noStrike" kern="1200" cap="none" spc="0" normalizeH="0" baseline="0" noProof="0" dirty="0">
                <a:ln>
                  <a:noFill/>
                </a:ln>
                <a:solidFill>
                  <a:prstClr val="black"/>
                </a:solidFill>
                <a:effectLst/>
                <a:uLnTx/>
                <a:uFillTx/>
                <a:latin typeface="Aptos" panose="020B0004020202020204" pitchFamily="34" charset="0"/>
                <a:cs typeface="Calibri Light"/>
              </a:rPr>
              <a:t>INTEGRATE</a:t>
            </a:r>
            <a:r>
              <a:rPr kumimoji="0" lang="en-US" sz="1200" b="0" i="0" u="none" strike="noStrike" kern="1200" cap="none" spc="0" normalizeH="0" baseline="0" noProof="0" dirty="0">
                <a:ln>
                  <a:noFill/>
                </a:ln>
                <a:solidFill>
                  <a:prstClr val="black"/>
                </a:solidFill>
                <a:effectLst/>
                <a:uLnTx/>
                <a:uFillTx/>
                <a:latin typeface="Aptos" panose="020B0004020202020204" pitchFamily="34" charset="0"/>
                <a:cs typeface="Calibri Light"/>
              </a:rPr>
              <a:t> OBSTACLES</a:t>
            </a:r>
          </a:p>
          <a:p>
            <a:pPr marL="57150" marR="0" lvl="0" indent="-571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0000"/>
                </a:solidFill>
                <a:effectLst/>
                <a:uLnTx/>
                <a:uFillTx/>
                <a:latin typeface="Aptos" panose="020B0004020202020204" pitchFamily="34" charset="0"/>
                <a:cs typeface="Calibri Light"/>
              </a:rPr>
              <a:t>EMPLACE </a:t>
            </a:r>
            <a:r>
              <a:rPr kumimoji="0" lang="en-US" sz="1200" b="0" i="0" u="none" strike="noStrike" kern="1200" cap="none" spc="0" normalizeH="0" baseline="0" noProof="0" dirty="0">
                <a:ln>
                  <a:noFill/>
                </a:ln>
                <a:solidFill>
                  <a:prstClr val="black"/>
                </a:solidFill>
                <a:effectLst/>
                <a:uLnTx/>
                <a:uFillTx/>
                <a:latin typeface="Aptos" panose="020B0004020202020204" pitchFamily="34" charset="0"/>
                <a:cs typeface="Calibri Light"/>
              </a:rPr>
              <a:t>WEAPON SYSTEMS</a:t>
            </a:r>
          </a:p>
          <a:p>
            <a:pPr marL="57150" marR="0" lvl="0" indent="-571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0000"/>
                </a:solidFill>
                <a:effectLst/>
                <a:uLnTx/>
                <a:uFillTx/>
                <a:latin typeface="Aptos" panose="020B0004020202020204" pitchFamily="34" charset="0"/>
                <a:cs typeface="Calibri Light"/>
              </a:rPr>
              <a:t>PLAN</a:t>
            </a:r>
            <a:r>
              <a:rPr kumimoji="0" lang="en-US" sz="1200" b="0" i="0" u="none" strike="noStrike" kern="1200" cap="none" spc="0" normalizeH="0" baseline="0" noProof="0" dirty="0">
                <a:ln>
                  <a:noFill/>
                </a:ln>
                <a:solidFill>
                  <a:prstClr val="black"/>
                </a:solidFill>
                <a:effectLst/>
                <a:uLnTx/>
                <a:uFillTx/>
                <a:latin typeface="Aptos" panose="020B0004020202020204" pitchFamily="34" charset="0"/>
                <a:cs typeface="Calibri Light"/>
              </a:rPr>
              <a:t> AND </a:t>
            </a:r>
            <a:r>
              <a:rPr kumimoji="0" lang="en-US" sz="1200" b="1" i="0" u="sng" strike="noStrike" kern="1200" cap="none" spc="0" normalizeH="0" baseline="0" noProof="0" dirty="0">
                <a:ln>
                  <a:noFill/>
                </a:ln>
                <a:solidFill>
                  <a:prstClr val="black"/>
                </a:solidFill>
                <a:effectLst/>
                <a:uLnTx/>
                <a:uFillTx/>
                <a:latin typeface="Aptos" panose="020B0004020202020204" pitchFamily="34" charset="0"/>
                <a:cs typeface="Calibri Light"/>
              </a:rPr>
              <a:t>INTEGRATE INDIRECT FIRES </a:t>
            </a:r>
          </a:p>
          <a:p>
            <a:pPr marL="57150" marR="0" lvl="0" indent="-571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0000"/>
                </a:solidFill>
                <a:effectLst/>
                <a:uLnTx/>
                <a:uFillTx/>
                <a:latin typeface="Aptos" panose="020B0004020202020204" pitchFamily="34" charset="0"/>
                <a:cs typeface="Calibri Light"/>
              </a:rPr>
              <a:t>REHEARSE</a:t>
            </a:r>
            <a:r>
              <a:rPr kumimoji="0" lang="en-US" sz="1200" b="0" i="0" u="none" strike="noStrike" kern="1200" cap="none" spc="0" normalizeH="0" baseline="0" noProof="0" dirty="0">
                <a:ln>
                  <a:noFill/>
                </a:ln>
                <a:solidFill>
                  <a:prstClr val="black"/>
                </a:solidFill>
                <a:effectLst/>
                <a:uLnTx/>
                <a:uFillTx/>
                <a:latin typeface="Aptos" panose="020B0004020202020204" pitchFamily="34" charset="0"/>
                <a:cs typeface="Calibri Light"/>
              </a:rPr>
              <a:t> THE </a:t>
            </a:r>
            <a:r>
              <a:rPr kumimoji="0" lang="en-US" sz="1200" b="1" i="0" u="sng" strike="noStrike" kern="1200" cap="none" spc="0" normalizeH="0" baseline="0" noProof="0" dirty="0">
                <a:ln>
                  <a:noFill/>
                </a:ln>
                <a:solidFill>
                  <a:prstClr val="black"/>
                </a:solidFill>
                <a:effectLst/>
                <a:uLnTx/>
                <a:uFillTx/>
                <a:latin typeface="Aptos" panose="020B0004020202020204" pitchFamily="34" charset="0"/>
                <a:cs typeface="Calibri Light"/>
              </a:rPr>
              <a:t>EXECUTION OF OPERATIONS </a:t>
            </a:r>
            <a:r>
              <a:rPr kumimoji="0" lang="en-US" sz="1200" b="0" i="0" u="none" strike="noStrike" kern="1200" cap="none" spc="0" normalizeH="0" baseline="0" noProof="0" dirty="0">
                <a:ln>
                  <a:noFill/>
                </a:ln>
                <a:solidFill>
                  <a:prstClr val="black"/>
                </a:solidFill>
                <a:effectLst/>
                <a:uLnTx/>
                <a:uFillTx/>
                <a:latin typeface="Aptos" panose="020B0004020202020204" pitchFamily="34" charset="0"/>
                <a:cs typeface="Calibri Light"/>
              </a:rPr>
              <a:t>IN THE ENGAGEMENT AREA</a:t>
            </a:r>
            <a:endParaRPr kumimoji="0" lang="en-US" sz="1200" b="1" i="0" u="sng" strike="noStrike" kern="1200" cap="none" spc="0" normalizeH="0" baseline="0" noProof="0" dirty="0">
              <a:ln>
                <a:noFill/>
              </a:ln>
              <a:solidFill>
                <a:prstClr val="black"/>
              </a:solidFill>
              <a:effectLst/>
              <a:uLnTx/>
              <a:uFillTx/>
              <a:latin typeface="Aptos" panose="020B0004020202020204" pitchFamily="34" charset="0"/>
              <a:cs typeface="Calibri Light"/>
            </a:endParaRPr>
          </a:p>
        </p:txBody>
      </p:sp>
      <p:sp>
        <p:nvSpPr>
          <p:cNvPr id="6" name="TextBox 5">
            <a:extLst>
              <a:ext uri="{FF2B5EF4-FFF2-40B4-BE49-F238E27FC236}">
                <a16:creationId xmlns:a16="http://schemas.microsoft.com/office/drawing/2014/main" id="{D753EEA5-75B8-DF35-61D8-BF0365781C57}"/>
              </a:ext>
            </a:extLst>
          </p:cNvPr>
          <p:cNvSpPr txBox="1"/>
          <p:nvPr/>
        </p:nvSpPr>
        <p:spPr>
          <a:xfrm>
            <a:off x="-1242" y="1242"/>
            <a:ext cx="9152163" cy="369332"/>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457200">
              <a:defRPr/>
            </a:pPr>
            <a:r>
              <a:rPr lang="en-US" b="1" dirty="0">
                <a:solidFill>
                  <a:prstClr val="black"/>
                </a:solidFill>
                <a:latin typeface="Arial"/>
                <a:cs typeface="Arial"/>
              </a:rPr>
              <a:t>NCO </a:t>
            </a:r>
            <a:r>
              <a:rPr kumimoji="0" lang="en-US" b="1" i="0" u="none" strike="noStrike" kern="1200" cap="none" spc="0" normalizeH="0" baseline="0" noProof="0" dirty="0">
                <a:ln>
                  <a:noFill/>
                </a:ln>
                <a:solidFill>
                  <a:prstClr val="black"/>
                </a:solidFill>
                <a:effectLst/>
                <a:uLnTx/>
                <a:uFillTx/>
                <a:latin typeface="Arial"/>
                <a:ea typeface="+mn-ea"/>
                <a:cs typeface="Arial"/>
              </a:rPr>
              <a:t>FIELD LEADER GUIDE</a:t>
            </a:r>
            <a:r>
              <a:rPr lang="en-US" b="1" dirty="0">
                <a:solidFill>
                  <a:prstClr val="black"/>
                </a:solidFill>
                <a:latin typeface="Arial"/>
                <a:cs typeface="Arial"/>
              </a:rPr>
              <a:t> TERMS OF REFERENCE</a:t>
            </a:r>
            <a:endParaRPr lang="en-US" dirty="0">
              <a:solidFill>
                <a:prstClr val="black"/>
              </a:solidFill>
              <a:latin typeface="Arial"/>
              <a:cs typeface="Arial"/>
            </a:endParaRPr>
          </a:p>
        </p:txBody>
      </p:sp>
      <p:sp>
        <p:nvSpPr>
          <p:cNvPr id="2" name="TextBox 1">
            <a:extLst>
              <a:ext uri="{FF2B5EF4-FFF2-40B4-BE49-F238E27FC236}">
                <a16:creationId xmlns:a16="http://schemas.microsoft.com/office/drawing/2014/main" id="{F9C14D8E-0D6A-1000-0FD9-020B1BAEBBFE}"/>
              </a:ext>
            </a:extLst>
          </p:cNvPr>
          <p:cNvSpPr txBox="1"/>
          <p:nvPr/>
        </p:nvSpPr>
        <p:spPr>
          <a:xfrm>
            <a:off x="5195210" y="3512003"/>
            <a:ext cx="3946068" cy="3362459"/>
          </a:xfrm>
          <a:prstGeom prst="rect">
            <a:avLst/>
          </a:prstGeom>
          <a:noFill/>
          <a:ln>
            <a:solidFill>
              <a:srgbClr val="00B0F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u="sng" dirty="0">
                <a:latin typeface="Arial"/>
                <a:ea typeface="Calibri"/>
                <a:cs typeface="Calibri"/>
              </a:rPr>
              <a:t>EA Dev Questions</a:t>
            </a:r>
            <a:r>
              <a:rPr lang="en-US" sz="1000" dirty="0">
                <a:latin typeface="Arial"/>
                <a:ea typeface="Calibri"/>
                <a:cs typeface="Calibri"/>
              </a:rPr>
              <a:t>: </a:t>
            </a:r>
          </a:p>
          <a:p>
            <a:pPr marL="57150" indent="-57150">
              <a:buFont typeface="Arial"/>
              <a:buChar char="•"/>
            </a:pPr>
            <a:r>
              <a:rPr lang="en-US" sz="800" dirty="0">
                <a:latin typeface="Arial"/>
                <a:ea typeface="Calibri"/>
                <a:cs typeface="Calibri"/>
              </a:rPr>
              <a:t>After identifying likely avenues of approach and scheme of maneuver, have you considered how YOU would fight to and through your kill box? Including where you would transition from movement to maneuver?</a:t>
            </a:r>
          </a:p>
          <a:p>
            <a:pPr marL="57150" indent="-57150">
              <a:buFont typeface="Arial"/>
              <a:buChar char="•"/>
            </a:pPr>
            <a:r>
              <a:rPr lang="en-US" sz="800" dirty="0">
                <a:latin typeface="Arial"/>
                <a:ea typeface="Calibri"/>
                <a:cs typeface="Calibri"/>
              </a:rPr>
              <a:t>After determining where to place your primary and alternate kill boxes, have you ensured your obstacles SUPPORT those kill boxes? Would you have time to adjust your plan prior to committing to the kill box if YOU saw YOUR obstacles?</a:t>
            </a:r>
          </a:p>
          <a:p>
            <a:pPr marL="57150" indent="-57150">
              <a:buFont typeface="Arial"/>
              <a:buChar char="•"/>
            </a:pPr>
            <a:r>
              <a:rPr lang="en-US" sz="800" dirty="0">
                <a:latin typeface="Arial"/>
                <a:ea typeface="Calibri"/>
                <a:cs typeface="Calibri"/>
              </a:rPr>
              <a:t>After confirming obstacle effects, have you confirmed prioritization of your key weapon systems and their placement/observation? Can they reach the back edge of your kill box(es)? Do your TRPs cut off escape routes, shape maneuver, delay penetration, and support the massing of DF weapon systems?</a:t>
            </a:r>
          </a:p>
          <a:p>
            <a:pPr marL="57150" indent="-57150">
              <a:buFont typeface="Arial"/>
              <a:buChar char="•"/>
            </a:pPr>
            <a:r>
              <a:rPr lang="en-US" sz="800" dirty="0">
                <a:latin typeface="Arial"/>
                <a:ea typeface="Calibri"/>
                <a:cs typeface="Calibri"/>
              </a:rPr>
              <a:t>When and how are you rehearsing execution? Have you confirmed your plan, engagement, and disengagement criteria are understood at the lowest level?</a:t>
            </a:r>
          </a:p>
          <a:p>
            <a:pPr marL="57150" indent="-57150">
              <a:buFont typeface="Arial"/>
              <a:buChar char="•"/>
            </a:pPr>
            <a:r>
              <a:rPr lang="en-US" sz="800" dirty="0">
                <a:latin typeface="Arial"/>
                <a:ea typeface="Calibri"/>
                <a:cs typeface="Calibri"/>
              </a:rPr>
              <a:t>Where are your trains? Resupply plan? Casualty plan? Egress Routes rehearsed?</a:t>
            </a:r>
            <a:endParaRPr lang="en-US" sz="800">
              <a:latin typeface="Arial"/>
              <a:ea typeface="Calibri"/>
              <a:cs typeface="Calibri"/>
            </a:endParaRPr>
          </a:p>
          <a:p>
            <a:r>
              <a:rPr lang="en-US" sz="1050" b="1" u="sng" dirty="0">
                <a:latin typeface="Arial"/>
                <a:ea typeface="Calibri"/>
                <a:cs typeface="Calibri"/>
              </a:rPr>
              <a:t>Priorities Of Work Questions</a:t>
            </a:r>
            <a:r>
              <a:rPr lang="en-US" sz="1050" dirty="0">
                <a:latin typeface="Arial"/>
                <a:ea typeface="Calibri"/>
                <a:cs typeface="Calibri"/>
              </a:rPr>
              <a:t>:</a:t>
            </a:r>
            <a:endParaRPr lang="en-US" sz="1050">
              <a:latin typeface="Arial"/>
              <a:ea typeface="Calibri"/>
              <a:cs typeface="Calibri"/>
            </a:endParaRPr>
          </a:p>
          <a:p>
            <a:pPr marL="57150" indent="-57150">
              <a:buFont typeface="Arial"/>
              <a:buChar char="•"/>
            </a:pPr>
            <a:r>
              <a:rPr lang="en-US" sz="800" dirty="0">
                <a:latin typeface="Arial"/>
                <a:ea typeface="Calibri"/>
                <a:cs typeface="Calibri"/>
              </a:rPr>
              <a:t>Is the security plan disseminated to the lowest? How did you confirm?</a:t>
            </a:r>
          </a:p>
          <a:p>
            <a:pPr marL="57150" indent="-57150">
              <a:buFont typeface="Arial"/>
              <a:buChar char="•"/>
            </a:pPr>
            <a:r>
              <a:rPr lang="en-US" sz="800" dirty="0">
                <a:latin typeface="Arial"/>
                <a:ea typeface="Calibri"/>
                <a:cs typeface="Calibri"/>
              </a:rPr>
              <a:t>What decisions informed the PRIORITIES? When was the last time your team ate? Slept? Changed socks? </a:t>
            </a:r>
          </a:p>
          <a:p>
            <a:pPr marL="57150" indent="-57150">
              <a:buFont typeface="Arial"/>
              <a:buChar char="•"/>
            </a:pPr>
            <a:r>
              <a:rPr lang="en-US" sz="800" dirty="0">
                <a:latin typeface="Arial"/>
                <a:ea typeface="Calibri"/>
                <a:cs typeface="Calibri"/>
              </a:rPr>
              <a:t>When and how are you ensuring vehicle Maintenance is completed and 5988s are turned in?</a:t>
            </a:r>
            <a:endParaRPr lang="en-US"/>
          </a:p>
          <a:p>
            <a:pPr marL="57150" indent="-57150">
              <a:buFont typeface="Arial"/>
              <a:buChar char="•"/>
            </a:pPr>
            <a:r>
              <a:rPr lang="en-US" sz="800" dirty="0">
                <a:latin typeface="Arial"/>
                <a:ea typeface="Calibri"/>
                <a:cs typeface="Calibri"/>
              </a:rPr>
              <a:t>When was the last time your weapons were field stripped, cleaned, and lubed? How many rounds through your most used/critical weapons?</a:t>
            </a:r>
          </a:p>
          <a:p>
            <a:pPr marL="57150" indent="-57150">
              <a:buFont typeface="Arial"/>
              <a:buChar char="•"/>
            </a:pPr>
            <a:r>
              <a:rPr lang="en-US" sz="800" dirty="0">
                <a:latin typeface="Arial"/>
                <a:ea typeface="Calibri"/>
                <a:cs typeface="Calibri"/>
              </a:rPr>
              <a:t>Batteries fresh in critical equipment? Optics/lasers/NVGs/Radios? When does the fill need updated? Will it occur during the rest plan?</a:t>
            </a:r>
          </a:p>
          <a:p>
            <a:pPr marL="57150" indent="-57150">
              <a:buFont typeface="Arial"/>
              <a:buChar char="•"/>
            </a:pPr>
            <a:r>
              <a:rPr lang="en-US" sz="800" dirty="0">
                <a:latin typeface="Arial"/>
                <a:ea typeface="Calibri"/>
                <a:cs typeface="Calibri"/>
              </a:rPr>
              <a:t>Where is the slit trench in relation to planning and rest/hygiene?</a:t>
            </a:r>
          </a:p>
        </p:txBody>
      </p:sp>
    </p:spTree>
    <p:extLst>
      <p:ext uri="{BB962C8B-B14F-4D97-AF65-F5344CB8AC3E}">
        <p14:creationId xmlns:p14="http://schemas.microsoft.com/office/powerpoint/2010/main" val="2141965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5DF5E56-6E63-0D23-FBF5-2D1189BE84F9}"/>
              </a:ext>
            </a:extLst>
          </p:cNvPr>
          <p:cNvGraphicFramePr>
            <a:graphicFrameLocks noGrp="1"/>
          </p:cNvGraphicFramePr>
          <p:nvPr>
            <p:extLst>
              <p:ext uri="{D42A27DB-BD31-4B8C-83A1-F6EECF244321}">
                <p14:modId xmlns:p14="http://schemas.microsoft.com/office/powerpoint/2010/main" val="284130776"/>
              </p:ext>
            </p:extLst>
          </p:nvPr>
        </p:nvGraphicFramePr>
        <p:xfrm>
          <a:off x="-2177" y="1197"/>
          <a:ext cx="9137271" cy="6858154"/>
        </p:xfrm>
        <a:graphic>
          <a:graphicData uri="http://schemas.openxmlformats.org/drawingml/2006/table">
            <a:tbl>
              <a:tblPr firstRow="1" bandRow="1">
                <a:tableStyleId>{5C22544A-7EE6-4342-B048-85BDC9FD1C3A}</a:tableStyleId>
              </a:tblPr>
              <a:tblGrid>
                <a:gridCol w="810071">
                  <a:extLst>
                    <a:ext uri="{9D8B030D-6E8A-4147-A177-3AD203B41FA5}">
                      <a16:colId xmlns:a16="http://schemas.microsoft.com/office/drawing/2014/main" val="2688681388"/>
                    </a:ext>
                  </a:extLst>
                </a:gridCol>
                <a:gridCol w="938947">
                  <a:extLst>
                    <a:ext uri="{9D8B030D-6E8A-4147-A177-3AD203B41FA5}">
                      <a16:colId xmlns:a16="http://schemas.microsoft.com/office/drawing/2014/main" val="2740078175"/>
                    </a:ext>
                  </a:extLst>
                </a:gridCol>
                <a:gridCol w="774886">
                  <a:extLst>
                    <a:ext uri="{9D8B030D-6E8A-4147-A177-3AD203B41FA5}">
                      <a16:colId xmlns:a16="http://schemas.microsoft.com/office/drawing/2014/main" val="1238304416"/>
                    </a:ext>
                  </a:extLst>
                </a:gridCol>
                <a:gridCol w="884085">
                  <a:extLst>
                    <a:ext uri="{9D8B030D-6E8A-4147-A177-3AD203B41FA5}">
                      <a16:colId xmlns:a16="http://schemas.microsoft.com/office/drawing/2014/main" val="3154580474"/>
                    </a:ext>
                  </a:extLst>
                </a:gridCol>
                <a:gridCol w="1130986">
                  <a:extLst>
                    <a:ext uri="{9D8B030D-6E8A-4147-A177-3AD203B41FA5}">
                      <a16:colId xmlns:a16="http://schemas.microsoft.com/office/drawing/2014/main" val="141710995"/>
                    </a:ext>
                  </a:extLst>
                </a:gridCol>
                <a:gridCol w="481105">
                  <a:extLst>
                    <a:ext uri="{9D8B030D-6E8A-4147-A177-3AD203B41FA5}">
                      <a16:colId xmlns:a16="http://schemas.microsoft.com/office/drawing/2014/main" val="3603381966"/>
                    </a:ext>
                  </a:extLst>
                </a:gridCol>
                <a:gridCol w="259527">
                  <a:extLst>
                    <a:ext uri="{9D8B030D-6E8A-4147-A177-3AD203B41FA5}">
                      <a16:colId xmlns:a16="http://schemas.microsoft.com/office/drawing/2014/main" val="2833908463"/>
                    </a:ext>
                  </a:extLst>
                </a:gridCol>
                <a:gridCol w="306844">
                  <a:extLst>
                    <a:ext uri="{9D8B030D-6E8A-4147-A177-3AD203B41FA5}">
                      <a16:colId xmlns:a16="http://schemas.microsoft.com/office/drawing/2014/main" val="1092480049"/>
                    </a:ext>
                  </a:extLst>
                </a:gridCol>
                <a:gridCol w="527774">
                  <a:extLst>
                    <a:ext uri="{9D8B030D-6E8A-4147-A177-3AD203B41FA5}">
                      <a16:colId xmlns:a16="http://schemas.microsoft.com/office/drawing/2014/main" val="1238250203"/>
                    </a:ext>
                  </a:extLst>
                </a:gridCol>
                <a:gridCol w="646117">
                  <a:extLst>
                    <a:ext uri="{9D8B030D-6E8A-4147-A177-3AD203B41FA5}">
                      <a16:colId xmlns:a16="http://schemas.microsoft.com/office/drawing/2014/main" val="2346420376"/>
                    </a:ext>
                  </a:extLst>
                </a:gridCol>
                <a:gridCol w="1268318">
                  <a:extLst>
                    <a:ext uri="{9D8B030D-6E8A-4147-A177-3AD203B41FA5}">
                      <a16:colId xmlns:a16="http://schemas.microsoft.com/office/drawing/2014/main" val="998758052"/>
                    </a:ext>
                  </a:extLst>
                </a:gridCol>
                <a:gridCol w="1108611">
                  <a:extLst>
                    <a:ext uri="{9D8B030D-6E8A-4147-A177-3AD203B41FA5}">
                      <a16:colId xmlns:a16="http://schemas.microsoft.com/office/drawing/2014/main" val="1532338176"/>
                    </a:ext>
                  </a:extLst>
                </a:gridCol>
              </a:tblGrid>
              <a:tr h="347598">
                <a:tc gridSpan="12">
                  <a:txBody>
                    <a:bodyPr/>
                    <a:lstStyle/>
                    <a:p>
                      <a:pPr lvl="0" algn="ctr">
                        <a:buNone/>
                      </a:pPr>
                      <a:r>
                        <a:rPr lang="en-US" sz="1600" dirty="0">
                          <a:solidFill>
                            <a:schemeClr val="tx1"/>
                          </a:solidFill>
                          <a:latin typeface="Aptos Narrow"/>
                        </a:rPr>
                        <a:t>INDIVIDUAL AND CREW WEAPONS TABLES</a:t>
                      </a:r>
                    </a:p>
                  </a:txBody>
                  <a:tcPr>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15269411"/>
                  </a:ext>
                </a:extLst>
              </a:tr>
              <a:tr h="253802">
                <a:tc gridSpan="12">
                  <a:txBody>
                    <a:bodyPr/>
                    <a:lstStyle/>
                    <a:p>
                      <a:pPr algn="ctr"/>
                      <a:r>
                        <a:rPr lang="en-US" sz="1050" b="1" dirty="0">
                          <a:solidFill>
                            <a:schemeClr val="bg1"/>
                          </a:solidFill>
                          <a:latin typeface="Aptos Narrow"/>
                        </a:rPr>
                        <a:t>INDIVIDUAL/CREW SERVED WEAPONS</a:t>
                      </a:r>
                    </a:p>
                  </a:txBody>
                  <a:tcP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98713740"/>
                  </a:ext>
                </a:extLst>
              </a:tr>
              <a:tr h="314493">
                <a:tc>
                  <a:txBody>
                    <a:bodyPr/>
                    <a:lstStyle/>
                    <a:p>
                      <a:pPr algn="ctr"/>
                      <a:r>
                        <a:rPr lang="en-US" sz="700" b="1" dirty="0">
                          <a:latin typeface="Aptos Narrow"/>
                        </a:rPr>
                        <a:t>WEAPON</a:t>
                      </a:r>
                    </a:p>
                  </a:txBody>
                  <a:tcPr anchor="ctr"/>
                </a:tc>
                <a:tc gridSpan="2">
                  <a:txBody>
                    <a:bodyPr/>
                    <a:lstStyle/>
                    <a:p>
                      <a:pPr algn="ctr"/>
                      <a:r>
                        <a:rPr lang="en-US" sz="700" b="1" dirty="0">
                          <a:latin typeface="Aptos Narrow"/>
                        </a:rPr>
                        <a:t>MAX EFF. RNG</a:t>
                      </a:r>
                    </a:p>
                    <a:p>
                      <a:pPr lvl="0" algn="ctr">
                        <a:buNone/>
                      </a:pPr>
                      <a:r>
                        <a:rPr lang="en-US" sz="700" b="1" dirty="0">
                          <a:latin typeface="Aptos Narrow"/>
                        </a:rPr>
                        <a:t>AREA/POINT</a:t>
                      </a:r>
                    </a:p>
                  </a:txBody>
                  <a:tcPr anchor="ctr"/>
                </a:tc>
                <a:tc hMerge="1">
                  <a:txBody>
                    <a:bodyPr/>
                    <a:lstStyle/>
                    <a:p>
                      <a:pPr lvl="0" algn="ctr">
                        <a:buNone/>
                      </a:pPr>
                      <a:endParaRPr lang="en-US" sz="800" dirty="0">
                        <a:latin typeface="Aptos Narrow"/>
                      </a:endParaRPr>
                    </a:p>
                  </a:txBody>
                  <a:tcPr/>
                </a:tc>
                <a:tc>
                  <a:txBody>
                    <a:bodyPr/>
                    <a:lstStyle/>
                    <a:p>
                      <a:pPr algn="ctr"/>
                      <a:r>
                        <a:rPr lang="en-US" sz="700" b="1" dirty="0">
                          <a:latin typeface="Aptos Narrow"/>
                        </a:rPr>
                        <a:t>MAX RANGE</a:t>
                      </a:r>
                    </a:p>
                  </a:txBody>
                  <a:tcPr anchor="ctr"/>
                </a:tc>
                <a:tc>
                  <a:txBody>
                    <a:bodyPr/>
                    <a:lstStyle/>
                    <a:p>
                      <a:pPr algn="ctr"/>
                      <a:r>
                        <a:rPr lang="en-US" sz="700" b="1" dirty="0">
                          <a:latin typeface="Aptos Narrow"/>
                        </a:rPr>
                        <a:t>MIN SAFE DISTANCE</a:t>
                      </a:r>
                    </a:p>
                  </a:txBody>
                  <a:tcPr anchor="ctr"/>
                </a:tc>
                <a:tc gridSpan="4">
                  <a:txBody>
                    <a:bodyPr/>
                    <a:lstStyle/>
                    <a:p>
                      <a:pPr lvl="0" algn="ctr">
                        <a:buNone/>
                      </a:pPr>
                      <a:r>
                        <a:rPr lang="en-US" sz="700" b="1" i="0" u="none" strike="noStrike" noProof="0" dirty="0">
                          <a:latin typeface="Aptos Narrow"/>
                        </a:rPr>
                        <a:t>RATE OF FIRE</a:t>
                      </a:r>
                    </a:p>
                    <a:p>
                      <a:pPr lvl="0" algn="ctr">
                        <a:buNone/>
                      </a:pPr>
                      <a:r>
                        <a:rPr lang="en-US" sz="700" b="1" i="0" u="none" strike="noStrike" noProof="0" dirty="0">
                          <a:latin typeface="Aptos Narrow"/>
                        </a:rPr>
                        <a:t>SUS/RAP/CYC</a:t>
                      </a:r>
                      <a:endParaRPr lang="en-US" sz="700" b="1" dirty="0">
                        <a:latin typeface="Aptos Narrow"/>
                      </a:endParaRPr>
                    </a:p>
                  </a:txBody>
                  <a:tcPr anchor="ctr"/>
                </a:tc>
                <a:tc hMerge="1">
                  <a:txBody>
                    <a:bodyPr/>
                    <a:lstStyle/>
                    <a:p>
                      <a:pPr lvl="0" algn="ctr">
                        <a:buNone/>
                      </a:pPr>
                      <a:endParaRPr lang="en-US" sz="800" dirty="0">
                        <a:latin typeface="Aptos Narrow"/>
                      </a:endParaRPr>
                    </a:p>
                  </a:txBody>
                  <a:tcPr anchor="ctr"/>
                </a:tc>
                <a:tc hMerge="1">
                  <a:txBody>
                    <a:bodyPr/>
                    <a:lstStyle/>
                    <a:p>
                      <a:endParaRPr lang="en-US"/>
                    </a:p>
                  </a:txBody>
                  <a:tcPr/>
                </a:tc>
                <a:tc hMerge="1">
                  <a:txBody>
                    <a:bodyPr/>
                    <a:lstStyle/>
                    <a:p>
                      <a:pPr lvl="0" algn="ctr">
                        <a:buNone/>
                      </a:pPr>
                      <a:endParaRPr lang="en-US" sz="800" dirty="0">
                        <a:latin typeface="Aptos Narrow"/>
                      </a:endParaRPr>
                    </a:p>
                  </a:txBody>
                  <a:tcPr anchor="ctr"/>
                </a:tc>
                <a:tc>
                  <a:txBody>
                    <a:bodyPr/>
                    <a:lstStyle/>
                    <a:p>
                      <a:pPr lvl="0" algn="ctr">
                        <a:buNone/>
                      </a:pPr>
                      <a:r>
                        <a:rPr lang="en-US" sz="700" b="1" i="0" u="none" strike="noStrike" noProof="0" dirty="0">
                          <a:solidFill>
                            <a:srgbClr val="000000"/>
                          </a:solidFill>
                          <a:latin typeface="Aptos Narrow"/>
                        </a:rPr>
                        <a:t>BASIC LOAD</a:t>
                      </a:r>
                      <a:endParaRPr lang="en-US" sz="700" b="1" dirty="0">
                        <a:latin typeface="Aptos Narrow"/>
                      </a:endParaRPr>
                    </a:p>
                  </a:txBody>
                  <a:tcPr anchor="ctr"/>
                </a:tc>
                <a:tc>
                  <a:txBody>
                    <a:bodyPr/>
                    <a:lstStyle/>
                    <a:p>
                      <a:pPr lvl="0" algn="ctr">
                        <a:buNone/>
                      </a:pPr>
                      <a:r>
                        <a:rPr lang="en-US" sz="700" b="1" i="0" u="none" strike="noStrike" noProof="0" dirty="0">
                          <a:solidFill>
                            <a:srgbClr val="000000"/>
                          </a:solidFill>
                          <a:latin typeface="Aptos Narrow"/>
                        </a:rPr>
                        <a:t>TRACER BURN OUT</a:t>
                      </a:r>
                      <a:endParaRPr lang="en-US" sz="700" b="1" dirty="0">
                        <a:latin typeface="Aptos Narrow"/>
                      </a:endParaRPr>
                    </a:p>
                  </a:txBody>
                  <a:tcPr anchor="ctr"/>
                </a:tc>
                <a:tc>
                  <a:txBody>
                    <a:bodyPr/>
                    <a:lstStyle/>
                    <a:p>
                      <a:pPr lvl="0" algn="ctr">
                        <a:lnSpc>
                          <a:spcPct val="100000"/>
                        </a:lnSpc>
                        <a:spcBef>
                          <a:spcPts val="0"/>
                        </a:spcBef>
                        <a:spcAft>
                          <a:spcPts val="0"/>
                        </a:spcAft>
                        <a:buNone/>
                      </a:pPr>
                      <a:r>
                        <a:rPr lang="en-US" sz="700" b="1" i="0" u="none" strike="noStrike" noProof="0" dirty="0">
                          <a:solidFill>
                            <a:srgbClr val="000000"/>
                          </a:solidFill>
                          <a:latin typeface="Aptos Narrow"/>
                        </a:rPr>
                        <a:t>BURST RADIUS</a:t>
                      </a:r>
                    </a:p>
                  </a:txBody>
                  <a:tcPr anchor="ctr"/>
                </a:tc>
                <a:extLst>
                  <a:ext uri="{0D108BD9-81ED-4DB2-BD59-A6C34878D82A}">
                    <a16:rowId xmlns:a16="http://schemas.microsoft.com/office/drawing/2014/main" val="3040834360"/>
                  </a:ext>
                </a:extLst>
              </a:tr>
              <a:tr h="342080">
                <a:tc>
                  <a:txBody>
                    <a:bodyPr/>
                    <a:lstStyle/>
                    <a:p>
                      <a:pPr algn="ctr"/>
                      <a:r>
                        <a:rPr lang="en-US" sz="800" b="1" dirty="0">
                          <a:latin typeface="Aptos Narrow"/>
                        </a:rPr>
                        <a:t>M9</a:t>
                      </a:r>
                    </a:p>
                  </a:txBody>
                  <a:tcPr anchor="ctr"/>
                </a:tc>
                <a:tc>
                  <a:txBody>
                    <a:bodyPr/>
                    <a:lstStyle/>
                    <a:p>
                      <a:pPr algn="ctr"/>
                      <a:r>
                        <a:rPr lang="en-US" sz="800" dirty="0">
                          <a:latin typeface="Aptos Narrow"/>
                        </a:rPr>
                        <a:t>NA</a:t>
                      </a:r>
                    </a:p>
                  </a:txBody>
                  <a:tcPr anchor="ctr"/>
                </a:tc>
                <a:tc>
                  <a:txBody>
                    <a:bodyPr/>
                    <a:lstStyle/>
                    <a:p>
                      <a:pPr lvl="0" algn="ctr">
                        <a:buNone/>
                      </a:pPr>
                      <a:r>
                        <a:rPr lang="en-US" sz="800" dirty="0">
                          <a:latin typeface="Aptos Narrow"/>
                        </a:rPr>
                        <a:t>50m</a:t>
                      </a:r>
                    </a:p>
                  </a:txBody>
                  <a:tcPr anchor="ctr"/>
                </a:tc>
                <a:tc>
                  <a:txBody>
                    <a:bodyPr/>
                    <a:lstStyle/>
                    <a:p>
                      <a:pPr algn="ctr"/>
                      <a:r>
                        <a:rPr lang="en-US" sz="800" dirty="0">
                          <a:latin typeface="Aptos Narrow"/>
                        </a:rPr>
                        <a:t>1800m</a:t>
                      </a:r>
                    </a:p>
                  </a:txBody>
                  <a:tcPr anchor="ctr"/>
                </a:tc>
                <a:tc>
                  <a:txBody>
                    <a:bodyPr/>
                    <a:lstStyle/>
                    <a:p>
                      <a:pPr algn="ctr"/>
                      <a:r>
                        <a:rPr lang="en-US" sz="800" dirty="0">
                          <a:latin typeface="Aptos Narrow"/>
                        </a:rPr>
                        <a:t>40 DEGREES WAIVER TO 15</a:t>
                      </a:r>
                    </a:p>
                  </a:txBody>
                  <a:tcPr anchor="ctr"/>
                </a:tc>
                <a:tc gridSpan="4">
                  <a:txBody>
                    <a:bodyPr/>
                    <a:lstStyle/>
                    <a:p>
                      <a:pPr algn="ctr"/>
                      <a:r>
                        <a:rPr lang="en-US" sz="700" dirty="0">
                          <a:latin typeface="Aptos Narrow"/>
                        </a:rPr>
                        <a:t>NA</a:t>
                      </a:r>
                    </a:p>
                  </a:txBody>
                  <a:tcPr anchor="ctr"/>
                </a:tc>
                <a:tc hMerge="1">
                  <a:txBody>
                    <a:bodyPr/>
                    <a:lstStyle/>
                    <a:p>
                      <a:pPr algn="ctr"/>
                      <a:endParaRPr lang="en-US" sz="800" dirty="0">
                        <a:latin typeface="Aptos Narrow"/>
                      </a:endParaRPr>
                    </a:p>
                  </a:txBody>
                  <a:tcPr/>
                </a:tc>
                <a:tc hMerge="1">
                  <a:txBody>
                    <a:bodyPr/>
                    <a:lstStyle/>
                    <a:p>
                      <a:endParaRPr lang="en-US"/>
                    </a:p>
                  </a:txBody>
                  <a:tcPr/>
                </a:tc>
                <a:tc hMerge="1">
                  <a:txBody>
                    <a:bodyPr/>
                    <a:lstStyle/>
                    <a:p>
                      <a:pPr algn="ctr"/>
                      <a:endParaRPr lang="en-US" sz="800" dirty="0">
                        <a:latin typeface="Aptos Narrow"/>
                      </a:endParaRPr>
                    </a:p>
                  </a:txBody>
                  <a:tcPr/>
                </a:tc>
                <a:tc>
                  <a:txBody>
                    <a:bodyPr/>
                    <a:lstStyle/>
                    <a:p>
                      <a:pPr algn="ctr"/>
                      <a:r>
                        <a:rPr lang="en-US" sz="800" dirty="0">
                          <a:latin typeface="Aptos Narrow"/>
                        </a:rPr>
                        <a:t>45 rounds</a:t>
                      </a:r>
                    </a:p>
                  </a:txBody>
                  <a:tcPr anchor="ctr"/>
                </a:tc>
                <a:tc>
                  <a:txBody>
                    <a:bodyPr/>
                    <a:lstStyle/>
                    <a:p>
                      <a:pPr algn="ctr"/>
                      <a:r>
                        <a:rPr lang="en-US" sz="800" dirty="0">
                          <a:latin typeface="Aptos Narrow"/>
                        </a:rPr>
                        <a:t>NA</a:t>
                      </a:r>
                    </a:p>
                  </a:txBody>
                  <a:tcPr anchor="ctr"/>
                </a:tc>
                <a:tc>
                  <a:txBody>
                    <a:bodyPr/>
                    <a:lstStyle/>
                    <a:p>
                      <a:pPr algn="ctr"/>
                      <a:r>
                        <a:rPr lang="en-US" sz="800" dirty="0">
                          <a:latin typeface="Aptos Narrow"/>
                        </a:rPr>
                        <a:t>NA</a:t>
                      </a:r>
                    </a:p>
                  </a:txBody>
                  <a:tcPr anchor="ctr"/>
                </a:tc>
                <a:extLst>
                  <a:ext uri="{0D108BD9-81ED-4DB2-BD59-A6C34878D82A}">
                    <a16:rowId xmlns:a16="http://schemas.microsoft.com/office/drawing/2014/main" val="2078960303"/>
                  </a:ext>
                </a:extLst>
              </a:tr>
              <a:tr h="342080">
                <a:tc>
                  <a:txBody>
                    <a:bodyPr/>
                    <a:lstStyle/>
                    <a:p>
                      <a:pPr algn="ctr"/>
                      <a:r>
                        <a:rPr lang="en-US" sz="800" b="1" dirty="0">
                          <a:latin typeface="Aptos Narrow"/>
                        </a:rPr>
                        <a:t>M17</a:t>
                      </a:r>
                    </a:p>
                  </a:txBody>
                  <a:tcPr anchor="ctr"/>
                </a:tc>
                <a:tc>
                  <a:txBody>
                    <a:bodyPr/>
                    <a:lstStyle/>
                    <a:p>
                      <a:pPr algn="ctr"/>
                      <a:r>
                        <a:rPr lang="en-US" sz="800" dirty="0">
                          <a:latin typeface="Aptos Narrow"/>
                        </a:rPr>
                        <a:t>NA</a:t>
                      </a:r>
                    </a:p>
                  </a:txBody>
                  <a:tcPr anchor="ctr"/>
                </a:tc>
                <a:tc>
                  <a:txBody>
                    <a:bodyPr/>
                    <a:lstStyle/>
                    <a:p>
                      <a:pPr lvl="0" algn="ctr">
                        <a:buNone/>
                      </a:pPr>
                      <a:r>
                        <a:rPr lang="en-US" sz="800" dirty="0">
                          <a:latin typeface="Aptos Narrow"/>
                        </a:rPr>
                        <a:t>50m</a:t>
                      </a:r>
                    </a:p>
                  </a:txBody>
                  <a:tcPr anchor="ctr"/>
                </a:tc>
                <a:tc>
                  <a:txBody>
                    <a:bodyPr/>
                    <a:lstStyle/>
                    <a:p>
                      <a:pPr algn="ctr"/>
                      <a:r>
                        <a:rPr lang="en-US" sz="800" dirty="0">
                          <a:latin typeface="Aptos Narrow"/>
                        </a:rPr>
                        <a:t>1800m</a:t>
                      </a:r>
                    </a:p>
                  </a:txBody>
                  <a:tcPr anchor="ctr"/>
                </a:tc>
                <a:tc>
                  <a:txBody>
                    <a:bodyPr/>
                    <a:lstStyle/>
                    <a:p>
                      <a:pPr algn="ctr"/>
                      <a:r>
                        <a:rPr lang="en-US" sz="800" dirty="0">
                          <a:latin typeface="Aptos Narrow"/>
                        </a:rPr>
                        <a:t>"</a:t>
                      </a:r>
                    </a:p>
                  </a:txBody>
                  <a:tcPr anchor="ctr"/>
                </a:tc>
                <a:tc gridSpan="4">
                  <a:txBody>
                    <a:bodyPr/>
                    <a:lstStyle/>
                    <a:p>
                      <a:pPr algn="ctr"/>
                      <a:r>
                        <a:rPr lang="en-US" sz="700" dirty="0">
                          <a:latin typeface="Aptos Narrow"/>
                        </a:rPr>
                        <a:t>NA</a:t>
                      </a:r>
                    </a:p>
                  </a:txBody>
                  <a:tcPr anchor="ctr"/>
                </a:tc>
                <a:tc hMerge="1">
                  <a:txBody>
                    <a:bodyPr/>
                    <a:lstStyle/>
                    <a:p>
                      <a:pPr algn="ctr"/>
                      <a:endParaRPr lang="en-US" sz="800" dirty="0">
                        <a:latin typeface="Aptos Narrow"/>
                      </a:endParaRPr>
                    </a:p>
                  </a:txBody>
                  <a:tcPr/>
                </a:tc>
                <a:tc hMerge="1">
                  <a:txBody>
                    <a:bodyPr/>
                    <a:lstStyle/>
                    <a:p>
                      <a:endParaRPr lang="en-US"/>
                    </a:p>
                  </a:txBody>
                  <a:tcPr/>
                </a:tc>
                <a:tc hMerge="1">
                  <a:txBody>
                    <a:bodyPr/>
                    <a:lstStyle/>
                    <a:p>
                      <a:pPr algn="ctr"/>
                      <a:endParaRPr lang="en-US" sz="800" dirty="0">
                        <a:latin typeface="Aptos Narrow"/>
                      </a:endParaRPr>
                    </a:p>
                  </a:txBody>
                  <a:tcPr/>
                </a:tc>
                <a:tc>
                  <a:txBody>
                    <a:bodyPr/>
                    <a:lstStyle/>
                    <a:p>
                      <a:pPr algn="ctr"/>
                      <a:r>
                        <a:rPr lang="en-US" sz="800" dirty="0">
                          <a:latin typeface="Aptos Narrow"/>
                        </a:rPr>
                        <a:t>45 rounds</a:t>
                      </a:r>
                    </a:p>
                  </a:txBody>
                  <a:tcPr anchor="ctr"/>
                </a:tc>
                <a:tc>
                  <a:txBody>
                    <a:bodyPr/>
                    <a:lstStyle/>
                    <a:p>
                      <a:pPr algn="ctr"/>
                      <a:r>
                        <a:rPr lang="en-US" sz="800" dirty="0">
                          <a:latin typeface="Aptos Narrow"/>
                        </a:rPr>
                        <a:t>NA</a:t>
                      </a:r>
                    </a:p>
                  </a:txBody>
                  <a:tcPr anchor="ctr"/>
                </a:tc>
                <a:tc>
                  <a:txBody>
                    <a:bodyPr/>
                    <a:lstStyle/>
                    <a:p>
                      <a:pPr algn="ctr"/>
                      <a:r>
                        <a:rPr lang="en-US" sz="800" dirty="0">
                          <a:latin typeface="Aptos Narrow"/>
                        </a:rPr>
                        <a:t>NA</a:t>
                      </a:r>
                    </a:p>
                  </a:txBody>
                  <a:tcPr anchor="ctr"/>
                </a:tc>
                <a:extLst>
                  <a:ext uri="{0D108BD9-81ED-4DB2-BD59-A6C34878D82A}">
                    <a16:rowId xmlns:a16="http://schemas.microsoft.com/office/drawing/2014/main" val="1831706755"/>
                  </a:ext>
                </a:extLst>
              </a:tr>
              <a:tr h="342080">
                <a:tc>
                  <a:txBody>
                    <a:bodyPr/>
                    <a:lstStyle/>
                    <a:p>
                      <a:pPr algn="ctr"/>
                      <a:r>
                        <a:rPr lang="en-US" sz="800" b="1" dirty="0">
                          <a:latin typeface="Aptos Narrow"/>
                        </a:rPr>
                        <a:t>M4</a:t>
                      </a:r>
                    </a:p>
                  </a:txBody>
                  <a:tcPr anchor="ctr"/>
                </a:tc>
                <a:tc>
                  <a:txBody>
                    <a:bodyPr/>
                    <a:lstStyle/>
                    <a:p>
                      <a:pPr algn="ctr"/>
                      <a:r>
                        <a:rPr lang="en-US" sz="800" dirty="0">
                          <a:latin typeface="Aptos Narrow"/>
                        </a:rPr>
                        <a:t>600m</a:t>
                      </a:r>
                    </a:p>
                  </a:txBody>
                  <a:tcPr anchor="ctr"/>
                </a:tc>
                <a:tc>
                  <a:txBody>
                    <a:bodyPr/>
                    <a:lstStyle/>
                    <a:p>
                      <a:pPr lvl="0" algn="ctr">
                        <a:buNone/>
                      </a:pPr>
                      <a:r>
                        <a:rPr lang="en-US" sz="800" dirty="0">
                          <a:latin typeface="Aptos Narrow"/>
                        </a:rPr>
                        <a:t>500m</a:t>
                      </a:r>
                    </a:p>
                  </a:txBody>
                  <a:tcPr anchor="ctr"/>
                </a:tc>
                <a:tc>
                  <a:txBody>
                    <a:bodyPr/>
                    <a:lstStyle/>
                    <a:p>
                      <a:pPr algn="ctr"/>
                      <a:r>
                        <a:rPr lang="en-US" sz="800" dirty="0">
                          <a:latin typeface="Aptos Narrow"/>
                        </a:rPr>
                        <a:t>3600m</a:t>
                      </a:r>
                    </a:p>
                  </a:txBody>
                  <a:tcPr anchor="ctr"/>
                </a:tc>
                <a:tc>
                  <a:txBody>
                    <a:bodyPr/>
                    <a:lstStyle/>
                    <a:p>
                      <a:pPr algn="ctr"/>
                      <a:r>
                        <a:rPr lang="en-US" sz="800" dirty="0">
                          <a:latin typeface="Aptos Narrow"/>
                        </a:rPr>
                        <a:t>"</a:t>
                      </a:r>
                    </a:p>
                  </a:txBody>
                  <a:tcPr anchor="ctr"/>
                </a:tc>
                <a:tc>
                  <a:txBody>
                    <a:bodyPr/>
                    <a:lstStyle/>
                    <a:p>
                      <a:pPr algn="ctr"/>
                      <a:r>
                        <a:rPr lang="en-US" sz="700" dirty="0">
                          <a:latin typeface="Aptos Narrow"/>
                        </a:rPr>
                        <a:t>12-15 RPM</a:t>
                      </a:r>
                    </a:p>
                  </a:txBody>
                  <a:tcPr anchor="ctr"/>
                </a:tc>
                <a:tc gridSpan="2">
                  <a:txBody>
                    <a:bodyPr/>
                    <a:lstStyle/>
                    <a:p>
                      <a:pPr lvl="0" algn="ctr">
                        <a:buNone/>
                      </a:pPr>
                      <a:r>
                        <a:rPr lang="en-US" sz="700" dirty="0">
                          <a:latin typeface="Aptos Narrow"/>
                        </a:rPr>
                        <a:t>45 RPM</a:t>
                      </a:r>
                    </a:p>
                  </a:txBody>
                  <a:tcPr anchor="ctr"/>
                </a:tc>
                <a:tc hMerge="1">
                  <a:txBody>
                    <a:bodyPr/>
                    <a:lstStyle/>
                    <a:p>
                      <a:pPr lvl="0" algn="ctr">
                        <a:buNone/>
                      </a:pPr>
                      <a:endParaRPr lang="en-US" sz="600" dirty="0">
                        <a:latin typeface="Aptos Narrow"/>
                      </a:endParaRPr>
                    </a:p>
                  </a:txBody>
                  <a:tcPr/>
                </a:tc>
                <a:tc>
                  <a:txBody>
                    <a:bodyPr/>
                    <a:lstStyle/>
                    <a:p>
                      <a:pPr lvl="0" algn="ctr">
                        <a:buNone/>
                      </a:pPr>
                      <a:r>
                        <a:rPr lang="en-US" sz="700" dirty="0">
                          <a:latin typeface="Aptos Narrow"/>
                        </a:rPr>
                        <a:t>90 RPM</a:t>
                      </a:r>
                    </a:p>
                  </a:txBody>
                  <a:tcPr anchor="ctr"/>
                </a:tc>
                <a:tc>
                  <a:txBody>
                    <a:bodyPr/>
                    <a:lstStyle/>
                    <a:p>
                      <a:pPr algn="ctr"/>
                      <a:r>
                        <a:rPr lang="en-US" sz="800" dirty="0">
                          <a:latin typeface="Aptos Narrow"/>
                        </a:rPr>
                        <a:t>210 rounds</a:t>
                      </a:r>
                    </a:p>
                  </a:txBody>
                  <a:tcPr anchor="ctr"/>
                </a:tc>
                <a:tc>
                  <a:txBody>
                    <a:bodyPr/>
                    <a:lstStyle/>
                    <a:p>
                      <a:pPr algn="ctr"/>
                      <a:r>
                        <a:rPr lang="en-US" sz="800" dirty="0">
                          <a:latin typeface="Aptos Narrow"/>
                        </a:rPr>
                        <a:t>900m</a:t>
                      </a:r>
                    </a:p>
                  </a:txBody>
                  <a:tcPr anchor="ctr"/>
                </a:tc>
                <a:tc>
                  <a:txBody>
                    <a:bodyPr/>
                    <a:lstStyle/>
                    <a:p>
                      <a:pPr algn="ctr"/>
                      <a:r>
                        <a:rPr lang="en-US" sz="800" dirty="0">
                          <a:latin typeface="Aptos Narrow"/>
                        </a:rPr>
                        <a:t>NA</a:t>
                      </a:r>
                    </a:p>
                  </a:txBody>
                  <a:tcPr anchor="ctr"/>
                </a:tc>
                <a:extLst>
                  <a:ext uri="{0D108BD9-81ED-4DB2-BD59-A6C34878D82A}">
                    <a16:rowId xmlns:a16="http://schemas.microsoft.com/office/drawing/2014/main" val="3243701294"/>
                  </a:ext>
                </a:extLst>
              </a:tr>
              <a:tr h="342080">
                <a:tc>
                  <a:txBody>
                    <a:bodyPr/>
                    <a:lstStyle/>
                    <a:p>
                      <a:pPr algn="ctr"/>
                      <a:r>
                        <a:rPr lang="en-US" sz="800" b="1" dirty="0">
                          <a:latin typeface="Aptos Narrow"/>
                        </a:rPr>
                        <a:t>M16A2</a:t>
                      </a:r>
                    </a:p>
                  </a:txBody>
                  <a:tcPr anchor="ctr"/>
                </a:tc>
                <a:tc>
                  <a:txBody>
                    <a:bodyPr/>
                    <a:lstStyle/>
                    <a:p>
                      <a:pPr algn="ctr"/>
                      <a:r>
                        <a:rPr lang="en-US" sz="800" dirty="0">
                          <a:latin typeface="Aptos Narrow"/>
                        </a:rPr>
                        <a:t>800m</a:t>
                      </a:r>
                    </a:p>
                  </a:txBody>
                  <a:tcPr anchor="ctr"/>
                </a:tc>
                <a:tc>
                  <a:txBody>
                    <a:bodyPr/>
                    <a:lstStyle/>
                    <a:p>
                      <a:pPr lvl="0" algn="ctr">
                        <a:buNone/>
                      </a:pPr>
                      <a:r>
                        <a:rPr lang="en-US" sz="800" dirty="0">
                          <a:latin typeface="Aptos Narrow"/>
                        </a:rPr>
                        <a:t>550m</a:t>
                      </a:r>
                    </a:p>
                  </a:txBody>
                  <a:tcPr anchor="ctr"/>
                </a:tc>
                <a:tc>
                  <a:txBody>
                    <a:bodyPr/>
                    <a:lstStyle/>
                    <a:p>
                      <a:pPr algn="ctr"/>
                      <a:r>
                        <a:rPr lang="en-US" sz="800" dirty="0">
                          <a:latin typeface="Aptos Narrow"/>
                        </a:rPr>
                        <a:t>3600m</a:t>
                      </a:r>
                    </a:p>
                  </a:txBody>
                  <a:tcPr anchor="ctr"/>
                </a:tc>
                <a:tc>
                  <a:txBody>
                    <a:bodyPr/>
                    <a:lstStyle/>
                    <a:p>
                      <a:pPr algn="ctr"/>
                      <a:r>
                        <a:rPr lang="en-US" sz="800" dirty="0">
                          <a:latin typeface="Aptos Narrow"/>
                        </a:rPr>
                        <a:t>"</a:t>
                      </a:r>
                    </a:p>
                  </a:txBody>
                  <a:tcPr anchor="ctr"/>
                </a:tc>
                <a:tc>
                  <a:txBody>
                    <a:bodyPr/>
                    <a:lstStyle/>
                    <a:p>
                      <a:pPr algn="ctr"/>
                      <a:r>
                        <a:rPr lang="en-US" sz="700" dirty="0">
                          <a:latin typeface="Aptos Narrow"/>
                        </a:rPr>
                        <a:t>12-15 RPM</a:t>
                      </a:r>
                    </a:p>
                  </a:txBody>
                  <a:tcPr anchor="ctr"/>
                </a:tc>
                <a:tc gridSpan="2">
                  <a:txBody>
                    <a:bodyPr/>
                    <a:lstStyle/>
                    <a:p>
                      <a:pPr lvl="0" algn="ctr">
                        <a:buNone/>
                      </a:pPr>
                      <a:r>
                        <a:rPr lang="en-US" sz="700" dirty="0">
                          <a:latin typeface="Aptos Narrow"/>
                        </a:rPr>
                        <a:t>45 RPM</a:t>
                      </a:r>
                    </a:p>
                  </a:txBody>
                  <a:tcPr anchor="ctr"/>
                </a:tc>
                <a:tc hMerge="1">
                  <a:txBody>
                    <a:bodyPr/>
                    <a:lstStyle/>
                    <a:p>
                      <a:pPr lvl="0" algn="ctr">
                        <a:buNone/>
                      </a:pPr>
                      <a:endParaRPr lang="en-US" sz="600" dirty="0">
                        <a:latin typeface="Aptos Narrow"/>
                      </a:endParaRPr>
                    </a:p>
                  </a:txBody>
                  <a:tcPr/>
                </a:tc>
                <a:tc>
                  <a:txBody>
                    <a:bodyPr/>
                    <a:lstStyle/>
                    <a:p>
                      <a:pPr lvl="0" algn="ctr">
                        <a:buNone/>
                      </a:pPr>
                      <a:r>
                        <a:rPr lang="en-US" sz="700" dirty="0">
                          <a:latin typeface="Aptos Narrow"/>
                        </a:rPr>
                        <a:t>90 RPM</a:t>
                      </a:r>
                    </a:p>
                  </a:txBody>
                  <a:tcPr anchor="ctr"/>
                </a:tc>
                <a:tc>
                  <a:txBody>
                    <a:bodyPr/>
                    <a:lstStyle/>
                    <a:p>
                      <a:pPr algn="ctr"/>
                      <a:r>
                        <a:rPr lang="en-US" sz="800" dirty="0">
                          <a:latin typeface="Aptos Narrow"/>
                        </a:rPr>
                        <a:t>210 rounds</a:t>
                      </a:r>
                    </a:p>
                  </a:txBody>
                  <a:tcPr anchor="ctr"/>
                </a:tc>
                <a:tc>
                  <a:txBody>
                    <a:bodyPr/>
                    <a:lstStyle/>
                    <a:p>
                      <a:pPr algn="ctr"/>
                      <a:r>
                        <a:rPr lang="en-US" sz="800" dirty="0">
                          <a:latin typeface="Aptos Narrow"/>
                        </a:rPr>
                        <a:t>900m</a:t>
                      </a:r>
                    </a:p>
                  </a:txBody>
                  <a:tcPr anchor="ctr"/>
                </a:tc>
                <a:tc>
                  <a:txBody>
                    <a:bodyPr/>
                    <a:lstStyle/>
                    <a:p>
                      <a:pPr algn="ctr"/>
                      <a:r>
                        <a:rPr lang="en-US" sz="800" dirty="0">
                          <a:latin typeface="Aptos Narrow"/>
                        </a:rPr>
                        <a:t>NA</a:t>
                      </a:r>
                    </a:p>
                  </a:txBody>
                  <a:tcPr anchor="ctr"/>
                </a:tc>
                <a:extLst>
                  <a:ext uri="{0D108BD9-81ED-4DB2-BD59-A6C34878D82A}">
                    <a16:rowId xmlns:a16="http://schemas.microsoft.com/office/drawing/2014/main" val="656685824"/>
                  </a:ext>
                </a:extLst>
              </a:tr>
              <a:tr h="342080">
                <a:tc>
                  <a:txBody>
                    <a:bodyPr/>
                    <a:lstStyle/>
                    <a:p>
                      <a:pPr algn="ctr"/>
                      <a:r>
                        <a:rPr lang="en-US" sz="800" b="1" dirty="0">
                          <a:latin typeface="Aptos Narrow"/>
                        </a:rPr>
                        <a:t>M203</a:t>
                      </a:r>
                    </a:p>
                  </a:txBody>
                  <a:tcPr anchor="ctr"/>
                </a:tc>
                <a:tc>
                  <a:txBody>
                    <a:bodyPr/>
                    <a:lstStyle/>
                    <a:p>
                      <a:pPr algn="ctr"/>
                      <a:r>
                        <a:rPr lang="en-US" sz="800" dirty="0">
                          <a:latin typeface="Aptos Narrow"/>
                        </a:rPr>
                        <a:t>350m</a:t>
                      </a:r>
                    </a:p>
                  </a:txBody>
                  <a:tcPr anchor="ctr"/>
                </a:tc>
                <a:tc>
                  <a:txBody>
                    <a:bodyPr/>
                    <a:lstStyle/>
                    <a:p>
                      <a:pPr lvl="0" algn="ctr">
                        <a:buNone/>
                      </a:pPr>
                      <a:r>
                        <a:rPr lang="en-US" sz="800" dirty="0">
                          <a:latin typeface="Aptos Narrow"/>
                        </a:rPr>
                        <a:t>150m</a:t>
                      </a:r>
                    </a:p>
                  </a:txBody>
                  <a:tcPr anchor="ctr"/>
                </a:tc>
                <a:tc>
                  <a:txBody>
                    <a:bodyPr/>
                    <a:lstStyle/>
                    <a:p>
                      <a:pPr algn="ctr"/>
                      <a:r>
                        <a:rPr lang="en-US" sz="800" dirty="0">
                          <a:latin typeface="Aptos Narrow"/>
                        </a:rPr>
                        <a:t>400m</a:t>
                      </a:r>
                    </a:p>
                  </a:txBody>
                  <a:tcPr anchor="ctr"/>
                </a:tc>
                <a:tc>
                  <a:txBody>
                    <a:bodyPr/>
                    <a:lstStyle/>
                    <a:p>
                      <a:pPr algn="ctr"/>
                      <a:r>
                        <a:rPr lang="en-US" sz="800" dirty="0">
                          <a:latin typeface="Aptos Narrow"/>
                        </a:rPr>
                        <a:t>" 130m training</a:t>
                      </a:r>
                    </a:p>
                    <a:p>
                      <a:pPr lvl="0" algn="ctr">
                        <a:buNone/>
                      </a:pPr>
                      <a:r>
                        <a:rPr lang="en-US" sz="800" dirty="0">
                          <a:latin typeface="Aptos Narrow"/>
                        </a:rPr>
                        <a:t>31m combat</a:t>
                      </a:r>
                    </a:p>
                  </a:txBody>
                  <a:tcPr anchor="ctr"/>
                </a:tc>
                <a:tc gridSpan="2">
                  <a:txBody>
                    <a:bodyPr/>
                    <a:lstStyle/>
                    <a:p>
                      <a:pPr algn="ctr"/>
                      <a:r>
                        <a:rPr lang="en-US" sz="700" dirty="0">
                          <a:latin typeface="Aptos Narrow"/>
                        </a:rPr>
                        <a:t>5-7 rounds aimed</a:t>
                      </a:r>
                    </a:p>
                  </a:txBody>
                  <a:tcPr anchor="ctr"/>
                </a:tc>
                <a:tc hMerge="1">
                  <a:txBody>
                    <a:bodyPr/>
                    <a:lstStyle/>
                    <a:p>
                      <a:pPr algn="ctr"/>
                      <a:endParaRPr lang="en-US" sz="800" dirty="0">
                        <a:latin typeface="Aptos Narrow"/>
                      </a:endParaRPr>
                    </a:p>
                  </a:txBody>
                  <a:tcPr/>
                </a:tc>
                <a:tc gridSpan="2">
                  <a:txBody>
                    <a:bodyPr/>
                    <a:lstStyle/>
                    <a:p>
                      <a:pPr lvl="0" algn="ctr">
                        <a:buNone/>
                      </a:pPr>
                      <a:r>
                        <a:rPr lang="en-US" sz="700" dirty="0">
                          <a:latin typeface="Aptos Narrow"/>
                        </a:rPr>
                        <a:t>15-17 RPM area supp</a:t>
                      </a:r>
                    </a:p>
                  </a:txBody>
                  <a:tcPr anchor="ctr"/>
                </a:tc>
                <a:tc hMerge="1">
                  <a:txBody>
                    <a:bodyPr/>
                    <a:lstStyle/>
                    <a:p>
                      <a:pPr algn="ctr"/>
                      <a:endParaRPr lang="en-US" sz="800" dirty="0">
                        <a:latin typeface="Aptos Narrow"/>
                      </a:endParaRPr>
                    </a:p>
                  </a:txBody>
                  <a:tcPr/>
                </a:tc>
                <a:tc>
                  <a:txBody>
                    <a:bodyPr/>
                    <a:lstStyle/>
                    <a:p>
                      <a:pPr algn="ctr"/>
                      <a:r>
                        <a:rPr lang="en-US" sz="800" dirty="0">
                          <a:latin typeface="Aptos Narrow"/>
                        </a:rPr>
                        <a:t>36 rounds</a:t>
                      </a:r>
                    </a:p>
                  </a:txBody>
                  <a:tcPr anchor="ctr"/>
                </a:tc>
                <a:tc>
                  <a:txBody>
                    <a:bodyPr/>
                    <a:lstStyle/>
                    <a:p>
                      <a:pPr algn="ctr"/>
                      <a:r>
                        <a:rPr lang="en-US" sz="800" dirty="0">
                          <a:latin typeface="Aptos Narrow"/>
                        </a:rPr>
                        <a:t>NA</a:t>
                      </a:r>
                    </a:p>
                  </a:txBody>
                  <a:tcPr anchor="ctr"/>
                </a:tc>
                <a:tc>
                  <a:txBody>
                    <a:bodyPr/>
                    <a:lstStyle/>
                    <a:p>
                      <a:pPr algn="ctr"/>
                      <a:r>
                        <a:rPr lang="en-US" sz="800" dirty="0">
                          <a:latin typeface="Aptos Narrow"/>
                        </a:rPr>
                        <a:t>5m kill</a:t>
                      </a:r>
                    </a:p>
                    <a:p>
                      <a:pPr lvl="0" algn="ctr">
                        <a:buNone/>
                      </a:pPr>
                      <a:r>
                        <a:rPr lang="en-US" sz="800" dirty="0">
                          <a:latin typeface="Aptos Narrow"/>
                        </a:rPr>
                        <a:t>15m wound</a:t>
                      </a:r>
                    </a:p>
                  </a:txBody>
                  <a:tcPr anchor="ctr"/>
                </a:tc>
                <a:extLst>
                  <a:ext uri="{0D108BD9-81ED-4DB2-BD59-A6C34878D82A}">
                    <a16:rowId xmlns:a16="http://schemas.microsoft.com/office/drawing/2014/main" val="1002614674"/>
                  </a:ext>
                </a:extLst>
              </a:tr>
              <a:tr h="342080">
                <a:tc>
                  <a:txBody>
                    <a:bodyPr/>
                    <a:lstStyle/>
                    <a:p>
                      <a:pPr lvl="0" algn="ctr">
                        <a:buNone/>
                      </a:pPr>
                      <a:r>
                        <a:rPr lang="en-US" sz="800" b="1" dirty="0">
                          <a:latin typeface="Aptos Narrow"/>
                        </a:rPr>
                        <a:t>M320</a:t>
                      </a:r>
                    </a:p>
                  </a:txBody>
                  <a:tcPr anchor="ctr"/>
                </a:tc>
                <a:tc>
                  <a:txBody>
                    <a:bodyPr/>
                    <a:lstStyle/>
                    <a:p>
                      <a:pPr lvl="0" algn="ctr">
                        <a:buNone/>
                      </a:pPr>
                      <a:r>
                        <a:rPr lang="en-US" sz="800" dirty="0">
                          <a:latin typeface="Aptos Narrow"/>
                        </a:rPr>
                        <a:t>350m</a:t>
                      </a:r>
                    </a:p>
                  </a:txBody>
                  <a:tcPr anchor="ctr"/>
                </a:tc>
                <a:tc>
                  <a:txBody>
                    <a:bodyPr/>
                    <a:lstStyle/>
                    <a:p>
                      <a:pPr lvl="0" algn="ctr">
                        <a:buNone/>
                      </a:pPr>
                      <a:r>
                        <a:rPr lang="en-US" sz="800" dirty="0">
                          <a:latin typeface="Aptos Narrow"/>
                        </a:rPr>
                        <a:t>150m</a:t>
                      </a:r>
                    </a:p>
                  </a:txBody>
                  <a:tcPr anchor="ctr"/>
                </a:tc>
                <a:tc>
                  <a:txBody>
                    <a:bodyPr/>
                    <a:lstStyle/>
                    <a:p>
                      <a:pPr lvl="0" algn="ctr">
                        <a:buNone/>
                      </a:pPr>
                      <a:r>
                        <a:rPr lang="en-US" sz="800" dirty="0">
                          <a:latin typeface="Aptos Narrow"/>
                        </a:rPr>
                        <a:t>400m</a:t>
                      </a:r>
                    </a:p>
                  </a:txBody>
                  <a:tcPr anchor="ctr"/>
                </a:tc>
                <a:tc>
                  <a:txBody>
                    <a:bodyPr/>
                    <a:lstStyle/>
                    <a:p>
                      <a:pPr lvl="0" algn="ctr">
                        <a:buNone/>
                      </a:pPr>
                      <a:r>
                        <a:rPr lang="en-US" sz="800" dirty="0">
                          <a:latin typeface="Aptos Narrow"/>
                        </a:rPr>
                        <a:t>" 130m training</a:t>
                      </a:r>
                    </a:p>
                    <a:p>
                      <a:pPr lvl="0" algn="ctr">
                        <a:buNone/>
                      </a:pPr>
                      <a:r>
                        <a:rPr lang="en-US" sz="800" dirty="0">
                          <a:latin typeface="Aptos Narrow"/>
                        </a:rPr>
                        <a:t>31m combat</a:t>
                      </a:r>
                    </a:p>
                  </a:txBody>
                  <a:tcPr anchor="ctr"/>
                </a:tc>
                <a:tc gridSpan="2">
                  <a:txBody>
                    <a:bodyPr/>
                    <a:lstStyle/>
                    <a:p>
                      <a:pPr lvl="0" algn="ctr">
                        <a:buNone/>
                      </a:pPr>
                      <a:r>
                        <a:rPr lang="en-US" sz="700" dirty="0">
                          <a:latin typeface="Aptos Narrow"/>
                        </a:rPr>
                        <a:t>5-7 rounds aimed</a:t>
                      </a:r>
                    </a:p>
                  </a:txBody>
                  <a:tcPr anchor="ctr"/>
                </a:tc>
                <a:tc hMerge="1">
                  <a:txBody>
                    <a:bodyPr/>
                    <a:lstStyle/>
                    <a:p>
                      <a:pPr lvl="0" algn="ctr">
                        <a:buNone/>
                      </a:pPr>
                      <a:endParaRPr lang="en-US" sz="800" dirty="0">
                        <a:latin typeface="Aptos Narrow"/>
                      </a:endParaRPr>
                    </a:p>
                  </a:txBody>
                  <a:tcPr/>
                </a:tc>
                <a:tc gridSpan="2">
                  <a:txBody>
                    <a:bodyPr/>
                    <a:lstStyle/>
                    <a:p>
                      <a:pPr lvl="0" algn="ctr">
                        <a:buNone/>
                      </a:pPr>
                      <a:r>
                        <a:rPr lang="en-US" sz="700" dirty="0">
                          <a:latin typeface="Aptos Narrow"/>
                        </a:rPr>
                        <a:t>15-17 RPM area supp</a:t>
                      </a:r>
                    </a:p>
                  </a:txBody>
                  <a:tcPr anchor="ctr"/>
                </a:tc>
                <a:tc hMerge="1">
                  <a:txBody>
                    <a:bodyPr/>
                    <a:lstStyle/>
                    <a:p>
                      <a:pPr lvl="0" algn="ctr">
                        <a:buNone/>
                      </a:pPr>
                      <a:endParaRPr lang="en-US" sz="800" dirty="0">
                        <a:latin typeface="Aptos Narrow"/>
                      </a:endParaRPr>
                    </a:p>
                  </a:txBody>
                  <a:tcPr/>
                </a:tc>
                <a:tc>
                  <a:txBody>
                    <a:bodyPr/>
                    <a:lstStyle/>
                    <a:p>
                      <a:pPr lvl="0" algn="ctr">
                        <a:buNone/>
                      </a:pPr>
                      <a:r>
                        <a:rPr lang="en-US" sz="800" dirty="0">
                          <a:latin typeface="Aptos Narrow"/>
                        </a:rPr>
                        <a:t>36 rounds</a:t>
                      </a:r>
                    </a:p>
                  </a:txBody>
                  <a:tcPr anchor="ctr"/>
                </a:tc>
                <a:tc>
                  <a:txBody>
                    <a:bodyPr/>
                    <a:lstStyle/>
                    <a:p>
                      <a:pPr lvl="0" algn="ctr">
                        <a:buNone/>
                      </a:pPr>
                      <a:r>
                        <a:rPr lang="en-US" sz="800" dirty="0">
                          <a:latin typeface="Aptos Narrow"/>
                        </a:rPr>
                        <a:t>NA</a:t>
                      </a:r>
                    </a:p>
                  </a:txBody>
                  <a:tcPr anchor="ctr"/>
                </a:tc>
                <a:tc>
                  <a:txBody>
                    <a:bodyPr/>
                    <a:lstStyle/>
                    <a:p>
                      <a:pPr lvl="0" algn="ctr">
                        <a:buNone/>
                      </a:pPr>
                      <a:r>
                        <a:rPr lang="en-US" sz="800" dirty="0">
                          <a:latin typeface="Aptos Narrow"/>
                        </a:rPr>
                        <a:t>5m kill</a:t>
                      </a:r>
                    </a:p>
                    <a:p>
                      <a:pPr lvl="0" algn="ctr">
                        <a:buNone/>
                      </a:pPr>
                      <a:r>
                        <a:rPr lang="en-US" sz="800" dirty="0">
                          <a:latin typeface="Aptos Narrow"/>
                        </a:rPr>
                        <a:t>15m wound</a:t>
                      </a:r>
                    </a:p>
                  </a:txBody>
                  <a:tcPr anchor="ctr"/>
                </a:tc>
                <a:extLst>
                  <a:ext uri="{0D108BD9-81ED-4DB2-BD59-A6C34878D82A}">
                    <a16:rowId xmlns:a16="http://schemas.microsoft.com/office/drawing/2014/main" val="1027432240"/>
                  </a:ext>
                </a:extLst>
              </a:tr>
              <a:tr h="662090">
                <a:tc>
                  <a:txBody>
                    <a:bodyPr/>
                    <a:lstStyle/>
                    <a:p>
                      <a:pPr lvl="0" algn="ctr">
                        <a:buNone/>
                      </a:pPr>
                      <a:r>
                        <a:rPr lang="en-US" sz="800" b="1" dirty="0">
                          <a:latin typeface="Aptos Narrow"/>
                        </a:rPr>
                        <a:t>M249</a:t>
                      </a:r>
                    </a:p>
                  </a:txBody>
                  <a:tcPr anchor="ctr"/>
                </a:tc>
                <a:tc>
                  <a:txBody>
                    <a:bodyPr/>
                    <a:lstStyle/>
                    <a:p>
                      <a:pPr lvl="0" algn="ctr">
                        <a:buNone/>
                      </a:pPr>
                      <a:r>
                        <a:rPr lang="en-US" sz="800" dirty="0">
                          <a:latin typeface="Aptos Narrow"/>
                        </a:rPr>
                        <a:t>800m</a:t>
                      </a:r>
                    </a:p>
                    <a:p>
                      <a:pPr lvl="0" algn="ctr">
                        <a:buNone/>
                      </a:pPr>
                      <a:r>
                        <a:rPr lang="en-US" sz="800" dirty="0">
                          <a:latin typeface="Aptos Narrow"/>
                        </a:rPr>
                        <a:t>1000m on tripod</a:t>
                      </a:r>
                    </a:p>
                  </a:txBody>
                  <a:tcPr anchor="ctr"/>
                </a:tc>
                <a:tc>
                  <a:txBody>
                    <a:bodyPr/>
                    <a:lstStyle/>
                    <a:p>
                      <a:pPr lvl="0" algn="ctr">
                        <a:buNone/>
                      </a:pPr>
                      <a:r>
                        <a:rPr lang="en-US" sz="800" dirty="0">
                          <a:latin typeface="Aptos Narrow"/>
                        </a:rPr>
                        <a:t>600m</a:t>
                      </a:r>
                    </a:p>
                    <a:p>
                      <a:pPr lvl="0" algn="ctr">
                        <a:buNone/>
                      </a:pPr>
                      <a:r>
                        <a:rPr lang="en-US" sz="800" dirty="0">
                          <a:latin typeface="Aptos Narrow"/>
                        </a:rPr>
                        <a:t>800m on tripod</a:t>
                      </a:r>
                    </a:p>
                  </a:txBody>
                  <a:tcPr anchor="ctr"/>
                </a:tc>
                <a:tc>
                  <a:txBody>
                    <a:bodyPr/>
                    <a:lstStyle/>
                    <a:p>
                      <a:pPr lvl="0" algn="ctr">
                        <a:buNone/>
                      </a:pPr>
                      <a:r>
                        <a:rPr lang="en-US" sz="800" dirty="0">
                          <a:latin typeface="Aptos Narrow"/>
                        </a:rPr>
                        <a:t>3600m</a:t>
                      </a:r>
                    </a:p>
                  </a:txBody>
                  <a:tcPr anchor="ctr"/>
                </a:tc>
                <a:tc>
                  <a:txBody>
                    <a:bodyPr/>
                    <a:lstStyle/>
                    <a:p>
                      <a:pPr lvl="0" algn="ctr">
                        <a:buNone/>
                      </a:pPr>
                      <a:r>
                        <a:rPr lang="en-US" sz="800" dirty="0">
                          <a:latin typeface="Aptos Narrow"/>
                        </a:rPr>
                        <a:t>" 15 DEG WAIVER AVAILABLE FOR TRIPOD ONLY</a:t>
                      </a:r>
                    </a:p>
                  </a:txBody>
                  <a:tcPr anchor="ctr"/>
                </a:tc>
                <a:tc>
                  <a:txBody>
                    <a:bodyPr/>
                    <a:lstStyle/>
                    <a:p>
                      <a:pPr lvl="0" algn="ctr">
                        <a:buNone/>
                      </a:pPr>
                      <a:r>
                        <a:rPr lang="en-US" sz="700" dirty="0">
                          <a:latin typeface="Aptos Narrow"/>
                        </a:rPr>
                        <a:t>50rpm</a:t>
                      </a:r>
                    </a:p>
                    <a:p>
                      <a:pPr lvl="0" algn="ctr">
                        <a:buNone/>
                      </a:pPr>
                      <a:r>
                        <a:rPr lang="en-US" sz="700" dirty="0">
                          <a:latin typeface="Aptos Narrow"/>
                        </a:rPr>
                        <a:t>3-5 </a:t>
                      </a:r>
                      <a:r>
                        <a:rPr lang="en-US" sz="700" err="1">
                          <a:latin typeface="Aptos Narrow"/>
                        </a:rPr>
                        <a:t>rds</a:t>
                      </a:r>
                      <a:r>
                        <a:rPr lang="en-US" sz="700" dirty="0">
                          <a:latin typeface="Aptos Narrow"/>
                        </a:rPr>
                        <a:t> / 4-6s</a:t>
                      </a:r>
                    </a:p>
                  </a:txBody>
                  <a:tcPr anchor="ctr"/>
                </a:tc>
                <a:tc gridSpan="2">
                  <a:txBody>
                    <a:bodyPr/>
                    <a:lstStyle/>
                    <a:p>
                      <a:pPr lvl="0" algn="ctr">
                        <a:buNone/>
                      </a:pPr>
                      <a:r>
                        <a:rPr lang="en-US" sz="700" dirty="0">
                          <a:latin typeface="Aptos Narrow"/>
                        </a:rPr>
                        <a:t>100rpm 8-10 </a:t>
                      </a:r>
                      <a:r>
                        <a:rPr lang="en-US" sz="700" err="1">
                          <a:latin typeface="Aptos Narrow"/>
                        </a:rPr>
                        <a:t>rds</a:t>
                      </a:r>
                      <a:r>
                        <a:rPr lang="en-US" sz="700" dirty="0">
                          <a:latin typeface="Aptos Narrow"/>
                        </a:rPr>
                        <a:t> / 2-3s</a:t>
                      </a:r>
                    </a:p>
                  </a:txBody>
                  <a:tcPr anchor="ctr"/>
                </a:tc>
                <a:tc hMerge="1">
                  <a:txBody>
                    <a:bodyPr/>
                    <a:lstStyle/>
                    <a:p>
                      <a:pPr lvl="0" algn="ctr">
                        <a:buNone/>
                      </a:pPr>
                      <a:endParaRPr lang="en-US" sz="600">
                        <a:latin typeface="Aptos Narrow"/>
                      </a:endParaRPr>
                    </a:p>
                  </a:txBody>
                  <a:tcPr/>
                </a:tc>
                <a:tc>
                  <a:txBody>
                    <a:bodyPr/>
                    <a:lstStyle/>
                    <a:p>
                      <a:pPr lvl="0" algn="ctr">
                        <a:buNone/>
                      </a:pPr>
                      <a:r>
                        <a:rPr lang="en-US" sz="700" dirty="0">
                          <a:latin typeface="Aptos Narrow"/>
                        </a:rPr>
                        <a:t>650-850rpm</a:t>
                      </a:r>
                    </a:p>
                    <a:p>
                      <a:pPr lvl="0" algn="ctr">
                        <a:buNone/>
                      </a:pPr>
                      <a:r>
                        <a:rPr lang="en-US" sz="700" dirty="0">
                          <a:latin typeface="Aptos Narrow"/>
                        </a:rPr>
                        <a:t>Barrel every min</a:t>
                      </a:r>
                    </a:p>
                  </a:txBody>
                  <a:tcPr anchor="ctr"/>
                </a:tc>
                <a:tc>
                  <a:txBody>
                    <a:bodyPr/>
                    <a:lstStyle/>
                    <a:p>
                      <a:pPr lvl="0" algn="ctr">
                        <a:buNone/>
                      </a:pPr>
                      <a:r>
                        <a:rPr lang="en-US" sz="800" dirty="0">
                          <a:latin typeface="Aptos Narrow"/>
                        </a:rPr>
                        <a:t>1000 rounds</a:t>
                      </a:r>
                    </a:p>
                  </a:txBody>
                  <a:tcPr anchor="ctr"/>
                </a:tc>
                <a:tc>
                  <a:txBody>
                    <a:bodyPr/>
                    <a:lstStyle/>
                    <a:p>
                      <a:pPr lvl="0" algn="ctr">
                        <a:buNone/>
                      </a:pPr>
                      <a:r>
                        <a:rPr lang="en-US" sz="800" dirty="0">
                          <a:latin typeface="Aptos Narrow"/>
                        </a:rPr>
                        <a:t>900m</a:t>
                      </a:r>
                    </a:p>
                  </a:txBody>
                  <a:tcPr anchor="ctr"/>
                </a:tc>
                <a:tc>
                  <a:txBody>
                    <a:bodyPr/>
                    <a:lstStyle/>
                    <a:p>
                      <a:pPr lvl="0" algn="ctr">
                        <a:buNone/>
                      </a:pPr>
                      <a:r>
                        <a:rPr lang="en-US" sz="800" dirty="0">
                          <a:latin typeface="Aptos Narrow"/>
                        </a:rPr>
                        <a:t>NA</a:t>
                      </a:r>
                    </a:p>
                  </a:txBody>
                  <a:tcPr anchor="ctr"/>
                </a:tc>
                <a:extLst>
                  <a:ext uri="{0D108BD9-81ED-4DB2-BD59-A6C34878D82A}">
                    <a16:rowId xmlns:a16="http://schemas.microsoft.com/office/drawing/2014/main" val="690366533"/>
                  </a:ext>
                </a:extLst>
              </a:tr>
              <a:tr h="662090">
                <a:tc>
                  <a:txBody>
                    <a:bodyPr/>
                    <a:lstStyle/>
                    <a:p>
                      <a:pPr lvl="0" algn="ctr">
                        <a:buNone/>
                      </a:pPr>
                      <a:r>
                        <a:rPr lang="en-US" sz="800" b="1" dirty="0">
                          <a:latin typeface="Aptos Narrow"/>
                        </a:rPr>
                        <a:t>M240</a:t>
                      </a:r>
                    </a:p>
                  </a:txBody>
                  <a:tcPr anchor="ctr"/>
                </a:tc>
                <a:tc>
                  <a:txBody>
                    <a:bodyPr/>
                    <a:lstStyle/>
                    <a:p>
                      <a:pPr lvl="0" algn="ctr">
                        <a:buNone/>
                      </a:pPr>
                      <a:r>
                        <a:rPr lang="en-US" sz="800" dirty="0">
                          <a:latin typeface="Aptos Narrow"/>
                        </a:rPr>
                        <a:t>800m </a:t>
                      </a:r>
                      <a:endParaRPr lang="en-US" sz="800"/>
                    </a:p>
                    <a:p>
                      <a:pPr lvl="0" algn="ctr">
                        <a:buNone/>
                      </a:pPr>
                      <a:r>
                        <a:rPr lang="en-US" sz="800" dirty="0">
                          <a:latin typeface="Aptos Narrow"/>
                        </a:rPr>
                        <a:t>1100m on tripod</a:t>
                      </a:r>
                    </a:p>
                  </a:txBody>
                  <a:tcPr anchor="ctr"/>
                </a:tc>
                <a:tc>
                  <a:txBody>
                    <a:bodyPr/>
                    <a:lstStyle/>
                    <a:p>
                      <a:pPr lvl="0" algn="ctr">
                        <a:buNone/>
                      </a:pPr>
                      <a:r>
                        <a:rPr lang="en-US" sz="800" dirty="0">
                          <a:latin typeface="Aptos Narrow"/>
                        </a:rPr>
                        <a:t>600m 800m on tripod</a:t>
                      </a:r>
                    </a:p>
                  </a:txBody>
                  <a:tcPr anchor="ctr"/>
                </a:tc>
                <a:tc>
                  <a:txBody>
                    <a:bodyPr/>
                    <a:lstStyle/>
                    <a:p>
                      <a:pPr lvl="0" algn="ctr">
                        <a:buNone/>
                      </a:pPr>
                      <a:r>
                        <a:rPr lang="en-US" sz="800" dirty="0">
                          <a:latin typeface="Aptos Narrow"/>
                        </a:rPr>
                        <a:t>3725m</a:t>
                      </a:r>
                    </a:p>
                  </a:txBody>
                  <a:tcPr anchor="ctr"/>
                </a:tc>
                <a:tc>
                  <a:txBody>
                    <a:bodyPr/>
                    <a:lstStyle/>
                    <a:p>
                      <a:pPr lvl="0" algn="ctr">
                        <a:buNone/>
                      </a:pPr>
                      <a:r>
                        <a:rPr lang="en-US" sz="800" dirty="0">
                          <a:latin typeface="Aptos Narrow"/>
                        </a:rPr>
                        <a:t>" 15 DEG WAIVER AVAILABLE FOR TRIPOD ONLY</a:t>
                      </a:r>
                    </a:p>
                  </a:txBody>
                  <a:tcPr anchor="ctr"/>
                </a:tc>
                <a:tc>
                  <a:txBody>
                    <a:bodyPr/>
                    <a:lstStyle/>
                    <a:p>
                      <a:pPr lvl="0" algn="ctr">
                        <a:buNone/>
                      </a:pPr>
                      <a:r>
                        <a:rPr lang="en-US" sz="700" dirty="0">
                          <a:latin typeface="Aptos Narrow"/>
                        </a:rPr>
                        <a:t>100rd</a:t>
                      </a:r>
                    </a:p>
                    <a:p>
                      <a:pPr lvl="0" algn="ctr">
                        <a:buNone/>
                      </a:pPr>
                      <a:r>
                        <a:rPr lang="en-US" sz="700" dirty="0">
                          <a:latin typeface="Aptos Narrow"/>
                        </a:rPr>
                        <a:t>6-9 </a:t>
                      </a:r>
                      <a:r>
                        <a:rPr lang="en-US" sz="700" err="1">
                          <a:latin typeface="Aptos Narrow"/>
                        </a:rPr>
                        <a:t>rd</a:t>
                      </a:r>
                      <a:r>
                        <a:rPr lang="en-US" sz="700" dirty="0">
                          <a:latin typeface="Aptos Narrow"/>
                        </a:rPr>
                        <a:t> / 4-6 sec</a:t>
                      </a:r>
                    </a:p>
                  </a:txBody>
                  <a:tcPr anchor="ctr"/>
                </a:tc>
                <a:tc gridSpan="2">
                  <a:txBody>
                    <a:bodyPr/>
                    <a:lstStyle/>
                    <a:p>
                      <a:pPr lvl="0" algn="ctr">
                        <a:buNone/>
                      </a:pPr>
                      <a:r>
                        <a:rPr lang="en-US" sz="700" dirty="0">
                          <a:latin typeface="Aptos Narrow"/>
                        </a:rPr>
                        <a:t>200rd 10-13 / 2-3sec</a:t>
                      </a:r>
                    </a:p>
                  </a:txBody>
                  <a:tcPr anchor="ctr"/>
                </a:tc>
                <a:tc hMerge="1">
                  <a:txBody>
                    <a:bodyPr/>
                    <a:lstStyle/>
                    <a:p>
                      <a:pPr lvl="0" algn="ctr">
                        <a:buNone/>
                      </a:pPr>
                      <a:endParaRPr lang="en-US" sz="600" dirty="0">
                        <a:latin typeface="Aptos Narrow"/>
                      </a:endParaRPr>
                    </a:p>
                  </a:txBody>
                  <a:tcPr/>
                </a:tc>
                <a:tc>
                  <a:txBody>
                    <a:bodyPr/>
                    <a:lstStyle/>
                    <a:p>
                      <a:pPr lvl="0" algn="ctr">
                        <a:buNone/>
                      </a:pPr>
                      <a:r>
                        <a:rPr lang="en-US" sz="700" dirty="0">
                          <a:latin typeface="Aptos Narrow"/>
                        </a:rPr>
                        <a:t>650-950 Barrel every min</a:t>
                      </a:r>
                    </a:p>
                  </a:txBody>
                  <a:tcPr anchor="ctr"/>
                </a:tc>
                <a:tc>
                  <a:txBody>
                    <a:bodyPr/>
                    <a:lstStyle/>
                    <a:p>
                      <a:pPr lvl="0" algn="ctr">
                        <a:buNone/>
                      </a:pPr>
                      <a:r>
                        <a:rPr lang="en-US" sz="800" dirty="0">
                          <a:latin typeface="Aptos Narrow"/>
                        </a:rPr>
                        <a:t>600 rounds</a:t>
                      </a:r>
                    </a:p>
                  </a:txBody>
                  <a:tcPr anchor="ctr"/>
                </a:tc>
                <a:tc>
                  <a:txBody>
                    <a:bodyPr/>
                    <a:lstStyle/>
                    <a:p>
                      <a:pPr lvl="0" algn="ctr">
                        <a:buNone/>
                      </a:pPr>
                      <a:r>
                        <a:rPr lang="en-US" sz="800" dirty="0">
                          <a:latin typeface="Aptos Narrow"/>
                        </a:rPr>
                        <a:t>900m</a:t>
                      </a:r>
                    </a:p>
                  </a:txBody>
                  <a:tcPr anchor="ctr"/>
                </a:tc>
                <a:tc>
                  <a:txBody>
                    <a:bodyPr/>
                    <a:lstStyle/>
                    <a:p>
                      <a:pPr lvl="0" algn="ctr">
                        <a:buNone/>
                      </a:pPr>
                      <a:r>
                        <a:rPr lang="en-US" sz="800" dirty="0">
                          <a:latin typeface="Aptos Narrow"/>
                        </a:rPr>
                        <a:t>NA</a:t>
                      </a:r>
                    </a:p>
                  </a:txBody>
                  <a:tcPr anchor="ctr"/>
                </a:tc>
                <a:extLst>
                  <a:ext uri="{0D108BD9-81ED-4DB2-BD59-A6C34878D82A}">
                    <a16:rowId xmlns:a16="http://schemas.microsoft.com/office/drawing/2014/main" val="3868038924"/>
                  </a:ext>
                </a:extLst>
              </a:tr>
              <a:tr h="342080">
                <a:tc>
                  <a:txBody>
                    <a:bodyPr/>
                    <a:lstStyle/>
                    <a:p>
                      <a:pPr lvl="0" algn="ctr">
                        <a:buNone/>
                      </a:pPr>
                      <a:r>
                        <a:rPr lang="en-US" sz="800" b="1" dirty="0">
                          <a:latin typeface="Aptos Narrow"/>
                        </a:rPr>
                        <a:t>M24</a:t>
                      </a:r>
                    </a:p>
                  </a:txBody>
                  <a:tcPr anchor="ctr"/>
                </a:tc>
                <a:tc>
                  <a:txBody>
                    <a:bodyPr/>
                    <a:lstStyle/>
                    <a:p>
                      <a:pPr lvl="0" algn="ctr">
                        <a:buNone/>
                      </a:pPr>
                      <a:r>
                        <a:rPr lang="en-US" sz="800" dirty="0">
                          <a:latin typeface="Aptos Narrow"/>
                        </a:rPr>
                        <a:t>1000m</a:t>
                      </a:r>
                    </a:p>
                  </a:txBody>
                  <a:tcPr anchor="ctr"/>
                </a:tc>
                <a:tc>
                  <a:txBody>
                    <a:bodyPr/>
                    <a:lstStyle/>
                    <a:p>
                      <a:pPr lvl="0" algn="ctr">
                        <a:buNone/>
                      </a:pPr>
                      <a:r>
                        <a:rPr lang="en-US" sz="800" dirty="0">
                          <a:latin typeface="Aptos Narrow"/>
                        </a:rPr>
                        <a:t>800m</a:t>
                      </a:r>
                    </a:p>
                  </a:txBody>
                  <a:tcPr anchor="ctr"/>
                </a:tc>
                <a:tc>
                  <a:txBody>
                    <a:bodyPr/>
                    <a:lstStyle/>
                    <a:p>
                      <a:pPr lvl="0" algn="ctr">
                        <a:buNone/>
                      </a:pPr>
                      <a:r>
                        <a:rPr lang="en-US" sz="800" dirty="0">
                          <a:latin typeface="Aptos Narrow"/>
                        </a:rPr>
                        <a:t>3725m</a:t>
                      </a:r>
                    </a:p>
                  </a:txBody>
                  <a:tcPr anchor="ctr"/>
                </a:tc>
                <a:tc>
                  <a:txBody>
                    <a:bodyPr/>
                    <a:lstStyle/>
                    <a:p>
                      <a:pPr lvl="0" algn="ctr">
                        <a:buNone/>
                      </a:pPr>
                      <a:r>
                        <a:rPr lang="en-US" sz="800" dirty="0">
                          <a:latin typeface="Aptos Narrow"/>
                        </a:rPr>
                        <a:t>"</a:t>
                      </a:r>
                    </a:p>
                  </a:txBody>
                  <a:tcPr anchor="ctr"/>
                </a:tc>
                <a:tc gridSpan="4">
                  <a:txBody>
                    <a:bodyPr/>
                    <a:lstStyle/>
                    <a:p>
                      <a:pPr lvl="0" algn="ctr">
                        <a:buNone/>
                      </a:pPr>
                      <a:r>
                        <a:rPr lang="en-US" sz="700" dirty="0">
                          <a:latin typeface="Aptos Narrow"/>
                        </a:rPr>
                        <a:t>20 rounds per minute</a:t>
                      </a:r>
                    </a:p>
                  </a:txBody>
                  <a:tcPr anchor="ctr"/>
                </a:tc>
                <a:tc hMerge="1">
                  <a:txBody>
                    <a:bodyPr/>
                    <a:lstStyle/>
                    <a:p>
                      <a:pPr lvl="0" algn="ctr">
                        <a:buNone/>
                      </a:pPr>
                      <a:endParaRPr lang="en-US" sz="800" dirty="0">
                        <a:latin typeface="Aptos Narrow"/>
                      </a:endParaRPr>
                    </a:p>
                  </a:txBody>
                  <a:tcPr/>
                </a:tc>
                <a:tc hMerge="1">
                  <a:txBody>
                    <a:bodyPr/>
                    <a:lstStyle/>
                    <a:p>
                      <a:endParaRPr lang="en-US"/>
                    </a:p>
                  </a:txBody>
                  <a:tcPr/>
                </a:tc>
                <a:tc hMerge="1">
                  <a:txBody>
                    <a:bodyPr/>
                    <a:lstStyle/>
                    <a:p>
                      <a:pPr lvl="0" algn="ctr">
                        <a:buNone/>
                      </a:pPr>
                      <a:endParaRPr lang="en-US" sz="800" dirty="0">
                        <a:latin typeface="Aptos Narrow"/>
                      </a:endParaRPr>
                    </a:p>
                  </a:txBody>
                  <a:tcPr/>
                </a:tc>
                <a:tc>
                  <a:txBody>
                    <a:bodyPr/>
                    <a:lstStyle/>
                    <a:p>
                      <a:pPr lvl="0" algn="ctr">
                        <a:buNone/>
                      </a:pPr>
                      <a:r>
                        <a:rPr lang="en-US" sz="800" dirty="0">
                          <a:latin typeface="Aptos Narrow"/>
                        </a:rPr>
                        <a:t>100 rounds</a:t>
                      </a:r>
                    </a:p>
                  </a:txBody>
                  <a:tcPr anchor="ctr"/>
                </a:tc>
                <a:tc>
                  <a:txBody>
                    <a:bodyPr/>
                    <a:lstStyle/>
                    <a:p>
                      <a:pPr lvl="0" algn="ctr">
                        <a:buNone/>
                      </a:pPr>
                      <a:r>
                        <a:rPr lang="en-US" sz="800" dirty="0">
                          <a:latin typeface="Aptos Narrow"/>
                        </a:rPr>
                        <a:t>900m</a:t>
                      </a:r>
                    </a:p>
                  </a:txBody>
                  <a:tcPr anchor="ctr"/>
                </a:tc>
                <a:tc>
                  <a:txBody>
                    <a:bodyPr/>
                    <a:lstStyle/>
                    <a:p>
                      <a:pPr lvl="0" algn="ctr">
                        <a:buNone/>
                      </a:pPr>
                      <a:r>
                        <a:rPr lang="en-US" sz="800" dirty="0">
                          <a:latin typeface="Aptos Narrow"/>
                        </a:rPr>
                        <a:t>NA</a:t>
                      </a:r>
                    </a:p>
                  </a:txBody>
                  <a:tcPr anchor="ctr"/>
                </a:tc>
                <a:extLst>
                  <a:ext uri="{0D108BD9-81ED-4DB2-BD59-A6C34878D82A}">
                    <a16:rowId xmlns:a16="http://schemas.microsoft.com/office/drawing/2014/main" val="1929303007"/>
                  </a:ext>
                </a:extLst>
              </a:tr>
              <a:tr h="375185">
                <a:tc>
                  <a:txBody>
                    <a:bodyPr/>
                    <a:lstStyle/>
                    <a:p>
                      <a:pPr lvl="0" algn="ctr">
                        <a:buNone/>
                      </a:pPr>
                      <a:r>
                        <a:rPr lang="en-US" sz="800" b="1" dirty="0">
                          <a:latin typeface="Aptos Narrow"/>
                        </a:rPr>
                        <a:t>SR-25 (SAAS)</a:t>
                      </a:r>
                    </a:p>
                  </a:txBody>
                  <a:tcPr anchor="ctr"/>
                </a:tc>
                <a:tc>
                  <a:txBody>
                    <a:bodyPr/>
                    <a:lstStyle/>
                    <a:p>
                      <a:pPr lvl="0" algn="ctr">
                        <a:buNone/>
                      </a:pPr>
                      <a:r>
                        <a:rPr lang="en-US" sz="800" dirty="0">
                          <a:latin typeface="Aptos Narrow"/>
                        </a:rPr>
                        <a:t>1000m</a:t>
                      </a:r>
                    </a:p>
                  </a:txBody>
                  <a:tcPr anchor="ctr"/>
                </a:tc>
                <a:tc>
                  <a:txBody>
                    <a:bodyPr/>
                    <a:lstStyle/>
                    <a:p>
                      <a:pPr lvl="0" algn="ctr">
                        <a:buNone/>
                      </a:pPr>
                      <a:r>
                        <a:rPr lang="en-US" sz="800" dirty="0">
                          <a:latin typeface="Aptos Narrow"/>
                        </a:rPr>
                        <a:t>800m</a:t>
                      </a:r>
                    </a:p>
                  </a:txBody>
                  <a:tcPr anchor="ctr"/>
                </a:tc>
                <a:tc>
                  <a:txBody>
                    <a:bodyPr/>
                    <a:lstStyle/>
                    <a:p>
                      <a:pPr lvl="0" algn="ctr">
                        <a:buNone/>
                      </a:pPr>
                      <a:r>
                        <a:rPr lang="en-US" sz="800" dirty="0">
                          <a:latin typeface="Aptos Narrow"/>
                        </a:rPr>
                        <a:t>3725m</a:t>
                      </a:r>
                    </a:p>
                  </a:txBody>
                  <a:tcPr anchor="ctr"/>
                </a:tc>
                <a:tc>
                  <a:txBody>
                    <a:bodyPr/>
                    <a:lstStyle/>
                    <a:p>
                      <a:pPr lvl="0" algn="ctr">
                        <a:buNone/>
                      </a:pPr>
                      <a:r>
                        <a:rPr lang="en-US" sz="800" dirty="0">
                          <a:latin typeface="Aptos Narrow"/>
                        </a:rPr>
                        <a:t>"</a:t>
                      </a:r>
                    </a:p>
                  </a:txBody>
                  <a:tcPr anchor="ctr"/>
                </a:tc>
                <a:tc gridSpan="4">
                  <a:txBody>
                    <a:bodyPr/>
                    <a:lstStyle/>
                    <a:p>
                      <a:pPr lvl="0" algn="ctr">
                        <a:buNone/>
                      </a:pPr>
                      <a:r>
                        <a:rPr lang="en-US" sz="700" dirty="0">
                          <a:latin typeface="Aptos Narrow"/>
                        </a:rPr>
                        <a:t>Maximum of 40-50 rounds per minute</a:t>
                      </a:r>
                    </a:p>
                  </a:txBody>
                  <a:tcPr anchor="ctr"/>
                </a:tc>
                <a:tc hMerge="1">
                  <a:txBody>
                    <a:bodyPr/>
                    <a:lstStyle/>
                    <a:p>
                      <a:pPr lvl="0" algn="ctr">
                        <a:buNone/>
                      </a:pPr>
                      <a:endParaRPr lang="en-US" sz="800" dirty="0">
                        <a:latin typeface="Aptos Narrow"/>
                      </a:endParaRPr>
                    </a:p>
                  </a:txBody>
                  <a:tcPr/>
                </a:tc>
                <a:tc hMerge="1">
                  <a:txBody>
                    <a:bodyPr/>
                    <a:lstStyle/>
                    <a:p>
                      <a:endParaRPr lang="en-US"/>
                    </a:p>
                  </a:txBody>
                  <a:tcPr/>
                </a:tc>
                <a:tc hMerge="1">
                  <a:txBody>
                    <a:bodyPr/>
                    <a:lstStyle/>
                    <a:p>
                      <a:pPr lvl="0" algn="ctr">
                        <a:buNone/>
                      </a:pPr>
                      <a:endParaRPr lang="en-US" sz="800" dirty="0">
                        <a:latin typeface="Aptos Narrow"/>
                      </a:endParaRPr>
                    </a:p>
                  </a:txBody>
                  <a:tcPr/>
                </a:tc>
                <a:tc>
                  <a:txBody>
                    <a:bodyPr/>
                    <a:lstStyle/>
                    <a:p>
                      <a:pPr lvl="0" algn="ctr">
                        <a:buNone/>
                      </a:pPr>
                      <a:r>
                        <a:rPr lang="en-US" sz="800" dirty="0">
                          <a:latin typeface="Aptos Narrow"/>
                        </a:rPr>
                        <a:t>100 rounds</a:t>
                      </a:r>
                    </a:p>
                  </a:txBody>
                  <a:tcPr anchor="ctr"/>
                </a:tc>
                <a:tc>
                  <a:txBody>
                    <a:bodyPr/>
                    <a:lstStyle/>
                    <a:p>
                      <a:pPr lvl="0" algn="ctr">
                        <a:buNone/>
                      </a:pPr>
                      <a:r>
                        <a:rPr lang="en-US" sz="800" dirty="0">
                          <a:latin typeface="Aptos Narrow"/>
                        </a:rPr>
                        <a:t>900m</a:t>
                      </a:r>
                    </a:p>
                  </a:txBody>
                  <a:tcPr anchor="ctr"/>
                </a:tc>
                <a:tc>
                  <a:txBody>
                    <a:bodyPr/>
                    <a:lstStyle/>
                    <a:p>
                      <a:pPr lvl="0" algn="ctr">
                        <a:buNone/>
                      </a:pPr>
                      <a:r>
                        <a:rPr lang="en-US" sz="800" dirty="0">
                          <a:latin typeface="Aptos Narrow"/>
                        </a:rPr>
                        <a:t>NA</a:t>
                      </a:r>
                    </a:p>
                  </a:txBody>
                  <a:tcPr anchor="ctr"/>
                </a:tc>
                <a:extLst>
                  <a:ext uri="{0D108BD9-81ED-4DB2-BD59-A6C34878D82A}">
                    <a16:rowId xmlns:a16="http://schemas.microsoft.com/office/drawing/2014/main" val="3319824368"/>
                  </a:ext>
                </a:extLst>
              </a:tr>
              <a:tr h="342080">
                <a:tc>
                  <a:txBody>
                    <a:bodyPr/>
                    <a:lstStyle/>
                    <a:p>
                      <a:pPr lvl="0" algn="ctr">
                        <a:buNone/>
                      </a:pPr>
                      <a:r>
                        <a:rPr lang="en-US" sz="800" b="1" dirty="0">
                          <a:latin typeface="Aptos Narrow"/>
                        </a:rPr>
                        <a:t>M82A1</a:t>
                      </a:r>
                    </a:p>
                  </a:txBody>
                  <a:tcPr anchor="ctr"/>
                </a:tc>
                <a:tc>
                  <a:txBody>
                    <a:bodyPr/>
                    <a:lstStyle/>
                    <a:p>
                      <a:pPr lvl="0" algn="ctr">
                        <a:buNone/>
                      </a:pPr>
                      <a:r>
                        <a:rPr lang="en-US" sz="800" dirty="0">
                          <a:latin typeface="Aptos Narrow"/>
                        </a:rPr>
                        <a:t>1830m</a:t>
                      </a:r>
                    </a:p>
                  </a:txBody>
                  <a:tcPr anchor="ctr"/>
                </a:tc>
                <a:tc>
                  <a:txBody>
                    <a:bodyPr/>
                    <a:lstStyle/>
                    <a:p>
                      <a:pPr lvl="0" algn="ctr">
                        <a:buNone/>
                      </a:pPr>
                      <a:r>
                        <a:rPr lang="en-US" sz="800" dirty="0">
                          <a:latin typeface="Aptos Narrow"/>
                        </a:rPr>
                        <a:t>1250m</a:t>
                      </a:r>
                    </a:p>
                  </a:txBody>
                  <a:tcPr anchor="ctr"/>
                </a:tc>
                <a:tc>
                  <a:txBody>
                    <a:bodyPr/>
                    <a:lstStyle/>
                    <a:p>
                      <a:pPr lvl="0" algn="ctr">
                        <a:buNone/>
                      </a:pPr>
                      <a:r>
                        <a:rPr lang="en-US" sz="800" dirty="0">
                          <a:latin typeface="Aptos Narrow"/>
                        </a:rPr>
                        <a:t>6800m</a:t>
                      </a:r>
                    </a:p>
                  </a:txBody>
                  <a:tcPr anchor="ctr"/>
                </a:tc>
                <a:tc>
                  <a:txBody>
                    <a:bodyPr/>
                    <a:lstStyle/>
                    <a:p>
                      <a:pPr lvl="0" algn="ctr">
                        <a:buNone/>
                      </a:pPr>
                      <a:r>
                        <a:rPr lang="en-US" sz="800" dirty="0">
                          <a:latin typeface="Aptos Narrow"/>
                        </a:rPr>
                        <a:t>"</a:t>
                      </a:r>
                    </a:p>
                  </a:txBody>
                  <a:tcPr anchor="ctr"/>
                </a:tc>
                <a:tc gridSpan="4">
                  <a:txBody>
                    <a:bodyPr/>
                    <a:lstStyle/>
                    <a:p>
                      <a:pPr lvl="0" algn="ctr">
                        <a:buNone/>
                      </a:pPr>
                      <a:r>
                        <a:rPr lang="en-US" sz="700" dirty="0">
                          <a:latin typeface="Aptos Narrow"/>
                        </a:rPr>
                        <a:t>Suppressive fire NOT recommended (health risk)</a:t>
                      </a:r>
                    </a:p>
                  </a:txBody>
                  <a:tcPr anchor="ctr"/>
                </a:tc>
                <a:tc hMerge="1">
                  <a:txBody>
                    <a:bodyPr/>
                    <a:lstStyle/>
                    <a:p>
                      <a:pPr lvl="0" algn="ctr">
                        <a:buNone/>
                      </a:pPr>
                      <a:endParaRPr lang="en-US" sz="800" dirty="0">
                        <a:latin typeface="Aptos Narrow"/>
                      </a:endParaRPr>
                    </a:p>
                  </a:txBody>
                  <a:tcPr/>
                </a:tc>
                <a:tc hMerge="1">
                  <a:txBody>
                    <a:bodyPr/>
                    <a:lstStyle/>
                    <a:p>
                      <a:endParaRPr lang="en-US"/>
                    </a:p>
                  </a:txBody>
                  <a:tcPr/>
                </a:tc>
                <a:tc hMerge="1">
                  <a:txBody>
                    <a:bodyPr/>
                    <a:lstStyle/>
                    <a:p>
                      <a:pPr lvl="0" algn="ctr">
                        <a:buNone/>
                      </a:pPr>
                      <a:endParaRPr lang="en-US" sz="800" dirty="0">
                        <a:latin typeface="Aptos Narrow"/>
                      </a:endParaRPr>
                    </a:p>
                  </a:txBody>
                  <a:tcPr/>
                </a:tc>
                <a:tc>
                  <a:txBody>
                    <a:bodyPr/>
                    <a:lstStyle/>
                    <a:p>
                      <a:pPr lvl="0" algn="ctr">
                        <a:buNone/>
                      </a:pPr>
                      <a:r>
                        <a:rPr lang="en-US" sz="800" dirty="0">
                          <a:latin typeface="Aptos Narrow"/>
                        </a:rPr>
                        <a:t>50 rounds</a:t>
                      </a:r>
                    </a:p>
                  </a:txBody>
                  <a:tcPr anchor="ctr"/>
                </a:tc>
                <a:tc>
                  <a:txBody>
                    <a:bodyPr/>
                    <a:lstStyle/>
                    <a:p>
                      <a:pPr lvl="0" algn="ctr">
                        <a:buNone/>
                      </a:pPr>
                      <a:r>
                        <a:rPr lang="en-US" sz="800" dirty="0">
                          <a:latin typeface="Aptos Narrow"/>
                        </a:rPr>
                        <a:t>900m</a:t>
                      </a:r>
                    </a:p>
                  </a:txBody>
                  <a:tcPr anchor="ctr"/>
                </a:tc>
                <a:tc>
                  <a:txBody>
                    <a:bodyPr/>
                    <a:lstStyle/>
                    <a:p>
                      <a:pPr lvl="0" algn="ctr">
                        <a:buNone/>
                      </a:pPr>
                      <a:r>
                        <a:rPr lang="en-US" sz="800" dirty="0">
                          <a:latin typeface="Aptos Narrow"/>
                        </a:rPr>
                        <a:t>NA</a:t>
                      </a:r>
                    </a:p>
                  </a:txBody>
                  <a:tcPr anchor="ctr"/>
                </a:tc>
                <a:extLst>
                  <a:ext uri="{0D108BD9-81ED-4DB2-BD59-A6C34878D82A}">
                    <a16:rowId xmlns:a16="http://schemas.microsoft.com/office/drawing/2014/main" val="2706608303"/>
                  </a:ext>
                </a:extLst>
              </a:tr>
              <a:tr h="662090">
                <a:tc>
                  <a:txBody>
                    <a:bodyPr/>
                    <a:lstStyle/>
                    <a:p>
                      <a:pPr lvl="0" algn="ctr">
                        <a:buNone/>
                      </a:pPr>
                      <a:r>
                        <a:rPr lang="en-US" sz="800" b="1" dirty="0">
                          <a:latin typeface="Aptos Narrow"/>
                        </a:rPr>
                        <a:t>M2</a:t>
                      </a:r>
                    </a:p>
                  </a:txBody>
                  <a:tcPr anchor="ctr"/>
                </a:tc>
                <a:tc>
                  <a:txBody>
                    <a:bodyPr/>
                    <a:lstStyle/>
                    <a:p>
                      <a:pPr lvl="0" algn="ctr">
                        <a:buNone/>
                      </a:pPr>
                      <a:r>
                        <a:rPr lang="en-US" sz="800" dirty="0">
                          <a:latin typeface="Aptos Narrow"/>
                        </a:rPr>
                        <a:t>1830m</a:t>
                      </a:r>
                    </a:p>
                  </a:txBody>
                  <a:tcPr anchor="ctr"/>
                </a:tc>
                <a:tc>
                  <a:txBody>
                    <a:bodyPr/>
                    <a:lstStyle/>
                    <a:p>
                      <a:pPr lvl="0" algn="ctr">
                        <a:buNone/>
                      </a:pPr>
                      <a:r>
                        <a:rPr lang="en-US" sz="800" dirty="0">
                          <a:latin typeface="Aptos Narrow"/>
                        </a:rPr>
                        <a:t>NA</a:t>
                      </a:r>
                    </a:p>
                  </a:txBody>
                  <a:tcPr anchor="ctr"/>
                </a:tc>
                <a:tc>
                  <a:txBody>
                    <a:bodyPr/>
                    <a:lstStyle/>
                    <a:p>
                      <a:pPr lvl="0" algn="ctr">
                        <a:buNone/>
                      </a:pPr>
                      <a:r>
                        <a:rPr lang="en-US" sz="800" dirty="0">
                          <a:latin typeface="Aptos Narrow"/>
                        </a:rPr>
                        <a:t>6800m</a:t>
                      </a:r>
                    </a:p>
                  </a:txBody>
                  <a:tcPr anchor="ctr"/>
                </a:tc>
                <a:tc>
                  <a:txBody>
                    <a:bodyPr/>
                    <a:lstStyle/>
                    <a:p>
                      <a:pPr lvl="0" algn="ctr">
                        <a:buNone/>
                      </a:pPr>
                      <a:r>
                        <a:rPr lang="en-US" sz="800" dirty="0">
                          <a:latin typeface="Aptos Narrow"/>
                        </a:rPr>
                        <a:t>"</a:t>
                      </a:r>
                    </a:p>
                  </a:txBody>
                  <a:tcPr anchor="ctr"/>
                </a:tc>
                <a:tc>
                  <a:txBody>
                    <a:bodyPr/>
                    <a:lstStyle/>
                    <a:p>
                      <a:pPr lvl="0" algn="ctr">
                        <a:buNone/>
                      </a:pPr>
                      <a:r>
                        <a:rPr lang="en-US" sz="700" dirty="0">
                          <a:latin typeface="Aptos Narrow"/>
                        </a:rPr>
                        <a:t>&lt;40 RPM 5-7 </a:t>
                      </a:r>
                      <a:r>
                        <a:rPr lang="en-US" sz="700" err="1">
                          <a:latin typeface="Aptos Narrow"/>
                        </a:rPr>
                        <a:t>rd</a:t>
                      </a:r>
                      <a:r>
                        <a:rPr lang="en-US" sz="700" dirty="0">
                          <a:latin typeface="Aptos Narrow"/>
                        </a:rPr>
                        <a:t> / 5-7 sec</a:t>
                      </a:r>
                    </a:p>
                  </a:txBody>
                  <a:tcPr anchor="ctr"/>
                </a:tc>
                <a:tc gridSpan="2">
                  <a:txBody>
                    <a:bodyPr/>
                    <a:lstStyle/>
                    <a:p>
                      <a:pPr lvl="0" algn="ctr">
                        <a:buNone/>
                      </a:pPr>
                      <a:r>
                        <a:rPr lang="en-US" sz="700" dirty="0">
                          <a:latin typeface="Aptos Narrow"/>
                        </a:rPr>
                        <a:t>&gt;40 RPM 5-7 </a:t>
                      </a:r>
                      <a:r>
                        <a:rPr lang="en-US" sz="700" err="1">
                          <a:latin typeface="Aptos Narrow"/>
                        </a:rPr>
                        <a:t>rd</a:t>
                      </a:r>
                      <a:r>
                        <a:rPr lang="en-US" sz="700" dirty="0">
                          <a:latin typeface="Aptos Narrow"/>
                        </a:rPr>
                        <a:t> / 3-5 sec</a:t>
                      </a:r>
                    </a:p>
                  </a:txBody>
                  <a:tcPr anchor="ctr"/>
                </a:tc>
                <a:tc hMerge="1">
                  <a:txBody>
                    <a:bodyPr/>
                    <a:lstStyle/>
                    <a:p>
                      <a:pPr lvl="0" algn="ctr">
                        <a:buNone/>
                      </a:pPr>
                      <a:endParaRPr lang="en-US" sz="600" dirty="0">
                        <a:latin typeface="Aptos Narrow"/>
                      </a:endParaRPr>
                    </a:p>
                  </a:txBody>
                  <a:tcPr/>
                </a:tc>
                <a:tc>
                  <a:txBody>
                    <a:bodyPr/>
                    <a:lstStyle/>
                    <a:p>
                      <a:pPr lvl="0" algn="ctr">
                        <a:buNone/>
                      </a:pPr>
                      <a:r>
                        <a:rPr lang="en-US" sz="700" dirty="0">
                          <a:latin typeface="Aptos Narrow"/>
                        </a:rPr>
                        <a:t>400-600 rpm</a:t>
                      </a:r>
                    </a:p>
                  </a:txBody>
                  <a:tcPr anchor="ctr"/>
                </a:tc>
                <a:tc>
                  <a:txBody>
                    <a:bodyPr/>
                    <a:lstStyle/>
                    <a:p>
                      <a:pPr lvl="0" algn="ctr">
                        <a:buNone/>
                      </a:pPr>
                      <a:r>
                        <a:rPr lang="en-US" sz="800" dirty="0">
                          <a:latin typeface="Aptos Narrow"/>
                        </a:rPr>
                        <a:t>400 rounds minimum</a:t>
                      </a:r>
                    </a:p>
                  </a:txBody>
                  <a:tcPr anchor="ctr"/>
                </a:tc>
                <a:tc>
                  <a:txBody>
                    <a:bodyPr/>
                    <a:lstStyle/>
                    <a:p>
                      <a:pPr lvl="0" algn="ctr">
                        <a:buNone/>
                      </a:pPr>
                      <a:r>
                        <a:rPr lang="en-US" sz="800" dirty="0">
                          <a:latin typeface="Aptos Narrow"/>
                        </a:rPr>
                        <a:t>900m</a:t>
                      </a:r>
                    </a:p>
                  </a:txBody>
                  <a:tcPr anchor="ctr"/>
                </a:tc>
                <a:tc>
                  <a:txBody>
                    <a:bodyPr/>
                    <a:lstStyle/>
                    <a:p>
                      <a:pPr lvl="0" algn="ctr">
                        <a:buNone/>
                      </a:pPr>
                      <a:r>
                        <a:rPr lang="en-US" sz="800" dirty="0">
                          <a:latin typeface="Aptos Narrow"/>
                        </a:rPr>
                        <a:t>NA</a:t>
                      </a:r>
                    </a:p>
                  </a:txBody>
                  <a:tcPr anchor="ctr"/>
                </a:tc>
                <a:extLst>
                  <a:ext uri="{0D108BD9-81ED-4DB2-BD59-A6C34878D82A}">
                    <a16:rowId xmlns:a16="http://schemas.microsoft.com/office/drawing/2014/main" val="2170915014"/>
                  </a:ext>
                </a:extLst>
              </a:tr>
              <a:tr h="463464">
                <a:tc>
                  <a:txBody>
                    <a:bodyPr/>
                    <a:lstStyle/>
                    <a:p>
                      <a:pPr lvl="0" algn="ctr">
                        <a:buNone/>
                      </a:pPr>
                      <a:r>
                        <a:rPr lang="en-US" sz="800" b="1" dirty="0">
                          <a:latin typeface="Aptos Narrow"/>
                        </a:rPr>
                        <a:t>MK19</a:t>
                      </a:r>
                    </a:p>
                  </a:txBody>
                  <a:tcPr anchor="ctr"/>
                </a:tc>
                <a:tc>
                  <a:txBody>
                    <a:bodyPr/>
                    <a:lstStyle/>
                    <a:p>
                      <a:pPr lvl="0" algn="ctr">
                        <a:buNone/>
                      </a:pPr>
                      <a:r>
                        <a:rPr lang="en-US" sz="800" dirty="0">
                          <a:latin typeface="Aptos Narrow"/>
                        </a:rPr>
                        <a:t>2212m</a:t>
                      </a:r>
                    </a:p>
                  </a:txBody>
                  <a:tcPr anchor="ctr"/>
                </a:tc>
                <a:tc>
                  <a:txBody>
                    <a:bodyPr/>
                    <a:lstStyle/>
                    <a:p>
                      <a:pPr lvl="0" algn="ctr">
                        <a:buNone/>
                      </a:pPr>
                      <a:r>
                        <a:rPr lang="en-US" sz="800" dirty="0">
                          <a:latin typeface="Aptos Narrow"/>
                        </a:rPr>
                        <a:t>1500m</a:t>
                      </a:r>
                    </a:p>
                  </a:txBody>
                  <a:tcPr anchor="ctr"/>
                </a:tc>
                <a:tc>
                  <a:txBody>
                    <a:bodyPr/>
                    <a:lstStyle/>
                    <a:p>
                      <a:pPr lvl="0" algn="ctr">
                        <a:buNone/>
                      </a:pPr>
                      <a:r>
                        <a:rPr lang="en-US" sz="800" dirty="0">
                          <a:latin typeface="Aptos Narrow"/>
                        </a:rPr>
                        <a:t>2212m</a:t>
                      </a:r>
                    </a:p>
                  </a:txBody>
                  <a:tcPr anchor="ctr"/>
                </a:tc>
                <a:tc>
                  <a:txBody>
                    <a:bodyPr/>
                    <a:lstStyle/>
                    <a:p>
                      <a:pPr lvl="0" algn="ctr">
                        <a:buNone/>
                      </a:pPr>
                      <a:r>
                        <a:rPr lang="en-US" sz="800" dirty="0">
                          <a:latin typeface="Aptos Narrow"/>
                        </a:rPr>
                        <a:t>" 310m training 75m combat</a:t>
                      </a:r>
                    </a:p>
                  </a:txBody>
                  <a:tcPr anchor="ctr"/>
                </a:tc>
                <a:tc>
                  <a:txBody>
                    <a:bodyPr/>
                    <a:lstStyle/>
                    <a:p>
                      <a:pPr lvl="0" algn="ctr">
                        <a:buNone/>
                      </a:pPr>
                      <a:r>
                        <a:rPr lang="en-US" sz="700" dirty="0">
                          <a:latin typeface="Aptos Narrow"/>
                        </a:rPr>
                        <a:t>40 rpm</a:t>
                      </a:r>
                    </a:p>
                  </a:txBody>
                  <a:tcPr anchor="ctr"/>
                </a:tc>
                <a:tc gridSpan="2">
                  <a:txBody>
                    <a:bodyPr/>
                    <a:lstStyle/>
                    <a:p>
                      <a:pPr lvl="0" algn="ctr">
                        <a:buNone/>
                      </a:pPr>
                      <a:r>
                        <a:rPr lang="en-US" sz="700" dirty="0">
                          <a:latin typeface="Aptos Narrow"/>
                        </a:rPr>
                        <a:t>60 rpm</a:t>
                      </a:r>
                    </a:p>
                  </a:txBody>
                  <a:tcPr anchor="ctr"/>
                </a:tc>
                <a:tc hMerge="1">
                  <a:txBody>
                    <a:bodyPr/>
                    <a:lstStyle/>
                    <a:p>
                      <a:pPr lvl="0" algn="ctr">
                        <a:buNone/>
                      </a:pPr>
                      <a:endParaRPr lang="en-US" sz="600" dirty="0">
                        <a:latin typeface="Aptos Narrow"/>
                      </a:endParaRPr>
                    </a:p>
                  </a:txBody>
                  <a:tcPr/>
                </a:tc>
                <a:tc>
                  <a:txBody>
                    <a:bodyPr/>
                    <a:lstStyle/>
                    <a:p>
                      <a:pPr lvl="0" algn="ctr">
                        <a:buNone/>
                      </a:pPr>
                      <a:r>
                        <a:rPr lang="en-US" sz="700" dirty="0">
                          <a:latin typeface="Aptos Narrow"/>
                        </a:rPr>
                        <a:t>325-375 rpm</a:t>
                      </a:r>
                    </a:p>
                  </a:txBody>
                  <a:tcPr anchor="ctr"/>
                </a:tc>
                <a:tc>
                  <a:txBody>
                    <a:bodyPr/>
                    <a:lstStyle/>
                    <a:p>
                      <a:pPr lvl="0" algn="ctr">
                        <a:buNone/>
                      </a:pPr>
                      <a:r>
                        <a:rPr lang="en-US" sz="800" dirty="0">
                          <a:latin typeface="Aptos Narrow"/>
                        </a:rPr>
                        <a:t>~ 400 rounds 8 cans</a:t>
                      </a:r>
                    </a:p>
                  </a:txBody>
                  <a:tcPr anchor="ctr"/>
                </a:tc>
                <a:tc>
                  <a:txBody>
                    <a:bodyPr/>
                    <a:lstStyle/>
                    <a:p>
                      <a:pPr lvl="0" algn="ctr">
                        <a:buNone/>
                      </a:pPr>
                      <a:r>
                        <a:rPr lang="en-US" sz="800" dirty="0">
                          <a:latin typeface="Aptos Narrow"/>
                        </a:rPr>
                        <a:t>NA</a:t>
                      </a:r>
                    </a:p>
                  </a:txBody>
                  <a:tcPr anchor="ctr"/>
                </a:tc>
                <a:tc>
                  <a:txBody>
                    <a:bodyPr/>
                    <a:lstStyle/>
                    <a:p>
                      <a:pPr lvl="0" algn="ctr">
                        <a:buNone/>
                      </a:pPr>
                      <a:r>
                        <a:rPr lang="en-US" sz="800" dirty="0">
                          <a:latin typeface="Aptos Narrow"/>
                        </a:rPr>
                        <a:t>5m kill</a:t>
                      </a:r>
                    </a:p>
                    <a:p>
                      <a:pPr lvl="0" algn="ctr">
                        <a:buNone/>
                      </a:pPr>
                      <a:r>
                        <a:rPr lang="en-US" sz="800" dirty="0">
                          <a:latin typeface="Aptos Narrow"/>
                        </a:rPr>
                        <a:t>15m wound</a:t>
                      </a:r>
                    </a:p>
                  </a:txBody>
                  <a:tcPr anchor="ctr"/>
                </a:tc>
                <a:extLst>
                  <a:ext uri="{0D108BD9-81ED-4DB2-BD59-A6C34878D82A}">
                    <a16:rowId xmlns:a16="http://schemas.microsoft.com/office/drawing/2014/main" val="2747229380"/>
                  </a:ext>
                </a:extLst>
              </a:tr>
              <a:tr h="380702">
                <a:tc>
                  <a:txBody>
                    <a:bodyPr/>
                    <a:lstStyle/>
                    <a:p>
                      <a:pPr lvl="0" algn="ctr">
                        <a:buNone/>
                      </a:pPr>
                      <a:r>
                        <a:rPr lang="en-US" sz="800" b="1" dirty="0">
                          <a:latin typeface="Aptos Narrow"/>
                        </a:rPr>
                        <a:t>M67 (FRAG)</a:t>
                      </a:r>
                    </a:p>
                  </a:txBody>
                  <a:tcPr anchor="ctr"/>
                </a:tc>
                <a:tc gridSpan="3">
                  <a:txBody>
                    <a:bodyPr/>
                    <a:lstStyle/>
                    <a:p>
                      <a:pPr lvl="0" algn="ctr">
                        <a:buNone/>
                      </a:pPr>
                      <a:r>
                        <a:rPr lang="en-US" sz="800" dirty="0">
                          <a:latin typeface="Aptos Narrow"/>
                        </a:rPr>
                        <a:t>How far can you accurately throw?</a:t>
                      </a:r>
                    </a:p>
                  </a:txBody>
                  <a:tcPr anchor="ctr"/>
                </a:tc>
                <a:tc hMerge="1">
                  <a:txBody>
                    <a:bodyPr/>
                    <a:lstStyle/>
                    <a:p>
                      <a:pPr lvl="0" algn="ctr">
                        <a:buNone/>
                      </a:pPr>
                      <a:endParaRPr lang="en-US" sz="800" dirty="0">
                        <a:latin typeface="Aptos Narrow"/>
                      </a:endParaRPr>
                    </a:p>
                  </a:txBody>
                  <a:tcPr/>
                </a:tc>
                <a:tc hMerge="1">
                  <a:txBody>
                    <a:bodyPr/>
                    <a:lstStyle/>
                    <a:p>
                      <a:endParaRPr lang="en-US"/>
                    </a:p>
                  </a:txBody>
                  <a:tcPr anchor="ctr"/>
                </a:tc>
                <a:tc>
                  <a:txBody>
                    <a:bodyPr/>
                    <a:lstStyle/>
                    <a:p>
                      <a:pPr lvl="0" algn="ctr">
                        <a:buNone/>
                      </a:pPr>
                      <a:r>
                        <a:rPr lang="en-US" sz="800" dirty="0">
                          <a:latin typeface="Aptos Narrow"/>
                        </a:rPr>
                        <a:t>150m</a:t>
                      </a:r>
                    </a:p>
                  </a:txBody>
                  <a:tcPr anchor="ctr"/>
                </a:tc>
                <a:tc gridSpan="4">
                  <a:txBody>
                    <a:bodyPr/>
                    <a:lstStyle/>
                    <a:p>
                      <a:pPr lvl="0" algn="ctr">
                        <a:buNone/>
                      </a:pPr>
                      <a:r>
                        <a:rPr lang="en-US" sz="700" dirty="0">
                          <a:latin typeface="Aptos Narrow"/>
                        </a:rPr>
                        <a:t>How fast can you pull pins?</a:t>
                      </a:r>
                    </a:p>
                  </a:txBody>
                  <a:tcPr anchor="ctr"/>
                </a:tc>
                <a:tc hMerge="1">
                  <a:txBody>
                    <a:bodyPr/>
                    <a:lstStyle/>
                    <a:p>
                      <a:pPr lvl="0" algn="ctr">
                        <a:buNone/>
                      </a:pPr>
                      <a:endParaRPr lang="en-US" sz="800" dirty="0">
                        <a:latin typeface="Aptos Narrow"/>
                      </a:endParaRPr>
                    </a:p>
                  </a:txBody>
                  <a:tcPr/>
                </a:tc>
                <a:tc hMerge="1">
                  <a:txBody>
                    <a:bodyPr/>
                    <a:lstStyle/>
                    <a:p>
                      <a:endParaRPr lang="en-US"/>
                    </a:p>
                  </a:txBody>
                  <a:tcPr/>
                </a:tc>
                <a:tc hMerge="1">
                  <a:txBody>
                    <a:bodyPr/>
                    <a:lstStyle/>
                    <a:p>
                      <a:pPr lvl="0" algn="ctr">
                        <a:buNone/>
                      </a:pPr>
                      <a:endParaRPr lang="en-US" sz="800" dirty="0">
                        <a:latin typeface="Aptos Narrow"/>
                      </a:endParaRPr>
                    </a:p>
                  </a:txBody>
                  <a:tcPr/>
                </a:tc>
                <a:tc>
                  <a:txBody>
                    <a:bodyPr/>
                    <a:lstStyle/>
                    <a:p>
                      <a:pPr lvl="0" algn="ctr">
                        <a:buNone/>
                      </a:pPr>
                      <a:r>
                        <a:rPr lang="en-US" sz="800" dirty="0">
                          <a:latin typeface="Aptos Narrow"/>
                        </a:rPr>
                        <a:t>2</a:t>
                      </a:r>
                    </a:p>
                  </a:txBody>
                  <a:tcPr anchor="ctr"/>
                </a:tc>
                <a:tc>
                  <a:txBody>
                    <a:bodyPr/>
                    <a:lstStyle/>
                    <a:p>
                      <a:pPr lvl="0" algn="ctr">
                        <a:buNone/>
                      </a:pPr>
                      <a:r>
                        <a:rPr lang="en-US" sz="800" dirty="0">
                          <a:latin typeface="Aptos Narrow"/>
                        </a:rPr>
                        <a:t>Trace THIS!</a:t>
                      </a:r>
                    </a:p>
                  </a:txBody>
                  <a:tcPr anchor="ctr"/>
                </a:tc>
                <a:tc>
                  <a:txBody>
                    <a:bodyPr/>
                    <a:lstStyle/>
                    <a:p>
                      <a:pPr lvl="0" algn="ctr">
                        <a:buNone/>
                      </a:pPr>
                      <a:r>
                        <a:rPr lang="en-US" sz="800" dirty="0">
                          <a:latin typeface="Aptos Narrow"/>
                        </a:rPr>
                        <a:t>5m kill </a:t>
                      </a:r>
                    </a:p>
                    <a:p>
                      <a:pPr lvl="0" algn="ctr">
                        <a:buNone/>
                      </a:pPr>
                      <a:r>
                        <a:rPr lang="en-US" sz="800" dirty="0">
                          <a:latin typeface="Aptos Narrow"/>
                        </a:rPr>
                        <a:t>15m wound</a:t>
                      </a:r>
                    </a:p>
                  </a:txBody>
                  <a:tcPr anchor="ctr"/>
                </a:tc>
                <a:extLst>
                  <a:ext uri="{0D108BD9-81ED-4DB2-BD59-A6C34878D82A}">
                    <a16:rowId xmlns:a16="http://schemas.microsoft.com/office/drawing/2014/main" val="2398864861"/>
                  </a:ext>
                </a:extLst>
              </a:tr>
            </a:tbl>
          </a:graphicData>
        </a:graphic>
      </p:graphicFrame>
    </p:spTree>
    <p:extLst>
      <p:ext uri="{BB962C8B-B14F-4D97-AF65-F5344CB8AC3E}">
        <p14:creationId xmlns:p14="http://schemas.microsoft.com/office/powerpoint/2010/main" val="589004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9BF81B8-26B5-4BD9-79E7-92B154F272F9}"/>
              </a:ext>
            </a:extLst>
          </p:cNvPr>
          <p:cNvSpPr txBox="1"/>
          <p:nvPr/>
        </p:nvSpPr>
        <p:spPr>
          <a:xfrm>
            <a:off x="-1242" y="1242"/>
            <a:ext cx="9143999" cy="369332"/>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457200">
              <a:defRPr/>
            </a:pPr>
            <a:r>
              <a:rPr lang="en-US" b="1" dirty="0">
                <a:solidFill>
                  <a:prstClr val="black"/>
                </a:solidFill>
                <a:latin typeface="Arial"/>
                <a:cs typeface="Arial"/>
              </a:rPr>
              <a:t>Machine Gun Classes of Fire and Terms of Reference</a:t>
            </a:r>
            <a:endParaRPr lang="en-US" sz="1800" b="1" i="0" u="none" strike="noStrike" kern="1200" cap="none" spc="0" normalizeH="0" baseline="0" noProof="0" dirty="0">
              <a:ln>
                <a:noFill/>
              </a:ln>
              <a:solidFill>
                <a:prstClr val="black"/>
              </a:solidFill>
              <a:effectLst/>
              <a:uLnTx/>
              <a:uFillTx/>
              <a:latin typeface="Arial"/>
              <a:cs typeface="Arial"/>
            </a:endParaRPr>
          </a:p>
        </p:txBody>
      </p:sp>
      <p:graphicFrame>
        <p:nvGraphicFramePr>
          <p:cNvPr id="8" name="Table 7">
            <a:extLst>
              <a:ext uri="{FF2B5EF4-FFF2-40B4-BE49-F238E27FC236}">
                <a16:creationId xmlns:a16="http://schemas.microsoft.com/office/drawing/2014/main" id="{1BDFF575-9BD4-9F02-A421-62DB71462DB2}"/>
              </a:ext>
            </a:extLst>
          </p:cNvPr>
          <p:cNvGraphicFramePr>
            <a:graphicFrameLocks noGrp="1"/>
          </p:cNvGraphicFramePr>
          <p:nvPr>
            <p:extLst>
              <p:ext uri="{D42A27DB-BD31-4B8C-83A1-F6EECF244321}">
                <p14:modId xmlns:p14="http://schemas.microsoft.com/office/powerpoint/2010/main" val="3769118289"/>
              </p:ext>
            </p:extLst>
          </p:nvPr>
        </p:nvGraphicFramePr>
        <p:xfrm>
          <a:off x="-2177" y="378115"/>
          <a:ext cx="5120640" cy="6466161"/>
        </p:xfrm>
        <a:graphic>
          <a:graphicData uri="http://schemas.openxmlformats.org/drawingml/2006/table">
            <a:tbl>
              <a:tblPr firstRow="1" bandRow="1">
                <a:tableStyleId>{5C22544A-7EE6-4342-B048-85BDC9FD1C3A}</a:tableStyleId>
              </a:tblPr>
              <a:tblGrid>
                <a:gridCol w="1706880">
                  <a:extLst>
                    <a:ext uri="{9D8B030D-6E8A-4147-A177-3AD203B41FA5}">
                      <a16:colId xmlns:a16="http://schemas.microsoft.com/office/drawing/2014/main" val="625011022"/>
                    </a:ext>
                  </a:extLst>
                </a:gridCol>
                <a:gridCol w="1706880">
                  <a:extLst>
                    <a:ext uri="{9D8B030D-6E8A-4147-A177-3AD203B41FA5}">
                      <a16:colId xmlns:a16="http://schemas.microsoft.com/office/drawing/2014/main" val="2818805434"/>
                    </a:ext>
                  </a:extLst>
                </a:gridCol>
                <a:gridCol w="1706880">
                  <a:extLst>
                    <a:ext uri="{9D8B030D-6E8A-4147-A177-3AD203B41FA5}">
                      <a16:colId xmlns:a16="http://schemas.microsoft.com/office/drawing/2014/main" val="2928946622"/>
                    </a:ext>
                  </a:extLst>
                </a:gridCol>
              </a:tblGrid>
              <a:tr h="310746">
                <a:tc gridSpan="3">
                  <a:txBody>
                    <a:bodyPr/>
                    <a:lstStyle/>
                    <a:p>
                      <a:pPr algn="ctr"/>
                      <a:r>
                        <a:rPr lang="en-US" sz="1400" dirty="0">
                          <a:solidFill>
                            <a:schemeClr val="tx1"/>
                          </a:solidFill>
                          <a:latin typeface="Aptos"/>
                        </a:rPr>
                        <a:t>WITH RESPECT TO TERRAIN</a:t>
                      </a:r>
                    </a:p>
                  </a:txBody>
                  <a:tcPr anchor="ctr">
                    <a:solidFill>
                      <a:srgbClr val="00B0F0"/>
                    </a:solidFill>
                  </a:tcPr>
                </a:tc>
                <a:tc hMerge="1">
                  <a:txBody>
                    <a:bodyPr/>
                    <a:lstStyle/>
                    <a:p>
                      <a:endParaRPr lang="en-US"/>
                    </a:p>
                  </a:txBody>
                  <a:tcPr>
                    <a:solidFill>
                      <a:schemeClr val="accent1">
                        <a:lumMod val="20000"/>
                        <a:lumOff val="80000"/>
                      </a:schemeClr>
                    </a:solidFill>
                  </a:tcPr>
                </a:tc>
                <a:tc hMerge="1">
                  <a:txBody>
                    <a:bodyPr/>
                    <a:lstStyle/>
                    <a:p>
                      <a:endParaRPr lang="en-US"/>
                    </a:p>
                  </a:txBody>
                  <a:tcPr>
                    <a:solidFill>
                      <a:schemeClr val="accent1">
                        <a:lumMod val="20000"/>
                        <a:lumOff val="80000"/>
                      </a:schemeClr>
                    </a:solidFill>
                  </a:tcPr>
                </a:tc>
                <a:extLst>
                  <a:ext uri="{0D108BD9-81ED-4DB2-BD59-A6C34878D82A}">
                    <a16:rowId xmlns:a16="http://schemas.microsoft.com/office/drawing/2014/main" val="2479070322"/>
                  </a:ext>
                </a:extLst>
              </a:tr>
              <a:tr h="343804">
                <a:tc>
                  <a:txBody>
                    <a:bodyPr/>
                    <a:lstStyle/>
                    <a:p>
                      <a:pPr algn="ctr"/>
                      <a:r>
                        <a:rPr lang="en-US" sz="1400" dirty="0">
                          <a:solidFill>
                            <a:schemeClr val="tx1"/>
                          </a:solidFill>
                          <a:latin typeface="Aptos"/>
                        </a:rPr>
                        <a:t>GRAZING FIRE</a:t>
                      </a:r>
                    </a:p>
                  </a:txBody>
                  <a:tcPr anchor="ctr"/>
                </a:tc>
                <a:tc>
                  <a:txBody>
                    <a:bodyPr/>
                    <a:lstStyle/>
                    <a:p>
                      <a:pPr algn="ctr"/>
                      <a:r>
                        <a:rPr lang="en-US" sz="900" dirty="0">
                          <a:solidFill>
                            <a:schemeClr val="tx1"/>
                          </a:solidFill>
                        </a:rPr>
                        <a:t>1 METER HIGH x 600M OUT</a:t>
                      </a:r>
                    </a:p>
                  </a:txBody>
                  <a:tcPr anchor="ctr"/>
                </a:tc>
                <a:tc>
                  <a:txBody>
                    <a:bodyPr/>
                    <a:lstStyle/>
                    <a:p>
                      <a:pPr algn="ctr"/>
                      <a:r>
                        <a:rPr lang="en-US" sz="800" dirty="0">
                          <a:solidFill>
                            <a:schemeClr val="tx1"/>
                          </a:solidFill>
                        </a:rPr>
                        <a:t>OVER FLAT OR UNIFORMLY SLOPED TERRAIN</a:t>
                      </a:r>
                    </a:p>
                  </a:txBody>
                  <a:tcPr anchor="ctr"/>
                </a:tc>
                <a:extLst>
                  <a:ext uri="{0D108BD9-81ED-4DB2-BD59-A6C34878D82A}">
                    <a16:rowId xmlns:a16="http://schemas.microsoft.com/office/drawing/2014/main" val="2106497453"/>
                  </a:ext>
                </a:extLst>
              </a:tr>
              <a:tr h="370251">
                <a:tc>
                  <a:txBody>
                    <a:bodyPr/>
                    <a:lstStyle/>
                    <a:p>
                      <a:pPr algn="ctr"/>
                      <a:r>
                        <a:rPr lang="en-US" sz="1400" dirty="0">
                          <a:solidFill>
                            <a:schemeClr val="tx1"/>
                          </a:solidFill>
                          <a:latin typeface="Aptos"/>
                        </a:rPr>
                        <a:t>PLUNGING FIRE</a:t>
                      </a:r>
                    </a:p>
                  </a:txBody>
                  <a:tcPr anchor="ctr"/>
                </a:tc>
                <a:tc>
                  <a:txBody>
                    <a:bodyPr/>
                    <a:lstStyle/>
                    <a:p>
                      <a:pPr algn="ctr"/>
                      <a:r>
                        <a:rPr lang="en-US" sz="900" dirty="0">
                          <a:solidFill>
                            <a:schemeClr val="tx1"/>
                          </a:solidFill>
                        </a:rPr>
                        <a:t>DIRECT FIRE, FROM SUPERIOR ELEVATION</a:t>
                      </a:r>
                    </a:p>
                  </a:txBody>
                  <a:tcPr anchor="ctr"/>
                </a:tc>
                <a:tc>
                  <a:txBody>
                    <a:bodyPr/>
                    <a:lstStyle/>
                    <a:p>
                      <a:pPr algn="ctr"/>
                      <a:r>
                        <a:rPr lang="en-US" sz="800" dirty="0">
                          <a:solidFill>
                            <a:schemeClr val="tx1"/>
                          </a:solidFill>
                        </a:rPr>
                        <a:t>RESULTS IN PROJECTILES STRIKING TARGET FROM A HIGH ANGLE</a:t>
                      </a:r>
                    </a:p>
                  </a:txBody>
                  <a:tcPr anchor="ctr"/>
                </a:tc>
                <a:extLst>
                  <a:ext uri="{0D108BD9-81ED-4DB2-BD59-A6C34878D82A}">
                    <a16:rowId xmlns:a16="http://schemas.microsoft.com/office/drawing/2014/main" val="2243211080"/>
                  </a:ext>
                </a:extLst>
              </a:tr>
              <a:tr h="310746">
                <a:tc gridSpan="3">
                  <a:txBody>
                    <a:bodyPr/>
                    <a:lstStyle/>
                    <a:p>
                      <a:pPr lvl="0" algn="ctr">
                        <a:buNone/>
                      </a:pPr>
                      <a:r>
                        <a:rPr lang="en-US" sz="1400" b="1" dirty="0">
                          <a:solidFill>
                            <a:schemeClr val="tx1"/>
                          </a:solidFill>
                          <a:latin typeface="Aptos"/>
                        </a:rPr>
                        <a:t>WITH RESPECT TO TARGET</a:t>
                      </a:r>
                      <a:endParaRPr lang="en-US" sz="1400" b="1">
                        <a:latin typeface="Aptos"/>
                      </a:endParaRPr>
                    </a:p>
                  </a:txBody>
                  <a:tcPr anchor="ctr">
                    <a:solidFill>
                      <a:srgbClr val="00B0F0"/>
                    </a:solidFill>
                  </a:tcPr>
                </a:tc>
                <a:tc hMerge="1">
                  <a:txBody>
                    <a:bodyPr/>
                    <a:lstStyle/>
                    <a:p>
                      <a:endParaRPr lang="en-US"/>
                    </a:p>
                  </a:txBody>
                  <a:tcPr anchor="ctr"/>
                </a:tc>
                <a:tc hMerge="1">
                  <a:txBody>
                    <a:bodyPr/>
                    <a:lstStyle/>
                    <a:p>
                      <a:endParaRPr lang="en-US"/>
                    </a:p>
                  </a:txBody>
                  <a:tcPr anchor="ctr"/>
                </a:tc>
                <a:extLst>
                  <a:ext uri="{0D108BD9-81ED-4DB2-BD59-A6C34878D82A}">
                    <a16:rowId xmlns:a16="http://schemas.microsoft.com/office/drawing/2014/main" val="3527080260"/>
                  </a:ext>
                </a:extLst>
              </a:tr>
              <a:tr h="396697">
                <a:tc>
                  <a:txBody>
                    <a:bodyPr/>
                    <a:lstStyle/>
                    <a:p>
                      <a:pPr algn="ctr"/>
                      <a:r>
                        <a:rPr lang="en-US" sz="1400" dirty="0">
                          <a:solidFill>
                            <a:schemeClr val="tx1"/>
                          </a:solidFill>
                          <a:latin typeface="Aptos"/>
                        </a:rPr>
                        <a:t>FRONTAL</a:t>
                      </a:r>
                    </a:p>
                  </a:txBody>
                  <a:tcPr anchor="ctr"/>
                </a:tc>
                <a:tc gridSpan="2">
                  <a:txBody>
                    <a:bodyPr/>
                    <a:lstStyle/>
                    <a:p>
                      <a:pPr algn="ctr"/>
                      <a:r>
                        <a:rPr lang="en-US" sz="1000" dirty="0">
                          <a:solidFill>
                            <a:schemeClr val="tx1"/>
                          </a:solidFill>
                        </a:rPr>
                        <a:t>LONG AXIS OF THE BEATEN ZONE AT A RIGHT ANGLE TO THE LONG AXIS OF THE TARGET</a:t>
                      </a:r>
                    </a:p>
                  </a:txBody>
                  <a:tcPr anchor="ctr"/>
                </a:tc>
                <a:tc hMerge="1">
                  <a:txBody>
                    <a:bodyPr/>
                    <a:lstStyle/>
                    <a:p>
                      <a:endParaRPr lang="en-US"/>
                    </a:p>
                  </a:txBody>
                  <a:tcPr anchor="ctr"/>
                </a:tc>
                <a:extLst>
                  <a:ext uri="{0D108BD9-81ED-4DB2-BD59-A6C34878D82A}">
                    <a16:rowId xmlns:a16="http://schemas.microsoft.com/office/drawing/2014/main" val="4244305951"/>
                  </a:ext>
                </a:extLst>
              </a:tr>
              <a:tr h="343804">
                <a:tc>
                  <a:txBody>
                    <a:bodyPr/>
                    <a:lstStyle/>
                    <a:p>
                      <a:pPr algn="ctr"/>
                      <a:r>
                        <a:rPr lang="en-US" sz="1400" dirty="0">
                          <a:solidFill>
                            <a:schemeClr val="tx1"/>
                          </a:solidFill>
                          <a:latin typeface="Aptos"/>
                        </a:rPr>
                        <a:t>FLANKING</a:t>
                      </a:r>
                    </a:p>
                  </a:txBody>
                  <a:tcPr anchor="ctr"/>
                </a:tc>
                <a:tc gridSpan="2">
                  <a:txBody>
                    <a:bodyPr/>
                    <a:lstStyle/>
                    <a:p>
                      <a:pPr algn="ctr"/>
                      <a:r>
                        <a:rPr lang="en-US" sz="1000" dirty="0">
                          <a:solidFill>
                            <a:schemeClr val="tx1"/>
                          </a:solidFill>
                        </a:rPr>
                        <a:t>FIRE DELIVERED TO THE FLANK OF THE TARGET</a:t>
                      </a:r>
                    </a:p>
                  </a:txBody>
                  <a:tcPr anchor="ctr"/>
                </a:tc>
                <a:tc hMerge="1">
                  <a:txBody>
                    <a:bodyPr/>
                    <a:lstStyle/>
                    <a:p>
                      <a:endParaRPr lang="en-US"/>
                    </a:p>
                  </a:txBody>
                  <a:tcPr anchor="ctr"/>
                </a:tc>
                <a:extLst>
                  <a:ext uri="{0D108BD9-81ED-4DB2-BD59-A6C34878D82A}">
                    <a16:rowId xmlns:a16="http://schemas.microsoft.com/office/drawing/2014/main" val="4007223414"/>
                  </a:ext>
                </a:extLst>
              </a:tr>
              <a:tr h="396697">
                <a:tc>
                  <a:txBody>
                    <a:bodyPr/>
                    <a:lstStyle/>
                    <a:p>
                      <a:pPr algn="ctr"/>
                      <a:r>
                        <a:rPr lang="en-US" sz="1400" dirty="0">
                          <a:solidFill>
                            <a:schemeClr val="tx1"/>
                          </a:solidFill>
                          <a:latin typeface="Aptos"/>
                        </a:rPr>
                        <a:t>OBLIQUE</a:t>
                      </a:r>
                    </a:p>
                  </a:txBody>
                  <a:tcPr anchor="ctr"/>
                </a:tc>
                <a:tc gridSpan="2">
                  <a:txBody>
                    <a:bodyPr/>
                    <a:lstStyle/>
                    <a:p>
                      <a:pPr algn="ctr"/>
                      <a:r>
                        <a:rPr lang="en-US" sz="1000" dirty="0">
                          <a:solidFill>
                            <a:schemeClr val="tx1"/>
                          </a:solidFill>
                        </a:rPr>
                        <a:t>FIRE DIRECTED AT ANY ANGLE OTHER THAN DIRECTLY TOWARD OR PERPENDICULAR TO THE GUN</a:t>
                      </a:r>
                    </a:p>
                  </a:txBody>
                  <a:tcPr anchor="ctr"/>
                </a:tc>
                <a:tc hMerge="1">
                  <a:txBody>
                    <a:bodyPr/>
                    <a:lstStyle/>
                    <a:p>
                      <a:endParaRPr lang="en-US"/>
                    </a:p>
                  </a:txBody>
                  <a:tcPr anchor="ctr"/>
                </a:tc>
                <a:extLst>
                  <a:ext uri="{0D108BD9-81ED-4DB2-BD59-A6C34878D82A}">
                    <a16:rowId xmlns:a16="http://schemas.microsoft.com/office/drawing/2014/main" val="3631614055"/>
                  </a:ext>
                </a:extLst>
              </a:tr>
              <a:tr h="396697">
                <a:tc>
                  <a:txBody>
                    <a:bodyPr/>
                    <a:lstStyle/>
                    <a:p>
                      <a:pPr algn="ctr"/>
                      <a:r>
                        <a:rPr lang="en-US" sz="1400" dirty="0">
                          <a:solidFill>
                            <a:schemeClr val="tx1"/>
                          </a:solidFill>
                          <a:latin typeface="Aptos"/>
                        </a:rPr>
                        <a:t>ENFILADING</a:t>
                      </a:r>
                    </a:p>
                  </a:txBody>
                  <a:tcPr anchor="ctr"/>
                </a:tc>
                <a:tc gridSpan="2">
                  <a:txBody>
                    <a:bodyPr/>
                    <a:lstStyle/>
                    <a:p>
                      <a:pPr algn="ctr"/>
                      <a:r>
                        <a:rPr lang="en-US" sz="1000" dirty="0">
                          <a:solidFill>
                            <a:schemeClr val="tx1"/>
                          </a:solidFill>
                        </a:rPr>
                        <a:t>FIRE WHERE THE LONG AXIS OF THE BEATEN ZONE COINCIDES WITH THE LONG AXIS OF THE TARGET</a:t>
                      </a:r>
                    </a:p>
                  </a:txBody>
                  <a:tcPr anchor="ctr"/>
                </a:tc>
                <a:tc hMerge="1">
                  <a:txBody>
                    <a:bodyPr/>
                    <a:lstStyle/>
                    <a:p>
                      <a:endParaRPr lang="en-US"/>
                    </a:p>
                  </a:txBody>
                  <a:tcPr anchor="ctr"/>
                </a:tc>
                <a:extLst>
                  <a:ext uri="{0D108BD9-81ED-4DB2-BD59-A6C34878D82A}">
                    <a16:rowId xmlns:a16="http://schemas.microsoft.com/office/drawing/2014/main" val="533088988"/>
                  </a:ext>
                </a:extLst>
              </a:tr>
              <a:tr h="310746">
                <a:tc gridSpan="3">
                  <a:txBody>
                    <a:bodyPr/>
                    <a:lstStyle/>
                    <a:p>
                      <a:pPr lvl="0" algn="ctr">
                        <a:buNone/>
                      </a:pPr>
                      <a:r>
                        <a:rPr lang="en-US" sz="1400" b="1" dirty="0">
                          <a:solidFill>
                            <a:schemeClr val="tx1"/>
                          </a:solidFill>
                          <a:latin typeface="Aptos"/>
                        </a:rPr>
                        <a:t>WITH RESPECT TO THE GUN</a:t>
                      </a:r>
                    </a:p>
                  </a:txBody>
                  <a:tcPr anchor="ctr">
                    <a:solidFill>
                      <a:srgbClr val="00B0F0"/>
                    </a:solidFill>
                  </a:tcPr>
                </a:tc>
                <a:tc hMerge="1">
                  <a:txBody>
                    <a:bodyPr/>
                    <a:lstStyle/>
                    <a:p>
                      <a:endParaRPr lang="en-US"/>
                    </a:p>
                  </a:txBody>
                  <a:tcPr anchor="ctr"/>
                </a:tc>
                <a:tc hMerge="1">
                  <a:txBody>
                    <a:bodyPr/>
                    <a:lstStyle/>
                    <a:p>
                      <a:endParaRPr lang="en-US"/>
                    </a:p>
                  </a:txBody>
                  <a:tcPr anchor="ctr"/>
                </a:tc>
                <a:extLst>
                  <a:ext uri="{0D108BD9-81ED-4DB2-BD59-A6C34878D82A}">
                    <a16:rowId xmlns:a16="http://schemas.microsoft.com/office/drawing/2014/main" val="3498992854"/>
                  </a:ext>
                </a:extLst>
              </a:tr>
              <a:tr h="343804">
                <a:tc>
                  <a:txBody>
                    <a:bodyPr/>
                    <a:lstStyle/>
                    <a:p>
                      <a:pPr lvl="0" algn="ctr">
                        <a:buNone/>
                      </a:pPr>
                      <a:r>
                        <a:rPr lang="en-US" sz="1400" dirty="0">
                          <a:solidFill>
                            <a:schemeClr val="tx1"/>
                          </a:solidFill>
                          <a:latin typeface="Aptos"/>
                        </a:rPr>
                        <a:t>TRAVERSE</a:t>
                      </a:r>
                    </a:p>
                  </a:txBody>
                  <a:tcPr anchor="ctr"/>
                </a:tc>
                <a:tc gridSpan="2">
                  <a:txBody>
                    <a:bodyPr/>
                    <a:lstStyle/>
                    <a:p>
                      <a:pPr lvl="0" algn="ctr">
                        <a:buNone/>
                      </a:pPr>
                      <a:r>
                        <a:rPr lang="en-US" sz="1000" dirty="0">
                          <a:solidFill>
                            <a:schemeClr val="tx1"/>
                          </a:solidFill>
                        </a:rPr>
                        <a:t>FLANK TO FLANK</a:t>
                      </a:r>
                    </a:p>
                  </a:txBody>
                  <a:tcPr anchor="ctr"/>
                </a:tc>
                <a:tc hMerge="1">
                  <a:txBody>
                    <a:bodyPr/>
                    <a:lstStyle/>
                    <a:p>
                      <a:endParaRPr lang="en-US"/>
                    </a:p>
                  </a:txBody>
                  <a:tcPr anchor="ctr"/>
                </a:tc>
                <a:extLst>
                  <a:ext uri="{0D108BD9-81ED-4DB2-BD59-A6C34878D82A}">
                    <a16:rowId xmlns:a16="http://schemas.microsoft.com/office/drawing/2014/main" val="630194825"/>
                  </a:ext>
                </a:extLst>
              </a:tr>
              <a:tr h="343804">
                <a:tc>
                  <a:txBody>
                    <a:bodyPr/>
                    <a:lstStyle/>
                    <a:p>
                      <a:pPr lvl="0" algn="ctr">
                        <a:buNone/>
                      </a:pPr>
                      <a:r>
                        <a:rPr lang="en-US" sz="1400" dirty="0">
                          <a:solidFill>
                            <a:schemeClr val="tx1"/>
                          </a:solidFill>
                          <a:latin typeface="Aptos"/>
                        </a:rPr>
                        <a:t>SEARCH</a:t>
                      </a:r>
                    </a:p>
                  </a:txBody>
                  <a:tcPr anchor="ctr"/>
                </a:tc>
                <a:tc gridSpan="2">
                  <a:txBody>
                    <a:bodyPr/>
                    <a:lstStyle/>
                    <a:p>
                      <a:pPr lvl="0" algn="ctr">
                        <a:buNone/>
                      </a:pPr>
                      <a:r>
                        <a:rPr lang="en-US" sz="1000" dirty="0">
                          <a:solidFill>
                            <a:schemeClr val="tx1"/>
                          </a:solidFill>
                        </a:rPr>
                        <a:t>TARGETS IN DEPTH- UP/DOWN</a:t>
                      </a:r>
                    </a:p>
                  </a:txBody>
                  <a:tcPr anchor="ctr"/>
                </a:tc>
                <a:tc hMerge="1">
                  <a:txBody>
                    <a:bodyPr/>
                    <a:lstStyle/>
                    <a:p>
                      <a:endParaRPr lang="en-US"/>
                    </a:p>
                  </a:txBody>
                  <a:tcPr anchor="ctr"/>
                </a:tc>
                <a:extLst>
                  <a:ext uri="{0D108BD9-81ED-4DB2-BD59-A6C34878D82A}">
                    <a16:rowId xmlns:a16="http://schemas.microsoft.com/office/drawing/2014/main" val="3719840688"/>
                  </a:ext>
                </a:extLst>
              </a:tr>
              <a:tr h="409920">
                <a:tc>
                  <a:txBody>
                    <a:bodyPr/>
                    <a:lstStyle/>
                    <a:p>
                      <a:pPr lvl="0" algn="ctr">
                        <a:buNone/>
                      </a:pPr>
                      <a:r>
                        <a:rPr lang="en-US" sz="1050" dirty="0">
                          <a:solidFill>
                            <a:schemeClr val="tx1"/>
                          </a:solidFill>
                          <a:latin typeface="Aptos"/>
                        </a:rPr>
                        <a:t>TRAVERSE AND SEARCH</a:t>
                      </a:r>
                    </a:p>
                  </a:txBody>
                  <a:tcPr anchor="ctr"/>
                </a:tc>
                <a:tc>
                  <a:txBody>
                    <a:bodyPr/>
                    <a:lstStyle/>
                    <a:p>
                      <a:pPr lvl="0" algn="ctr">
                        <a:buNone/>
                      </a:pPr>
                      <a:r>
                        <a:rPr lang="en-US" sz="1000" dirty="0">
                          <a:solidFill>
                            <a:schemeClr val="tx1"/>
                          </a:solidFill>
                        </a:rPr>
                        <a:t>IN DEPTH/FLANK TO FLANK</a:t>
                      </a:r>
                    </a:p>
                  </a:txBody>
                  <a:tcPr anchor="ctr"/>
                </a:tc>
                <a:tc>
                  <a:txBody>
                    <a:bodyPr/>
                    <a:lstStyle/>
                    <a:p>
                      <a:pPr lvl="0" algn="ctr">
                        <a:buNone/>
                      </a:pPr>
                      <a:r>
                        <a:rPr lang="en-US" sz="1000" dirty="0">
                          <a:solidFill>
                            <a:schemeClr val="tx1"/>
                          </a:solidFill>
                        </a:rPr>
                        <a:t>TRIPOD- UP/DOWN, FLANK/FLANK</a:t>
                      </a:r>
                    </a:p>
                  </a:txBody>
                  <a:tcPr anchor="ctr"/>
                </a:tc>
                <a:extLst>
                  <a:ext uri="{0D108BD9-81ED-4DB2-BD59-A6C34878D82A}">
                    <a16:rowId xmlns:a16="http://schemas.microsoft.com/office/drawing/2014/main" val="1453376747"/>
                  </a:ext>
                </a:extLst>
              </a:tr>
              <a:tr h="343804">
                <a:tc>
                  <a:txBody>
                    <a:bodyPr/>
                    <a:lstStyle/>
                    <a:p>
                      <a:pPr lvl="0" algn="ctr">
                        <a:buNone/>
                      </a:pPr>
                      <a:r>
                        <a:rPr lang="en-US" sz="1400" dirty="0">
                          <a:solidFill>
                            <a:schemeClr val="tx1"/>
                          </a:solidFill>
                          <a:latin typeface="Aptos"/>
                        </a:rPr>
                        <a:t>FIXED</a:t>
                      </a:r>
                    </a:p>
                  </a:txBody>
                  <a:tcPr anchor="ctr"/>
                </a:tc>
                <a:tc>
                  <a:txBody>
                    <a:bodyPr/>
                    <a:lstStyle/>
                    <a:p>
                      <a:pPr lvl="0" algn="ctr">
                        <a:buNone/>
                      </a:pPr>
                      <a:r>
                        <a:rPr lang="en-US" sz="1000" dirty="0">
                          <a:solidFill>
                            <a:schemeClr val="tx1"/>
                          </a:solidFill>
                        </a:rPr>
                        <a:t>ONE SINGULAR POINT</a:t>
                      </a:r>
                    </a:p>
                  </a:txBody>
                  <a:tcPr anchor="ctr"/>
                </a:tc>
                <a:tc>
                  <a:txBody>
                    <a:bodyPr/>
                    <a:lstStyle/>
                    <a:p>
                      <a:pPr lvl="0" algn="ctr">
                        <a:buNone/>
                      </a:pPr>
                      <a:r>
                        <a:rPr lang="en-US" sz="1000" dirty="0">
                          <a:solidFill>
                            <a:schemeClr val="tx1"/>
                          </a:solidFill>
                        </a:rPr>
                        <a:t>TRIPOD</a:t>
                      </a:r>
                    </a:p>
                  </a:txBody>
                  <a:tcPr anchor="ctr"/>
                </a:tc>
                <a:extLst>
                  <a:ext uri="{0D108BD9-81ED-4DB2-BD59-A6C34878D82A}">
                    <a16:rowId xmlns:a16="http://schemas.microsoft.com/office/drawing/2014/main" val="1561397275"/>
                  </a:ext>
                </a:extLst>
              </a:tr>
              <a:tr h="343804">
                <a:tc>
                  <a:txBody>
                    <a:bodyPr/>
                    <a:lstStyle/>
                    <a:p>
                      <a:pPr lvl="0" algn="ctr">
                        <a:buNone/>
                      </a:pPr>
                      <a:r>
                        <a:rPr lang="en-US" sz="1400" dirty="0">
                          <a:solidFill>
                            <a:schemeClr val="tx1"/>
                          </a:solidFill>
                          <a:latin typeface="Aptos"/>
                        </a:rPr>
                        <a:t>FREE GUN</a:t>
                      </a:r>
                    </a:p>
                  </a:txBody>
                  <a:tcPr anchor="ctr"/>
                </a:tc>
                <a:tc>
                  <a:txBody>
                    <a:bodyPr/>
                    <a:lstStyle/>
                    <a:p>
                      <a:pPr lvl="0" algn="ctr">
                        <a:buNone/>
                      </a:pPr>
                      <a:r>
                        <a:rPr lang="en-US" sz="1000" dirty="0">
                          <a:solidFill>
                            <a:schemeClr val="tx1"/>
                          </a:solidFill>
                        </a:rPr>
                        <a:t>TOTAL FREEDOM ON TRIPOD</a:t>
                      </a:r>
                    </a:p>
                  </a:txBody>
                  <a:tcPr anchor="ctr"/>
                </a:tc>
                <a:tc>
                  <a:txBody>
                    <a:bodyPr/>
                    <a:lstStyle/>
                    <a:p>
                      <a:pPr lvl="0" algn="ctr">
                        <a:buNone/>
                      </a:pPr>
                      <a:r>
                        <a:rPr lang="en-US" sz="1000" dirty="0">
                          <a:solidFill>
                            <a:schemeClr val="tx1"/>
                          </a:solidFill>
                        </a:rPr>
                        <a:t>NOT LOCKED IN</a:t>
                      </a:r>
                    </a:p>
                  </a:txBody>
                  <a:tcPr anchor="ctr"/>
                </a:tc>
                <a:extLst>
                  <a:ext uri="{0D108BD9-81ED-4DB2-BD59-A6C34878D82A}">
                    <a16:rowId xmlns:a16="http://schemas.microsoft.com/office/drawing/2014/main" val="2689142365"/>
                  </a:ext>
                </a:extLst>
              </a:tr>
              <a:tr h="310746">
                <a:tc gridSpan="3">
                  <a:txBody>
                    <a:bodyPr/>
                    <a:lstStyle/>
                    <a:p>
                      <a:pPr lvl="0" algn="ctr">
                        <a:buNone/>
                      </a:pPr>
                      <a:r>
                        <a:rPr lang="en-US" sz="1400" b="1" dirty="0">
                          <a:solidFill>
                            <a:schemeClr val="tx1"/>
                          </a:solidFill>
                          <a:latin typeface="Aptos"/>
                        </a:rPr>
                        <a:t>TERMS OF REFERENCE</a:t>
                      </a:r>
                      <a:endParaRPr lang="en-US" dirty="0"/>
                    </a:p>
                  </a:txBody>
                  <a:tcPr anchor="ctr">
                    <a:solidFill>
                      <a:srgbClr val="00B0F0"/>
                    </a:solidFill>
                  </a:tcPr>
                </a:tc>
                <a:tc hMerge="1">
                  <a:txBody>
                    <a:bodyPr/>
                    <a:lstStyle/>
                    <a:p>
                      <a:endParaRPr lang="en-US"/>
                    </a:p>
                  </a:txBody>
                  <a:tcPr anchor="ctr"/>
                </a:tc>
                <a:tc hMerge="1">
                  <a:txBody>
                    <a:bodyPr/>
                    <a:lstStyle/>
                    <a:p>
                      <a:endParaRPr lang="en-US"/>
                    </a:p>
                  </a:txBody>
                  <a:tcPr anchor="ctr"/>
                </a:tc>
                <a:extLst>
                  <a:ext uri="{0D108BD9-81ED-4DB2-BD59-A6C34878D82A}">
                    <a16:rowId xmlns:a16="http://schemas.microsoft.com/office/drawing/2014/main" val="3016973799"/>
                  </a:ext>
                </a:extLst>
              </a:tr>
              <a:tr h="396697">
                <a:tc>
                  <a:txBody>
                    <a:bodyPr/>
                    <a:lstStyle/>
                    <a:p>
                      <a:pPr lvl="0" algn="ctr">
                        <a:buNone/>
                      </a:pPr>
                      <a:r>
                        <a:rPr lang="en-US" sz="1400" dirty="0">
                          <a:solidFill>
                            <a:schemeClr val="tx1"/>
                          </a:solidFill>
                        </a:rPr>
                        <a:t>MAX ORDINATE</a:t>
                      </a:r>
                    </a:p>
                  </a:txBody>
                  <a:tcPr anchor="ctr"/>
                </a:tc>
                <a:tc gridSpan="2">
                  <a:txBody>
                    <a:bodyPr/>
                    <a:lstStyle/>
                    <a:p>
                      <a:pPr lvl="0" algn="ctr">
                        <a:buNone/>
                      </a:pPr>
                      <a:r>
                        <a:rPr lang="en-US" sz="1000" dirty="0">
                          <a:solidFill>
                            <a:schemeClr val="tx1"/>
                          </a:solidFill>
                        </a:rPr>
                        <a:t>HIGHEST POINT ABOVE THE LINE OF SIGHT TO WHICH A PRJOECTILE RISES DURING ITS FLIGHT (2/3 TRAVEL DISTANCE)</a:t>
                      </a:r>
                    </a:p>
                  </a:txBody>
                  <a:tcPr anchor="ctr"/>
                </a:tc>
                <a:tc hMerge="1">
                  <a:txBody>
                    <a:bodyPr/>
                    <a:lstStyle/>
                    <a:p>
                      <a:endParaRPr lang="en-US"/>
                    </a:p>
                  </a:txBody>
                  <a:tcPr anchor="ctr"/>
                </a:tc>
                <a:extLst>
                  <a:ext uri="{0D108BD9-81ED-4DB2-BD59-A6C34878D82A}">
                    <a16:rowId xmlns:a16="http://schemas.microsoft.com/office/drawing/2014/main" val="3758766913"/>
                  </a:ext>
                </a:extLst>
              </a:tr>
              <a:tr h="396697">
                <a:tc>
                  <a:txBody>
                    <a:bodyPr/>
                    <a:lstStyle/>
                    <a:p>
                      <a:pPr lvl="0" algn="ctr">
                        <a:buNone/>
                      </a:pPr>
                      <a:r>
                        <a:rPr lang="en-US" sz="1400" dirty="0">
                          <a:solidFill>
                            <a:schemeClr val="tx1"/>
                          </a:solidFill>
                        </a:rPr>
                        <a:t>CONE OF FIRE</a:t>
                      </a:r>
                    </a:p>
                  </a:txBody>
                  <a:tcPr anchor="ctr"/>
                </a:tc>
                <a:tc gridSpan="2">
                  <a:txBody>
                    <a:bodyPr/>
                    <a:lstStyle/>
                    <a:p>
                      <a:pPr lvl="0" algn="ctr">
                        <a:buNone/>
                      </a:pPr>
                      <a:r>
                        <a:rPr lang="en-US" sz="1000" dirty="0">
                          <a:solidFill>
                            <a:schemeClr val="tx1"/>
                          </a:solidFill>
                        </a:rPr>
                        <a:t>THE GROUP OF TRAJECTORIES RESULTING FROM A BURST OF FIRE ON A VERTICAL PLANE</a:t>
                      </a:r>
                    </a:p>
                  </a:txBody>
                  <a:tcPr anchor="ctr"/>
                </a:tc>
                <a:tc hMerge="1">
                  <a:txBody>
                    <a:bodyPr/>
                    <a:lstStyle/>
                    <a:p>
                      <a:endParaRPr lang="en-US"/>
                    </a:p>
                  </a:txBody>
                  <a:tcPr anchor="ctr"/>
                </a:tc>
                <a:extLst>
                  <a:ext uri="{0D108BD9-81ED-4DB2-BD59-A6C34878D82A}">
                    <a16:rowId xmlns:a16="http://schemas.microsoft.com/office/drawing/2014/main" val="3307543663"/>
                  </a:ext>
                </a:extLst>
              </a:tr>
              <a:tr h="396697">
                <a:tc>
                  <a:txBody>
                    <a:bodyPr/>
                    <a:lstStyle/>
                    <a:p>
                      <a:pPr lvl="0" algn="ctr">
                        <a:buNone/>
                      </a:pPr>
                      <a:r>
                        <a:rPr lang="en-US" sz="1400" dirty="0">
                          <a:solidFill>
                            <a:schemeClr val="tx1"/>
                          </a:solidFill>
                        </a:rPr>
                        <a:t>BEATEN ZONE</a:t>
                      </a:r>
                    </a:p>
                  </a:txBody>
                  <a:tcPr anchor="ctr"/>
                </a:tc>
                <a:tc gridSpan="2">
                  <a:txBody>
                    <a:bodyPr/>
                    <a:lstStyle/>
                    <a:p>
                      <a:pPr lvl="0" algn="ctr">
                        <a:buNone/>
                      </a:pPr>
                      <a:r>
                        <a:rPr lang="en-US" sz="1000" dirty="0">
                          <a:solidFill>
                            <a:schemeClr val="tx1"/>
                          </a:solidFill>
                        </a:rPr>
                        <a:t>THE PATTERN FORMED WHEN THE CONE OF FIRE STRIKES THE GROUND. OVAL OR CIGAR SHAPED.</a:t>
                      </a:r>
                    </a:p>
                  </a:txBody>
                  <a:tcPr anchor="ctr"/>
                </a:tc>
                <a:tc hMerge="1">
                  <a:txBody>
                    <a:bodyPr/>
                    <a:lstStyle/>
                    <a:p>
                      <a:endParaRPr lang="en-US"/>
                    </a:p>
                  </a:txBody>
                  <a:tcPr anchor="ctr"/>
                </a:tc>
                <a:extLst>
                  <a:ext uri="{0D108BD9-81ED-4DB2-BD59-A6C34878D82A}">
                    <a16:rowId xmlns:a16="http://schemas.microsoft.com/office/drawing/2014/main" val="2609374930"/>
                  </a:ext>
                </a:extLst>
              </a:tr>
            </a:tbl>
          </a:graphicData>
        </a:graphic>
      </p:graphicFrame>
      <p:pic>
        <p:nvPicPr>
          <p:cNvPr id="9" name="Picture 8">
            <a:extLst>
              <a:ext uri="{FF2B5EF4-FFF2-40B4-BE49-F238E27FC236}">
                <a16:creationId xmlns:a16="http://schemas.microsoft.com/office/drawing/2014/main" id="{E78295D5-9D6A-2415-339D-D21C15FC5640}"/>
              </a:ext>
            </a:extLst>
          </p:cNvPr>
          <p:cNvPicPr>
            <a:picLocks noChangeAspect="1"/>
          </p:cNvPicPr>
          <p:nvPr/>
        </p:nvPicPr>
        <p:blipFill>
          <a:blip r:embed="rId2"/>
          <a:srcRect l="79" t="13333" r="301" b="-1333"/>
          <a:stretch/>
        </p:blipFill>
        <p:spPr>
          <a:xfrm>
            <a:off x="5544569" y="377597"/>
            <a:ext cx="3114694" cy="535471"/>
          </a:xfrm>
          <a:prstGeom prst="rect">
            <a:avLst/>
          </a:prstGeom>
        </p:spPr>
      </p:pic>
      <p:pic>
        <p:nvPicPr>
          <p:cNvPr id="10" name="Picture 9">
            <a:extLst>
              <a:ext uri="{FF2B5EF4-FFF2-40B4-BE49-F238E27FC236}">
                <a16:creationId xmlns:a16="http://schemas.microsoft.com/office/drawing/2014/main" id="{4AD6A2D0-CFDB-F237-9506-2B6993778CD3}"/>
              </a:ext>
            </a:extLst>
          </p:cNvPr>
          <p:cNvPicPr>
            <a:picLocks noChangeAspect="1"/>
          </p:cNvPicPr>
          <p:nvPr/>
        </p:nvPicPr>
        <p:blipFill>
          <a:blip r:embed="rId3"/>
          <a:stretch>
            <a:fillRect/>
          </a:stretch>
        </p:blipFill>
        <p:spPr>
          <a:xfrm>
            <a:off x="5544229" y="915080"/>
            <a:ext cx="3120118" cy="619127"/>
          </a:xfrm>
          <a:prstGeom prst="rect">
            <a:avLst/>
          </a:prstGeom>
        </p:spPr>
      </p:pic>
      <p:pic>
        <p:nvPicPr>
          <p:cNvPr id="11" name="Picture 10">
            <a:extLst>
              <a:ext uri="{FF2B5EF4-FFF2-40B4-BE49-F238E27FC236}">
                <a16:creationId xmlns:a16="http://schemas.microsoft.com/office/drawing/2014/main" id="{BA23A276-84AA-ED32-848C-87AF7EDE06D6}"/>
              </a:ext>
            </a:extLst>
          </p:cNvPr>
          <p:cNvPicPr>
            <a:picLocks noChangeAspect="1"/>
          </p:cNvPicPr>
          <p:nvPr/>
        </p:nvPicPr>
        <p:blipFill>
          <a:blip r:embed="rId4"/>
          <a:srcRect l="7263" t="2597" r="1955" b="2566"/>
          <a:stretch/>
        </p:blipFill>
        <p:spPr>
          <a:xfrm>
            <a:off x="5120368" y="1538969"/>
            <a:ext cx="4024996" cy="2082483"/>
          </a:xfrm>
          <a:prstGeom prst="rect">
            <a:avLst/>
          </a:prstGeom>
        </p:spPr>
      </p:pic>
      <p:pic>
        <p:nvPicPr>
          <p:cNvPr id="12" name="Picture 11">
            <a:extLst>
              <a:ext uri="{FF2B5EF4-FFF2-40B4-BE49-F238E27FC236}">
                <a16:creationId xmlns:a16="http://schemas.microsoft.com/office/drawing/2014/main" id="{0BB3AF72-2C66-05D9-29E5-4CD115D1019D}"/>
              </a:ext>
            </a:extLst>
          </p:cNvPr>
          <p:cNvPicPr>
            <a:picLocks noChangeAspect="1"/>
          </p:cNvPicPr>
          <p:nvPr/>
        </p:nvPicPr>
        <p:blipFill>
          <a:blip r:embed="rId5"/>
          <a:srcRect l="8934" t="5503" r="654" b="339"/>
          <a:stretch/>
        </p:blipFill>
        <p:spPr>
          <a:xfrm>
            <a:off x="5117815" y="3620968"/>
            <a:ext cx="4025005" cy="2096813"/>
          </a:xfrm>
          <a:prstGeom prst="rect">
            <a:avLst/>
          </a:prstGeom>
        </p:spPr>
      </p:pic>
      <p:pic>
        <p:nvPicPr>
          <p:cNvPr id="13" name="Picture 12">
            <a:extLst>
              <a:ext uri="{FF2B5EF4-FFF2-40B4-BE49-F238E27FC236}">
                <a16:creationId xmlns:a16="http://schemas.microsoft.com/office/drawing/2014/main" id="{8C71DFE1-BCCB-17C3-54BD-B2C6B476F182}"/>
              </a:ext>
            </a:extLst>
          </p:cNvPr>
          <p:cNvPicPr>
            <a:picLocks noChangeAspect="1"/>
          </p:cNvPicPr>
          <p:nvPr/>
        </p:nvPicPr>
        <p:blipFill>
          <a:blip r:embed="rId6"/>
          <a:stretch>
            <a:fillRect/>
          </a:stretch>
        </p:blipFill>
        <p:spPr>
          <a:xfrm>
            <a:off x="5119008" y="5712206"/>
            <a:ext cx="4024993" cy="1148592"/>
          </a:xfrm>
          <a:prstGeom prst="rect">
            <a:avLst/>
          </a:prstGeom>
        </p:spPr>
      </p:pic>
      <p:sp>
        <p:nvSpPr>
          <p:cNvPr id="15" name="TextBox 14">
            <a:extLst>
              <a:ext uri="{FF2B5EF4-FFF2-40B4-BE49-F238E27FC236}">
                <a16:creationId xmlns:a16="http://schemas.microsoft.com/office/drawing/2014/main" id="{C1CCB904-4577-8CBC-D522-307D8B28A7B1}"/>
              </a:ext>
            </a:extLst>
          </p:cNvPr>
          <p:cNvSpPr txBox="1"/>
          <p:nvPr/>
        </p:nvSpPr>
        <p:spPr>
          <a:xfrm>
            <a:off x="8082642" y="5581106"/>
            <a:ext cx="116749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cs typeface="Calibri"/>
              </a:rPr>
              <a:t>MAX ORDINATE</a:t>
            </a:r>
          </a:p>
        </p:txBody>
      </p:sp>
      <p:cxnSp>
        <p:nvCxnSpPr>
          <p:cNvPr id="16" name="Straight Arrow Connector 15">
            <a:extLst>
              <a:ext uri="{FF2B5EF4-FFF2-40B4-BE49-F238E27FC236}">
                <a16:creationId xmlns:a16="http://schemas.microsoft.com/office/drawing/2014/main" id="{A237D4A6-425A-022A-9C83-484FD370C354}"/>
              </a:ext>
            </a:extLst>
          </p:cNvPr>
          <p:cNvCxnSpPr/>
          <p:nvPr/>
        </p:nvCxnSpPr>
        <p:spPr>
          <a:xfrm flipH="1">
            <a:off x="7956096" y="5743575"/>
            <a:ext cx="506186" cy="3102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592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7624590-BC87-D78A-A4AA-C5B72A5A12CC}"/>
              </a:ext>
            </a:extLst>
          </p:cNvPr>
          <p:cNvGraphicFramePr>
            <a:graphicFrameLocks noGrp="1"/>
          </p:cNvGraphicFramePr>
          <p:nvPr>
            <p:extLst>
              <p:ext uri="{D42A27DB-BD31-4B8C-83A1-F6EECF244321}">
                <p14:modId xmlns:p14="http://schemas.microsoft.com/office/powerpoint/2010/main" val="2650107648"/>
              </p:ext>
            </p:extLst>
          </p:nvPr>
        </p:nvGraphicFramePr>
        <p:xfrm>
          <a:off x="0" y="0"/>
          <a:ext cx="9137205" cy="6876121"/>
        </p:xfrm>
        <a:graphic>
          <a:graphicData uri="http://schemas.openxmlformats.org/drawingml/2006/table">
            <a:tbl>
              <a:tblPr firstRow="1" bandRow="1">
                <a:tableStyleId>{5C22544A-7EE6-4342-B048-85BDC9FD1C3A}</a:tableStyleId>
              </a:tblPr>
              <a:tblGrid>
                <a:gridCol w="1305315">
                  <a:extLst>
                    <a:ext uri="{9D8B030D-6E8A-4147-A177-3AD203B41FA5}">
                      <a16:colId xmlns:a16="http://schemas.microsoft.com/office/drawing/2014/main" val="1723581508"/>
                    </a:ext>
                  </a:extLst>
                </a:gridCol>
                <a:gridCol w="1305315">
                  <a:extLst>
                    <a:ext uri="{9D8B030D-6E8A-4147-A177-3AD203B41FA5}">
                      <a16:colId xmlns:a16="http://schemas.microsoft.com/office/drawing/2014/main" val="3735351035"/>
                    </a:ext>
                  </a:extLst>
                </a:gridCol>
                <a:gridCol w="1305315">
                  <a:extLst>
                    <a:ext uri="{9D8B030D-6E8A-4147-A177-3AD203B41FA5}">
                      <a16:colId xmlns:a16="http://schemas.microsoft.com/office/drawing/2014/main" val="3886050329"/>
                    </a:ext>
                  </a:extLst>
                </a:gridCol>
                <a:gridCol w="1305315">
                  <a:extLst>
                    <a:ext uri="{9D8B030D-6E8A-4147-A177-3AD203B41FA5}">
                      <a16:colId xmlns:a16="http://schemas.microsoft.com/office/drawing/2014/main" val="763402342"/>
                    </a:ext>
                  </a:extLst>
                </a:gridCol>
                <a:gridCol w="1305315">
                  <a:extLst>
                    <a:ext uri="{9D8B030D-6E8A-4147-A177-3AD203B41FA5}">
                      <a16:colId xmlns:a16="http://schemas.microsoft.com/office/drawing/2014/main" val="3105300390"/>
                    </a:ext>
                  </a:extLst>
                </a:gridCol>
                <a:gridCol w="1305315">
                  <a:extLst>
                    <a:ext uri="{9D8B030D-6E8A-4147-A177-3AD203B41FA5}">
                      <a16:colId xmlns:a16="http://schemas.microsoft.com/office/drawing/2014/main" val="1441554980"/>
                    </a:ext>
                  </a:extLst>
                </a:gridCol>
                <a:gridCol w="1305315">
                  <a:extLst>
                    <a:ext uri="{9D8B030D-6E8A-4147-A177-3AD203B41FA5}">
                      <a16:colId xmlns:a16="http://schemas.microsoft.com/office/drawing/2014/main" val="1107533266"/>
                    </a:ext>
                  </a:extLst>
                </a:gridCol>
              </a:tblGrid>
              <a:tr h="369958">
                <a:tc gridSpan="7">
                  <a:txBody>
                    <a:bodyPr/>
                    <a:lstStyle/>
                    <a:p>
                      <a:pPr algn="ctr"/>
                      <a:r>
                        <a:rPr lang="en-US" dirty="0">
                          <a:solidFill>
                            <a:schemeClr val="tx1"/>
                          </a:solidFill>
                        </a:rPr>
                        <a:t>Anti-Tank/Bunker Munitions References</a:t>
                      </a:r>
                    </a:p>
                  </a:txBody>
                  <a:tcPr>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06403609"/>
                  </a:ext>
                </a:extLst>
              </a:tr>
              <a:tr h="590827">
                <a:tc gridSpan="2">
                  <a:txBody>
                    <a:bodyPr/>
                    <a:lstStyle/>
                    <a:p>
                      <a:pPr algn="ctr"/>
                      <a:r>
                        <a:rPr lang="en-US" b="1" dirty="0">
                          <a:latin typeface="Aptos"/>
                        </a:rPr>
                        <a:t>WEAPON</a:t>
                      </a:r>
                    </a:p>
                  </a:txBody>
                  <a:tcPr anchor="ctr">
                    <a:solidFill>
                      <a:srgbClr val="00B0F0"/>
                    </a:solidFill>
                  </a:tcPr>
                </a:tc>
                <a:tc hMerge="1">
                  <a:txBody>
                    <a:bodyPr/>
                    <a:lstStyle/>
                    <a:p>
                      <a:endParaRPr lang="en-US"/>
                    </a:p>
                  </a:txBody>
                  <a:tcPr/>
                </a:tc>
                <a:tc>
                  <a:txBody>
                    <a:bodyPr/>
                    <a:lstStyle/>
                    <a:p>
                      <a:pPr lvl="0" algn="ctr">
                        <a:buNone/>
                      </a:pPr>
                      <a:r>
                        <a:rPr lang="en-US" sz="1400" b="1" dirty="0">
                          <a:latin typeface="Aptos"/>
                        </a:rPr>
                        <a:t>MAX RANGE</a:t>
                      </a:r>
                    </a:p>
                  </a:txBody>
                  <a:tcPr anchor="ctr">
                    <a:solidFill>
                      <a:srgbClr val="00B0F0"/>
                    </a:solidFill>
                  </a:tcPr>
                </a:tc>
                <a:tc>
                  <a:txBody>
                    <a:bodyPr/>
                    <a:lstStyle/>
                    <a:p>
                      <a:pPr algn="ctr"/>
                      <a:r>
                        <a:rPr lang="en-US" sz="1400" b="1" dirty="0">
                          <a:latin typeface="Aptos"/>
                        </a:rPr>
                        <a:t>MAX EFF RANGE</a:t>
                      </a:r>
                    </a:p>
                  </a:txBody>
                  <a:tcPr anchor="ctr">
                    <a:solidFill>
                      <a:srgbClr val="00B0F0"/>
                    </a:solidFill>
                  </a:tcPr>
                </a:tc>
                <a:tc>
                  <a:txBody>
                    <a:bodyPr/>
                    <a:lstStyle/>
                    <a:p>
                      <a:pPr algn="ctr"/>
                      <a:r>
                        <a:rPr lang="en-US" sz="1100" b="1" dirty="0">
                          <a:latin typeface="Aptos"/>
                        </a:rPr>
                        <a:t>ARMING DISTANCE / MIN RANGE</a:t>
                      </a:r>
                    </a:p>
                  </a:txBody>
                  <a:tcPr anchor="ctr">
                    <a:solidFill>
                      <a:srgbClr val="00B0F0"/>
                    </a:solidFill>
                  </a:tcPr>
                </a:tc>
                <a:tc>
                  <a:txBody>
                    <a:bodyPr/>
                    <a:lstStyle/>
                    <a:p>
                      <a:pPr algn="ctr"/>
                      <a:r>
                        <a:rPr lang="en-US" b="1" dirty="0">
                          <a:latin typeface="Aptos"/>
                        </a:rPr>
                        <a:t>MSD</a:t>
                      </a:r>
                    </a:p>
                  </a:txBody>
                  <a:tcPr anchor="ctr">
                    <a:solidFill>
                      <a:srgbClr val="00B0F0"/>
                    </a:solidFill>
                  </a:tcPr>
                </a:tc>
                <a:tc>
                  <a:txBody>
                    <a:bodyPr/>
                    <a:lstStyle/>
                    <a:p>
                      <a:pPr algn="ctr"/>
                      <a:r>
                        <a:rPr lang="en-US" sz="1200" b="1" dirty="0">
                          <a:latin typeface="Aptos"/>
                        </a:rPr>
                        <a:t>BACK-BLAST</a:t>
                      </a:r>
                    </a:p>
                  </a:txBody>
                  <a:tcPr anchor="ctr">
                    <a:solidFill>
                      <a:srgbClr val="00B0F0"/>
                    </a:solidFill>
                  </a:tcPr>
                </a:tc>
                <a:extLst>
                  <a:ext uri="{0D108BD9-81ED-4DB2-BD59-A6C34878D82A}">
                    <a16:rowId xmlns:a16="http://schemas.microsoft.com/office/drawing/2014/main" val="1981272491"/>
                  </a:ext>
                </a:extLst>
              </a:tr>
              <a:tr h="590827">
                <a:tc gridSpan="2">
                  <a:txBody>
                    <a:bodyPr/>
                    <a:lstStyle/>
                    <a:p>
                      <a:pPr algn="ctr"/>
                      <a:r>
                        <a:rPr lang="en-US" sz="1400" b="1" dirty="0">
                          <a:latin typeface="Aptos"/>
                        </a:rPr>
                        <a:t>M72A1, LAW</a:t>
                      </a:r>
                    </a:p>
                  </a:txBody>
                  <a:tcPr anchor="ctr">
                    <a:solidFill>
                      <a:schemeClr val="accent1">
                        <a:lumMod val="40000"/>
                        <a:lumOff val="60000"/>
                      </a:schemeClr>
                    </a:solidFill>
                  </a:tcPr>
                </a:tc>
                <a:tc hMerge="1">
                  <a:txBody>
                    <a:bodyPr/>
                    <a:lstStyle/>
                    <a:p>
                      <a:endParaRPr lang="en-US"/>
                    </a:p>
                  </a:txBody>
                  <a:tcPr/>
                </a:tc>
                <a:tc>
                  <a:txBody>
                    <a:bodyPr/>
                    <a:lstStyle/>
                    <a:p>
                      <a:pPr lvl="0" algn="ctr">
                        <a:buNone/>
                      </a:pPr>
                      <a:r>
                        <a:rPr lang="en-US" sz="1100" b="1" dirty="0">
                          <a:latin typeface="Aptos"/>
                        </a:rPr>
                        <a:t>1000m</a:t>
                      </a:r>
                    </a:p>
                  </a:txBody>
                  <a:tcPr anchor="ctr">
                    <a:solidFill>
                      <a:schemeClr val="accent1">
                        <a:lumMod val="40000"/>
                        <a:lumOff val="60000"/>
                      </a:schemeClr>
                    </a:solidFill>
                  </a:tcPr>
                </a:tc>
                <a:tc>
                  <a:txBody>
                    <a:bodyPr/>
                    <a:lstStyle/>
                    <a:p>
                      <a:pPr algn="ctr"/>
                      <a:r>
                        <a:rPr lang="en-US" sz="1100" b="1" dirty="0">
                          <a:latin typeface="Aptos"/>
                        </a:rPr>
                        <a:t>350m (sighted)</a:t>
                      </a:r>
                    </a:p>
                  </a:txBody>
                  <a:tcPr anchor="ctr">
                    <a:solidFill>
                      <a:schemeClr val="accent1">
                        <a:lumMod val="40000"/>
                        <a:lumOff val="60000"/>
                      </a:schemeClr>
                    </a:solidFill>
                  </a:tcPr>
                </a:tc>
                <a:tc>
                  <a:txBody>
                    <a:bodyPr/>
                    <a:lstStyle/>
                    <a:p>
                      <a:pPr algn="ctr"/>
                      <a:r>
                        <a:rPr lang="en-US" sz="1100" b="1" dirty="0">
                          <a:latin typeface="Aptos"/>
                        </a:rPr>
                        <a:t>75m</a:t>
                      </a:r>
                    </a:p>
                  </a:txBody>
                  <a:tcPr anchor="ctr">
                    <a:solidFill>
                      <a:schemeClr val="accent1">
                        <a:lumMod val="40000"/>
                        <a:lumOff val="60000"/>
                      </a:schemeClr>
                    </a:solidFill>
                  </a:tcPr>
                </a:tc>
                <a:tc>
                  <a:txBody>
                    <a:bodyPr/>
                    <a:lstStyle/>
                    <a:p>
                      <a:pPr algn="ctr"/>
                      <a:r>
                        <a:rPr lang="en-US" sz="1100" b="1" dirty="0">
                          <a:latin typeface="Aptos"/>
                        </a:rPr>
                        <a:t>250m</a:t>
                      </a:r>
                    </a:p>
                  </a:txBody>
                  <a:tcPr anchor="ctr">
                    <a:solidFill>
                      <a:schemeClr val="accent1">
                        <a:lumMod val="40000"/>
                        <a:lumOff val="60000"/>
                      </a:schemeClr>
                    </a:solidFill>
                  </a:tcPr>
                </a:tc>
                <a:tc>
                  <a:txBody>
                    <a:bodyPr/>
                    <a:lstStyle/>
                    <a:p>
                      <a:pPr algn="ctr"/>
                      <a:r>
                        <a:rPr lang="en-US" sz="1100" b="1" dirty="0">
                          <a:latin typeface="Aptos"/>
                        </a:rPr>
                        <a:t>45 degrees X 40m</a:t>
                      </a:r>
                    </a:p>
                  </a:txBody>
                  <a:tcPr anchor="ctr">
                    <a:solidFill>
                      <a:schemeClr val="accent1">
                        <a:lumMod val="40000"/>
                        <a:lumOff val="60000"/>
                      </a:schemeClr>
                    </a:solidFill>
                  </a:tcPr>
                </a:tc>
                <a:extLst>
                  <a:ext uri="{0D108BD9-81ED-4DB2-BD59-A6C34878D82A}">
                    <a16:rowId xmlns:a16="http://schemas.microsoft.com/office/drawing/2014/main" val="250427082"/>
                  </a:ext>
                </a:extLst>
              </a:tr>
              <a:tr h="590827">
                <a:tc gridSpan="2">
                  <a:txBody>
                    <a:bodyPr/>
                    <a:lstStyle/>
                    <a:p>
                      <a:pPr algn="ctr"/>
                      <a:r>
                        <a:rPr lang="en-US" sz="1400" b="1" dirty="0">
                          <a:latin typeface="Aptos"/>
                        </a:rPr>
                        <a:t>AT-4</a:t>
                      </a:r>
                    </a:p>
                  </a:txBody>
                  <a:tcPr anchor="ctr">
                    <a:solidFill>
                      <a:schemeClr val="accent1">
                        <a:lumMod val="20000"/>
                        <a:lumOff val="80000"/>
                      </a:schemeClr>
                    </a:solidFill>
                  </a:tcPr>
                </a:tc>
                <a:tc hMerge="1">
                  <a:txBody>
                    <a:bodyPr/>
                    <a:lstStyle/>
                    <a:p>
                      <a:endParaRPr lang="en-US"/>
                    </a:p>
                  </a:txBody>
                  <a:tcPr/>
                </a:tc>
                <a:tc>
                  <a:txBody>
                    <a:bodyPr/>
                    <a:lstStyle/>
                    <a:p>
                      <a:pPr lvl="0" algn="ctr">
                        <a:buNone/>
                      </a:pPr>
                      <a:r>
                        <a:rPr lang="en-US" sz="1100" b="1" dirty="0">
                          <a:latin typeface="Aptos"/>
                        </a:rPr>
                        <a:t>2100m</a:t>
                      </a:r>
                    </a:p>
                  </a:txBody>
                  <a:tcPr anchor="ctr">
                    <a:solidFill>
                      <a:schemeClr val="accent1">
                        <a:lumMod val="20000"/>
                        <a:lumOff val="80000"/>
                      </a:schemeClr>
                    </a:solidFill>
                  </a:tcPr>
                </a:tc>
                <a:tc>
                  <a:txBody>
                    <a:bodyPr/>
                    <a:lstStyle/>
                    <a:p>
                      <a:pPr algn="ctr"/>
                      <a:r>
                        <a:rPr lang="en-US" sz="1100" b="1" dirty="0">
                          <a:latin typeface="Aptos"/>
                        </a:rPr>
                        <a:t>300m</a:t>
                      </a:r>
                    </a:p>
                  </a:txBody>
                  <a:tcPr anchor="ctr">
                    <a:solidFill>
                      <a:schemeClr val="accent1">
                        <a:lumMod val="20000"/>
                        <a:lumOff val="80000"/>
                      </a:schemeClr>
                    </a:solidFill>
                  </a:tcPr>
                </a:tc>
                <a:tc>
                  <a:txBody>
                    <a:bodyPr/>
                    <a:lstStyle/>
                    <a:p>
                      <a:pPr algn="ctr"/>
                      <a:r>
                        <a:rPr lang="en-US" sz="1100" b="1" dirty="0">
                          <a:latin typeface="Aptos"/>
                        </a:rPr>
                        <a:t>50m</a:t>
                      </a:r>
                    </a:p>
                  </a:txBody>
                  <a:tcPr anchor="ctr">
                    <a:solidFill>
                      <a:schemeClr val="accent1">
                        <a:lumMod val="20000"/>
                        <a:lumOff val="80000"/>
                      </a:schemeClr>
                    </a:solidFill>
                  </a:tcPr>
                </a:tc>
                <a:tc>
                  <a:txBody>
                    <a:bodyPr/>
                    <a:lstStyle/>
                    <a:p>
                      <a:pPr algn="ctr"/>
                      <a:r>
                        <a:rPr lang="en-US" sz="1100" b="1" dirty="0">
                          <a:latin typeface="Aptos"/>
                        </a:rPr>
                        <a:t>250m</a:t>
                      </a:r>
                    </a:p>
                  </a:txBody>
                  <a:tcPr anchor="ctr">
                    <a:solidFill>
                      <a:schemeClr val="accent1">
                        <a:lumMod val="20000"/>
                        <a:lumOff val="80000"/>
                      </a:schemeClr>
                    </a:solidFill>
                  </a:tcPr>
                </a:tc>
                <a:tc>
                  <a:txBody>
                    <a:bodyPr/>
                    <a:lstStyle/>
                    <a:p>
                      <a:pPr algn="ctr"/>
                      <a:r>
                        <a:rPr lang="en-US" sz="1100" b="1" dirty="0">
                          <a:latin typeface="Aptos"/>
                        </a:rPr>
                        <a:t>100m</a:t>
                      </a:r>
                    </a:p>
                  </a:txBody>
                  <a:tcPr anchor="ctr">
                    <a:solidFill>
                      <a:schemeClr val="accent1">
                        <a:lumMod val="20000"/>
                        <a:lumOff val="80000"/>
                      </a:schemeClr>
                    </a:solidFill>
                  </a:tcPr>
                </a:tc>
                <a:extLst>
                  <a:ext uri="{0D108BD9-81ED-4DB2-BD59-A6C34878D82A}">
                    <a16:rowId xmlns:a16="http://schemas.microsoft.com/office/drawing/2014/main" val="1288553007"/>
                  </a:ext>
                </a:extLst>
              </a:tr>
              <a:tr h="590827">
                <a:tc gridSpan="2">
                  <a:txBody>
                    <a:bodyPr/>
                    <a:lstStyle/>
                    <a:p>
                      <a:pPr algn="ctr"/>
                      <a:r>
                        <a:rPr lang="en-US" sz="1400" b="1" dirty="0">
                          <a:latin typeface="Aptos"/>
                        </a:rPr>
                        <a:t>M3 RAAWS (GUSTAAV)</a:t>
                      </a:r>
                    </a:p>
                  </a:txBody>
                  <a:tcPr anchor="ctr">
                    <a:solidFill>
                      <a:schemeClr val="accent1">
                        <a:lumMod val="40000"/>
                        <a:lumOff val="60000"/>
                      </a:schemeClr>
                    </a:solidFill>
                  </a:tcPr>
                </a:tc>
                <a:tc hMerge="1">
                  <a:txBody>
                    <a:bodyPr/>
                    <a:lstStyle/>
                    <a:p>
                      <a:endParaRPr lang="en-US"/>
                    </a:p>
                  </a:txBody>
                  <a:tcPr/>
                </a:tc>
                <a:tc gridSpan="5">
                  <a:txBody>
                    <a:bodyPr/>
                    <a:lstStyle/>
                    <a:p>
                      <a:pPr lvl="0" algn="ctr">
                        <a:buNone/>
                      </a:pPr>
                      <a:endParaRPr lang="en-US" sz="1100" b="1" dirty="0">
                        <a:latin typeface="Aptos"/>
                      </a:endParaRPr>
                    </a:p>
                  </a:txBody>
                  <a:tcPr anchor="ctr">
                    <a:solidFill>
                      <a:srgbClr val="00B0F0"/>
                    </a:solidFill>
                  </a:tcPr>
                </a:tc>
                <a:tc hMerge="1">
                  <a:txBody>
                    <a:bodyPr/>
                    <a:lstStyle/>
                    <a:p>
                      <a:endParaRPr lang="en-US"/>
                    </a:p>
                  </a:txBody>
                  <a:tcPr anchor="ctr"/>
                </a:tc>
                <a:tc hMerge="1">
                  <a:txBody>
                    <a:bodyPr/>
                    <a:lstStyle/>
                    <a:p>
                      <a:endParaRPr lang="en-US"/>
                    </a:p>
                  </a:txBody>
                  <a:tcPr anchor="ctr"/>
                </a:tc>
                <a:tc hMerge="1">
                  <a:txBody>
                    <a:bodyPr/>
                    <a:lstStyle/>
                    <a:p>
                      <a:endParaRPr lang="en-US"/>
                    </a:p>
                  </a:txBody>
                  <a:tcPr anchor="ctr"/>
                </a:tc>
                <a:tc hMerge="1">
                  <a:txBody>
                    <a:bodyPr/>
                    <a:lstStyle/>
                    <a:p>
                      <a:endParaRPr lang="en-US"/>
                    </a:p>
                  </a:txBody>
                  <a:tcPr anchor="ctr"/>
                </a:tc>
                <a:extLst>
                  <a:ext uri="{0D108BD9-81ED-4DB2-BD59-A6C34878D82A}">
                    <a16:rowId xmlns:a16="http://schemas.microsoft.com/office/drawing/2014/main" val="3642007198"/>
                  </a:ext>
                </a:extLst>
              </a:tr>
              <a:tr h="590827">
                <a:tc rowSpan="6">
                  <a:txBody>
                    <a:bodyPr/>
                    <a:lstStyle/>
                    <a:p>
                      <a:pPr algn="ctr"/>
                      <a:endParaRPr lang="en-US" sz="1100" b="1" dirty="0">
                        <a:latin typeface="Aptos"/>
                      </a:endParaRPr>
                    </a:p>
                  </a:txBody>
                  <a:tcPr anchor="ctr">
                    <a:solidFill>
                      <a:srgbClr val="00B0F0"/>
                    </a:solidFill>
                  </a:tcPr>
                </a:tc>
                <a:tc>
                  <a:txBody>
                    <a:bodyPr/>
                    <a:lstStyle/>
                    <a:p>
                      <a:pPr algn="ctr"/>
                      <a:r>
                        <a:rPr lang="en-US" sz="1100" b="1" dirty="0">
                          <a:latin typeface="Aptos"/>
                        </a:rPr>
                        <a:t>HEAT</a:t>
                      </a:r>
                    </a:p>
                  </a:txBody>
                  <a:tcPr anchor="ctr">
                    <a:solidFill>
                      <a:schemeClr val="accent1">
                        <a:lumMod val="20000"/>
                        <a:lumOff val="80000"/>
                      </a:schemeClr>
                    </a:solidFill>
                  </a:tcPr>
                </a:tc>
                <a:tc>
                  <a:txBody>
                    <a:bodyPr/>
                    <a:lstStyle/>
                    <a:p>
                      <a:pPr lvl="0" algn="ctr">
                        <a:buNone/>
                      </a:pPr>
                      <a:r>
                        <a:rPr lang="en-US" sz="1100" b="1" dirty="0">
                          <a:latin typeface="Aptos"/>
                        </a:rPr>
                        <a:t>2700m</a:t>
                      </a:r>
                    </a:p>
                  </a:txBody>
                  <a:tcPr anchor="ctr">
                    <a:solidFill>
                      <a:schemeClr val="accent1">
                        <a:lumMod val="20000"/>
                        <a:lumOff val="80000"/>
                      </a:schemeClr>
                    </a:solidFill>
                  </a:tcPr>
                </a:tc>
                <a:tc>
                  <a:txBody>
                    <a:bodyPr/>
                    <a:lstStyle/>
                    <a:p>
                      <a:pPr algn="ctr"/>
                      <a:r>
                        <a:rPr lang="en-US" sz="1100" b="1" dirty="0">
                          <a:latin typeface="Aptos"/>
                        </a:rPr>
                        <a:t>700m</a:t>
                      </a:r>
                    </a:p>
                  </a:txBody>
                  <a:tcPr anchor="ctr">
                    <a:solidFill>
                      <a:schemeClr val="accent1">
                        <a:lumMod val="20000"/>
                        <a:lumOff val="80000"/>
                      </a:schemeClr>
                    </a:solidFill>
                  </a:tcPr>
                </a:tc>
                <a:tc>
                  <a:txBody>
                    <a:bodyPr/>
                    <a:lstStyle/>
                    <a:p>
                      <a:pPr algn="ctr"/>
                      <a:r>
                        <a:rPr lang="en-US" sz="1100" b="1" dirty="0">
                          <a:latin typeface="Aptos"/>
                        </a:rPr>
                        <a:t>5-8m</a:t>
                      </a:r>
                    </a:p>
                  </a:txBody>
                  <a:tcPr anchor="ctr">
                    <a:solidFill>
                      <a:schemeClr val="accent1">
                        <a:lumMod val="20000"/>
                        <a:lumOff val="80000"/>
                      </a:schemeClr>
                    </a:solidFill>
                  </a:tcPr>
                </a:tc>
                <a:tc>
                  <a:txBody>
                    <a:bodyPr/>
                    <a:lstStyle/>
                    <a:p>
                      <a:pPr algn="ctr"/>
                      <a:r>
                        <a:rPr lang="en-US" sz="1100" b="1" dirty="0">
                          <a:latin typeface="Aptos"/>
                        </a:rPr>
                        <a:t>50m</a:t>
                      </a:r>
                    </a:p>
                  </a:txBody>
                  <a:tcPr anchor="ctr">
                    <a:solidFill>
                      <a:schemeClr val="accent1">
                        <a:lumMod val="20000"/>
                        <a:lumOff val="80000"/>
                      </a:schemeClr>
                    </a:solidFill>
                  </a:tcPr>
                </a:tc>
                <a:tc>
                  <a:txBody>
                    <a:bodyPr/>
                    <a:lstStyle/>
                    <a:p>
                      <a:pPr algn="ctr"/>
                      <a:r>
                        <a:rPr lang="en-US" sz="1100" b="1" dirty="0">
                          <a:latin typeface="Aptos"/>
                        </a:rPr>
                        <a:t>90 degrees X 40m </a:t>
                      </a:r>
                      <a:r>
                        <a:rPr lang="en-US" sz="1100" b="1" dirty="0" err="1">
                          <a:latin typeface="Aptos"/>
                        </a:rPr>
                        <a:t>pri</a:t>
                      </a:r>
                      <a:r>
                        <a:rPr lang="en-US" sz="1100" b="1" dirty="0">
                          <a:latin typeface="Aptos"/>
                        </a:rPr>
                        <a:t> 60m sec</a:t>
                      </a:r>
                    </a:p>
                  </a:txBody>
                  <a:tcPr anchor="ctr">
                    <a:solidFill>
                      <a:schemeClr val="accent1">
                        <a:lumMod val="20000"/>
                        <a:lumOff val="80000"/>
                      </a:schemeClr>
                    </a:solidFill>
                  </a:tcPr>
                </a:tc>
                <a:extLst>
                  <a:ext uri="{0D108BD9-81ED-4DB2-BD59-A6C34878D82A}">
                    <a16:rowId xmlns:a16="http://schemas.microsoft.com/office/drawing/2014/main" val="148113134"/>
                  </a:ext>
                </a:extLst>
              </a:tr>
              <a:tr h="590827">
                <a:tc vMerge="1">
                  <a:txBody>
                    <a:bodyPr/>
                    <a:lstStyle/>
                    <a:p>
                      <a:endParaRPr lang="en-US"/>
                    </a:p>
                  </a:txBody>
                  <a:tcPr anchor="ctr"/>
                </a:tc>
                <a:tc>
                  <a:txBody>
                    <a:bodyPr/>
                    <a:lstStyle/>
                    <a:p>
                      <a:pPr algn="ctr"/>
                      <a:r>
                        <a:rPr lang="en-US" sz="1100" b="1" dirty="0">
                          <a:latin typeface="Aptos"/>
                        </a:rPr>
                        <a:t>HEDP</a:t>
                      </a:r>
                    </a:p>
                  </a:txBody>
                  <a:tcPr anchor="ctr">
                    <a:solidFill>
                      <a:schemeClr val="accent1">
                        <a:lumMod val="40000"/>
                        <a:lumOff val="60000"/>
                      </a:schemeClr>
                    </a:solidFill>
                  </a:tcPr>
                </a:tc>
                <a:tc>
                  <a:txBody>
                    <a:bodyPr/>
                    <a:lstStyle/>
                    <a:p>
                      <a:pPr lvl="0" algn="ctr">
                        <a:buNone/>
                      </a:pPr>
                      <a:r>
                        <a:rPr lang="en-US" sz="1100" b="1" dirty="0">
                          <a:latin typeface="Aptos"/>
                        </a:rPr>
                        <a:t>2800m</a:t>
                      </a:r>
                    </a:p>
                  </a:txBody>
                  <a:tcPr anchor="ctr">
                    <a:solidFill>
                      <a:schemeClr val="accent1">
                        <a:lumMod val="40000"/>
                        <a:lumOff val="60000"/>
                      </a:schemeClr>
                    </a:solidFill>
                  </a:tcPr>
                </a:tc>
                <a:tc>
                  <a:txBody>
                    <a:bodyPr/>
                    <a:lstStyle/>
                    <a:p>
                      <a:pPr algn="ctr"/>
                      <a:r>
                        <a:rPr lang="en-US" sz="1100" b="1" dirty="0">
                          <a:latin typeface="Aptos"/>
                        </a:rPr>
                        <a:t>1000m</a:t>
                      </a:r>
                    </a:p>
                  </a:txBody>
                  <a:tcPr anchor="ctr">
                    <a:solidFill>
                      <a:schemeClr val="accent1">
                        <a:lumMod val="40000"/>
                        <a:lumOff val="60000"/>
                      </a:schemeClr>
                    </a:solidFill>
                  </a:tcPr>
                </a:tc>
                <a:tc>
                  <a:txBody>
                    <a:bodyPr/>
                    <a:lstStyle/>
                    <a:p>
                      <a:pPr algn="ctr"/>
                      <a:r>
                        <a:rPr lang="en-US" sz="1100" b="1" dirty="0">
                          <a:latin typeface="Aptos"/>
                        </a:rPr>
                        <a:t>20-70m</a:t>
                      </a:r>
                    </a:p>
                  </a:txBody>
                  <a:tcPr anchor="ctr">
                    <a:solidFill>
                      <a:schemeClr val="accent1">
                        <a:lumMod val="40000"/>
                        <a:lumOff val="60000"/>
                      </a:schemeClr>
                    </a:solidFill>
                  </a:tcPr>
                </a:tc>
                <a:tc>
                  <a:txBody>
                    <a:bodyPr/>
                    <a:lstStyle/>
                    <a:p>
                      <a:pPr algn="ctr"/>
                      <a:r>
                        <a:rPr lang="en-US" sz="1100" b="1" dirty="0">
                          <a:latin typeface="Aptos"/>
                        </a:rPr>
                        <a:t>150m</a:t>
                      </a:r>
                    </a:p>
                  </a:txBody>
                  <a:tcPr anchor="ctr">
                    <a:solidFill>
                      <a:schemeClr val="accent1">
                        <a:lumMod val="40000"/>
                        <a:lumOff val="60000"/>
                      </a:schemeClr>
                    </a:solidFill>
                  </a:tcPr>
                </a:tc>
                <a:tc>
                  <a:txBody>
                    <a:bodyPr/>
                    <a:lstStyle/>
                    <a:p>
                      <a:pPr lvl="0" algn="ctr">
                        <a:buNone/>
                      </a:pPr>
                      <a:r>
                        <a:rPr lang="en-US" sz="1100" b="1" dirty="0">
                          <a:latin typeface="Aptos"/>
                        </a:rPr>
                        <a:t>"</a:t>
                      </a:r>
                    </a:p>
                  </a:txBody>
                  <a:tcPr anchor="ctr">
                    <a:solidFill>
                      <a:schemeClr val="accent1">
                        <a:lumMod val="40000"/>
                        <a:lumOff val="60000"/>
                      </a:schemeClr>
                    </a:solidFill>
                  </a:tcPr>
                </a:tc>
                <a:extLst>
                  <a:ext uri="{0D108BD9-81ED-4DB2-BD59-A6C34878D82A}">
                    <a16:rowId xmlns:a16="http://schemas.microsoft.com/office/drawing/2014/main" val="2456501103"/>
                  </a:ext>
                </a:extLst>
              </a:tr>
              <a:tr h="590827">
                <a:tc vMerge="1">
                  <a:txBody>
                    <a:bodyPr/>
                    <a:lstStyle/>
                    <a:p>
                      <a:endParaRPr lang="en-US"/>
                    </a:p>
                  </a:txBody>
                  <a:tcPr anchor="ctr"/>
                </a:tc>
                <a:tc>
                  <a:txBody>
                    <a:bodyPr/>
                    <a:lstStyle/>
                    <a:p>
                      <a:pPr algn="ctr"/>
                      <a:r>
                        <a:rPr lang="en-US" sz="1100" b="1" dirty="0">
                          <a:latin typeface="Aptos"/>
                        </a:rPr>
                        <a:t>HE</a:t>
                      </a:r>
                    </a:p>
                  </a:txBody>
                  <a:tcPr anchor="ctr">
                    <a:solidFill>
                      <a:schemeClr val="accent1">
                        <a:lumMod val="20000"/>
                        <a:lumOff val="80000"/>
                      </a:schemeClr>
                    </a:solidFill>
                  </a:tcPr>
                </a:tc>
                <a:tc>
                  <a:txBody>
                    <a:bodyPr/>
                    <a:lstStyle/>
                    <a:p>
                      <a:pPr lvl="0" algn="ctr">
                        <a:buNone/>
                      </a:pPr>
                      <a:r>
                        <a:rPr lang="en-US" sz="1100" b="1" dirty="0">
                          <a:latin typeface="Aptos"/>
                        </a:rPr>
                        <a:t>2900m</a:t>
                      </a:r>
                    </a:p>
                  </a:txBody>
                  <a:tcPr anchor="ctr">
                    <a:solidFill>
                      <a:schemeClr val="accent1">
                        <a:lumMod val="20000"/>
                        <a:lumOff val="80000"/>
                      </a:schemeClr>
                    </a:solidFill>
                  </a:tcPr>
                </a:tc>
                <a:tc>
                  <a:txBody>
                    <a:bodyPr/>
                    <a:lstStyle/>
                    <a:p>
                      <a:pPr algn="ctr"/>
                      <a:r>
                        <a:rPr lang="en-US" sz="1100" b="1" dirty="0">
                          <a:latin typeface="Aptos"/>
                        </a:rPr>
                        <a:t>1000m</a:t>
                      </a:r>
                    </a:p>
                  </a:txBody>
                  <a:tcPr anchor="ctr">
                    <a:solidFill>
                      <a:schemeClr val="accent1">
                        <a:lumMod val="20000"/>
                        <a:lumOff val="80000"/>
                      </a:schemeClr>
                    </a:solidFill>
                  </a:tcPr>
                </a:tc>
                <a:tc>
                  <a:txBody>
                    <a:bodyPr/>
                    <a:lstStyle/>
                    <a:p>
                      <a:pPr algn="ctr"/>
                      <a:r>
                        <a:rPr lang="en-US" sz="1100" b="1" dirty="0">
                          <a:latin typeface="Aptos"/>
                        </a:rPr>
                        <a:t>20-70m</a:t>
                      </a:r>
                    </a:p>
                  </a:txBody>
                  <a:tcPr anchor="ctr">
                    <a:solidFill>
                      <a:schemeClr val="accent1">
                        <a:lumMod val="20000"/>
                        <a:lumOff val="80000"/>
                      </a:schemeClr>
                    </a:solidFill>
                  </a:tcPr>
                </a:tc>
                <a:tc>
                  <a:txBody>
                    <a:bodyPr/>
                    <a:lstStyle/>
                    <a:p>
                      <a:pPr algn="ctr"/>
                      <a:r>
                        <a:rPr lang="en-US" sz="1100" b="1" dirty="0">
                          <a:latin typeface="Aptos"/>
                        </a:rPr>
                        <a:t>250m</a:t>
                      </a:r>
                    </a:p>
                  </a:txBody>
                  <a:tcPr anchor="ctr">
                    <a:solidFill>
                      <a:schemeClr val="accent1">
                        <a:lumMod val="20000"/>
                        <a:lumOff val="80000"/>
                      </a:schemeClr>
                    </a:solidFill>
                  </a:tcPr>
                </a:tc>
                <a:tc>
                  <a:txBody>
                    <a:bodyPr/>
                    <a:lstStyle/>
                    <a:p>
                      <a:pPr algn="ctr"/>
                      <a:r>
                        <a:rPr lang="en-US" sz="1100" b="1" dirty="0">
                          <a:latin typeface="Aptos"/>
                        </a:rPr>
                        <a:t>"</a:t>
                      </a:r>
                    </a:p>
                  </a:txBody>
                  <a:tcPr anchor="ctr">
                    <a:solidFill>
                      <a:schemeClr val="accent1">
                        <a:lumMod val="20000"/>
                        <a:lumOff val="80000"/>
                      </a:schemeClr>
                    </a:solidFill>
                  </a:tcPr>
                </a:tc>
                <a:extLst>
                  <a:ext uri="{0D108BD9-81ED-4DB2-BD59-A6C34878D82A}">
                    <a16:rowId xmlns:a16="http://schemas.microsoft.com/office/drawing/2014/main" val="1768154205"/>
                  </a:ext>
                </a:extLst>
              </a:tr>
              <a:tr h="590827">
                <a:tc vMerge="1">
                  <a:txBody>
                    <a:bodyPr/>
                    <a:lstStyle/>
                    <a:p>
                      <a:endParaRPr lang="en-US"/>
                    </a:p>
                  </a:txBody>
                  <a:tcPr anchor="ctr"/>
                </a:tc>
                <a:tc>
                  <a:txBody>
                    <a:bodyPr/>
                    <a:lstStyle/>
                    <a:p>
                      <a:pPr lvl="0" algn="ctr">
                        <a:buNone/>
                      </a:pPr>
                      <a:r>
                        <a:rPr lang="en-US" sz="1100" b="1" dirty="0">
                          <a:latin typeface="Aptos"/>
                        </a:rPr>
                        <a:t>SMOKE</a:t>
                      </a:r>
                    </a:p>
                  </a:txBody>
                  <a:tcPr anchor="ctr">
                    <a:solidFill>
                      <a:schemeClr val="accent1">
                        <a:lumMod val="40000"/>
                        <a:lumOff val="60000"/>
                      </a:schemeClr>
                    </a:solidFill>
                  </a:tcPr>
                </a:tc>
                <a:tc>
                  <a:txBody>
                    <a:bodyPr/>
                    <a:lstStyle/>
                    <a:p>
                      <a:pPr lvl="0" algn="ctr">
                        <a:buNone/>
                      </a:pPr>
                      <a:r>
                        <a:rPr lang="en-US" sz="1100" b="1" dirty="0">
                          <a:latin typeface="Aptos"/>
                        </a:rPr>
                        <a:t>2900m</a:t>
                      </a:r>
                    </a:p>
                  </a:txBody>
                  <a:tcPr anchor="ctr">
                    <a:solidFill>
                      <a:schemeClr val="accent1">
                        <a:lumMod val="40000"/>
                        <a:lumOff val="60000"/>
                      </a:schemeClr>
                    </a:solidFill>
                  </a:tcPr>
                </a:tc>
                <a:tc>
                  <a:txBody>
                    <a:bodyPr/>
                    <a:lstStyle/>
                    <a:p>
                      <a:pPr lvl="0" algn="ctr">
                        <a:buNone/>
                      </a:pPr>
                      <a:r>
                        <a:rPr lang="en-US" sz="1100" b="1" dirty="0">
                          <a:latin typeface="Aptos"/>
                        </a:rPr>
                        <a:t>1300m</a:t>
                      </a:r>
                    </a:p>
                  </a:txBody>
                  <a:tcPr anchor="ctr">
                    <a:solidFill>
                      <a:schemeClr val="accent1">
                        <a:lumMod val="40000"/>
                        <a:lumOff val="60000"/>
                      </a:schemeClr>
                    </a:solidFill>
                  </a:tcPr>
                </a:tc>
                <a:tc>
                  <a:txBody>
                    <a:bodyPr/>
                    <a:lstStyle/>
                    <a:p>
                      <a:pPr lvl="0" algn="ctr">
                        <a:buNone/>
                      </a:pPr>
                      <a:r>
                        <a:rPr lang="en-US" sz="1100" b="1" dirty="0">
                          <a:latin typeface="Aptos"/>
                        </a:rPr>
                        <a:t>20-70m</a:t>
                      </a:r>
                    </a:p>
                  </a:txBody>
                  <a:tcPr anchor="ctr">
                    <a:solidFill>
                      <a:schemeClr val="accent1">
                        <a:lumMod val="40000"/>
                        <a:lumOff val="60000"/>
                      </a:schemeClr>
                    </a:solidFill>
                  </a:tcPr>
                </a:tc>
                <a:tc>
                  <a:txBody>
                    <a:bodyPr/>
                    <a:lstStyle/>
                    <a:p>
                      <a:pPr lvl="0" algn="ctr">
                        <a:buNone/>
                      </a:pPr>
                      <a:r>
                        <a:rPr lang="en-US" sz="1100" b="1" dirty="0">
                          <a:latin typeface="Aptos"/>
                        </a:rPr>
                        <a:t>50m</a:t>
                      </a:r>
                    </a:p>
                  </a:txBody>
                  <a:tcPr anchor="ctr">
                    <a:solidFill>
                      <a:schemeClr val="accent1">
                        <a:lumMod val="40000"/>
                        <a:lumOff val="60000"/>
                      </a:schemeClr>
                    </a:solidFill>
                  </a:tcPr>
                </a:tc>
                <a:tc>
                  <a:txBody>
                    <a:bodyPr/>
                    <a:lstStyle/>
                    <a:p>
                      <a:pPr lvl="0" algn="ctr">
                        <a:buNone/>
                      </a:pPr>
                      <a:r>
                        <a:rPr lang="en-US" sz="1100" b="1" dirty="0">
                          <a:latin typeface="Aptos"/>
                        </a:rPr>
                        <a:t>"</a:t>
                      </a:r>
                    </a:p>
                  </a:txBody>
                  <a:tcPr anchor="ctr">
                    <a:solidFill>
                      <a:schemeClr val="accent1">
                        <a:lumMod val="40000"/>
                        <a:lumOff val="60000"/>
                      </a:schemeClr>
                    </a:solidFill>
                  </a:tcPr>
                </a:tc>
                <a:extLst>
                  <a:ext uri="{0D108BD9-81ED-4DB2-BD59-A6C34878D82A}">
                    <a16:rowId xmlns:a16="http://schemas.microsoft.com/office/drawing/2014/main" val="350784343"/>
                  </a:ext>
                </a:extLst>
              </a:tr>
              <a:tr h="590827">
                <a:tc vMerge="1">
                  <a:txBody>
                    <a:bodyPr/>
                    <a:lstStyle/>
                    <a:p>
                      <a:endParaRPr lang="en-US"/>
                    </a:p>
                  </a:txBody>
                  <a:tcPr anchor="ctr"/>
                </a:tc>
                <a:tc>
                  <a:txBody>
                    <a:bodyPr/>
                    <a:lstStyle/>
                    <a:p>
                      <a:pPr lvl="0" algn="ctr">
                        <a:buNone/>
                      </a:pPr>
                      <a:r>
                        <a:rPr lang="en-US" sz="1100" b="1" dirty="0">
                          <a:latin typeface="Aptos"/>
                        </a:rPr>
                        <a:t>ILLUMINATION</a:t>
                      </a:r>
                    </a:p>
                  </a:txBody>
                  <a:tcPr anchor="ctr">
                    <a:solidFill>
                      <a:schemeClr val="accent1">
                        <a:lumMod val="20000"/>
                        <a:lumOff val="80000"/>
                      </a:schemeClr>
                    </a:solidFill>
                  </a:tcPr>
                </a:tc>
                <a:tc>
                  <a:txBody>
                    <a:bodyPr/>
                    <a:lstStyle/>
                    <a:p>
                      <a:pPr lvl="0" algn="ctr">
                        <a:buNone/>
                      </a:pPr>
                      <a:r>
                        <a:rPr lang="en-US" sz="1100" b="1" dirty="0">
                          <a:latin typeface="Aptos"/>
                        </a:rPr>
                        <a:t>3100m</a:t>
                      </a:r>
                    </a:p>
                  </a:txBody>
                  <a:tcPr anchor="ctr">
                    <a:solidFill>
                      <a:schemeClr val="accent1">
                        <a:lumMod val="20000"/>
                        <a:lumOff val="80000"/>
                      </a:schemeClr>
                    </a:solidFill>
                  </a:tcPr>
                </a:tc>
                <a:tc>
                  <a:txBody>
                    <a:bodyPr/>
                    <a:lstStyle/>
                    <a:p>
                      <a:pPr lvl="0" algn="ctr">
                        <a:buNone/>
                      </a:pPr>
                      <a:r>
                        <a:rPr lang="en-US" sz="1100" b="1" dirty="0">
                          <a:latin typeface="Aptos"/>
                        </a:rPr>
                        <a:t>1700m</a:t>
                      </a:r>
                    </a:p>
                  </a:txBody>
                  <a:tcPr anchor="ctr">
                    <a:solidFill>
                      <a:schemeClr val="accent1">
                        <a:lumMod val="20000"/>
                        <a:lumOff val="80000"/>
                      </a:schemeClr>
                    </a:solidFill>
                  </a:tcPr>
                </a:tc>
                <a:tc>
                  <a:txBody>
                    <a:bodyPr/>
                    <a:lstStyle/>
                    <a:p>
                      <a:pPr lvl="0" algn="ctr">
                        <a:buNone/>
                      </a:pPr>
                      <a:r>
                        <a:rPr lang="en-US" sz="1100" b="1" dirty="0">
                          <a:latin typeface="Aptos"/>
                        </a:rPr>
                        <a:t>500m</a:t>
                      </a:r>
                    </a:p>
                  </a:txBody>
                  <a:tcPr anchor="ctr">
                    <a:solidFill>
                      <a:schemeClr val="accent1">
                        <a:lumMod val="20000"/>
                        <a:lumOff val="80000"/>
                      </a:schemeClr>
                    </a:solidFill>
                  </a:tcPr>
                </a:tc>
                <a:tc>
                  <a:txBody>
                    <a:bodyPr/>
                    <a:lstStyle/>
                    <a:p>
                      <a:pPr lvl="0" algn="ctr">
                        <a:buNone/>
                      </a:pPr>
                      <a:r>
                        <a:rPr lang="en-US" sz="1100" b="1" dirty="0">
                          <a:latin typeface="Aptos"/>
                        </a:rPr>
                        <a:t>300m</a:t>
                      </a:r>
                    </a:p>
                  </a:txBody>
                  <a:tcPr anchor="ctr">
                    <a:solidFill>
                      <a:schemeClr val="accent1">
                        <a:lumMod val="20000"/>
                        <a:lumOff val="80000"/>
                      </a:schemeClr>
                    </a:solidFill>
                  </a:tcPr>
                </a:tc>
                <a:tc>
                  <a:txBody>
                    <a:bodyPr/>
                    <a:lstStyle/>
                    <a:p>
                      <a:pPr lvl="0" algn="ctr">
                        <a:buNone/>
                      </a:pPr>
                      <a:r>
                        <a:rPr lang="en-US" sz="1100" b="1" dirty="0">
                          <a:latin typeface="Aptos"/>
                        </a:rPr>
                        <a:t>"</a:t>
                      </a:r>
                    </a:p>
                  </a:txBody>
                  <a:tcPr anchor="ctr">
                    <a:solidFill>
                      <a:schemeClr val="accent1">
                        <a:lumMod val="20000"/>
                        <a:lumOff val="80000"/>
                      </a:schemeClr>
                    </a:solidFill>
                  </a:tcPr>
                </a:tc>
                <a:extLst>
                  <a:ext uri="{0D108BD9-81ED-4DB2-BD59-A6C34878D82A}">
                    <a16:rowId xmlns:a16="http://schemas.microsoft.com/office/drawing/2014/main" val="1187689678"/>
                  </a:ext>
                </a:extLst>
              </a:tr>
              <a:tr h="590827">
                <a:tc vMerge="1">
                  <a:txBody>
                    <a:bodyPr/>
                    <a:lstStyle/>
                    <a:p>
                      <a:endParaRPr lang="en-US"/>
                    </a:p>
                  </a:txBody>
                  <a:tcPr anchor="ctr"/>
                </a:tc>
                <a:tc>
                  <a:txBody>
                    <a:bodyPr/>
                    <a:lstStyle/>
                    <a:p>
                      <a:pPr lvl="0" algn="ctr">
                        <a:buNone/>
                      </a:pPr>
                      <a:r>
                        <a:rPr lang="en-US" sz="1100" b="1" dirty="0">
                          <a:latin typeface="Aptos"/>
                        </a:rPr>
                        <a:t>TRAINING PRACTICE</a:t>
                      </a:r>
                    </a:p>
                  </a:txBody>
                  <a:tcPr anchor="ctr">
                    <a:solidFill>
                      <a:schemeClr val="accent1">
                        <a:lumMod val="40000"/>
                        <a:lumOff val="60000"/>
                      </a:schemeClr>
                    </a:solidFill>
                  </a:tcPr>
                </a:tc>
                <a:tc>
                  <a:txBody>
                    <a:bodyPr/>
                    <a:lstStyle/>
                    <a:p>
                      <a:pPr lvl="0" algn="ctr">
                        <a:buNone/>
                      </a:pPr>
                      <a:endParaRPr lang="en-US" sz="1100" b="1" dirty="0">
                        <a:latin typeface="Aptos"/>
                      </a:endParaRPr>
                    </a:p>
                  </a:txBody>
                  <a:tcPr anchor="ctr">
                    <a:solidFill>
                      <a:schemeClr val="accent1">
                        <a:lumMod val="40000"/>
                        <a:lumOff val="60000"/>
                      </a:schemeClr>
                    </a:solidFill>
                  </a:tcPr>
                </a:tc>
                <a:tc>
                  <a:txBody>
                    <a:bodyPr/>
                    <a:lstStyle/>
                    <a:p>
                      <a:pPr lvl="0" algn="ctr">
                        <a:buNone/>
                      </a:pPr>
                      <a:r>
                        <a:rPr lang="en-US" sz="1100" b="1" dirty="0">
                          <a:latin typeface="Aptos"/>
                        </a:rPr>
                        <a:t>700m</a:t>
                      </a:r>
                    </a:p>
                  </a:txBody>
                  <a:tcPr anchor="ctr">
                    <a:solidFill>
                      <a:schemeClr val="accent1">
                        <a:lumMod val="40000"/>
                        <a:lumOff val="60000"/>
                      </a:schemeClr>
                    </a:solidFill>
                  </a:tcPr>
                </a:tc>
                <a:tc>
                  <a:txBody>
                    <a:bodyPr/>
                    <a:lstStyle/>
                    <a:p>
                      <a:pPr lvl="0" algn="ctr">
                        <a:buNone/>
                      </a:pPr>
                      <a:r>
                        <a:rPr lang="en-US" sz="1100" b="1" dirty="0">
                          <a:latin typeface="Aptos"/>
                        </a:rPr>
                        <a:t>NA</a:t>
                      </a:r>
                    </a:p>
                  </a:txBody>
                  <a:tcPr anchor="ctr">
                    <a:solidFill>
                      <a:schemeClr val="accent1">
                        <a:lumMod val="40000"/>
                        <a:lumOff val="60000"/>
                      </a:schemeClr>
                    </a:solidFill>
                  </a:tcPr>
                </a:tc>
                <a:tc>
                  <a:txBody>
                    <a:bodyPr/>
                    <a:lstStyle/>
                    <a:p>
                      <a:pPr lvl="0" algn="ctr">
                        <a:buNone/>
                      </a:pPr>
                      <a:r>
                        <a:rPr lang="en-US" sz="1100" b="1" dirty="0">
                          <a:latin typeface="Aptos"/>
                        </a:rPr>
                        <a:t>50m</a:t>
                      </a:r>
                    </a:p>
                  </a:txBody>
                  <a:tcPr anchor="ctr">
                    <a:solidFill>
                      <a:schemeClr val="accent1">
                        <a:lumMod val="40000"/>
                        <a:lumOff val="60000"/>
                      </a:schemeClr>
                    </a:solidFill>
                  </a:tcPr>
                </a:tc>
                <a:tc>
                  <a:txBody>
                    <a:bodyPr/>
                    <a:lstStyle/>
                    <a:p>
                      <a:pPr lvl="0" algn="ctr">
                        <a:buNone/>
                      </a:pPr>
                      <a:r>
                        <a:rPr lang="en-US" sz="1100" b="1" dirty="0">
                          <a:latin typeface="Aptos"/>
                        </a:rPr>
                        <a:t>"</a:t>
                      </a:r>
                    </a:p>
                  </a:txBody>
                  <a:tcPr anchor="ctr">
                    <a:solidFill>
                      <a:schemeClr val="accent1">
                        <a:lumMod val="40000"/>
                        <a:lumOff val="60000"/>
                      </a:schemeClr>
                    </a:solidFill>
                  </a:tcPr>
                </a:tc>
                <a:extLst>
                  <a:ext uri="{0D108BD9-81ED-4DB2-BD59-A6C34878D82A}">
                    <a16:rowId xmlns:a16="http://schemas.microsoft.com/office/drawing/2014/main" val="1955638406"/>
                  </a:ext>
                </a:extLst>
              </a:tr>
              <a:tr h="590827">
                <a:tc gridSpan="2">
                  <a:txBody>
                    <a:bodyPr/>
                    <a:lstStyle/>
                    <a:p>
                      <a:pPr lvl="0" algn="ctr">
                        <a:buNone/>
                      </a:pPr>
                      <a:r>
                        <a:rPr lang="en-US" sz="1400" b="1" dirty="0">
                          <a:latin typeface="Aptos"/>
                        </a:rPr>
                        <a:t>JAVELIN</a:t>
                      </a:r>
                    </a:p>
                  </a:txBody>
                  <a:tcPr anchor="ctr">
                    <a:solidFill>
                      <a:schemeClr val="accent1">
                        <a:lumMod val="20000"/>
                        <a:lumOff val="80000"/>
                      </a:schemeClr>
                    </a:solidFill>
                  </a:tcPr>
                </a:tc>
                <a:tc hMerge="1">
                  <a:txBody>
                    <a:bodyPr/>
                    <a:lstStyle/>
                    <a:p>
                      <a:endParaRPr lang="en-US"/>
                    </a:p>
                  </a:txBody>
                  <a:tcPr/>
                </a:tc>
                <a:tc>
                  <a:txBody>
                    <a:bodyPr/>
                    <a:lstStyle/>
                    <a:p>
                      <a:pPr lvl="0" algn="ctr">
                        <a:buNone/>
                      </a:pPr>
                      <a:r>
                        <a:rPr lang="en-US" sz="1100" b="1" dirty="0">
                          <a:latin typeface="Aptos"/>
                        </a:rPr>
                        <a:t>NA</a:t>
                      </a:r>
                    </a:p>
                  </a:txBody>
                  <a:tcPr anchor="ctr">
                    <a:solidFill>
                      <a:schemeClr val="accent1">
                        <a:lumMod val="20000"/>
                        <a:lumOff val="80000"/>
                      </a:schemeClr>
                    </a:solidFill>
                  </a:tcPr>
                </a:tc>
                <a:tc>
                  <a:txBody>
                    <a:bodyPr/>
                    <a:lstStyle/>
                    <a:p>
                      <a:pPr lvl="0" algn="ctr">
                        <a:buNone/>
                      </a:pPr>
                      <a:r>
                        <a:rPr lang="en-US" sz="1100" b="1" dirty="0">
                          <a:latin typeface="Aptos"/>
                        </a:rPr>
                        <a:t>2000m (depending on lot)</a:t>
                      </a:r>
                    </a:p>
                  </a:txBody>
                  <a:tcPr anchor="ctr">
                    <a:solidFill>
                      <a:schemeClr val="accent1">
                        <a:lumMod val="20000"/>
                        <a:lumOff val="80000"/>
                      </a:schemeClr>
                    </a:solidFill>
                  </a:tcPr>
                </a:tc>
                <a:tc>
                  <a:txBody>
                    <a:bodyPr/>
                    <a:lstStyle/>
                    <a:p>
                      <a:pPr lvl="0" algn="ctr">
                        <a:buNone/>
                      </a:pPr>
                      <a:r>
                        <a:rPr lang="en-US" sz="1100" b="1" dirty="0">
                          <a:latin typeface="Aptos"/>
                        </a:rPr>
                        <a:t>35m</a:t>
                      </a:r>
                    </a:p>
                  </a:txBody>
                  <a:tcPr anchor="ctr">
                    <a:solidFill>
                      <a:schemeClr val="accent1">
                        <a:lumMod val="20000"/>
                        <a:lumOff val="80000"/>
                      </a:schemeClr>
                    </a:solidFill>
                  </a:tcPr>
                </a:tc>
                <a:tc>
                  <a:txBody>
                    <a:bodyPr/>
                    <a:lstStyle/>
                    <a:p>
                      <a:pPr lvl="0" algn="ctr">
                        <a:buNone/>
                      </a:pPr>
                      <a:r>
                        <a:rPr lang="en-US" sz="1100" b="1" dirty="0">
                          <a:latin typeface="Aptos"/>
                        </a:rPr>
                        <a:t>500m</a:t>
                      </a:r>
                    </a:p>
                  </a:txBody>
                  <a:tcPr anchor="ctr">
                    <a:solidFill>
                      <a:schemeClr val="accent1">
                        <a:lumMod val="20000"/>
                        <a:lumOff val="80000"/>
                      </a:schemeClr>
                    </a:solidFill>
                  </a:tcPr>
                </a:tc>
                <a:tc>
                  <a:txBody>
                    <a:bodyPr/>
                    <a:lstStyle/>
                    <a:p>
                      <a:pPr lvl="0" algn="ctr">
                        <a:buNone/>
                      </a:pPr>
                      <a:r>
                        <a:rPr lang="en-US" sz="1100" b="1" dirty="0">
                          <a:latin typeface="Aptos"/>
                        </a:rPr>
                        <a:t>60 degrees X 25m </a:t>
                      </a:r>
                      <a:r>
                        <a:rPr lang="en-US" sz="1100" b="1" dirty="0" err="1">
                          <a:latin typeface="Aptos"/>
                        </a:rPr>
                        <a:t>pri</a:t>
                      </a:r>
                      <a:r>
                        <a:rPr lang="en-US" sz="1100" b="1" dirty="0">
                          <a:latin typeface="Aptos"/>
                        </a:rPr>
                        <a:t> 100m sec</a:t>
                      </a:r>
                    </a:p>
                  </a:txBody>
                  <a:tcPr anchor="ctr">
                    <a:solidFill>
                      <a:schemeClr val="accent1">
                        <a:lumMod val="20000"/>
                        <a:lumOff val="80000"/>
                      </a:schemeClr>
                    </a:solidFill>
                  </a:tcPr>
                </a:tc>
                <a:extLst>
                  <a:ext uri="{0D108BD9-81ED-4DB2-BD59-A6C34878D82A}">
                    <a16:rowId xmlns:a16="http://schemas.microsoft.com/office/drawing/2014/main" val="3598728748"/>
                  </a:ext>
                </a:extLst>
              </a:tr>
            </a:tbl>
          </a:graphicData>
        </a:graphic>
      </p:graphicFrame>
    </p:spTree>
    <p:extLst>
      <p:ext uri="{BB962C8B-B14F-4D97-AF65-F5344CB8AC3E}">
        <p14:creationId xmlns:p14="http://schemas.microsoft.com/office/powerpoint/2010/main" val="2267932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ABCB6D31-2ABE-06D1-1383-9929D1E53560}"/>
              </a:ext>
            </a:extLst>
          </p:cNvPr>
          <p:cNvGraphicFramePr>
            <a:graphicFrameLocks noGrp="1"/>
          </p:cNvGraphicFramePr>
          <p:nvPr>
            <p:extLst>
              <p:ext uri="{D42A27DB-BD31-4B8C-83A1-F6EECF244321}">
                <p14:modId xmlns:p14="http://schemas.microsoft.com/office/powerpoint/2010/main" val="515998231"/>
              </p:ext>
            </p:extLst>
          </p:nvPr>
        </p:nvGraphicFramePr>
        <p:xfrm>
          <a:off x="-994" y="1789"/>
          <a:ext cx="9141369" cy="6868960"/>
        </p:xfrm>
        <a:graphic>
          <a:graphicData uri="http://schemas.openxmlformats.org/drawingml/2006/table">
            <a:tbl>
              <a:tblPr firstRow="1" bandRow="1">
                <a:tableStyleId>{5C22544A-7EE6-4342-B048-85BDC9FD1C3A}</a:tableStyleId>
              </a:tblPr>
              <a:tblGrid>
                <a:gridCol w="1610413">
                  <a:extLst>
                    <a:ext uri="{9D8B030D-6E8A-4147-A177-3AD203B41FA5}">
                      <a16:colId xmlns:a16="http://schemas.microsoft.com/office/drawing/2014/main" val="1044290578"/>
                    </a:ext>
                  </a:extLst>
                </a:gridCol>
                <a:gridCol w="7530956">
                  <a:extLst>
                    <a:ext uri="{9D8B030D-6E8A-4147-A177-3AD203B41FA5}">
                      <a16:colId xmlns:a16="http://schemas.microsoft.com/office/drawing/2014/main" val="191334779"/>
                    </a:ext>
                  </a:extLst>
                </a:gridCol>
              </a:tblGrid>
              <a:tr h="369952">
                <a:tc gridSpan="2">
                  <a:txBody>
                    <a:bodyPr/>
                    <a:lstStyle/>
                    <a:p>
                      <a:pPr algn="ctr"/>
                      <a:r>
                        <a:rPr lang="en-US" dirty="0">
                          <a:solidFill>
                            <a:schemeClr val="tx1"/>
                          </a:solidFill>
                          <a:latin typeface="Aptos"/>
                        </a:rPr>
                        <a:t>SALUTE Report</a:t>
                      </a:r>
                    </a:p>
                  </a:txBody>
                  <a:tcPr>
                    <a:solidFill>
                      <a:srgbClr val="00B0F0"/>
                    </a:solidFill>
                  </a:tcPr>
                </a:tc>
                <a:tc hMerge="1">
                  <a:txBody>
                    <a:bodyPr/>
                    <a:lstStyle/>
                    <a:p>
                      <a:endParaRPr lang="en-US"/>
                    </a:p>
                  </a:txBody>
                  <a:tcPr/>
                </a:tc>
                <a:extLst>
                  <a:ext uri="{0D108BD9-81ED-4DB2-BD59-A6C34878D82A}">
                    <a16:rowId xmlns:a16="http://schemas.microsoft.com/office/drawing/2014/main" val="524103065"/>
                  </a:ext>
                </a:extLst>
              </a:tr>
              <a:tr h="1021510">
                <a:tc>
                  <a:txBody>
                    <a:bodyPr/>
                    <a:lstStyle/>
                    <a:p>
                      <a:r>
                        <a:rPr lang="en-US" b="1" dirty="0"/>
                        <a:t>Size</a:t>
                      </a:r>
                    </a:p>
                    <a:p>
                      <a:pPr lvl="0" algn="l">
                        <a:lnSpc>
                          <a:spcPct val="100000"/>
                        </a:lnSpc>
                        <a:spcBef>
                          <a:spcPts val="0"/>
                        </a:spcBef>
                        <a:spcAft>
                          <a:spcPts val="0"/>
                        </a:spcAft>
                        <a:buNone/>
                      </a:pPr>
                      <a:r>
                        <a:rPr lang="en-US" sz="1000" b="0" i="0" u="none" strike="noStrike" noProof="0" dirty="0">
                          <a:solidFill>
                            <a:schemeClr val="tx1"/>
                          </a:solidFill>
                          <a:latin typeface="Calibri"/>
                        </a:rPr>
                        <a:t>Size of the enemy unit (Number </a:t>
                      </a:r>
                      <a:r>
                        <a:rPr lang="en-US" sz="1000" b="1" i="0" u="none" strike="noStrike" noProof="0" dirty="0">
                          <a:solidFill>
                            <a:schemeClr val="tx1"/>
                          </a:solidFill>
                          <a:latin typeface="Calibri"/>
                        </a:rPr>
                        <a:t>OR</a:t>
                      </a:r>
                      <a:r>
                        <a:rPr lang="en-US" sz="1000" b="0" i="0" u="none" strike="noStrike" noProof="0" dirty="0">
                          <a:solidFill>
                            <a:schemeClr val="tx1"/>
                          </a:solidFill>
                          <a:latin typeface="Calibri"/>
                        </a:rPr>
                        <a:t> </a:t>
                      </a:r>
                      <a:endParaRPr lang="en-US" sz="1000" b="0" i="0" u="none" strike="noStrike" noProof="0">
                        <a:latin typeface="Calibri"/>
                      </a:endParaRPr>
                    </a:p>
                    <a:p>
                      <a:pPr lvl="0" algn="l">
                        <a:lnSpc>
                          <a:spcPct val="100000"/>
                        </a:lnSpc>
                        <a:spcBef>
                          <a:spcPts val="0"/>
                        </a:spcBef>
                        <a:spcAft>
                          <a:spcPts val="0"/>
                        </a:spcAft>
                        <a:buNone/>
                      </a:pPr>
                      <a:r>
                        <a:rPr lang="en-US" sz="1000" b="0" i="0" u="none" strike="noStrike" noProof="0" dirty="0">
                          <a:solidFill>
                            <a:schemeClr val="tx1"/>
                          </a:solidFill>
                          <a:latin typeface="Calibri"/>
                        </a:rPr>
                        <a:t>Element size, i.e.</a:t>
                      </a:r>
                      <a:endParaRPr lang="en-US" sz="1000" b="0" i="0" u="none" strike="noStrike" noProof="0">
                        <a:latin typeface="Calibri"/>
                      </a:endParaRPr>
                    </a:p>
                    <a:p>
                      <a:pPr lvl="0" algn="l">
                        <a:lnSpc>
                          <a:spcPct val="100000"/>
                        </a:lnSpc>
                        <a:spcBef>
                          <a:spcPts val="0"/>
                        </a:spcBef>
                        <a:spcAft>
                          <a:spcPts val="0"/>
                        </a:spcAft>
                        <a:buNone/>
                      </a:pPr>
                      <a:r>
                        <a:rPr lang="en-US" sz="1000" b="0" i="0" u="none" strike="noStrike" noProof="0" dirty="0">
                          <a:solidFill>
                            <a:schemeClr val="tx1"/>
                          </a:solidFill>
                          <a:latin typeface="Calibri"/>
                        </a:rPr>
                        <a:t>Platoon, Company, etc.)</a:t>
                      </a:r>
                      <a:endParaRPr lang="en-US" sz="1000" b="0" i="0" u="none" strike="noStrike" noProof="0" dirty="0">
                        <a:latin typeface="Calibri"/>
                      </a:endParaRPr>
                    </a:p>
                  </a:txBody>
                  <a:tcPr/>
                </a:tc>
                <a:tc>
                  <a:txBody>
                    <a:bodyPr/>
                    <a:lstStyle/>
                    <a:p>
                      <a:endParaRPr lang="en-US"/>
                    </a:p>
                  </a:txBody>
                  <a:tcPr/>
                </a:tc>
                <a:extLst>
                  <a:ext uri="{0D108BD9-81ED-4DB2-BD59-A6C34878D82A}">
                    <a16:rowId xmlns:a16="http://schemas.microsoft.com/office/drawing/2014/main" val="2920161016"/>
                  </a:ext>
                </a:extLst>
              </a:tr>
              <a:tr h="789600">
                <a:tc>
                  <a:txBody>
                    <a:bodyPr/>
                    <a:lstStyle/>
                    <a:p>
                      <a:r>
                        <a:rPr lang="en-US" b="1" dirty="0"/>
                        <a:t>Activity</a:t>
                      </a:r>
                    </a:p>
                    <a:p>
                      <a:pPr lvl="0">
                        <a:buNone/>
                      </a:pPr>
                      <a:r>
                        <a:rPr lang="en-US" sz="1000" b="0" i="0" u="none" strike="noStrike" noProof="0" dirty="0">
                          <a:solidFill>
                            <a:schemeClr val="tx1"/>
                          </a:solidFill>
                          <a:latin typeface="Calibri"/>
                        </a:rPr>
                        <a:t>Activity Observed: Digging, patrolling, </a:t>
                      </a:r>
                      <a:r>
                        <a:rPr lang="en-US" sz="1000" b="0" i="0" u="none" strike="noStrike" noProof="0" dirty="0" err="1">
                          <a:solidFill>
                            <a:schemeClr val="tx1"/>
                          </a:solidFill>
                          <a:latin typeface="Calibri"/>
                        </a:rPr>
                        <a:t>etc</a:t>
                      </a:r>
                      <a:endParaRPr lang="en-US" sz="1000" dirty="0" err="1"/>
                    </a:p>
                  </a:txBody>
                  <a:tcPr/>
                </a:tc>
                <a:tc>
                  <a:txBody>
                    <a:bodyPr/>
                    <a:lstStyle/>
                    <a:p>
                      <a:endParaRPr lang="en-US"/>
                    </a:p>
                  </a:txBody>
                  <a:tcPr/>
                </a:tc>
                <a:extLst>
                  <a:ext uri="{0D108BD9-81ED-4DB2-BD59-A6C34878D82A}">
                    <a16:rowId xmlns:a16="http://schemas.microsoft.com/office/drawing/2014/main" val="656098888"/>
                  </a:ext>
                </a:extLst>
              </a:tr>
              <a:tr h="1137464">
                <a:tc>
                  <a:txBody>
                    <a:bodyPr/>
                    <a:lstStyle/>
                    <a:p>
                      <a:r>
                        <a:rPr lang="en-US" b="1" dirty="0"/>
                        <a:t>Location</a:t>
                      </a:r>
                    </a:p>
                    <a:p>
                      <a:pPr lvl="0" algn="l">
                        <a:lnSpc>
                          <a:spcPct val="100000"/>
                        </a:lnSpc>
                        <a:spcBef>
                          <a:spcPts val="0"/>
                        </a:spcBef>
                        <a:spcAft>
                          <a:spcPts val="0"/>
                        </a:spcAft>
                        <a:buNone/>
                      </a:pPr>
                      <a:r>
                        <a:rPr lang="en-US" sz="1000" b="0" i="0" u="none" strike="noStrike" noProof="0" dirty="0">
                          <a:solidFill>
                            <a:schemeClr val="tx1"/>
                          </a:solidFill>
                          <a:latin typeface="Calibri"/>
                        </a:rPr>
                        <a:t>Location of observed </a:t>
                      </a:r>
                      <a:endParaRPr lang="en-US" sz="1000" dirty="0">
                        <a:latin typeface="Calibri"/>
                      </a:endParaRPr>
                    </a:p>
                    <a:p>
                      <a:pPr lvl="0" algn="l">
                        <a:lnSpc>
                          <a:spcPct val="100000"/>
                        </a:lnSpc>
                        <a:spcBef>
                          <a:spcPts val="0"/>
                        </a:spcBef>
                        <a:spcAft>
                          <a:spcPts val="0"/>
                        </a:spcAft>
                        <a:buNone/>
                      </a:pPr>
                      <a:r>
                        <a:rPr lang="en-US" sz="1000" b="0" i="0" u="none" strike="noStrike" noProof="0" dirty="0">
                          <a:solidFill>
                            <a:schemeClr val="tx1"/>
                          </a:solidFill>
                          <a:latin typeface="Calibri"/>
                        </a:rPr>
                        <a:t>enemy (center mass)</a:t>
                      </a:r>
                      <a:endParaRPr lang="en-US" sz="1000" dirty="0">
                        <a:latin typeface="Calibri"/>
                      </a:endParaRPr>
                    </a:p>
                    <a:p>
                      <a:pPr lvl="0" algn="l">
                        <a:lnSpc>
                          <a:spcPct val="100000"/>
                        </a:lnSpc>
                        <a:spcBef>
                          <a:spcPts val="0"/>
                        </a:spcBef>
                        <a:spcAft>
                          <a:spcPts val="0"/>
                        </a:spcAft>
                        <a:buNone/>
                      </a:pPr>
                      <a:r>
                        <a:rPr lang="en-US" sz="1000" b="0" i="0" u="none" strike="noStrike" noProof="0" dirty="0">
                          <a:solidFill>
                            <a:schemeClr val="tx1"/>
                          </a:solidFill>
                          <a:latin typeface="Calibri"/>
                        </a:rPr>
                        <a:t>and key Weapon </a:t>
                      </a:r>
                      <a:endParaRPr lang="en-US" sz="1000" dirty="0">
                        <a:latin typeface="Calibri"/>
                      </a:endParaRPr>
                    </a:p>
                    <a:p>
                      <a:pPr lvl="0" algn="l">
                        <a:lnSpc>
                          <a:spcPct val="100000"/>
                        </a:lnSpc>
                        <a:spcBef>
                          <a:spcPts val="0"/>
                        </a:spcBef>
                        <a:spcAft>
                          <a:spcPts val="0"/>
                        </a:spcAft>
                        <a:buNone/>
                      </a:pPr>
                      <a:r>
                        <a:rPr lang="en-US" sz="1000" b="0" i="0" u="none" strike="noStrike" noProof="0" dirty="0">
                          <a:solidFill>
                            <a:schemeClr val="tx1"/>
                          </a:solidFill>
                          <a:latin typeface="Calibri"/>
                        </a:rPr>
                        <a:t>systems / C2 nodes</a:t>
                      </a:r>
                      <a:endParaRPr lang="en-US" sz="1000" dirty="0">
                        <a:latin typeface="Calibri"/>
                      </a:endParaRPr>
                    </a:p>
                  </a:txBody>
                  <a:tcPr/>
                </a:tc>
                <a:tc>
                  <a:txBody>
                    <a:bodyPr/>
                    <a:lstStyle/>
                    <a:p>
                      <a:pPr lvl="0" algn="l">
                        <a:lnSpc>
                          <a:spcPct val="100000"/>
                        </a:lnSpc>
                        <a:spcBef>
                          <a:spcPts val="0"/>
                        </a:spcBef>
                        <a:spcAft>
                          <a:spcPts val="0"/>
                        </a:spcAft>
                        <a:buNone/>
                      </a:pPr>
                      <a:endParaRPr lang="en-US" sz="1700" b="0" i="0" u="none" strike="noStrike" noProof="0" dirty="0">
                        <a:solidFill>
                          <a:schemeClr val="tx1"/>
                        </a:solidFill>
                        <a:latin typeface="Segoe UI"/>
                      </a:endParaRPr>
                    </a:p>
                  </a:txBody>
                  <a:tcPr/>
                </a:tc>
                <a:extLst>
                  <a:ext uri="{0D108BD9-81ED-4DB2-BD59-A6C34878D82A}">
                    <a16:rowId xmlns:a16="http://schemas.microsoft.com/office/drawing/2014/main" val="1938162252"/>
                  </a:ext>
                </a:extLst>
              </a:tr>
              <a:tr h="1573676">
                <a:tc>
                  <a:txBody>
                    <a:bodyPr/>
                    <a:lstStyle/>
                    <a:p>
                      <a:r>
                        <a:rPr lang="en-US" b="1" dirty="0"/>
                        <a:t>Uniform</a:t>
                      </a:r>
                    </a:p>
                    <a:p>
                      <a:pPr lvl="0" algn="l">
                        <a:lnSpc>
                          <a:spcPct val="100000"/>
                        </a:lnSpc>
                        <a:spcBef>
                          <a:spcPts val="0"/>
                        </a:spcBef>
                        <a:spcAft>
                          <a:spcPts val="0"/>
                        </a:spcAft>
                        <a:buNone/>
                      </a:pPr>
                      <a:r>
                        <a:rPr lang="en-US" sz="1000" b="0" i="0" u="none" strike="noStrike" noProof="0" dirty="0">
                          <a:solidFill>
                            <a:schemeClr val="tx1"/>
                          </a:solidFill>
                          <a:latin typeface="Calibri"/>
                        </a:rPr>
                        <a:t>Include uniform items </a:t>
                      </a:r>
                      <a:endParaRPr lang="en-US" sz="1000" b="0" i="0" u="none" strike="noStrike" noProof="0" dirty="0">
                        <a:solidFill>
                          <a:srgbClr val="000000"/>
                        </a:solidFill>
                        <a:latin typeface="Calibri"/>
                      </a:endParaRPr>
                    </a:p>
                    <a:p>
                      <a:pPr lvl="0" algn="l">
                        <a:lnSpc>
                          <a:spcPct val="100000"/>
                        </a:lnSpc>
                        <a:spcBef>
                          <a:spcPts val="0"/>
                        </a:spcBef>
                        <a:spcAft>
                          <a:spcPts val="0"/>
                        </a:spcAft>
                        <a:buNone/>
                      </a:pPr>
                      <a:r>
                        <a:rPr lang="en-US" sz="1000" b="0" i="0" u="none" strike="noStrike" noProof="0" dirty="0">
                          <a:solidFill>
                            <a:schemeClr val="tx1"/>
                          </a:solidFill>
                          <a:latin typeface="Calibri"/>
                        </a:rPr>
                        <a:t>Including patches, </a:t>
                      </a:r>
                      <a:endParaRPr lang="en-US" sz="1000" b="0" i="0" u="none" strike="noStrike" noProof="0" dirty="0">
                        <a:solidFill>
                          <a:srgbClr val="000000"/>
                        </a:solidFill>
                        <a:latin typeface="Calibri"/>
                      </a:endParaRPr>
                    </a:p>
                    <a:p>
                      <a:pPr lvl="0" algn="l">
                        <a:lnSpc>
                          <a:spcPct val="100000"/>
                        </a:lnSpc>
                        <a:spcBef>
                          <a:spcPts val="0"/>
                        </a:spcBef>
                        <a:spcAft>
                          <a:spcPts val="0"/>
                        </a:spcAft>
                        <a:buNone/>
                      </a:pPr>
                      <a:r>
                        <a:rPr lang="en-US" sz="1000" b="0" i="0" u="none" strike="noStrike" noProof="0" dirty="0">
                          <a:solidFill>
                            <a:schemeClr val="tx1"/>
                          </a:solidFill>
                          <a:latin typeface="Calibri"/>
                        </a:rPr>
                        <a:t>symbols on equipment, and any identifying </a:t>
                      </a:r>
                      <a:endParaRPr lang="en-US" sz="1000" b="0" i="0" u="none" strike="noStrike" noProof="0" dirty="0">
                        <a:solidFill>
                          <a:srgbClr val="000000"/>
                        </a:solidFill>
                        <a:latin typeface="Calibri"/>
                      </a:endParaRPr>
                    </a:p>
                    <a:p>
                      <a:pPr lvl="0" algn="l">
                        <a:lnSpc>
                          <a:spcPct val="100000"/>
                        </a:lnSpc>
                        <a:spcBef>
                          <a:spcPts val="0"/>
                        </a:spcBef>
                        <a:spcAft>
                          <a:spcPts val="0"/>
                        </a:spcAft>
                        <a:buNone/>
                      </a:pPr>
                      <a:r>
                        <a:rPr lang="en-US" sz="1000" b="0" i="0" u="none" strike="noStrike" noProof="0" dirty="0">
                          <a:solidFill>
                            <a:schemeClr val="tx1"/>
                          </a:solidFill>
                          <a:latin typeface="Calibri"/>
                        </a:rPr>
                        <a:t>features of element (mine rollers/blade)</a:t>
                      </a:r>
                      <a:endParaRPr lang="en-US" sz="1000" b="0" i="0" u="none" strike="noStrike" noProof="0" dirty="0">
                        <a:solidFill>
                          <a:srgbClr val="000000"/>
                        </a:solidFill>
                        <a:latin typeface="Calibri"/>
                      </a:endParaRPr>
                    </a:p>
                    <a:p>
                      <a:pPr lvl="0">
                        <a:buNone/>
                      </a:pPr>
                      <a:endParaRPr lang="en-US" b="1" dirty="0"/>
                    </a:p>
                  </a:txBody>
                  <a:tcPr/>
                </a:tc>
                <a:tc>
                  <a:txBody>
                    <a:bodyPr/>
                    <a:lstStyle/>
                    <a:p>
                      <a:endParaRPr lang="en-US"/>
                    </a:p>
                  </a:txBody>
                  <a:tcPr/>
                </a:tc>
                <a:extLst>
                  <a:ext uri="{0D108BD9-81ED-4DB2-BD59-A6C34878D82A}">
                    <a16:rowId xmlns:a16="http://schemas.microsoft.com/office/drawing/2014/main" val="1921029706"/>
                  </a:ext>
                </a:extLst>
              </a:tr>
              <a:tr h="866900">
                <a:tc>
                  <a:txBody>
                    <a:bodyPr/>
                    <a:lstStyle/>
                    <a:p>
                      <a:r>
                        <a:rPr lang="en-US" b="1" dirty="0"/>
                        <a:t>Time</a:t>
                      </a:r>
                    </a:p>
                    <a:p>
                      <a:pPr lvl="0">
                        <a:buNone/>
                      </a:pPr>
                      <a:r>
                        <a:rPr lang="en-US" sz="1200" b="0" i="0" u="none" strike="noStrike" noProof="0" dirty="0">
                          <a:solidFill>
                            <a:srgbClr val="000000"/>
                          </a:solidFill>
                          <a:latin typeface="Calibri"/>
                        </a:rPr>
                        <a:t>DDTTTTMMYYYY</a:t>
                      </a:r>
                    </a:p>
                    <a:p>
                      <a:pPr lvl="0">
                        <a:buNone/>
                      </a:pPr>
                      <a:r>
                        <a:rPr lang="en-US" sz="1000" b="0" i="0" u="none" strike="noStrike" noProof="0" dirty="0">
                          <a:solidFill>
                            <a:srgbClr val="000000"/>
                          </a:solidFill>
                        </a:rPr>
                        <a:t>Time of observation </a:t>
                      </a:r>
                      <a:endParaRPr lang="en-US" sz="1000" dirty="0"/>
                    </a:p>
                    <a:p>
                      <a:pPr lvl="0">
                        <a:buNone/>
                      </a:pPr>
                      <a:r>
                        <a:rPr lang="en-US" sz="1000" b="0" i="0" u="none" strike="noStrike" noProof="0" dirty="0">
                          <a:solidFill>
                            <a:srgbClr val="000000"/>
                          </a:solidFill>
                        </a:rPr>
                        <a:t>and report</a:t>
                      </a:r>
                      <a:endParaRPr lang="en-US" sz="1000" dirty="0"/>
                    </a:p>
                  </a:txBody>
                  <a:tcPr/>
                </a:tc>
                <a:tc>
                  <a:txBody>
                    <a:bodyPr/>
                    <a:lstStyle/>
                    <a:p>
                      <a:r>
                        <a:rPr lang="en-US" dirty="0">
                          <a:solidFill>
                            <a:schemeClr val="bg2">
                              <a:lumMod val="49000"/>
                            </a:schemeClr>
                          </a:solidFill>
                        </a:rPr>
                        <a:t>OBS:                                             REP Sent:</a:t>
                      </a:r>
                    </a:p>
                  </a:txBody>
                  <a:tcPr/>
                </a:tc>
                <a:extLst>
                  <a:ext uri="{0D108BD9-81ED-4DB2-BD59-A6C34878D82A}">
                    <a16:rowId xmlns:a16="http://schemas.microsoft.com/office/drawing/2014/main" val="4246193238"/>
                  </a:ext>
                </a:extLst>
              </a:tr>
              <a:tr h="1109858">
                <a:tc>
                  <a:txBody>
                    <a:bodyPr/>
                    <a:lstStyle/>
                    <a:p>
                      <a:r>
                        <a:rPr lang="en-US" b="1" dirty="0"/>
                        <a:t>Equipment</a:t>
                      </a:r>
                    </a:p>
                    <a:p>
                      <a:pPr lvl="0" algn="l">
                        <a:lnSpc>
                          <a:spcPct val="100000"/>
                        </a:lnSpc>
                        <a:spcBef>
                          <a:spcPts val="0"/>
                        </a:spcBef>
                        <a:spcAft>
                          <a:spcPts val="0"/>
                        </a:spcAft>
                        <a:buNone/>
                      </a:pPr>
                      <a:r>
                        <a:rPr lang="en-US" sz="1000" b="0" i="0" u="none" strike="noStrike" noProof="0" dirty="0">
                          <a:solidFill>
                            <a:srgbClr val="000000"/>
                          </a:solidFill>
                          <a:latin typeface="Calibri"/>
                        </a:rPr>
                        <a:t>Key equipment </a:t>
                      </a:r>
                    </a:p>
                    <a:p>
                      <a:pPr lvl="0" algn="l">
                        <a:lnSpc>
                          <a:spcPct val="100000"/>
                        </a:lnSpc>
                        <a:spcBef>
                          <a:spcPts val="0"/>
                        </a:spcBef>
                        <a:spcAft>
                          <a:spcPts val="0"/>
                        </a:spcAft>
                        <a:buNone/>
                      </a:pPr>
                      <a:r>
                        <a:rPr lang="en-US" sz="1000" b="0" i="0" u="none" strike="noStrike" noProof="0" dirty="0">
                          <a:solidFill>
                            <a:srgbClr val="000000"/>
                          </a:solidFill>
                          <a:latin typeface="Calibri"/>
                        </a:rPr>
                        <a:t>observed and </a:t>
                      </a:r>
                      <a:endParaRPr lang="en-US" dirty="0"/>
                    </a:p>
                    <a:p>
                      <a:pPr lvl="0" algn="l">
                        <a:lnSpc>
                          <a:spcPct val="100000"/>
                        </a:lnSpc>
                        <a:spcBef>
                          <a:spcPts val="0"/>
                        </a:spcBef>
                        <a:spcAft>
                          <a:spcPts val="0"/>
                        </a:spcAft>
                        <a:buNone/>
                      </a:pPr>
                      <a:r>
                        <a:rPr lang="en-US" sz="1000" b="0" i="0" u="none" strike="noStrike" noProof="0" dirty="0">
                          <a:solidFill>
                            <a:srgbClr val="000000"/>
                          </a:solidFill>
                          <a:latin typeface="Calibri"/>
                        </a:rPr>
                        <a:t>orientation</a:t>
                      </a:r>
                      <a:endParaRPr lang="en-US" dirty="0"/>
                    </a:p>
                    <a:p>
                      <a:pPr lvl="0">
                        <a:buNone/>
                      </a:pPr>
                      <a:endParaRPr lang="en-US" b="1" dirty="0"/>
                    </a:p>
                  </a:txBody>
                  <a:tcPr/>
                </a:tc>
                <a:tc>
                  <a:txBody>
                    <a:bodyPr/>
                    <a:lstStyle/>
                    <a:p>
                      <a:endParaRPr lang="en-US"/>
                    </a:p>
                  </a:txBody>
                  <a:tcPr/>
                </a:tc>
                <a:extLst>
                  <a:ext uri="{0D108BD9-81ED-4DB2-BD59-A6C34878D82A}">
                    <a16:rowId xmlns:a16="http://schemas.microsoft.com/office/drawing/2014/main" val="254996730"/>
                  </a:ext>
                </a:extLst>
              </a:tr>
            </a:tbl>
          </a:graphicData>
        </a:graphic>
      </p:graphicFrame>
    </p:spTree>
    <p:extLst>
      <p:ext uri="{BB962C8B-B14F-4D97-AF65-F5344CB8AC3E}">
        <p14:creationId xmlns:p14="http://schemas.microsoft.com/office/powerpoint/2010/main" val="27716254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9E6D8B-C9D5-11C2-95B1-44C2226981DD}"/>
              </a:ext>
            </a:extLst>
          </p:cNvPr>
          <p:cNvSpPr txBox="1"/>
          <p:nvPr/>
        </p:nvSpPr>
        <p:spPr>
          <a:xfrm>
            <a:off x="-1242" y="1242"/>
            <a:ext cx="9143999" cy="369332"/>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457200">
              <a:defRPr/>
            </a:pPr>
            <a:r>
              <a:rPr lang="en-US" b="1" dirty="0">
                <a:solidFill>
                  <a:prstClr val="black"/>
                </a:solidFill>
                <a:latin typeface="Arial"/>
                <a:cs typeface="Arial"/>
              </a:rPr>
              <a:t>AVIATION SUPPORT REQUEST/BRIEF</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Table&#10;&#10;Description automatically generated">
            <a:extLst>
              <a:ext uri="{FF2B5EF4-FFF2-40B4-BE49-F238E27FC236}">
                <a16:creationId xmlns:a16="http://schemas.microsoft.com/office/drawing/2014/main" id="{DBAB0FE7-C928-C7FF-073E-581BC4513F30}"/>
              </a:ext>
            </a:extLst>
          </p:cNvPr>
          <p:cNvPicPr>
            <a:picLocks noChangeAspect="1"/>
          </p:cNvPicPr>
          <p:nvPr/>
        </p:nvPicPr>
        <p:blipFill>
          <a:blip r:embed="rId2">
            <a:extLst>
              <a:ext uri="{28A0092B-C50C-407E-A947-70E740481C1C}">
                <a14:useLocalDpi xmlns:a14="http://schemas.microsoft.com/office/drawing/2010/main" val="0"/>
              </a:ext>
            </a:extLst>
          </a:blip>
          <a:srcRect l="998" t="1041" r="2197" b="764"/>
          <a:stretch/>
        </p:blipFill>
        <p:spPr>
          <a:xfrm>
            <a:off x="-1" y="370573"/>
            <a:ext cx="4572001" cy="6515445"/>
          </a:xfrm>
          <a:prstGeom prst="rect">
            <a:avLst/>
          </a:prstGeom>
        </p:spPr>
      </p:pic>
      <p:pic>
        <p:nvPicPr>
          <p:cNvPr id="9" name="Picture 8" descr="Text, table&#10;&#10;Description automatically generated with medium confidence">
            <a:extLst>
              <a:ext uri="{FF2B5EF4-FFF2-40B4-BE49-F238E27FC236}">
                <a16:creationId xmlns:a16="http://schemas.microsoft.com/office/drawing/2014/main" id="{C6932D91-B674-03B1-DAB0-F0FEB89927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678349"/>
            <a:ext cx="4574809" cy="6178268"/>
          </a:xfrm>
          <a:prstGeom prst="rect">
            <a:avLst/>
          </a:prstGeom>
        </p:spPr>
      </p:pic>
      <p:sp>
        <p:nvSpPr>
          <p:cNvPr id="10" name="TextBox 9">
            <a:extLst>
              <a:ext uri="{FF2B5EF4-FFF2-40B4-BE49-F238E27FC236}">
                <a16:creationId xmlns:a16="http://schemas.microsoft.com/office/drawing/2014/main" id="{B21C837A-7427-14E6-CF99-425A9763B3B6}"/>
              </a:ext>
            </a:extLst>
          </p:cNvPr>
          <p:cNvSpPr txBox="1"/>
          <p:nvPr/>
        </p:nvSpPr>
        <p:spPr>
          <a:xfrm>
            <a:off x="4572000" y="370572"/>
            <a:ext cx="4570757" cy="338554"/>
          </a:xfrm>
          <a:prstGeom prst="rect">
            <a:avLst/>
          </a:prstGeom>
          <a:solidFill>
            <a:schemeClr val="accent1">
              <a:lumMod val="60000"/>
              <a:lumOff val="40000"/>
            </a:schemeClr>
          </a:solidFill>
          <a:ln>
            <a:solidFill>
              <a:schemeClr val="tx1"/>
            </a:solidFill>
          </a:ln>
        </p:spPr>
        <p:txBody>
          <a:bodyPr wrap="square" rtlCol="0">
            <a:spAutoFit/>
          </a:bodyPr>
          <a:lstStyle/>
          <a:p>
            <a:pPr algn="ctr"/>
            <a:r>
              <a:rPr lang="en-US" sz="1600" b="1" dirty="0"/>
              <a:t>Close Air Support Brief Script</a:t>
            </a:r>
          </a:p>
        </p:txBody>
      </p:sp>
      <p:sp>
        <p:nvSpPr>
          <p:cNvPr id="11" name="Rectangle 10">
            <a:extLst>
              <a:ext uri="{FF2B5EF4-FFF2-40B4-BE49-F238E27FC236}">
                <a16:creationId xmlns:a16="http://schemas.microsoft.com/office/drawing/2014/main" id="{3A2D36EC-8BF8-FE8F-A462-51B9BFDE92DA}"/>
              </a:ext>
            </a:extLst>
          </p:cNvPr>
          <p:cNvSpPr/>
          <p:nvPr/>
        </p:nvSpPr>
        <p:spPr>
          <a:xfrm>
            <a:off x="6298577" y="748961"/>
            <a:ext cx="2574489" cy="2371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174C902-3E7E-252F-2B9C-AE10EA0354A1}"/>
              </a:ext>
            </a:extLst>
          </p:cNvPr>
          <p:cNvSpPr/>
          <p:nvPr/>
        </p:nvSpPr>
        <p:spPr>
          <a:xfrm>
            <a:off x="6857378" y="1175317"/>
            <a:ext cx="1060495" cy="2371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B6596A2-DF74-37FF-DC90-9FD0ABD99F9E}"/>
              </a:ext>
            </a:extLst>
          </p:cNvPr>
          <p:cNvSpPr/>
          <p:nvPr/>
        </p:nvSpPr>
        <p:spPr>
          <a:xfrm>
            <a:off x="6781178" y="1805698"/>
            <a:ext cx="1060495" cy="2371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27619D2-4B60-F780-E4B2-3384AD5DE730}"/>
              </a:ext>
            </a:extLst>
          </p:cNvPr>
          <p:cNvSpPr/>
          <p:nvPr/>
        </p:nvSpPr>
        <p:spPr>
          <a:xfrm>
            <a:off x="6479987" y="2198916"/>
            <a:ext cx="1060495" cy="2371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4A8F91-35C3-67C4-8A66-77984BDEBBBC}"/>
              </a:ext>
            </a:extLst>
          </p:cNvPr>
          <p:cNvSpPr/>
          <p:nvPr/>
        </p:nvSpPr>
        <p:spPr>
          <a:xfrm>
            <a:off x="6563115" y="2848063"/>
            <a:ext cx="2574489" cy="2371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B5739C9-CCCF-67F1-9E11-19F0B6469B71}"/>
              </a:ext>
            </a:extLst>
          </p:cNvPr>
          <p:cNvSpPr/>
          <p:nvPr/>
        </p:nvSpPr>
        <p:spPr>
          <a:xfrm>
            <a:off x="6479986" y="3257851"/>
            <a:ext cx="1299341" cy="2371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8C834-7CEA-C8C9-3D2F-A6EC470A320B}"/>
              </a:ext>
            </a:extLst>
          </p:cNvPr>
          <p:cNvSpPr/>
          <p:nvPr/>
        </p:nvSpPr>
        <p:spPr>
          <a:xfrm>
            <a:off x="6136941" y="3871662"/>
            <a:ext cx="1060495" cy="2371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914DBB9-D00E-C0D6-7116-53FC7BB60757}"/>
              </a:ext>
            </a:extLst>
          </p:cNvPr>
          <p:cNvSpPr/>
          <p:nvPr/>
        </p:nvSpPr>
        <p:spPr>
          <a:xfrm>
            <a:off x="7846584" y="3885533"/>
            <a:ext cx="1060495" cy="2371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437C323-B9CB-7FE8-8C9A-3EA3D049262F}"/>
              </a:ext>
            </a:extLst>
          </p:cNvPr>
          <p:cNvSpPr/>
          <p:nvPr/>
        </p:nvSpPr>
        <p:spPr>
          <a:xfrm>
            <a:off x="6857378" y="4283646"/>
            <a:ext cx="2155004" cy="2371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0AFFAF3-499C-25A7-850C-D3E5DEB45169}"/>
              </a:ext>
            </a:extLst>
          </p:cNvPr>
          <p:cNvSpPr/>
          <p:nvPr/>
        </p:nvSpPr>
        <p:spPr>
          <a:xfrm>
            <a:off x="5592839" y="4707806"/>
            <a:ext cx="3495743" cy="2371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067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0C20E4FF-398A-A4C5-F468-7D390CB80312}"/>
              </a:ext>
            </a:extLst>
          </p:cNvPr>
          <p:cNvPicPr>
            <a:picLocks noChangeAspect="1"/>
          </p:cNvPicPr>
          <p:nvPr/>
        </p:nvPicPr>
        <p:blipFill>
          <a:blip r:embed="rId2">
            <a:extLst>
              <a:ext uri="{28A0092B-C50C-407E-A947-70E740481C1C}">
                <a14:useLocalDpi xmlns:a14="http://schemas.microsoft.com/office/drawing/2010/main" val="0"/>
              </a:ext>
            </a:extLst>
          </a:blip>
          <a:srcRect l="7692" t="8093" r="5525" b="4078"/>
          <a:stretch/>
        </p:blipFill>
        <p:spPr>
          <a:xfrm>
            <a:off x="0" y="370574"/>
            <a:ext cx="5510675" cy="6487426"/>
          </a:xfrm>
          <a:prstGeom prst="rect">
            <a:avLst/>
          </a:prstGeom>
          <a:ln>
            <a:solidFill>
              <a:schemeClr val="tx1"/>
            </a:solidFill>
          </a:ln>
        </p:spPr>
      </p:pic>
      <p:sp>
        <p:nvSpPr>
          <p:cNvPr id="4" name="TextBox 3">
            <a:extLst>
              <a:ext uri="{FF2B5EF4-FFF2-40B4-BE49-F238E27FC236}">
                <a16:creationId xmlns:a16="http://schemas.microsoft.com/office/drawing/2014/main" id="{C49203CC-62B0-F50E-B869-0BEF40D43395}"/>
              </a:ext>
            </a:extLst>
          </p:cNvPr>
          <p:cNvSpPr txBox="1"/>
          <p:nvPr/>
        </p:nvSpPr>
        <p:spPr>
          <a:xfrm>
            <a:off x="-1242" y="1242"/>
            <a:ext cx="9143999" cy="369332"/>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457200">
              <a:defRPr/>
            </a:pPr>
            <a:r>
              <a:rPr lang="en-US" b="1" dirty="0">
                <a:solidFill>
                  <a:prstClr val="black"/>
                </a:solidFill>
                <a:latin typeface="Arial"/>
                <a:cs typeface="Arial"/>
              </a:rPr>
              <a:t>CALL FOR FIRE SCRIPT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9994C40-DACB-95DC-F3A9-2357E53C08A2}"/>
              </a:ext>
            </a:extLst>
          </p:cNvPr>
          <p:cNvSpPr txBox="1"/>
          <p:nvPr/>
        </p:nvSpPr>
        <p:spPr>
          <a:xfrm>
            <a:off x="5502295" y="370574"/>
            <a:ext cx="3640462" cy="6490913"/>
          </a:xfrm>
          <a:prstGeom prst="rect">
            <a:avLst/>
          </a:prstGeom>
          <a:noFill/>
          <a:ln>
            <a:solidFill>
              <a:schemeClr val="tx1"/>
            </a:solidFill>
          </a:ln>
        </p:spPr>
        <p:txBody>
          <a:bodyPr wrap="square" lIns="91440" tIns="45720" rIns="91440" bIns="45720" rtlCol="0" anchor="t">
            <a:spAutoFit/>
          </a:bodyPr>
          <a:lstStyle/>
          <a:p>
            <a:r>
              <a:rPr lang="en-US" sz="1200" b="1" u="sng" dirty="0">
                <a:latin typeface="Aptos"/>
              </a:rPr>
              <a:t>Call For Fire Notes/Instructions:</a:t>
            </a:r>
          </a:p>
          <a:p>
            <a:r>
              <a:rPr lang="en-US" sz="1200" dirty="0">
                <a:latin typeface="Aptos"/>
              </a:rPr>
              <a:t>Prior to calling for fire, determine the mission type.</a:t>
            </a:r>
          </a:p>
          <a:p>
            <a:pPr marL="285750" indent="-285750">
              <a:buFont typeface="Arial" panose="020B0604020202020204" pitchFamily="34" charset="0"/>
              <a:buChar char="•"/>
            </a:pPr>
            <a:r>
              <a:rPr lang="en-US" sz="1050" b="1" dirty="0">
                <a:latin typeface="Aptos"/>
              </a:rPr>
              <a:t>ADJUST (AF)/Fire For Effect (FFE)</a:t>
            </a:r>
          </a:p>
          <a:p>
            <a:pPr marL="285750" indent="-285750">
              <a:buFont typeface="Arial" panose="020B0604020202020204" pitchFamily="34" charset="0"/>
              <a:buChar char="•"/>
            </a:pPr>
            <a:r>
              <a:rPr lang="en-US" sz="1050" b="1" dirty="0">
                <a:latin typeface="Aptos"/>
              </a:rPr>
              <a:t>POLAR</a:t>
            </a:r>
          </a:p>
          <a:p>
            <a:pPr marL="285750" indent="-285750">
              <a:buFont typeface="Arial" panose="020B0604020202020204" pitchFamily="34" charset="0"/>
              <a:buChar char="•"/>
            </a:pPr>
            <a:r>
              <a:rPr lang="en-US" sz="1050" b="1" dirty="0">
                <a:latin typeface="Aptos"/>
              </a:rPr>
              <a:t>GRID</a:t>
            </a:r>
          </a:p>
          <a:p>
            <a:pPr marL="285750" indent="-285750">
              <a:buFont typeface="Arial" panose="020B0604020202020204" pitchFamily="34" charset="0"/>
              <a:buChar char="•"/>
            </a:pPr>
            <a:r>
              <a:rPr lang="en-US" sz="1050" b="1" dirty="0">
                <a:latin typeface="Aptos"/>
              </a:rPr>
              <a:t>Target Number</a:t>
            </a:r>
          </a:p>
          <a:p>
            <a:endParaRPr lang="en-US" sz="1050" dirty="0">
              <a:latin typeface="Aptos" panose="020B0004020202020204" pitchFamily="34" charset="0"/>
            </a:endParaRPr>
          </a:p>
          <a:p>
            <a:pPr marL="171450" indent="-171450">
              <a:buFont typeface="Wingdings" panose="05000000000000000000" pitchFamily="2" charset="2"/>
              <a:buChar char="v"/>
            </a:pPr>
            <a:r>
              <a:rPr lang="en-US" sz="1050" b="1" dirty="0">
                <a:latin typeface="Aptos"/>
              </a:rPr>
              <a:t>Adjust fire (AF) </a:t>
            </a:r>
            <a:r>
              <a:rPr lang="en-US" sz="1050" dirty="0">
                <a:latin typeface="Aptos"/>
              </a:rPr>
              <a:t>causes the support element to deliver a single round at a time, until the impact is on target. Unless desired effect is achieved, AF missions end with a FFE and then assessed BDA or affect achieved (suppressed, destroyed, etc.)</a:t>
            </a:r>
          </a:p>
          <a:p>
            <a:endParaRPr lang="en-US" sz="1050" dirty="0">
              <a:latin typeface="Aptos" panose="020B0004020202020204" pitchFamily="34" charset="0"/>
            </a:endParaRPr>
          </a:p>
          <a:p>
            <a:pPr marL="171450" indent="-171450">
              <a:buFont typeface="Wingdings" panose="05000000000000000000" pitchFamily="2" charset="2"/>
              <a:buChar char="v"/>
            </a:pPr>
            <a:r>
              <a:rPr lang="en-US" sz="1050" b="1" dirty="0">
                <a:latin typeface="Aptos"/>
              </a:rPr>
              <a:t>Fire for effect (FFE)</a:t>
            </a:r>
            <a:r>
              <a:rPr lang="en-US" sz="1050" b="1" i="0" dirty="0">
                <a:solidFill>
                  <a:srgbClr val="111111"/>
                </a:solidFill>
                <a:effectLst/>
                <a:latin typeface="Aptos"/>
              </a:rPr>
              <a:t> </a:t>
            </a:r>
            <a:r>
              <a:rPr lang="en-US" sz="1050" b="0" i="0" dirty="0">
                <a:solidFill>
                  <a:srgbClr val="111111"/>
                </a:solidFill>
                <a:effectLst/>
                <a:latin typeface="Aptos"/>
              </a:rPr>
              <a:t>Once calibrated upon the desired target or bracketed area, a call for "fire for effect" is made – requesting several batteries or the battalion to fire</a:t>
            </a:r>
            <a:r>
              <a:rPr lang="en-US" sz="1050" b="1" i="0" dirty="0">
                <a:solidFill>
                  <a:srgbClr val="111111"/>
                </a:solidFill>
                <a:effectLst/>
                <a:latin typeface="Aptos"/>
              </a:rPr>
              <a:t> one or more</a:t>
            </a:r>
            <a:r>
              <a:rPr lang="en-US" sz="1050" b="0" i="0" dirty="0">
                <a:solidFill>
                  <a:srgbClr val="111111"/>
                </a:solidFill>
                <a:effectLst/>
                <a:latin typeface="Aptos"/>
              </a:rPr>
              <a:t> rounds, with the goal of saturating the target area with shell fragments.</a:t>
            </a:r>
          </a:p>
          <a:p>
            <a:endParaRPr lang="en-US" sz="1050" dirty="0">
              <a:solidFill>
                <a:srgbClr val="111111"/>
              </a:solidFill>
              <a:latin typeface="Aptos" panose="020B0004020202020204" pitchFamily="34" charset="0"/>
            </a:endParaRPr>
          </a:p>
          <a:p>
            <a:pPr marL="171450" indent="-171450">
              <a:buFont typeface="Wingdings" panose="05000000000000000000" pitchFamily="2" charset="2"/>
              <a:buChar char="v"/>
            </a:pPr>
            <a:r>
              <a:rPr lang="en-US" sz="1050" b="1" dirty="0">
                <a:solidFill>
                  <a:srgbClr val="111111"/>
                </a:solidFill>
                <a:latin typeface="Aptos"/>
              </a:rPr>
              <a:t>POLAR</a:t>
            </a:r>
            <a:r>
              <a:rPr lang="en-US" sz="1050" dirty="0">
                <a:solidFill>
                  <a:srgbClr val="111111"/>
                </a:solidFill>
                <a:latin typeface="Aptos"/>
              </a:rPr>
              <a:t> is a method of engagement which relies on the FDC knowing the location of the observer, then receives the distance, direction, and description of the target.(</a:t>
            </a:r>
            <a:r>
              <a:rPr lang="en-US" sz="1050" b="1" dirty="0">
                <a:solidFill>
                  <a:srgbClr val="111111"/>
                </a:solidFill>
                <a:latin typeface="Aptos"/>
              </a:rPr>
              <a:t>If in an OP, ensuring your location is transmitted to your supporting FDC is critical,</a:t>
            </a:r>
            <a:r>
              <a:rPr lang="en-US" sz="1050" dirty="0">
                <a:solidFill>
                  <a:srgbClr val="111111"/>
                </a:solidFill>
                <a:latin typeface="Aptos"/>
              </a:rPr>
              <a:t> as polar missions are the fastest to transmit.)</a:t>
            </a:r>
          </a:p>
          <a:p>
            <a:pPr marL="171450" indent="-171450">
              <a:buFont typeface="Wingdings" panose="05000000000000000000" pitchFamily="2" charset="2"/>
              <a:buChar char="v"/>
            </a:pPr>
            <a:endParaRPr lang="en-US" sz="1050" dirty="0">
              <a:solidFill>
                <a:srgbClr val="111111"/>
              </a:solidFill>
              <a:latin typeface="Aptos" panose="020B0004020202020204" pitchFamily="34" charset="0"/>
            </a:endParaRPr>
          </a:p>
          <a:p>
            <a:pPr marL="171450" indent="-171450">
              <a:buFont typeface="Wingdings" panose="05000000000000000000" pitchFamily="2" charset="2"/>
              <a:buChar char="v"/>
            </a:pPr>
            <a:r>
              <a:rPr lang="en-US" sz="1050" b="1" dirty="0">
                <a:solidFill>
                  <a:srgbClr val="111111"/>
                </a:solidFill>
                <a:latin typeface="Aptos"/>
              </a:rPr>
              <a:t>GRID</a:t>
            </a:r>
            <a:r>
              <a:rPr lang="en-US" sz="1050" dirty="0">
                <a:solidFill>
                  <a:srgbClr val="111111"/>
                </a:solidFill>
                <a:latin typeface="Aptos"/>
              </a:rPr>
              <a:t>, IF the mission is AF, this is the target grid and will be followed by subsequent adjustments. IF the mission is POLAR, the grid is YOUR grid, and you MUST STATE “MY GRID IS…” if they don’t already have it and are already expecting a POLAR mission</a:t>
            </a:r>
          </a:p>
          <a:p>
            <a:pPr marL="171450" indent="-171450">
              <a:buFont typeface="Wingdings" panose="05000000000000000000" pitchFamily="2" charset="2"/>
              <a:buChar char="v"/>
            </a:pPr>
            <a:endParaRPr lang="en-US" sz="1050" dirty="0">
              <a:solidFill>
                <a:srgbClr val="111111"/>
              </a:solidFill>
              <a:latin typeface="Aptos" panose="020B0004020202020204" pitchFamily="34" charset="0"/>
            </a:endParaRPr>
          </a:p>
          <a:p>
            <a:pPr marL="171450" indent="-171450">
              <a:buFont typeface="Wingdings" panose="05000000000000000000" pitchFamily="2" charset="2"/>
              <a:buChar char="v"/>
            </a:pPr>
            <a:r>
              <a:rPr lang="en-US" sz="1050" b="1" dirty="0">
                <a:solidFill>
                  <a:srgbClr val="111111"/>
                </a:solidFill>
                <a:latin typeface="Aptos"/>
              </a:rPr>
              <a:t>Target number </a:t>
            </a:r>
            <a:r>
              <a:rPr lang="en-US" sz="1050" dirty="0">
                <a:solidFill>
                  <a:srgbClr val="111111"/>
                </a:solidFill>
                <a:latin typeface="Aptos"/>
              </a:rPr>
              <a:t>is used when firing a PRE-PLANNED target. IF the TARGET is in the preplanned location, it can simply be fired as, “Fire target AB0003, BMP in the open.” If NEAR the preplanned target area, the fire mission is “Adjust fire, target AB0003, direction and +/-, BMP in the open.” </a:t>
            </a:r>
            <a:endParaRPr lang="en-US" sz="1050" dirty="0">
              <a:latin typeface="Aptos"/>
            </a:endParaRPr>
          </a:p>
        </p:txBody>
      </p:sp>
    </p:spTree>
    <p:extLst>
      <p:ext uri="{BB962C8B-B14F-4D97-AF65-F5344CB8AC3E}">
        <p14:creationId xmlns:p14="http://schemas.microsoft.com/office/powerpoint/2010/main" val="1120522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A240244A-FE3C-E3C1-32D4-85DAC6758E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0360" y="1133278"/>
            <a:ext cx="3907385" cy="2157293"/>
          </a:xfrm>
          <a:prstGeom prst="rect">
            <a:avLst/>
          </a:prstGeom>
        </p:spPr>
      </p:pic>
      <p:sp>
        <p:nvSpPr>
          <p:cNvPr id="8" name="TextBox 7">
            <a:extLst>
              <a:ext uri="{FF2B5EF4-FFF2-40B4-BE49-F238E27FC236}">
                <a16:creationId xmlns:a16="http://schemas.microsoft.com/office/drawing/2014/main" id="{16FFCF48-1A99-1571-9FAC-D98678968464}"/>
              </a:ext>
            </a:extLst>
          </p:cNvPr>
          <p:cNvSpPr txBox="1"/>
          <p:nvPr/>
        </p:nvSpPr>
        <p:spPr>
          <a:xfrm>
            <a:off x="31233" y="910457"/>
            <a:ext cx="5101166" cy="4962897"/>
          </a:xfrm>
          <a:prstGeom prst="rect">
            <a:avLst/>
          </a:prstGeom>
          <a:noFill/>
          <a:ln>
            <a:solidFill>
              <a:schemeClr val="tx1"/>
            </a:solidFill>
          </a:ln>
        </p:spPr>
        <p:txBody>
          <a:bodyPr wrap="square" lIns="68580" tIns="34290" rIns="68580" bIns="34290" rtlCol="0" anchor="t">
            <a:spAutoFit/>
          </a:bodyPr>
          <a:lstStyle/>
          <a:p>
            <a:pPr defTabSz="342900"/>
            <a:r>
              <a:rPr lang="en-US" sz="1500" b="1" u="sng">
                <a:solidFill>
                  <a:prstClr val="black"/>
                </a:solidFill>
                <a:latin typeface="Arial"/>
                <a:cs typeface="Arial"/>
              </a:rPr>
              <a:t>Tactical Leader Book Build Option 1:</a:t>
            </a:r>
          </a:p>
          <a:p>
            <a:pPr defTabSz="342900"/>
            <a:r>
              <a:rPr lang="en-US" sz="1500" b="1">
                <a:solidFill>
                  <a:prstClr val="black"/>
                </a:solidFill>
                <a:latin typeface="Arial"/>
                <a:cs typeface="Arial"/>
              </a:rPr>
              <a:t>Flight Crew Check List Binders</a:t>
            </a:r>
          </a:p>
          <a:p>
            <a:pPr defTabSz="342900"/>
            <a:r>
              <a:rPr lang="en-US" sz="1500">
                <a:solidFill>
                  <a:prstClr val="black"/>
                </a:solidFill>
                <a:latin typeface="Arial"/>
                <a:cs typeface="Arial"/>
              </a:rPr>
              <a:t>To order, a GPC holder, WITH a BSC account, must go to your local BSC or order online. They will receive a quote. With said quote, they create an exhibit 6, and then the order can be made.</a:t>
            </a:r>
          </a:p>
          <a:p>
            <a:pPr defTabSz="342900"/>
            <a:endParaRPr lang="en-US" sz="1500">
              <a:solidFill>
                <a:prstClr val="black"/>
              </a:solidFill>
              <a:latin typeface="Arial" panose="020B0604020202020204" pitchFamily="34" charset="0"/>
              <a:cs typeface="Arial" panose="020B0604020202020204" pitchFamily="34" charset="0"/>
            </a:endParaRPr>
          </a:p>
          <a:p>
            <a:pPr defTabSz="342900"/>
            <a:r>
              <a:rPr lang="en-US" sz="1500" b="1" u="sng">
                <a:solidFill>
                  <a:prstClr val="black"/>
                </a:solidFill>
                <a:latin typeface="Arial"/>
                <a:cs typeface="Arial"/>
              </a:rPr>
              <a:t>Binders come in 2 sizes:</a:t>
            </a:r>
          </a:p>
          <a:p>
            <a:pPr defTabSz="342900"/>
            <a:r>
              <a:rPr lang="en-US" sz="1500" b="1">
                <a:solidFill>
                  <a:prstClr val="black"/>
                </a:solidFill>
                <a:latin typeface="Arial"/>
                <a:cs typeface="Arial"/>
              </a:rPr>
              <a:t>Size 2:</a:t>
            </a:r>
            <a:r>
              <a:rPr lang="en-US" sz="1500">
                <a:solidFill>
                  <a:prstClr val="black"/>
                </a:solidFill>
                <a:latin typeface="Arial"/>
                <a:cs typeface="Arial"/>
              </a:rPr>
              <a:t> at the bottom, has 25 pages. Enabling up to 50 total slides.</a:t>
            </a:r>
          </a:p>
          <a:p>
            <a:pPr defTabSz="342900"/>
            <a:r>
              <a:rPr lang="en-US" sz="1500" b="1">
                <a:solidFill>
                  <a:prstClr val="black"/>
                </a:solidFill>
                <a:latin typeface="Arial"/>
                <a:cs typeface="Arial"/>
              </a:rPr>
              <a:t>Size 4: </a:t>
            </a:r>
            <a:r>
              <a:rPr lang="en-US" sz="1500">
                <a:solidFill>
                  <a:prstClr val="black"/>
                </a:solidFill>
                <a:latin typeface="Arial"/>
                <a:cs typeface="Arial"/>
              </a:rPr>
              <a:t>to the right, is dimensionally the same size, but has double the pages. Thus, enabling up to 100 slides.</a:t>
            </a:r>
          </a:p>
          <a:p>
            <a:pPr defTabSz="342900"/>
            <a:endParaRPr lang="en-US" sz="1500">
              <a:solidFill>
                <a:prstClr val="black"/>
              </a:solidFill>
              <a:latin typeface="Arial"/>
              <a:cs typeface="Arial"/>
            </a:endParaRPr>
          </a:p>
          <a:p>
            <a:pPr defTabSz="342900"/>
            <a:r>
              <a:rPr lang="en-US" sz="1500" b="1" u="sng">
                <a:solidFill>
                  <a:prstClr val="black"/>
                </a:solidFill>
                <a:latin typeface="Arial"/>
                <a:cs typeface="Arial"/>
              </a:rPr>
              <a:t>Flight Book Production</a:t>
            </a:r>
            <a:r>
              <a:rPr lang="en-US" sz="1500">
                <a:solidFill>
                  <a:prstClr val="black"/>
                </a:solidFill>
                <a:latin typeface="Arial"/>
                <a:cs typeface="Arial"/>
              </a:rPr>
              <a:t>: (Continued on next page. Visualization on next page)</a:t>
            </a:r>
            <a:endParaRPr lang="en-US" sz="1500">
              <a:solidFill>
                <a:prstClr val="black"/>
              </a:solidFill>
              <a:latin typeface="Arial" panose="020B0604020202020204" pitchFamily="34" charset="0"/>
              <a:cs typeface="Arial" panose="020B0604020202020204" pitchFamily="34" charset="0"/>
            </a:endParaRPr>
          </a:p>
          <a:p>
            <a:pPr marL="128588" indent="-128588" defTabSz="342900">
              <a:buFont typeface="Arial,Sans-Serif"/>
              <a:buChar char="•"/>
            </a:pPr>
            <a:r>
              <a:rPr lang="en-US" sz="1500">
                <a:solidFill>
                  <a:prstClr val="black"/>
                </a:solidFill>
                <a:latin typeface="Arial"/>
                <a:cs typeface="Arial"/>
              </a:rPr>
              <a:t>Print according to the instructions on the next page.</a:t>
            </a:r>
          </a:p>
          <a:p>
            <a:pPr marL="428625" lvl="1" indent="-85725" defTabSz="342900">
              <a:buFont typeface="Arial"/>
              <a:buChar char="•"/>
            </a:pPr>
            <a:r>
              <a:rPr lang="en-US" sz="1050">
                <a:solidFill>
                  <a:prstClr val="black"/>
                </a:solidFill>
                <a:latin typeface="Arial"/>
                <a:cs typeface="Segoe UI"/>
              </a:rPr>
              <a:t>After printing and filling the needed sleeves, replace rings with 550 cord loops, tied with a square knot. (If no sleeves will be added or removed, finish the square know w/ 2 overhands.) Burn and smash ends after trimming cord. </a:t>
            </a:r>
          </a:p>
          <a:p>
            <a:pPr marL="428625" lvl="1" indent="-85725" defTabSz="342900">
              <a:buFont typeface="Arial"/>
              <a:buChar char="•"/>
            </a:pPr>
            <a:r>
              <a:rPr lang="en-US" sz="1050">
                <a:solidFill>
                  <a:prstClr val="black"/>
                </a:solidFill>
                <a:latin typeface="Arial"/>
                <a:cs typeface="Segoe UI"/>
              </a:rPr>
              <a:t>If retaining the gut, slide the nylon outer shell down the gut 1/8”, trim the gut, extend shell, and burn</a:t>
            </a:r>
            <a:endParaRPr lang="en-US" sz="1050">
              <a:solidFill>
                <a:prstClr val="black"/>
              </a:solidFill>
              <a:latin typeface="Arial"/>
              <a:cs typeface="Arial"/>
            </a:endParaRPr>
          </a:p>
          <a:p>
            <a:pPr defTabSz="342900"/>
            <a:r>
              <a:rPr lang="en-US" sz="1500" b="1" u="sng">
                <a:solidFill>
                  <a:prstClr val="black"/>
                </a:solidFill>
                <a:latin typeface="Arial"/>
                <a:cs typeface="Arial"/>
              </a:rPr>
              <a:t>A video covering how to order WILL be published.</a:t>
            </a:r>
          </a:p>
        </p:txBody>
      </p:sp>
      <p:sp>
        <p:nvSpPr>
          <p:cNvPr id="9" name="TextBox 8">
            <a:extLst>
              <a:ext uri="{FF2B5EF4-FFF2-40B4-BE49-F238E27FC236}">
                <a16:creationId xmlns:a16="http://schemas.microsoft.com/office/drawing/2014/main" id="{E380014F-375B-EEE7-2746-FDFF16AC8B38}"/>
              </a:ext>
            </a:extLst>
          </p:cNvPr>
          <p:cNvSpPr txBox="1"/>
          <p:nvPr/>
        </p:nvSpPr>
        <p:spPr>
          <a:xfrm>
            <a:off x="5205663" y="4880178"/>
            <a:ext cx="3954448" cy="207749"/>
          </a:xfrm>
          <a:prstGeom prst="rect">
            <a:avLst/>
          </a:prstGeom>
          <a:noFill/>
        </p:spPr>
        <p:txBody>
          <a:bodyPr wrap="square" lIns="68580" tIns="34290" rIns="68580" bIns="34290" rtlCol="0" anchor="t">
            <a:spAutoFit/>
          </a:bodyPr>
          <a:lstStyle/>
          <a:p>
            <a:pPr defTabSz="342900"/>
            <a:r>
              <a:rPr lang="de-DE" sz="900" b="1">
                <a:solidFill>
                  <a:prstClr val="black"/>
                </a:solidFill>
                <a:highlight>
                  <a:srgbClr val="FFFFFF"/>
                </a:highlight>
                <a:latin typeface="Arial"/>
                <a:cs typeface="Arial"/>
              </a:rPr>
              <a:t>FLIGHT CHECKLIST BINDER, SZ </a:t>
            </a:r>
            <a:r>
              <a:rPr lang="de-DE" sz="900" b="1">
                <a:solidFill>
                  <a:prstClr val="black"/>
                </a:solidFill>
                <a:highlight>
                  <a:srgbClr val="FFFF00"/>
                </a:highlight>
                <a:latin typeface="Arial"/>
                <a:cs typeface="Arial"/>
              </a:rPr>
              <a:t>2</a:t>
            </a:r>
            <a:r>
              <a:rPr lang="de-DE" sz="900" b="1">
                <a:solidFill>
                  <a:prstClr val="black"/>
                </a:solidFill>
                <a:highlight>
                  <a:srgbClr val="FFFFFF"/>
                </a:highlight>
                <a:latin typeface="Arial"/>
                <a:cs typeface="Arial"/>
              </a:rPr>
              <a:t> NSN7664269 | NSN7510007664269 </a:t>
            </a:r>
          </a:p>
        </p:txBody>
      </p:sp>
      <p:sp>
        <p:nvSpPr>
          <p:cNvPr id="10" name="TextBox 9">
            <a:extLst>
              <a:ext uri="{FF2B5EF4-FFF2-40B4-BE49-F238E27FC236}">
                <a16:creationId xmlns:a16="http://schemas.microsoft.com/office/drawing/2014/main" id="{3DAB3DB5-AF12-7EE1-1311-1283C2350A61}"/>
              </a:ext>
            </a:extLst>
          </p:cNvPr>
          <p:cNvSpPr txBox="1"/>
          <p:nvPr/>
        </p:nvSpPr>
        <p:spPr>
          <a:xfrm>
            <a:off x="5205663" y="882655"/>
            <a:ext cx="3921988" cy="207749"/>
          </a:xfrm>
          <a:prstGeom prst="rect">
            <a:avLst/>
          </a:prstGeom>
          <a:noFill/>
        </p:spPr>
        <p:txBody>
          <a:bodyPr wrap="square" lIns="68580" tIns="34290" rIns="68580" bIns="34290" rtlCol="0" anchor="t">
            <a:spAutoFit/>
          </a:bodyPr>
          <a:lstStyle/>
          <a:p>
            <a:pPr defTabSz="342900"/>
            <a:r>
              <a:rPr lang="de-DE" sz="900" b="1">
                <a:solidFill>
                  <a:prstClr val="black"/>
                </a:solidFill>
                <a:highlight>
                  <a:srgbClr val="FFFFFF"/>
                </a:highlight>
                <a:latin typeface="Arial"/>
                <a:cs typeface="Arial"/>
              </a:rPr>
              <a:t>FLIGHT CHECKLIST BINDER, SZ </a:t>
            </a:r>
            <a:r>
              <a:rPr lang="de-DE" sz="900" b="1">
                <a:solidFill>
                  <a:prstClr val="black"/>
                </a:solidFill>
                <a:highlight>
                  <a:srgbClr val="FFFF00"/>
                </a:highlight>
                <a:latin typeface="Arial"/>
                <a:cs typeface="Arial"/>
              </a:rPr>
              <a:t>4</a:t>
            </a:r>
            <a:r>
              <a:rPr lang="de-DE" sz="900" b="1">
                <a:solidFill>
                  <a:prstClr val="black"/>
                </a:solidFill>
                <a:highlight>
                  <a:srgbClr val="FFFFFF"/>
                </a:highlight>
                <a:latin typeface="Arial"/>
                <a:cs typeface="Arial"/>
              </a:rPr>
              <a:t> NSN7510002406012 | NSN2406012</a:t>
            </a:r>
          </a:p>
        </p:txBody>
      </p:sp>
      <p:pic>
        <p:nvPicPr>
          <p:cNvPr id="17" name="Picture 16" descr="Graphical user interface, text, application, chat or text message&#10;&#10;Description automatically generated">
            <a:extLst>
              <a:ext uri="{FF2B5EF4-FFF2-40B4-BE49-F238E27FC236}">
                <a16:creationId xmlns:a16="http://schemas.microsoft.com/office/drawing/2014/main" id="{D512C593-F2D2-7D4B-10B7-1054AED094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2957" y="3287701"/>
            <a:ext cx="2944299" cy="1609627"/>
          </a:xfrm>
          <a:prstGeom prst="rect">
            <a:avLst/>
          </a:prstGeom>
        </p:spPr>
      </p:pic>
      <p:sp>
        <p:nvSpPr>
          <p:cNvPr id="6" name="TextBox 5">
            <a:extLst>
              <a:ext uri="{FF2B5EF4-FFF2-40B4-BE49-F238E27FC236}">
                <a16:creationId xmlns:a16="http://schemas.microsoft.com/office/drawing/2014/main" id="{72787316-F1EF-81F8-35F7-BE3C17BAD915}"/>
              </a:ext>
            </a:extLst>
          </p:cNvPr>
          <p:cNvSpPr txBox="1"/>
          <p:nvPr/>
        </p:nvSpPr>
        <p:spPr>
          <a:xfrm>
            <a:off x="6004352" y="4238501"/>
            <a:ext cx="898527" cy="276999"/>
          </a:xfrm>
          <a:prstGeom prst="rect">
            <a:avLst/>
          </a:prstGeom>
          <a:solidFill>
            <a:schemeClr val="bg1"/>
          </a:solidFill>
        </p:spPr>
        <p:txBody>
          <a:bodyPr wrap="square" rtlCol="0">
            <a:spAutoFit/>
          </a:bodyPr>
          <a:lstStyle/>
          <a:p>
            <a:pPr defTabSz="342900"/>
            <a:r>
              <a:rPr lang="en-US" sz="1200" b="1">
                <a:solidFill>
                  <a:prstClr val="black"/>
                </a:solidFill>
                <a:latin typeface="Aptos" panose="02110004020202020204"/>
              </a:rPr>
              <a:t>$10.05/EA</a:t>
            </a:r>
          </a:p>
        </p:txBody>
      </p:sp>
      <p:sp>
        <p:nvSpPr>
          <p:cNvPr id="11" name="TextBox 10">
            <a:extLst>
              <a:ext uri="{FF2B5EF4-FFF2-40B4-BE49-F238E27FC236}">
                <a16:creationId xmlns:a16="http://schemas.microsoft.com/office/drawing/2014/main" id="{A8122DB3-5515-B494-744D-0BCCE2F44C4C}"/>
              </a:ext>
            </a:extLst>
          </p:cNvPr>
          <p:cNvSpPr txBox="1"/>
          <p:nvPr/>
        </p:nvSpPr>
        <p:spPr>
          <a:xfrm>
            <a:off x="7124052" y="1585969"/>
            <a:ext cx="1292944" cy="276999"/>
          </a:xfrm>
          <a:prstGeom prst="rect">
            <a:avLst/>
          </a:prstGeom>
          <a:solidFill>
            <a:schemeClr val="bg1"/>
          </a:solidFill>
        </p:spPr>
        <p:txBody>
          <a:bodyPr wrap="square" rtlCol="0">
            <a:spAutoFit/>
          </a:bodyPr>
          <a:lstStyle/>
          <a:p>
            <a:pPr algn="ctr" defTabSz="342900"/>
            <a:r>
              <a:rPr lang="en-US" sz="1200" b="1">
                <a:solidFill>
                  <a:prstClr val="black"/>
                </a:solidFill>
                <a:latin typeface="Aptos" panose="02110004020202020204"/>
              </a:rPr>
              <a:t>$18.16/EA</a:t>
            </a:r>
          </a:p>
        </p:txBody>
      </p:sp>
      <p:sp>
        <p:nvSpPr>
          <p:cNvPr id="12" name="TextBox 11">
            <a:extLst>
              <a:ext uri="{FF2B5EF4-FFF2-40B4-BE49-F238E27FC236}">
                <a16:creationId xmlns:a16="http://schemas.microsoft.com/office/drawing/2014/main" id="{D206E27F-2333-1FD6-9F2E-FFC1FF3C6FD3}"/>
              </a:ext>
            </a:extLst>
          </p:cNvPr>
          <p:cNvSpPr txBox="1"/>
          <p:nvPr/>
        </p:nvSpPr>
        <p:spPr>
          <a:xfrm>
            <a:off x="6550378" y="5208975"/>
            <a:ext cx="2433599" cy="623248"/>
          </a:xfrm>
          <a:prstGeom prst="rect">
            <a:avLst/>
          </a:prstGeom>
          <a:noFill/>
          <a:ln>
            <a:solidFill>
              <a:schemeClr val="tx1"/>
            </a:solidFill>
          </a:ln>
        </p:spPr>
        <p:txBody>
          <a:bodyPr wrap="square" lIns="68580" tIns="34290" rIns="68580" bIns="34290" rtlCol="0" anchor="t">
            <a:spAutoFit/>
          </a:bodyPr>
          <a:lstStyle/>
          <a:p>
            <a:pPr defTabSz="342900"/>
            <a:r>
              <a:rPr lang="en-US" sz="900" b="1" u="sng">
                <a:solidFill>
                  <a:prstClr val="black"/>
                </a:solidFill>
                <a:highlight>
                  <a:srgbClr val="FFFF00"/>
                </a:highlight>
                <a:latin typeface="Arial"/>
                <a:cs typeface="Arial"/>
              </a:rPr>
              <a:t>Cost estimate:</a:t>
            </a:r>
          </a:p>
          <a:p>
            <a:pPr defTabSz="342900"/>
            <a:r>
              <a:rPr lang="en-US" sz="900">
                <a:solidFill>
                  <a:prstClr val="black"/>
                </a:solidFill>
                <a:latin typeface="Arial"/>
                <a:cs typeface="Arial"/>
              </a:rPr>
              <a:t>1 for every NCO in a Rifle Company:</a:t>
            </a:r>
          </a:p>
          <a:p>
            <a:pPr defTabSz="342900"/>
            <a:r>
              <a:rPr lang="en-US" sz="900" b="1">
                <a:solidFill>
                  <a:prstClr val="black"/>
                </a:solidFill>
                <a:latin typeface="Arial"/>
                <a:cs typeface="Arial"/>
              </a:rPr>
              <a:t>(L) (47 NCOs)= </a:t>
            </a:r>
            <a:r>
              <a:rPr lang="en-US" sz="900" b="1">
                <a:solidFill>
                  <a:prstClr val="black"/>
                </a:solidFill>
                <a:highlight>
                  <a:srgbClr val="FFFF00"/>
                </a:highlight>
                <a:latin typeface="Arial"/>
                <a:cs typeface="Arial"/>
              </a:rPr>
              <a:t>Sz2</a:t>
            </a:r>
            <a:r>
              <a:rPr lang="en-US" sz="900" b="1">
                <a:solidFill>
                  <a:prstClr val="black"/>
                </a:solidFill>
                <a:latin typeface="Arial"/>
                <a:cs typeface="Arial"/>
              </a:rPr>
              <a:t> $472.35 / </a:t>
            </a:r>
            <a:r>
              <a:rPr lang="en-US" sz="900" b="1">
                <a:solidFill>
                  <a:prstClr val="black"/>
                </a:solidFill>
                <a:highlight>
                  <a:srgbClr val="FFFF00"/>
                </a:highlight>
                <a:latin typeface="Arial"/>
                <a:cs typeface="Arial"/>
              </a:rPr>
              <a:t>Sz4</a:t>
            </a:r>
            <a:r>
              <a:rPr lang="en-US" sz="900" b="1">
                <a:solidFill>
                  <a:prstClr val="black"/>
                </a:solidFill>
                <a:latin typeface="Arial"/>
                <a:cs typeface="Arial"/>
              </a:rPr>
              <a:t> $853.52</a:t>
            </a:r>
          </a:p>
          <a:p>
            <a:pPr defTabSz="342900"/>
            <a:r>
              <a:rPr lang="en-US" sz="900" b="1">
                <a:solidFill>
                  <a:prstClr val="black"/>
                </a:solidFill>
                <a:latin typeface="Arial"/>
                <a:cs typeface="Arial"/>
              </a:rPr>
              <a:t>(S) (59 NCOs)= </a:t>
            </a:r>
            <a:r>
              <a:rPr lang="en-US" sz="900" b="1">
                <a:solidFill>
                  <a:prstClr val="black"/>
                </a:solidFill>
                <a:highlight>
                  <a:srgbClr val="FFFF00"/>
                </a:highlight>
                <a:latin typeface="Arial"/>
                <a:cs typeface="Arial"/>
              </a:rPr>
              <a:t>Sz2</a:t>
            </a:r>
            <a:r>
              <a:rPr lang="en-US" sz="900" b="1">
                <a:solidFill>
                  <a:prstClr val="black"/>
                </a:solidFill>
                <a:latin typeface="Arial"/>
                <a:cs typeface="Arial"/>
              </a:rPr>
              <a:t> $592.95 / </a:t>
            </a:r>
            <a:r>
              <a:rPr lang="en-US" sz="900" b="1">
                <a:solidFill>
                  <a:prstClr val="black"/>
                </a:solidFill>
                <a:highlight>
                  <a:srgbClr val="FFFF00"/>
                </a:highlight>
                <a:latin typeface="Arial"/>
                <a:cs typeface="Arial"/>
              </a:rPr>
              <a:t>Sz4</a:t>
            </a:r>
            <a:r>
              <a:rPr lang="en-US" sz="900" b="1">
                <a:solidFill>
                  <a:prstClr val="black"/>
                </a:solidFill>
                <a:latin typeface="Arial"/>
                <a:cs typeface="Arial"/>
              </a:rPr>
              <a:t> $1071.44</a:t>
            </a:r>
          </a:p>
        </p:txBody>
      </p:sp>
      <p:pic>
        <p:nvPicPr>
          <p:cNvPr id="1026" name="Picture 5">
            <a:extLst>
              <a:ext uri="{FF2B5EF4-FFF2-40B4-BE49-F238E27FC236}">
                <a16:creationId xmlns:a16="http://schemas.microsoft.com/office/drawing/2014/main" id="{5ED6D908-F50E-370A-C42D-42FE1ED707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4192" y="1641877"/>
            <a:ext cx="1953647" cy="1675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A picture containing text, case, accessory&#10;&#10;Description automatically generated">
            <a:extLst>
              <a:ext uri="{FF2B5EF4-FFF2-40B4-BE49-F238E27FC236}">
                <a16:creationId xmlns:a16="http://schemas.microsoft.com/office/drawing/2014/main" id="{FFB99E06-C108-36E8-37EB-E2AB60852CE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20" t="7817" r="5955" b="9119"/>
          <a:stretch/>
        </p:blipFill>
        <p:spPr bwMode="auto">
          <a:xfrm>
            <a:off x="7027588" y="3760975"/>
            <a:ext cx="1400765" cy="9550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diagram&#10;&#10;Description automatically generated">
            <a:extLst>
              <a:ext uri="{FF2B5EF4-FFF2-40B4-BE49-F238E27FC236}">
                <a16:creationId xmlns:a16="http://schemas.microsoft.com/office/drawing/2014/main" id="{8C301E2A-F83E-DA9D-D0A0-212327FFD3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3439" y="5101699"/>
            <a:ext cx="1126136" cy="832970"/>
          </a:xfrm>
          <a:prstGeom prst="rect">
            <a:avLst/>
          </a:prstGeom>
        </p:spPr>
      </p:pic>
      <p:sp>
        <p:nvSpPr>
          <p:cNvPr id="2" name="TextBox 1">
            <a:extLst>
              <a:ext uri="{FF2B5EF4-FFF2-40B4-BE49-F238E27FC236}">
                <a16:creationId xmlns:a16="http://schemas.microsoft.com/office/drawing/2014/main" id="{9B8DEE0B-8350-F019-2F01-E48D3E3083A8}"/>
              </a:ext>
            </a:extLst>
          </p:cNvPr>
          <p:cNvSpPr txBox="1"/>
          <p:nvPr/>
        </p:nvSpPr>
        <p:spPr>
          <a:xfrm>
            <a:off x="1243" y="9939"/>
            <a:ext cx="9157665" cy="369332"/>
          </a:xfrm>
          <a:prstGeom prst="rect">
            <a:avLst/>
          </a:prstGeom>
          <a:solidFill>
            <a:srgbClr val="00B0F0"/>
          </a:solidFill>
          <a:ln>
            <a:solidFill>
              <a:srgbClr val="00B0F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t>NCO Field Leader Guide Construction Methods</a:t>
            </a:r>
          </a:p>
        </p:txBody>
      </p:sp>
    </p:spTree>
    <p:extLst>
      <p:ext uri="{BB962C8B-B14F-4D97-AF65-F5344CB8AC3E}">
        <p14:creationId xmlns:p14="http://schemas.microsoft.com/office/powerpoint/2010/main" val="41913629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96">
            <a:extLst>
              <a:ext uri="{FF2B5EF4-FFF2-40B4-BE49-F238E27FC236}">
                <a16:creationId xmlns:a16="http://schemas.microsoft.com/office/drawing/2014/main" id="{0AB36866-1C40-49C3-D32D-68F39F5F48BE}"/>
              </a:ext>
            </a:extLst>
          </p:cNvPr>
          <p:cNvSpPr txBox="1"/>
          <p:nvPr/>
        </p:nvSpPr>
        <p:spPr>
          <a:xfrm>
            <a:off x="0" y="542"/>
            <a:ext cx="9143999" cy="369332"/>
          </a:xfrm>
          <a:prstGeom prst="rect">
            <a:avLst/>
          </a:prstGeom>
          <a:solidFill>
            <a:srgbClr val="00B0F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t>IINDIRECT FIRE RISK ESTIMATE DISTANCES (REDS)</a:t>
            </a:r>
          </a:p>
        </p:txBody>
      </p:sp>
      <p:pic>
        <p:nvPicPr>
          <p:cNvPr id="6" name="Picture 5" descr="Table&#10;&#10;Description automatically generated">
            <a:extLst>
              <a:ext uri="{FF2B5EF4-FFF2-40B4-BE49-F238E27FC236}">
                <a16:creationId xmlns:a16="http://schemas.microsoft.com/office/drawing/2014/main" id="{3C9444C7-D09D-3A8B-7092-DB16D6ABBAEF}"/>
              </a:ext>
            </a:extLst>
          </p:cNvPr>
          <p:cNvPicPr>
            <a:picLocks noChangeAspect="1"/>
          </p:cNvPicPr>
          <p:nvPr/>
        </p:nvPicPr>
        <p:blipFill>
          <a:blip r:embed="rId2">
            <a:extLst>
              <a:ext uri="{28A0092B-C50C-407E-A947-70E740481C1C}">
                <a14:useLocalDpi xmlns:a14="http://schemas.microsoft.com/office/drawing/2010/main" val="0"/>
              </a:ext>
            </a:extLst>
          </a:blip>
          <a:srcRect l="1373" t="1192" r="2410" b="2262"/>
          <a:stretch/>
        </p:blipFill>
        <p:spPr>
          <a:xfrm>
            <a:off x="1940119" y="4365265"/>
            <a:ext cx="5216056" cy="2464342"/>
          </a:xfrm>
          <a:prstGeom prst="rect">
            <a:avLst/>
          </a:prstGeom>
        </p:spPr>
      </p:pic>
      <p:pic>
        <p:nvPicPr>
          <p:cNvPr id="8" name="Picture 7" descr="Table&#10;&#10;Description automatically generated">
            <a:extLst>
              <a:ext uri="{FF2B5EF4-FFF2-40B4-BE49-F238E27FC236}">
                <a16:creationId xmlns:a16="http://schemas.microsoft.com/office/drawing/2014/main" id="{77E485F6-2883-C162-D981-E25A9CA91FB8}"/>
              </a:ext>
            </a:extLst>
          </p:cNvPr>
          <p:cNvPicPr>
            <a:picLocks noChangeAspect="1"/>
          </p:cNvPicPr>
          <p:nvPr/>
        </p:nvPicPr>
        <p:blipFill>
          <a:blip r:embed="rId3">
            <a:extLst>
              <a:ext uri="{28A0092B-C50C-407E-A947-70E740481C1C}">
                <a14:useLocalDpi xmlns:a14="http://schemas.microsoft.com/office/drawing/2010/main" val="0"/>
              </a:ext>
            </a:extLst>
          </a:blip>
          <a:srcRect l="2566" t="1734" r="1344" b="764"/>
          <a:stretch/>
        </p:blipFill>
        <p:spPr>
          <a:xfrm>
            <a:off x="4778259" y="369873"/>
            <a:ext cx="4039262" cy="3963587"/>
          </a:xfrm>
          <a:prstGeom prst="rect">
            <a:avLst/>
          </a:prstGeom>
        </p:spPr>
      </p:pic>
      <p:pic>
        <p:nvPicPr>
          <p:cNvPr id="10" name="Picture 9">
            <a:extLst>
              <a:ext uri="{FF2B5EF4-FFF2-40B4-BE49-F238E27FC236}">
                <a16:creationId xmlns:a16="http://schemas.microsoft.com/office/drawing/2014/main" id="{B13BAC2D-26F7-86AB-F10E-61E931D688BC}"/>
              </a:ext>
            </a:extLst>
          </p:cNvPr>
          <p:cNvPicPr>
            <a:picLocks noChangeAspect="1"/>
          </p:cNvPicPr>
          <p:nvPr/>
        </p:nvPicPr>
        <p:blipFill>
          <a:blip r:embed="rId4">
            <a:extLst>
              <a:ext uri="{28A0092B-C50C-407E-A947-70E740481C1C}">
                <a14:useLocalDpi xmlns:a14="http://schemas.microsoft.com/office/drawing/2010/main" val="0"/>
              </a:ext>
            </a:extLst>
          </a:blip>
          <a:srcRect l="2773" t="2164" r="1616" b="1214"/>
          <a:stretch/>
        </p:blipFill>
        <p:spPr>
          <a:xfrm>
            <a:off x="157236" y="369873"/>
            <a:ext cx="4294546" cy="4012146"/>
          </a:xfrm>
          <a:prstGeom prst="rect">
            <a:avLst/>
          </a:prstGeom>
        </p:spPr>
      </p:pic>
    </p:spTree>
    <p:extLst>
      <p:ext uri="{BB962C8B-B14F-4D97-AF65-F5344CB8AC3E}">
        <p14:creationId xmlns:p14="http://schemas.microsoft.com/office/powerpoint/2010/main" val="281151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952606AB-C97D-F591-B65F-AC4BDC17804A}"/>
              </a:ext>
            </a:extLst>
          </p:cNvPr>
          <p:cNvPicPr>
            <a:picLocks noChangeAspect="1"/>
          </p:cNvPicPr>
          <p:nvPr/>
        </p:nvPicPr>
        <p:blipFill>
          <a:blip r:embed="rId2">
            <a:extLst>
              <a:ext uri="{28A0092B-C50C-407E-A947-70E740481C1C}">
                <a14:useLocalDpi xmlns:a14="http://schemas.microsoft.com/office/drawing/2010/main" val="0"/>
              </a:ext>
            </a:extLst>
          </a:blip>
          <a:srcRect l="35704" t="4253" b="65232"/>
          <a:stretch/>
        </p:blipFill>
        <p:spPr>
          <a:xfrm>
            <a:off x="830" y="0"/>
            <a:ext cx="9151147" cy="3708537"/>
          </a:xfrm>
          <a:prstGeom prst="rect">
            <a:avLst/>
          </a:prstGeom>
        </p:spPr>
      </p:pic>
      <p:pic>
        <p:nvPicPr>
          <p:cNvPr id="6" name="Picture 5" descr="Table&#10;&#10;Description automatically generated">
            <a:extLst>
              <a:ext uri="{FF2B5EF4-FFF2-40B4-BE49-F238E27FC236}">
                <a16:creationId xmlns:a16="http://schemas.microsoft.com/office/drawing/2014/main" id="{93264BFE-1914-D2A6-6F03-B226769DF17C}"/>
              </a:ext>
            </a:extLst>
          </p:cNvPr>
          <p:cNvPicPr>
            <a:picLocks noChangeAspect="1"/>
          </p:cNvPicPr>
          <p:nvPr/>
        </p:nvPicPr>
        <p:blipFill>
          <a:blip r:embed="rId2">
            <a:extLst>
              <a:ext uri="{28A0092B-C50C-407E-A947-70E740481C1C}">
                <a14:useLocalDpi xmlns:a14="http://schemas.microsoft.com/office/drawing/2010/main" val="0"/>
              </a:ext>
            </a:extLst>
          </a:blip>
          <a:srcRect l="35736" t="7902" r="-44" b="65253"/>
          <a:stretch/>
        </p:blipFill>
        <p:spPr>
          <a:xfrm>
            <a:off x="828" y="3702324"/>
            <a:ext cx="9146586" cy="3142374"/>
          </a:xfrm>
          <a:prstGeom prst="rect">
            <a:avLst/>
          </a:prstGeom>
        </p:spPr>
      </p:pic>
      <p:sp>
        <p:nvSpPr>
          <p:cNvPr id="7" name="TextBox 6">
            <a:extLst>
              <a:ext uri="{FF2B5EF4-FFF2-40B4-BE49-F238E27FC236}">
                <a16:creationId xmlns:a16="http://schemas.microsoft.com/office/drawing/2014/main" id="{76F3F208-FB8C-88FA-DA88-93041E95978E}"/>
              </a:ext>
            </a:extLst>
          </p:cNvPr>
          <p:cNvSpPr txBox="1"/>
          <p:nvPr/>
        </p:nvSpPr>
        <p:spPr>
          <a:xfrm>
            <a:off x="1376568" y="3759476"/>
            <a:ext cx="376447" cy="307777"/>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dirty="0">
                <a:ea typeface="Calibri"/>
                <a:cs typeface="Calibri"/>
              </a:rPr>
              <a:t>#4</a:t>
            </a:r>
            <a:endParaRPr lang="en-US" sz="1400" b="1" dirty="0"/>
          </a:p>
        </p:txBody>
      </p:sp>
      <p:sp>
        <p:nvSpPr>
          <p:cNvPr id="8" name="TextBox 7">
            <a:extLst>
              <a:ext uri="{FF2B5EF4-FFF2-40B4-BE49-F238E27FC236}">
                <a16:creationId xmlns:a16="http://schemas.microsoft.com/office/drawing/2014/main" id="{009CFE8A-2CEC-28EA-81AE-F14469BB58E6}"/>
              </a:ext>
            </a:extLst>
          </p:cNvPr>
          <p:cNvSpPr txBox="1"/>
          <p:nvPr/>
        </p:nvSpPr>
        <p:spPr>
          <a:xfrm>
            <a:off x="4153313" y="3759476"/>
            <a:ext cx="376447" cy="307777"/>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dirty="0">
                <a:ea typeface="Calibri"/>
                <a:cs typeface="Calibri"/>
              </a:rPr>
              <a:t>#5</a:t>
            </a:r>
            <a:endParaRPr lang="en-US" sz="1400" b="1" dirty="0"/>
          </a:p>
        </p:txBody>
      </p:sp>
      <p:sp>
        <p:nvSpPr>
          <p:cNvPr id="9" name="TextBox 8">
            <a:extLst>
              <a:ext uri="{FF2B5EF4-FFF2-40B4-BE49-F238E27FC236}">
                <a16:creationId xmlns:a16="http://schemas.microsoft.com/office/drawing/2014/main" id="{5C477261-E7ED-9C71-D400-E6AD07D589DF}"/>
              </a:ext>
            </a:extLst>
          </p:cNvPr>
          <p:cNvSpPr txBox="1"/>
          <p:nvPr/>
        </p:nvSpPr>
        <p:spPr>
          <a:xfrm>
            <a:off x="6936269" y="3759476"/>
            <a:ext cx="376447" cy="307777"/>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dirty="0">
                <a:ea typeface="Calibri"/>
                <a:cs typeface="Calibri"/>
              </a:rPr>
              <a:t>#6</a:t>
            </a:r>
            <a:endParaRPr lang="en-US" sz="1400" b="1" dirty="0"/>
          </a:p>
        </p:txBody>
      </p:sp>
    </p:spTree>
    <p:extLst>
      <p:ext uri="{BB962C8B-B14F-4D97-AF65-F5344CB8AC3E}">
        <p14:creationId xmlns:p14="http://schemas.microsoft.com/office/powerpoint/2010/main" val="34318315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07BE1FEE-221C-F759-7711-D1AF24183694}"/>
              </a:ext>
            </a:extLst>
          </p:cNvPr>
          <p:cNvSpPr txBox="1"/>
          <p:nvPr/>
        </p:nvSpPr>
        <p:spPr>
          <a:xfrm>
            <a:off x="-1242" y="1242"/>
            <a:ext cx="9143999" cy="369332"/>
          </a:xfrm>
          <a:prstGeom prst="rect">
            <a:avLst/>
          </a:prstGeom>
          <a:solidFill>
            <a:srgbClr val="FF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457200">
              <a:defRPr/>
            </a:pPr>
            <a:r>
              <a:rPr lang="en-US" b="1" dirty="0">
                <a:solidFill>
                  <a:prstClr val="black"/>
                </a:solidFill>
                <a:latin typeface="Arial"/>
                <a:cs typeface="Arial"/>
              </a:rPr>
              <a:t>TREATMENT AND TRIAGE</a:t>
            </a:r>
            <a:endParaRPr lang="en-US" sz="1800" b="1" i="0" u="none" strike="noStrike" kern="1200" cap="none" spc="0" normalizeH="0" baseline="0" noProof="0" dirty="0">
              <a:ln>
                <a:noFill/>
              </a:ln>
              <a:solidFill>
                <a:prstClr val="black"/>
              </a:solidFill>
              <a:effectLst/>
              <a:uLnTx/>
              <a:uFillTx/>
              <a:latin typeface="Arial"/>
              <a:cs typeface="Arial"/>
            </a:endParaRPr>
          </a:p>
        </p:txBody>
      </p:sp>
      <p:grpSp>
        <p:nvGrpSpPr>
          <p:cNvPr id="2" name="Group 1">
            <a:extLst>
              <a:ext uri="{FF2B5EF4-FFF2-40B4-BE49-F238E27FC236}">
                <a16:creationId xmlns:a16="http://schemas.microsoft.com/office/drawing/2014/main" id="{C62D9708-33A2-C74B-486A-BCC1B2043FE9}"/>
              </a:ext>
            </a:extLst>
          </p:cNvPr>
          <p:cNvGrpSpPr/>
          <p:nvPr/>
        </p:nvGrpSpPr>
        <p:grpSpPr>
          <a:xfrm>
            <a:off x="-2486" y="404250"/>
            <a:ext cx="9146486" cy="6397404"/>
            <a:chOff x="36826" y="363248"/>
            <a:chExt cx="9250702" cy="6191140"/>
          </a:xfrm>
        </p:grpSpPr>
        <p:pic>
          <p:nvPicPr>
            <p:cNvPr id="3" name="Picture 2">
              <a:extLst>
                <a:ext uri="{FF2B5EF4-FFF2-40B4-BE49-F238E27FC236}">
                  <a16:creationId xmlns:a16="http://schemas.microsoft.com/office/drawing/2014/main" id="{D21F4CC8-A07C-2E24-FBE5-9A5252AD95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0646" y="365322"/>
              <a:ext cx="4578782" cy="6184717"/>
            </a:xfrm>
            <a:prstGeom prst="rect">
              <a:avLst/>
            </a:prstGeom>
          </p:spPr>
        </p:pic>
        <p:sp>
          <p:nvSpPr>
            <p:cNvPr id="4" name="TextBox 8">
              <a:extLst>
                <a:ext uri="{FF2B5EF4-FFF2-40B4-BE49-F238E27FC236}">
                  <a16:creationId xmlns:a16="http://schemas.microsoft.com/office/drawing/2014/main" id="{382272ED-A95B-B70C-35A6-1C84549990F8}"/>
                </a:ext>
              </a:extLst>
            </p:cNvPr>
            <p:cNvSpPr txBox="1"/>
            <p:nvPr/>
          </p:nvSpPr>
          <p:spPr>
            <a:xfrm>
              <a:off x="41455" y="741045"/>
              <a:ext cx="2551859" cy="280076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u="sng">
                  <a:latin typeface="Arial"/>
                  <a:cs typeface="Arial"/>
                </a:rPr>
                <a:t>MARCH PAWS Sequence</a:t>
              </a:r>
            </a:p>
            <a:p>
              <a:endParaRPr lang="en-US" sz="1100" b="1" u="sng">
                <a:latin typeface="Arial" panose="020B0604020202020204" pitchFamily="34" charset="0"/>
                <a:cs typeface="Arial" panose="020B0604020202020204" pitchFamily="34" charset="0"/>
              </a:endParaRPr>
            </a:p>
            <a:p>
              <a:r>
                <a:rPr lang="en-US" sz="1100" b="1" u="sng">
                  <a:highlight>
                    <a:srgbClr val="FFFF00"/>
                  </a:highlight>
                  <a:latin typeface="Arial"/>
                  <a:cs typeface="Arial"/>
                </a:rPr>
                <a:t>MARCH</a:t>
              </a:r>
              <a:r>
                <a:rPr lang="en-US" sz="1100" b="1" u="sng">
                  <a:latin typeface="Arial"/>
                  <a:cs typeface="Arial"/>
                </a:rPr>
                <a:t>- </a:t>
              </a:r>
              <a:r>
                <a:rPr lang="en-US" sz="1100" b="1" i="1">
                  <a:latin typeface="Arial"/>
                  <a:cs typeface="Arial"/>
                </a:rPr>
                <a:t>DURING </a:t>
              </a:r>
              <a:r>
                <a:rPr lang="en-US" sz="1100" b="1">
                  <a:latin typeface="Arial"/>
                  <a:cs typeface="Arial"/>
                </a:rPr>
                <a:t>LIFE-THREATENING</a:t>
              </a:r>
            </a:p>
            <a:p>
              <a:r>
                <a:rPr lang="en-US" sz="1100" b="1">
                  <a:latin typeface="Arial"/>
                  <a:cs typeface="Arial"/>
                </a:rPr>
                <a:t>M- </a:t>
              </a:r>
              <a:r>
                <a:rPr lang="en-US" sz="1100">
                  <a:highlight>
                    <a:srgbClr val="FFFF00"/>
                  </a:highlight>
                  <a:latin typeface="Arial"/>
                  <a:cs typeface="Arial"/>
                </a:rPr>
                <a:t>MASSSIVE BLEEDING </a:t>
              </a:r>
              <a:r>
                <a:rPr lang="en-US" sz="1100">
                  <a:highlight>
                    <a:srgbClr val="FF0000"/>
                  </a:highlight>
                  <a:latin typeface="Arial"/>
                  <a:cs typeface="Arial"/>
                </a:rPr>
                <a:t>#1 Priority</a:t>
              </a:r>
              <a:r>
                <a:rPr lang="en-US" sz="1100">
                  <a:latin typeface="Arial"/>
                  <a:cs typeface="Arial"/>
                </a:rPr>
                <a:t> </a:t>
              </a:r>
            </a:p>
            <a:p>
              <a:r>
                <a:rPr lang="en-US" sz="1100" b="1">
                  <a:latin typeface="Arial"/>
                  <a:cs typeface="Arial"/>
                </a:rPr>
                <a:t>A- </a:t>
              </a:r>
              <a:r>
                <a:rPr lang="en-US" sz="1100">
                  <a:latin typeface="Arial"/>
                  <a:cs typeface="Arial"/>
                </a:rPr>
                <a:t>Airway</a:t>
              </a:r>
            </a:p>
            <a:p>
              <a:r>
                <a:rPr lang="en-US" sz="1100" b="1">
                  <a:latin typeface="Arial"/>
                  <a:cs typeface="Arial"/>
                </a:rPr>
                <a:t>R- </a:t>
              </a:r>
              <a:r>
                <a:rPr lang="en-US" sz="1100">
                  <a:latin typeface="Arial"/>
                  <a:cs typeface="Arial"/>
                </a:rPr>
                <a:t>Respiration (Breathing)</a:t>
              </a:r>
            </a:p>
            <a:p>
              <a:r>
                <a:rPr lang="en-US" sz="1100" b="1">
                  <a:latin typeface="Arial"/>
                  <a:cs typeface="Arial"/>
                </a:rPr>
                <a:t>C-</a:t>
              </a:r>
              <a:r>
                <a:rPr lang="en-US" sz="1100">
                  <a:latin typeface="Arial"/>
                  <a:cs typeface="Arial"/>
                </a:rPr>
                <a:t> Circulation</a:t>
              </a:r>
            </a:p>
            <a:p>
              <a:r>
                <a:rPr lang="en-US" sz="1100" b="1">
                  <a:latin typeface="Arial"/>
                  <a:cs typeface="Arial"/>
                </a:rPr>
                <a:t>H- </a:t>
              </a:r>
              <a:r>
                <a:rPr lang="en-US" sz="1100">
                  <a:latin typeface="Arial"/>
                  <a:cs typeface="Arial"/>
                </a:rPr>
                <a:t>Hypothermia/Head Injuries</a:t>
              </a:r>
            </a:p>
            <a:p>
              <a:endParaRPr lang="en-US" sz="1100" b="1">
                <a:latin typeface="Arial" panose="020B0604020202020204" pitchFamily="34" charset="0"/>
                <a:cs typeface="Arial" panose="020B0604020202020204" pitchFamily="34" charset="0"/>
              </a:endParaRPr>
            </a:p>
            <a:p>
              <a:r>
                <a:rPr lang="en-US" sz="1100" b="1">
                  <a:latin typeface="Arial"/>
                  <a:cs typeface="Arial"/>
                </a:rPr>
                <a:t>AFTER MARCH- </a:t>
              </a:r>
              <a:r>
                <a:rPr lang="en-US" sz="1100" b="1" u="sng">
                  <a:highlight>
                    <a:srgbClr val="FFFF00"/>
                  </a:highlight>
                  <a:latin typeface="Arial"/>
                  <a:cs typeface="Arial"/>
                </a:rPr>
                <a:t>PAWS</a:t>
              </a:r>
            </a:p>
            <a:p>
              <a:r>
                <a:rPr lang="en-US" sz="1100" b="1">
                  <a:latin typeface="Arial"/>
                  <a:cs typeface="Arial"/>
                </a:rPr>
                <a:t>Reassess MARCH</a:t>
              </a:r>
            </a:p>
            <a:p>
              <a:r>
                <a:rPr lang="en-US" sz="1100" b="1">
                  <a:latin typeface="Arial"/>
                  <a:cs typeface="Arial"/>
                </a:rPr>
                <a:t>P- </a:t>
              </a:r>
              <a:r>
                <a:rPr lang="en-US" sz="1100">
                  <a:latin typeface="Arial"/>
                  <a:cs typeface="Arial"/>
                </a:rPr>
                <a:t>Pain</a:t>
              </a:r>
            </a:p>
            <a:p>
              <a:r>
                <a:rPr lang="en-US" sz="1100" b="1">
                  <a:latin typeface="Arial"/>
                  <a:cs typeface="Arial"/>
                </a:rPr>
                <a:t>A- </a:t>
              </a:r>
              <a:r>
                <a:rPr lang="en-US" sz="1100">
                  <a:latin typeface="Arial"/>
                  <a:cs typeface="Arial"/>
                </a:rPr>
                <a:t>Antibiotics</a:t>
              </a:r>
            </a:p>
            <a:p>
              <a:r>
                <a:rPr lang="en-US" sz="1100" b="1">
                  <a:latin typeface="Arial"/>
                  <a:cs typeface="Arial"/>
                </a:rPr>
                <a:t>W- </a:t>
              </a:r>
              <a:r>
                <a:rPr lang="en-US" sz="1100">
                  <a:latin typeface="Arial"/>
                  <a:cs typeface="Arial"/>
                </a:rPr>
                <a:t>Wounds</a:t>
              </a:r>
            </a:p>
            <a:p>
              <a:r>
                <a:rPr lang="en-US" sz="1100" b="1">
                  <a:latin typeface="Arial"/>
                  <a:cs typeface="Arial"/>
                </a:rPr>
                <a:t>S- </a:t>
              </a:r>
              <a:r>
                <a:rPr lang="en-US" sz="1100">
                  <a:latin typeface="Arial"/>
                  <a:cs typeface="Arial"/>
                </a:rPr>
                <a:t>Splinting</a:t>
              </a:r>
              <a:endParaRPr lang="en-US" sz="1100" b="1">
                <a:latin typeface="Arial"/>
                <a:cs typeface="Arial"/>
              </a:endParaRPr>
            </a:p>
          </p:txBody>
        </p:sp>
        <p:sp>
          <p:nvSpPr>
            <p:cNvPr id="6" name="TextBox 12">
              <a:extLst>
                <a:ext uri="{FF2B5EF4-FFF2-40B4-BE49-F238E27FC236}">
                  <a16:creationId xmlns:a16="http://schemas.microsoft.com/office/drawing/2014/main" id="{454ECA9E-2998-7CA6-5217-7208983E3B4D}"/>
                </a:ext>
              </a:extLst>
            </p:cNvPr>
            <p:cNvSpPr txBox="1"/>
            <p:nvPr/>
          </p:nvSpPr>
          <p:spPr>
            <a:xfrm>
              <a:off x="38655" y="3686932"/>
              <a:ext cx="2403889" cy="161582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u="sng">
                  <a:latin typeface="Arial" panose="020B0604020202020204" pitchFamily="34" charset="0"/>
                  <a:cs typeface="Arial" panose="020B0604020202020204" pitchFamily="34" charset="0"/>
                </a:rPr>
                <a:t>Signs and Symptoms of Shock</a:t>
              </a:r>
            </a:p>
            <a:p>
              <a:pPr marL="171450" indent="-171450">
                <a:buFont typeface="Arial" panose="020B0604020202020204" pitchFamily="34" charset="0"/>
                <a:buChar char="•"/>
              </a:pPr>
              <a:r>
                <a:rPr lang="en-US" sz="1100">
                  <a:latin typeface="Arial" panose="020B0604020202020204" pitchFamily="34" charset="0"/>
                  <a:cs typeface="Arial" panose="020B0604020202020204" pitchFamily="34" charset="0"/>
                </a:rPr>
                <a:t>Confusion</a:t>
              </a:r>
            </a:p>
            <a:p>
              <a:pPr marL="171450" indent="-171450">
                <a:buFont typeface="Arial" panose="020B0604020202020204" pitchFamily="34" charset="0"/>
                <a:buChar char="•"/>
              </a:pPr>
              <a:r>
                <a:rPr lang="en-US" sz="1100">
                  <a:latin typeface="Arial"/>
                  <a:cs typeface="Arial"/>
                </a:rPr>
                <a:t>Loss of Pain </a:t>
              </a:r>
            </a:p>
            <a:p>
              <a:pPr marL="171450" indent="-171450">
                <a:buFont typeface="Arial" panose="020B0604020202020204" pitchFamily="34" charset="0"/>
                <a:buChar char="•"/>
              </a:pPr>
              <a:r>
                <a:rPr lang="en-US" sz="1100">
                  <a:latin typeface="Arial" panose="020B0604020202020204" pitchFamily="34" charset="0"/>
                  <a:cs typeface="Arial" panose="020B0604020202020204" pitchFamily="34" charset="0"/>
                </a:rPr>
                <a:t>Shivering </a:t>
              </a:r>
            </a:p>
            <a:p>
              <a:pPr marL="171450" indent="-171450">
                <a:buFont typeface="Arial" panose="020B0604020202020204" pitchFamily="34" charset="0"/>
                <a:buChar char="•"/>
              </a:pPr>
              <a:r>
                <a:rPr lang="en-US" sz="1100">
                  <a:latin typeface="Arial" panose="020B0604020202020204" pitchFamily="34" charset="0"/>
                  <a:cs typeface="Arial" panose="020B0604020202020204" pitchFamily="34" charset="0"/>
                </a:rPr>
                <a:t>Cool Clammy Skin </a:t>
              </a:r>
            </a:p>
            <a:p>
              <a:pPr marL="171450" indent="-171450">
                <a:buFont typeface="Arial" panose="020B0604020202020204" pitchFamily="34" charset="0"/>
                <a:buChar char="•"/>
              </a:pPr>
              <a:r>
                <a:rPr lang="en-US" sz="1100">
                  <a:latin typeface="Arial" panose="020B0604020202020204" pitchFamily="34" charset="0"/>
                  <a:cs typeface="Arial" panose="020B0604020202020204" pitchFamily="34" charset="0"/>
                </a:rPr>
                <a:t>Rapid Heart Rate</a:t>
              </a:r>
            </a:p>
            <a:p>
              <a:pPr marL="171450" indent="-171450">
                <a:buFont typeface="Arial" panose="020B0604020202020204" pitchFamily="34" charset="0"/>
                <a:buChar char="•"/>
              </a:pPr>
              <a:r>
                <a:rPr lang="en-US" sz="1100">
                  <a:latin typeface="Arial" panose="020B0604020202020204" pitchFamily="34" charset="0"/>
                  <a:cs typeface="Arial" panose="020B0604020202020204" pitchFamily="34" charset="0"/>
                </a:rPr>
                <a:t>Rapid Shallow Breathing </a:t>
              </a:r>
            </a:p>
            <a:p>
              <a:pPr marL="171450" indent="-171450">
                <a:buFont typeface="Arial" panose="020B0604020202020204" pitchFamily="34" charset="0"/>
                <a:buChar char="•"/>
              </a:pPr>
              <a:r>
                <a:rPr lang="en-US" sz="1100">
                  <a:latin typeface="Arial" panose="020B0604020202020204" pitchFamily="34" charset="0"/>
                  <a:cs typeface="Arial" panose="020B0604020202020204" pitchFamily="34" charset="0"/>
                </a:rPr>
                <a:t>Blueish Color in Lips, Skin and Nails</a:t>
              </a:r>
            </a:p>
          </p:txBody>
        </p:sp>
        <p:sp>
          <p:nvSpPr>
            <p:cNvPr id="8" name="TextBox 14">
              <a:extLst>
                <a:ext uri="{FF2B5EF4-FFF2-40B4-BE49-F238E27FC236}">
                  <a16:creationId xmlns:a16="http://schemas.microsoft.com/office/drawing/2014/main" id="{A415BF86-B4CC-7708-9F6E-3A556CB1E897}"/>
                </a:ext>
              </a:extLst>
            </p:cNvPr>
            <p:cNvSpPr txBox="1"/>
            <p:nvPr/>
          </p:nvSpPr>
          <p:spPr>
            <a:xfrm>
              <a:off x="2598930" y="396917"/>
              <a:ext cx="2035610" cy="110799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u="sng">
                  <a:latin typeface="Arial" panose="020B0604020202020204" pitchFamily="34" charset="0"/>
                  <a:cs typeface="Arial" panose="020B0604020202020204" pitchFamily="34" charset="0"/>
                </a:rPr>
                <a:t>Types of Bleeding</a:t>
              </a:r>
            </a:p>
            <a:p>
              <a:pPr marL="171450" indent="-171450">
                <a:buFont typeface="Arial" panose="020B0604020202020204" pitchFamily="34" charset="0"/>
                <a:buChar char="•"/>
              </a:pPr>
              <a:r>
                <a:rPr lang="en-US" sz="1100">
                  <a:latin typeface="Arial" panose="020B0604020202020204" pitchFamily="34" charset="0"/>
                  <a:cs typeface="Arial" panose="020B0604020202020204" pitchFamily="34" charset="0"/>
                </a:rPr>
                <a:t>Capillary (Scratch) </a:t>
              </a:r>
            </a:p>
            <a:p>
              <a:pPr marL="171450" indent="-171450">
                <a:buFont typeface="Arial" panose="020B0604020202020204" pitchFamily="34" charset="0"/>
                <a:buChar char="•"/>
              </a:pPr>
              <a:r>
                <a:rPr lang="en-US" sz="1100">
                  <a:latin typeface="Arial" panose="020B0604020202020204" pitchFamily="34" charset="0"/>
                  <a:cs typeface="Arial" panose="020B0604020202020204" pitchFamily="34" charset="0"/>
                </a:rPr>
                <a:t>Venous ( Dark Red Blood, Deep Cut)</a:t>
              </a:r>
            </a:p>
            <a:p>
              <a:pPr marL="171450" indent="-171450">
                <a:buFont typeface="Arial" panose="020B0604020202020204" pitchFamily="34" charset="0"/>
                <a:buChar char="•"/>
              </a:pPr>
              <a:r>
                <a:rPr lang="en-US" sz="1100">
                  <a:latin typeface="Arial" panose="020B0604020202020204" pitchFamily="34" charset="0"/>
                  <a:cs typeface="Arial" panose="020B0604020202020204" pitchFamily="34" charset="0"/>
                </a:rPr>
                <a:t>Arterial ( Bright Red, squirting Blood) </a:t>
              </a:r>
            </a:p>
          </p:txBody>
        </p:sp>
        <p:sp>
          <p:nvSpPr>
            <p:cNvPr id="10" name="TextBox 16">
              <a:extLst>
                <a:ext uri="{FF2B5EF4-FFF2-40B4-BE49-F238E27FC236}">
                  <a16:creationId xmlns:a16="http://schemas.microsoft.com/office/drawing/2014/main" id="{DE2C316F-716E-50A7-EE02-E79A05C03F28}"/>
                </a:ext>
              </a:extLst>
            </p:cNvPr>
            <p:cNvSpPr txBox="1"/>
            <p:nvPr/>
          </p:nvSpPr>
          <p:spPr>
            <a:xfrm>
              <a:off x="2647647" y="1499934"/>
              <a:ext cx="2035610" cy="161582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u="sng">
                  <a:latin typeface="Arial" panose="020B0604020202020204" pitchFamily="34" charset="0"/>
                  <a:cs typeface="Arial" panose="020B0604020202020204" pitchFamily="34" charset="0"/>
                </a:rPr>
                <a:t>Tourniquet (TQ)</a:t>
              </a:r>
            </a:p>
            <a:p>
              <a:pPr marL="171450" indent="-171450">
                <a:buFont typeface="Arial" panose="020B0604020202020204" pitchFamily="34" charset="0"/>
                <a:buChar char="•"/>
              </a:pPr>
              <a:r>
                <a:rPr lang="en-US" sz="1100">
                  <a:latin typeface="Arial" panose="020B0604020202020204" pitchFamily="34" charset="0"/>
                  <a:cs typeface="Arial" panose="020B0604020202020204" pitchFamily="34" charset="0"/>
                </a:rPr>
                <a:t>High And Tight</a:t>
              </a:r>
            </a:p>
            <a:p>
              <a:pPr marL="171450" indent="-171450">
                <a:buFont typeface="Arial" panose="020B0604020202020204" pitchFamily="34" charset="0"/>
                <a:buChar char="•"/>
              </a:pPr>
              <a:r>
                <a:rPr lang="en-US" sz="1100">
                  <a:latin typeface="Arial" panose="020B0604020202020204" pitchFamily="34" charset="0"/>
                  <a:cs typeface="Arial" panose="020B0604020202020204" pitchFamily="34" charset="0"/>
                </a:rPr>
                <a:t>Never Place On A Joint (Go above the joint if possible)</a:t>
              </a:r>
            </a:p>
            <a:p>
              <a:pPr marL="171450" indent="-171450">
                <a:buFont typeface="Arial" panose="020B0604020202020204" pitchFamily="34" charset="0"/>
                <a:buChar char="•"/>
              </a:pPr>
              <a:r>
                <a:rPr lang="en-US" sz="1100">
                  <a:latin typeface="Arial" panose="020B0604020202020204" pitchFamily="34" charset="0"/>
                  <a:cs typeface="Arial" panose="020B0604020202020204" pitchFamily="34" charset="0"/>
                </a:rPr>
                <a:t>Never Remove It</a:t>
              </a:r>
            </a:p>
            <a:p>
              <a:pPr marL="171450" indent="-171450">
                <a:buFont typeface="Arial" panose="020B0604020202020204" pitchFamily="34" charset="0"/>
                <a:buChar char="•"/>
              </a:pPr>
              <a:r>
                <a:rPr lang="en-US" sz="1100">
                  <a:latin typeface="Arial" panose="020B0604020202020204" pitchFamily="34" charset="0"/>
                  <a:cs typeface="Arial" panose="020B0604020202020204" pitchFamily="34" charset="0"/>
                </a:rPr>
                <a:t>Mark forehead / chest / limb with “T” and TIME put on</a:t>
              </a:r>
            </a:p>
          </p:txBody>
        </p:sp>
        <p:sp>
          <p:nvSpPr>
            <p:cNvPr id="11" name="Left Brace 10">
              <a:extLst>
                <a:ext uri="{FF2B5EF4-FFF2-40B4-BE49-F238E27FC236}">
                  <a16:creationId xmlns:a16="http://schemas.microsoft.com/office/drawing/2014/main" id="{478C8B30-01DE-FA6B-E4CB-0B4B3C6E327C}"/>
                </a:ext>
              </a:extLst>
            </p:cNvPr>
            <p:cNvSpPr/>
            <p:nvPr/>
          </p:nvSpPr>
          <p:spPr>
            <a:xfrm>
              <a:off x="2596520" y="760051"/>
              <a:ext cx="152682" cy="437606"/>
            </a:xfrm>
            <a:prstGeom prst="leftBrace">
              <a:avLst/>
            </a:prstGeom>
            <a:ln w="9525">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cxnSp>
          <p:nvCxnSpPr>
            <p:cNvPr id="12" name="Connector: Elbow 11">
              <a:extLst>
                <a:ext uri="{FF2B5EF4-FFF2-40B4-BE49-F238E27FC236}">
                  <a16:creationId xmlns:a16="http://schemas.microsoft.com/office/drawing/2014/main" id="{C9FD588C-2E40-7D91-05CD-0320D0B5FE3F}"/>
                </a:ext>
              </a:extLst>
            </p:cNvPr>
            <p:cNvCxnSpPr/>
            <p:nvPr/>
          </p:nvCxnSpPr>
          <p:spPr>
            <a:xfrm rot="10800000" flipH="1" flipV="1">
              <a:off x="2653875" y="982951"/>
              <a:ext cx="76152" cy="647858"/>
            </a:xfrm>
            <a:prstGeom prst="bentConnector3">
              <a:avLst>
                <a:gd name="adj1" fmla="val -145253"/>
              </a:avLst>
            </a:prstGeom>
            <a:ln w="127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Connector: Elbow 13">
              <a:extLst>
                <a:ext uri="{FF2B5EF4-FFF2-40B4-BE49-F238E27FC236}">
                  <a16:creationId xmlns:a16="http://schemas.microsoft.com/office/drawing/2014/main" id="{25B8FF26-B04A-A23C-9828-9A619E3FC947}"/>
                </a:ext>
              </a:extLst>
            </p:cNvPr>
            <p:cNvCxnSpPr/>
            <p:nvPr/>
          </p:nvCxnSpPr>
          <p:spPr>
            <a:xfrm flipV="1">
              <a:off x="2278074" y="520027"/>
              <a:ext cx="397388" cy="808727"/>
            </a:xfrm>
            <a:prstGeom prst="bentConnector3">
              <a:avLst/>
            </a:prstGeom>
            <a:ln w="127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24">
              <a:extLst>
                <a:ext uri="{FF2B5EF4-FFF2-40B4-BE49-F238E27FC236}">
                  <a16:creationId xmlns:a16="http://schemas.microsoft.com/office/drawing/2014/main" id="{5F2A8069-43A7-CD76-92D9-ACA66CE830E3}"/>
                </a:ext>
              </a:extLst>
            </p:cNvPr>
            <p:cNvSpPr txBox="1"/>
            <p:nvPr/>
          </p:nvSpPr>
          <p:spPr>
            <a:xfrm>
              <a:off x="2593628" y="4587859"/>
              <a:ext cx="2208758" cy="1954381"/>
            </a:xfrm>
            <a:prstGeom prst="rect">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u="sng">
                  <a:latin typeface="Arial" panose="020B0604020202020204" pitchFamily="34" charset="0"/>
                  <a:cs typeface="Arial" panose="020B0604020202020204" pitchFamily="34" charset="0"/>
                </a:rPr>
                <a:t>AVPU- </a:t>
              </a:r>
              <a:r>
                <a:rPr lang="en-US" sz="1100">
                  <a:latin typeface="Arial" panose="020B0604020202020204" pitchFamily="34" charset="0"/>
                  <a:cs typeface="Arial" panose="020B0604020202020204" pitchFamily="34" charset="0"/>
                </a:rPr>
                <a:t>Used to assess the casualty responsiveness. It is done while moving to the casualty during care under fire and reassessed during tactical field care. </a:t>
              </a:r>
            </a:p>
            <a:p>
              <a:r>
                <a:rPr lang="en-US" sz="1100" b="1">
                  <a:latin typeface="Arial" panose="020B0604020202020204" pitchFamily="34" charset="0"/>
                  <a:cs typeface="Arial" panose="020B0604020202020204" pitchFamily="34" charset="0"/>
                </a:rPr>
                <a:t>A- </a:t>
              </a:r>
              <a:r>
                <a:rPr lang="en-US" sz="1100">
                  <a:latin typeface="Arial" panose="020B0604020202020204" pitchFamily="34" charset="0"/>
                  <a:cs typeface="Arial" panose="020B0604020202020204" pitchFamily="34" charset="0"/>
                </a:rPr>
                <a:t>Alert and Conscious</a:t>
              </a:r>
            </a:p>
            <a:p>
              <a:r>
                <a:rPr lang="en-US" sz="1100" b="1">
                  <a:latin typeface="Arial" panose="020B0604020202020204" pitchFamily="34" charset="0"/>
                  <a:cs typeface="Arial" panose="020B0604020202020204" pitchFamily="34" charset="0"/>
                </a:rPr>
                <a:t>V</a:t>
              </a:r>
              <a:r>
                <a:rPr lang="en-US" sz="1100">
                  <a:latin typeface="Arial" panose="020B0604020202020204" pitchFamily="34" charset="0"/>
                  <a:cs typeface="Arial" panose="020B0604020202020204" pitchFamily="34" charset="0"/>
                </a:rPr>
                <a:t>- Responds to </a:t>
              </a:r>
              <a:r>
                <a:rPr lang="en-US" sz="1100" b="1">
                  <a:latin typeface="Arial" panose="020B0604020202020204" pitchFamily="34" charset="0"/>
                  <a:cs typeface="Arial" panose="020B0604020202020204" pitchFamily="34" charset="0"/>
                </a:rPr>
                <a:t>Verbal Commands</a:t>
              </a:r>
            </a:p>
            <a:p>
              <a:r>
                <a:rPr lang="en-US" sz="1100" b="1">
                  <a:latin typeface="Arial" panose="020B0604020202020204" pitchFamily="34" charset="0"/>
                  <a:cs typeface="Arial" panose="020B0604020202020204" pitchFamily="34" charset="0"/>
                </a:rPr>
                <a:t>P- </a:t>
              </a:r>
              <a:r>
                <a:rPr lang="en-US" sz="1100">
                  <a:latin typeface="Arial" panose="020B0604020202020204" pitchFamily="34" charset="0"/>
                  <a:cs typeface="Arial" panose="020B0604020202020204" pitchFamily="34" charset="0"/>
                </a:rPr>
                <a:t>Responds to </a:t>
              </a:r>
              <a:r>
                <a:rPr lang="en-US" sz="1100" b="1">
                  <a:latin typeface="Arial" panose="020B0604020202020204" pitchFamily="34" charset="0"/>
                  <a:cs typeface="Arial" panose="020B0604020202020204" pitchFamily="34" charset="0"/>
                </a:rPr>
                <a:t>Pain</a:t>
              </a:r>
            </a:p>
            <a:p>
              <a:r>
                <a:rPr lang="en-US" sz="1100" b="1">
                  <a:latin typeface="Arial" panose="020B0604020202020204" pitchFamily="34" charset="0"/>
                  <a:cs typeface="Arial" panose="020B0604020202020204" pitchFamily="34" charset="0"/>
                </a:rPr>
                <a:t>U-</a:t>
              </a:r>
              <a:r>
                <a:rPr lang="en-US" sz="1100">
                  <a:latin typeface="Arial" panose="020B0604020202020204" pitchFamily="34" charset="0"/>
                  <a:cs typeface="Arial" panose="020B0604020202020204" pitchFamily="34" charset="0"/>
                </a:rPr>
                <a:t> Unresponsive</a:t>
              </a:r>
              <a:endParaRPr lang="en-US" sz="1100" b="1">
                <a:latin typeface="Arial" panose="020B0604020202020204" pitchFamily="34" charset="0"/>
                <a:cs typeface="Arial" panose="020B0604020202020204" pitchFamily="34" charset="0"/>
              </a:endParaRPr>
            </a:p>
          </p:txBody>
        </p:sp>
        <p:sp>
          <p:nvSpPr>
            <p:cNvPr id="18" name="TextBox 28">
              <a:extLst>
                <a:ext uri="{FF2B5EF4-FFF2-40B4-BE49-F238E27FC236}">
                  <a16:creationId xmlns:a16="http://schemas.microsoft.com/office/drawing/2014/main" id="{B18ADA5D-7B69-D96A-C99B-DA875651738C}"/>
                </a:ext>
              </a:extLst>
            </p:cNvPr>
            <p:cNvSpPr txBox="1"/>
            <p:nvPr/>
          </p:nvSpPr>
          <p:spPr>
            <a:xfrm>
              <a:off x="2612242" y="2980883"/>
              <a:ext cx="1276941" cy="161582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u="sng">
                  <a:latin typeface="Arial" panose="020B0604020202020204" pitchFamily="34" charset="0"/>
                  <a:cs typeface="Arial" panose="020B0604020202020204" pitchFamily="34" charset="0"/>
                </a:rPr>
                <a:t>Fractures</a:t>
              </a:r>
            </a:p>
            <a:p>
              <a:pPr marL="57150" indent="-57150">
                <a:buFont typeface="Arial" panose="020B0604020202020204" pitchFamily="34" charset="0"/>
                <a:buChar char="•"/>
              </a:pPr>
              <a:r>
                <a:rPr lang="en-US" sz="1100" b="1">
                  <a:latin typeface="Arial" panose="020B0604020202020204" pitchFamily="34" charset="0"/>
                  <a:cs typeface="Arial" panose="020B0604020202020204" pitchFamily="34" charset="0"/>
                </a:rPr>
                <a:t>Open Fractures- </a:t>
              </a:r>
              <a:r>
                <a:rPr lang="en-US" sz="1100">
                  <a:latin typeface="Arial" panose="020B0604020202020204" pitchFamily="34" charset="0"/>
                  <a:cs typeface="Arial" panose="020B0604020202020204" pitchFamily="34" charset="0"/>
                </a:rPr>
                <a:t>TQ, splint and bandage as it lies</a:t>
              </a:r>
            </a:p>
            <a:p>
              <a:pPr marL="57150" indent="-57150">
                <a:buFont typeface="Arial" panose="020B0604020202020204" pitchFamily="34" charset="0"/>
                <a:buChar char="•"/>
              </a:pPr>
              <a:r>
                <a:rPr lang="en-US" sz="1100" b="1">
                  <a:latin typeface="Arial"/>
                  <a:cs typeface="Arial"/>
                </a:rPr>
                <a:t>Closed Fracture- </a:t>
              </a:r>
              <a:r>
                <a:rPr lang="en-US" sz="1100">
                  <a:solidFill>
                    <a:srgbClr val="FF0000"/>
                  </a:solidFill>
                  <a:latin typeface="Arial"/>
                  <a:cs typeface="Arial"/>
                </a:rPr>
                <a:t>Splint as it lies</a:t>
              </a:r>
            </a:p>
          </p:txBody>
        </p:sp>
        <p:cxnSp>
          <p:nvCxnSpPr>
            <p:cNvPr id="20" name="Connector: Elbow 19">
              <a:extLst>
                <a:ext uri="{FF2B5EF4-FFF2-40B4-BE49-F238E27FC236}">
                  <a16:creationId xmlns:a16="http://schemas.microsoft.com/office/drawing/2014/main" id="{573B1890-B90F-3F05-84CF-CEAEFB067489}"/>
                </a:ext>
              </a:extLst>
            </p:cNvPr>
            <p:cNvCxnSpPr>
              <a:cxnSpLocks/>
            </p:cNvCxnSpPr>
            <p:nvPr/>
          </p:nvCxnSpPr>
          <p:spPr>
            <a:xfrm flipV="1">
              <a:off x="904221" y="3093288"/>
              <a:ext cx="1773751" cy="292504"/>
            </a:xfrm>
            <a:prstGeom prst="bentConnector3">
              <a:avLst>
                <a:gd name="adj1" fmla="val 80476"/>
              </a:avLst>
            </a:prstGeom>
            <a:ln w="127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22" name="TextBox 32">
              <a:extLst>
                <a:ext uri="{FF2B5EF4-FFF2-40B4-BE49-F238E27FC236}">
                  <a16:creationId xmlns:a16="http://schemas.microsoft.com/office/drawing/2014/main" id="{CC91A0A7-EDF2-8ECC-0ADF-EEE069E0D497}"/>
                </a:ext>
              </a:extLst>
            </p:cNvPr>
            <p:cNvSpPr txBox="1"/>
            <p:nvPr/>
          </p:nvSpPr>
          <p:spPr>
            <a:xfrm>
              <a:off x="118113" y="5406031"/>
              <a:ext cx="1670720" cy="9387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u="sng">
                  <a:latin typeface="Arial" panose="020B0604020202020204" pitchFamily="34" charset="0"/>
                  <a:cs typeface="Arial" panose="020B0604020202020204" pitchFamily="34" charset="0"/>
                </a:rPr>
                <a:t>Types of Burns</a:t>
              </a:r>
            </a:p>
            <a:p>
              <a:pPr marL="171450" indent="-171450">
                <a:buFont typeface="Arial" panose="020B0604020202020204" pitchFamily="34" charset="0"/>
                <a:buChar char="•"/>
              </a:pPr>
              <a:r>
                <a:rPr lang="en-US" sz="1100">
                  <a:latin typeface="Arial" panose="020B0604020202020204" pitchFamily="34" charset="0"/>
                  <a:cs typeface="Arial" panose="020B0604020202020204" pitchFamily="34" charset="0"/>
                </a:rPr>
                <a:t>Thermal</a:t>
              </a:r>
            </a:p>
            <a:p>
              <a:pPr marL="171450" indent="-171450">
                <a:buFont typeface="Arial" panose="020B0604020202020204" pitchFamily="34" charset="0"/>
                <a:buChar char="•"/>
              </a:pPr>
              <a:r>
                <a:rPr lang="en-US" sz="1100">
                  <a:latin typeface="Arial" panose="020B0604020202020204" pitchFamily="34" charset="0"/>
                  <a:cs typeface="Arial" panose="020B0604020202020204" pitchFamily="34" charset="0"/>
                </a:rPr>
                <a:t>Chemical</a:t>
              </a:r>
            </a:p>
            <a:p>
              <a:pPr marL="171450" indent="-171450">
                <a:buFont typeface="Arial" panose="020B0604020202020204" pitchFamily="34" charset="0"/>
                <a:buChar char="•"/>
              </a:pPr>
              <a:r>
                <a:rPr lang="en-US" sz="1100">
                  <a:latin typeface="Arial" panose="020B0604020202020204" pitchFamily="34" charset="0"/>
                  <a:cs typeface="Arial" panose="020B0604020202020204" pitchFamily="34" charset="0"/>
                </a:rPr>
                <a:t>Laser</a:t>
              </a:r>
            </a:p>
            <a:p>
              <a:pPr marL="171450" indent="-171450">
                <a:buFont typeface="Arial" panose="020B0604020202020204" pitchFamily="34" charset="0"/>
                <a:buChar char="•"/>
              </a:pPr>
              <a:r>
                <a:rPr lang="en-US" sz="1100">
                  <a:latin typeface="Arial" panose="020B0604020202020204" pitchFamily="34" charset="0"/>
                  <a:cs typeface="Arial" panose="020B0604020202020204" pitchFamily="34" charset="0"/>
                </a:rPr>
                <a:t>Electrical</a:t>
              </a:r>
            </a:p>
          </p:txBody>
        </p:sp>
        <p:sp>
          <p:nvSpPr>
            <p:cNvPr id="24" name="TextBox 39">
              <a:extLst>
                <a:ext uri="{FF2B5EF4-FFF2-40B4-BE49-F238E27FC236}">
                  <a16:creationId xmlns:a16="http://schemas.microsoft.com/office/drawing/2014/main" id="{D8235D91-659B-7C2E-7908-BFE2F52DE160}"/>
                </a:ext>
              </a:extLst>
            </p:cNvPr>
            <p:cNvSpPr txBox="1"/>
            <p:nvPr/>
          </p:nvSpPr>
          <p:spPr>
            <a:xfrm>
              <a:off x="36826" y="363248"/>
              <a:ext cx="1592078" cy="300082"/>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u="sng">
                  <a:latin typeface="Arial"/>
                  <a:cs typeface="Arial"/>
                </a:rPr>
                <a:t>Triage</a:t>
              </a:r>
              <a:endParaRPr lang="en-US" sz="2000" b="1" u="sng">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F48073E7-D955-CC36-5A10-90C57C8D1893}"/>
                </a:ext>
              </a:extLst>
            </p:cNvPr>
            <p:cNvSpPr/>
            <p:nvPr/>
          </p:nvSpPr>
          <p:spPr>
            <a:xfrm>
              <a:off x="8495748" y="2941766"/>
              <a:ext cx="791780" cy="1589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Rectangle 27">
              <a:extLst>
                <a:ext uri="{FF2B5EF4-FFF2-40B4-BE49-F238E27FC236}">
                  <a16:creationId xmlns:a16="http://schemas.microsoft.com/office/drawing/2014/main" id="{B9CC1A08-F727-FDF1-4968-AAAAF327EEC1}"/>
                </a:ext>
              </a:extLst>
            </p:cNvPr>
            <p:cNvSpPr/>
            <p:nvPr/>
          </p:nvSpPr>
          <p:spPr>
            <a:xfrm>
              <a:off x="6486068" y="2859831"/>
              <a:ext cx="840941" cy="2490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 name="Rectangle 29">
              <a:extLst>
                <a:ext uri="{FF2B5EF4-FFF2-40B4-BE49-F238E27FC236}">
                  <a16:creationId xmlns:a16="http://schemas.microsoft.com/office/drawing/2014/main" id="{6F3A62BE-DEC1-E5CA-A5E8-B817349F4FAE}"/>
                </a:ext>
              </a:extLst>
            </p:cNvPr>
            <p:cNvSpPr/>
            <p:nvPr/>
          </p:nvSpPr>
          <p:spPr>
            <a:xfrm>
              <a:off x="5048242" y="2864068"/>
              <a:ext cx="791780" cy="1589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Rectangle 31">
              <a:extLst>
                <a:ext uri="{FF2B5EF4-FFF2-40B4-BE49-F238E27FC236}">
                  <a16:creationId xmlns:a16="http://schemas.microsoft.com/office/drawing/2014/main" id="{89ABF06A-A5BC-AD5B-A04D-A7EBF6F01785}"/>
                </a:ext>
              </a:extLst>
            </p:cNvPr>
            <p:cNvSpPr/>
            <p:nvPr/>
          </p:nvSpPr>
          <p:spPr>
            <a:xfrm>
              <a:off x="7566203" y="6329940"/>
              <a:ext cx="799973" cy="2244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TextBox 47">
              <a:extLst>
                <a:ext uri="{FF2B5EF4-FFF2-40B4-BE49-F238E27FC236}">
                  <a16:creationId xmlns:a16="http://schemas.microsoft.com/office/drawing/2014/main" id="{F077FC44-766F-E520-DC7E-A54F0C796F37}"/>
                </a:ext>
              </a:extLst>
            </p:cNvPr>
            <p:cNvSpPr txBox="1"/>
            <p:nvPr/>
          </p:nvSpPr>
          <p:spPr>
            <a:xfrm>
              <a:off x="7487999" y="6349287"/>
              <a:ext cx="947682" cy="184666"/>
            </a:xfrm>
            <a:prstGeom prst="rect">
              <a:avLst/>
            </a:prstGeom>
            <a:noFill/>
            <a:ln>
              <a:solidFill>
                <a:srgbClr val="FF0000"/>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cs typeface="Calibri"/>
                </a:rPr>
                <a:t>Patient Pickup</a:t>
              </a:r>
            </a:p>
          </p:txBody>
        </p:sp>
        <p:cxnSp>
          <p:nvCxnSpPr>
            <p:cNvPr id="35" name="Straight Arrow Connector 34" descr="Patient Flow">
              <a:extLst>
                <a:ext uri="{FF2B5EF4-FFF2-40B4-BE49-F238E27FC236}">
                  <a16:creationId xmlns:a16="http://schemas.microsoft.com/office/drawing/2014/main" id="{B80147FD-D867-27C7-1A7B-C4555264093F}"/>
                </a:ext>
                <a:ext uri="{C183D7F6-B498-43B3-948B-1728B52AA6E4}">
                  <adec:decorative xmlns:adec="http://schemas.microsoft.com/office/drawing/2017/decorative" val="0"/>
                </a:ext>
              </a:extLst>
            </p:cNvPr>
            <p:cNvCxnSpPr>
              <a:cxnSpLocks/>
            </p:cNvCxnSpPr>
            <p:nvPr/>
          </p:nvCxnSpPr>
          <p:spPr>
            <a:xfrm flipH="1">
              <a:off x="8391665" y="3872528"/>
              <a:ext cx="600841" cy="16724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49">
              <a:extLst>
                <a:ext uri="{FF2B5EF4-FFF2-40B4-BE49-F238E27FC236}">
                  <a16:creationId xmlns:a16="http://schemas.microsoft.com/office/drawing/2014/main" id="{552E7FD4-4DF0-7D3E-55E8-15A33C83A9A3}"/>
                </a:ext>
              </a:extLst>
            </p:cNvPr>
            <p:cNvSpPr txBox="1"/>
            <p:nvPr/>
          </p:nvSpPr>
          <p:spPr>
            <a:xfrm rot="6540000">
              <a:off x="8306083" y="4609800"/>
              <a:ext cx="781269" cy="1962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1">
                  <a:cs typeface="Calibri"/>
                </a:rPr>
                <a:t>Patient Flow</a:t>
              </a:r>
              <a:endParaRPr lang="en-US" sz="1100" b="1"/>
            </a:p>
          </p:txBody>
        </p:sp>
        <p:cxnSp>
          <p:nvCxnSpPr>
            <p:cNvPr id="38" name="Straight Arrow Connector 37" descr="Patient Flow">
              <a:extLst>
                <a:ext uri="{FF2B5EF4-FFF2-40B4-BE49-F238E27FC236}">
                  <a16:creationId xmlns:a16="http://schemas.microsoft.com/office/drawing/2014/main" id="{A47A6287-32CB-EF04-C6E9-CE779CB311E3}"/>
                </a:ext>
                <a:ext uri="{C183D7F6-B498-43B3-948B-1728B52AA6E4}">
                  <adec:decorative xmlns:adec="http://schemas.microsoft.com/office/drawing/2017/decorative" val="0"/>
                </a:ext>
              </a:extLst>
            </p:cNvPr>
            <p:cNvCxnSpPr>
              <a:cxnSpLocks/>
            </p:cNvCxnSpPr>
            <p:nvPr/>
          </p:nvCxnSpPr>
          <p:spPr>
            <a:xfrm>
              <a:off x="7312828" y="2941004"/>
              <a:ext cx="1308537" cy="35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TextBox 51">
              <a:extLst>
                <a:ext uri="{FF2B5EF4-FFF2-40B4-BE49-F238E27FC236}">
                  <a16:creationId xmlns:a16="http://schemas.microsoft.com/office/drawing/2014/main" id="{C936DAB8-A1DD-2580-C3D2-CCC6A601CBEC}"/>
                </a:ext>
              </a:extLst>
            </p:cNvPr>
            <p:cNvSpPr txBox="1"/>
            <p:nvPr/>
          </p:nvSpPr>
          <p:spPr>
            <a:xfrm>
              <a:off x="7602709" y="2739243"/>
              <a:ext cx="781269" cy="1962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1">
                  <a:cs typeface="Calibri"/>
                </a:rPr>
                <a:t>Patient Flow</a:t>
              </a:r>
              <a:endParaRPr lang="en-US" sz="1100" b="1"/>
            </a:p>
          </p:txBody>
        </p:sp>
        <p:sp>
          <p:nvSpPr>
            <p:cNvPr id="47" name="Right Brace 46">
              <a:extLst>
                <a:ext uri="{FF2B5EF4-FFF2-40B4-BE49-F238E27FC236}">
                  <a16:creationId xmlns:a16="http://schemas.microsoft.com/office/drawing/2014/main" id="{154001DC-4182-B47F-9466-4064F0995FB0}"/>
                </a:ext>
              </a:extLst>
            </p:cNvPr>
            <p:cNvSpPr/>
            <p:nvPr/>
          </p:nvSpPr>
          <p:spPr>
            <a:xfrm>
              <a:off x="987437" y="3903637"/>
              <a:ext cx="343898" cy="332658"/>
            </a:xfrm>
            <a:prstGeom prst="righ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cxnSp>
          <p:nvCxnSpPr>
            <p:cNvPr id="53" name="Straight Arrow Connector 52">
              <a:extLst>
                <a:ext uri="{FF2B5EF4-FFF2-40B4-BE49-F238E27FC236}">
                  <a16:creationId xmlns:a16="http://schemas.microsoft.com/office/drawing/2014/main" id="{64507329-FA95-524B-48EA-E96941E6FB5D}"/>
                </a:ext>
              </a:extLst>
            </p:cNvPr>
            <p:cNvCxnSpPr/>
            <p:nvPr/>
          </p:nvCxnSpPr>
          <p:spPr>
            <a:xfrm>
              <a:off x="1332312" y="4079375"/>
              <a:ext cx="1241695" cy="68310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778659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DCFF60C6-1463-8777-2A04-757723CFA3CF}"/>
              </a:ext>
            </a:extLst>
          </p:cNvPr>
          <p:cNvSpPr txBox="1"/>
          <p:nvPr/>
        </p:nvSpPr>
        <p:spPr>
          <a:xfrm>
            <a:off x="-1242" y="1242"/>
            <a:ext cx="9143999" cy="369332"/>
          </a:xfrm>
          <a:prstGeom prst="rect">
            <a:avLst/>
          </a:prstGeom>
          <a:solidFill>
            <a:srgbClr val="FF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457200">
              <a:defRPr/>
            </a:pPr>
            <a:r>
              <a:rPr lang="en-US" b="1" dirty="0">
                <a:solidFill>
                  <a:prstClr val="black"/>
                </a:solidFill>
                <a:latin typeface="Arial"/>
                <a:cs typeface="Arial"/>
              </a:rPr>
              <a:t>9 LINE MEDEICAL EVACTUATION REQUEST (GTA 08-01-004)</a:t>
            </a:r>
            <a:endParaRPr lang="en-US" sz="1800" b="1" i="0" u="none" strike="noStrike" kern="1200" cap="none" spc="0" normalizeH="0" baseline="0" noProof="0" dirty="0">
              <a:ln>
                <a:noFill/>
              </a:ln>
              <a:solidFill>
                <a:prstClr val="black"/>
              </a:solidFill>
              <a:effectLst/>
              <a:uLnTx/>
              <a:uFillTx/>
              <a:latin typeface="Arial"/>
              <a:cs typeface="Arial"/>
            </a:endParaRPr>
          </a:p>
        </p:txBody>
      </p:sp>
      <p:pic>
        <p:nvPicPr>
          <p:cNvPr id="14" name="Picture 13" descr="Table&#10;&#10;Description automatically generated">
            <a:extLst>
              <a:ext uri="{FF2B5EF4-FFF2-40B4-BE49-F238E27FC236}">
                <a16:creationId xmlns:a16="http://schemas.microsoft.com/office/drawing/2014/main" id="{696F70C3-A7F3-9847-B68C-E8283D6451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 y="370574"/>
            <a:ext cx="9143170" cy="3704469"/>
          </a:xfrm>
          <a:prstGeom prst="rect">
            <a:avLst/>
          </a:prstGeom>
        </p:spPr>
      </p:pic>
      <p:pic>
        <p:nvPicPr>
          <p:cNvPr id="5" name="Picture 4">
            <a:extLst>
              <a:ext uri="{FF2B5EF4-FFF2-40B4-BE49-F238E27FC236}">
                <a16:creationId xmlns:a16="http://schemas.microsoft.com/office/drawing/2014/main" id="{AA6E5E0A-6B2A-CF5C-4B52-8CCF8BA85809}"/>
              </a:ext>
            </a:extLst>
          </p:cNvPr>
          <p:cNvPicPr>
            <a:picLocks noChangeAspect="1"/>
          </p:cNvPicPr>
          <p:nvPr/>
        </p:nvPicPr>
        <p:blipFill>
          <a:blip r:embed="rId3"/>
          <a:stretch>
            <a:fillRect/>
          </a:stretch>
        </p:blipFill>
        <p:spPr>
          <a:xfrm>
            <a:off x="0" y="4067014"/>
            <a:ext cx="9143998" cy="2792804"/>
          </a:xfrm>
          <a:prstGeom prst="rect">
            <a:avLst/>
          </a:prstGeom>
        </p:spPr>
      </p:pic>
    </p:spTree>
    <p:extLst>
      <p:ext uri="{BB962C8B-B14F-4D97-AF65-F5344CB8AC3E}">
        <p14:creationId xmlns:p14="http://schemas.microsoft.com/office/powerpoint/2010/main" val="751153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13D61E9F-53EE-5FB6-88B8-F4C86021B21C}"/>
              </a:ext>
            </a:extLst>
          </p:cNvPr>
          <p:cNvSpPr txBox="1"/>
          <p:nvPr/>
        </p:nvSpPr>
        <p:spPr>
          <a:xfrm>
            <a:off x="2286000" y="3246027"/>
            <a:ext cx="4572000" cy="369332"/>
          </a:xfrm>
          <a:prstGeom prst="rect">
            <a:avLst/>
          </a:prstGeom>
          <a:noFill/>
        </p:spPr>
        <p:txBody>
          <a:bodyPr wrap="square">
            <a:spAutoFit/>
          </a:bodyPr>
          <a:lstStyle/>
          <a:p>
            <a:r>
              <a:rPr lang="en-US" b="0" i="0" dirty="0">
                <a:solidFill>
                  <a:srgbClr val="000000"/>
                </a:solidFill>
                <a:effectLst/>
                <a:latin typeface="Times New Roman" panose="02020603050405020304" pitchFamily="18" charset="0"/>
              </a:rPr>
              <a:t> </a:t>
            </a:r>
            <a:endParaRPr lang="en-US" dirty="0"/>
          </a:p>
        </p:txBody>
      </p:sp>
      <p:sp>
        <p:nvSpPr>
          <p:cNvPr id="18" name="TextBox 17">
            <a:extLst>
              <a:ext uri="{FF2B5EF4-FFF2-40B4-BE49-F238E27FC236}">
                <a16:creationId xmlns:a16="http://schemas.microsoft.com/office/drawing/2014/main" id="{BD5FDBA3-2964-6376-E0F2-44BCD204A071}"/>
              </a:ext>
            </a:extLst>
          </p:cNvPr>
          <p:cNvSpPr txBox="1"/>
          <p:nvPr/>
        </p:nvSpPr>
        <p:spPr>
          <a:xfrm>
            <a:off x="2286000" y="3246027"/>
            <a:ext cx="4572000" cy="369332"/>
          </a:xfrm>
          <a:prstGeom prst="rect">
            <a:avLst/>
          </a:prstGeom>
          <a:noFill/>
        </p:spPr>
        <p:txBody>
          <a:bodyPr wrap="square">
            <a:spAutoFit/>
          </a:bodyPr>
          <a:lstStyle/>
          <a:p>
            <a:r>
              <a:rPr lang="en-US" b="0" i="0" dirty="0">
                <a:solidFill>
                  <a:srgbClr val="000000"/>
                </a:solidFill>
                <a:effectLst/>
                <a:latin typeface="Times New Roman" panose="02020603050405020304" pitchFamily="18" charset="0"/>
              </a:rPr>
              <a:t> </a:t>
            </a:r>
            <a:endParaRPr lang="en-US" dirty="0"/>
          </a:p>
        </p:txBody>
      </p:sp>
      <p:sp>
        <p:nvSpPr>
          <p:cNvPr id="22" name="TextBox 1">
            <a:extLst>
              <a:ext uri="{FF2B5EF4-FFF2-40B4-BE49-F238E27FC236}">
                <a16:creationId xmlns:a16="http://schemas.microsoft.com/office/drawing/2014/main" id="{EAC36618-B242-7F62-31A8-908CBAFAF72E}"/>
              </a:ext>
            </a:extLst>
          </p:cNvPr>
          <p:cNvSpPr txBox="1"/>
          <p:nvPr/>
        </p:nvSpPr>
        <p:spPr>
          <a:xfrm>
            <a:off x="0" y="0"/>
            <a:ext cx="9144000" cy="369332"/>
          </a:xfrm>
          <a:prstGeom prst="rect">
            <a:avLst/>
          </a:prstGeom>
          <a:solidFill>
            <a:srgbClr val="FF0000"/>
          </a:solidFill>
          <a:ln>
            <a:solidFill>
              <a:schemeClr val="tx1"/>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00" b="1" dirty="0">
                <a:latin typeface="Aptos Narrow"/>
              </a:rPr>
              <a:t>CLASS VIII Tracker</a:t>
            </a:r>
          </a:p>
        </p:txBody>
      </p:sp>
      <p:graphicFrame>
        <p:nvGraphicFramePr>
          <p:cNvPr id="3" name="Table 2">
            <a:extLst>
              <a:ext uri="{FF2B5EF4-FFF2-40B4-BE49-F238E27FC236}">
                <a16:creationId xmlns:a16="http://schemas.microsoft.com/office/drawing/2014/main" id="{AE615580-6E96-CCF9-6DD9-B1A71005785F}"/>
              </a:ext>
            </a:extLst>
          </p:cNvPr>
          <p:cNvGraphicFramePr>
            <a:graphicFrameLocks noGrp="1"/>
          </p:cNvGraphicFramePr>
          <p:nvPr>
            <p:extLst>
              <p:ext uri="{D42A27DB-BD31-4B8C-83A1-F6EECF244321}">
                <p14:modId xmlns:p14="http://schemas.microsoft.com/office/powerpoint/2010/main" val="2084038441"/>
              </p:ext>
            </p:extLst>
          </p:nvPr>
        </p:nvGraphicFramePr>
        <p:xfrm>
          <a:off x="-2177" y="368590"/>
          <a:ext cx="9132347" cy="6482063"/>
        </p:xfrm>
        <a:graphic>
          <a:graphicData uri="http://schemas.openxmlformats.org/drawingml/2006/table">
            <a:tbl>
              <a:tblPr firstRow="1" bandRow="1">
                <a:tableStyleId>{5C22544A-7EE6-4342-B048-85BDC9FD1C3A}</a:tableStyleId>
              </a:tblPr>
              <a:tblGrid>
                <a:gridCol w="1826470">
                  <a:extLst>
                    <a:ext uri="{9D8B030D-6E8A-4147-A177-3AD203B41FA5}">
                      <a16:colId xmlns:a16="http://schemas.microsoft.com/office/drawing/2014/main" val="1679058861"/>
                    </a:ext>
                  </a:extLst>
                </a:gridCol>
                <a:gridCol w="1126670">
                  <a:extLst>
                    <a:ext uri="{9D8B030D-6E8A-4147-A177-3AD203B41FA5}">
                      <a16:colId xmlns:a16="http://schemas.microsoft.com/office/drawing/2014/main" val="2596427138"/>
                    </a:ext>
                  </a:extLst>
                </a:gridCol>
                <a:gridCol w="1823357">
                  <a:extLst>
                    <a:ext uri="{9D8B030D-6E8A-4147-A177-3AD203B41FA5}">
                      <a16:colId xmlns:a16="http://schemas.microsoft.com/office/drawing/2014/main" val="3234151966"/>
                    </a:ext>
                  </a:extLst>
                </a:gridCol>
                <a:gridCol w="4355850">
                  <a:extLst>
                    <a:ext uri="{9D8B030D-6E8A-4147-A177-3AD203B41FA5}">
                      <a16:colId xmlns:a16="http://schemas.microsoft.com/office/drawing/2014/main" val="2887722101"/>
                    </a:ext>
                  </a:extLst>
                </a:gridCol>
              </a:tblGrid>
              <a:tr h="370840">
                <a:tc>
                  <a:txBody>
                    <a:bodyPr/>
                    <a:lstStyle/>
                    <a:p>
                      <a:r>
                        <a:rPr lang="en-US" sz="1400" dirty="0">
                          <a:solidFill>
                            <a:schemeClr val="tx1"/>
                          </a:solidFill>
                          <a:latin typeface="Aptos Narrow"/>
                        </a:rPr>
                        <a:t>ITEM</a:t>
                      </a:r>
                      <a:r>
                        <a:rPr lang="en-US" sz="800" dirty="0">
                          <a:solidFill>
                            <a:schemeClr val="tx1"/>
                          </a:solidFill>
                          <a:latin typeface="Aptos Narrow"/>
                        </a:rPr>
                        <a:t> </a:t>
                      </a:r>
                      <a:endParaRPr lang="en-US">
                        <a:solidFill>
                          <a:schemeClr val="tx1"/>
                        </a:solidFill>
                      </a:endParaRPr>
                    </a:p>
                    <a:p>
                      <a:pPr lvl="0">
                        <a:buNone/>
                      </a:pPr>
                      <a:r>
                        <a:rPr lang="en-US" sz="800" dirty="0">
                          <a:solidFill>
                            <a:schemeClr val="tx1"/>
                          </a:solidFill>
                          <a:latin typeface="Aptos Narrow"/>
                        </a:rPr>
                        <a:t>(IFAK, WALK, Litter, SKEDCO, Aid Bag, etc.)</a:t>
                      </a:r>
                      <a:endParaRPr lang="en-US">
                        <a:solidFill>
                          <a:schemeClr val="tx1"/>
                        </a:solidFill>
                      </a:endParaRPr>
                    </a:p>
                  </a:txBody>
                  <a:tcPr>
                    <a:solidFill>
                      <a:srgbClr val="FF0000">
                        <a:alpha val="55000"/>
                      </a:srgbClr>
                    </a:solidFill>
                  </a:tcPr>
                </a:tc>
                <a:tc>
                  <a:txBody>
                    <a:bodyPr/>
                    <a:lstStyle/>
                    <a:p>
                      <a:r>
                        <a:rPr lang="en-US" dirty="0">
                          <a:solidFill>
                            <a:schemeClr val="tx1"/>
                          </a:solidFill>
                          <a:latin typeface="Aptos Narrow"/>
                        </a:rPr>
                        <a:t>Quantity</a:t>
                      </a:r>
                    </a:p>
                  </a:txBody>
                  <a:tcPr>
                    <a:solidFill>
                      <a:srgbClr val="FF0000">
                        <a:alpha val="55000"/>
                      </a:srgbClr>
                    </a:solidFill>
                  </a:tcPr>
                </a:tc>
                <a:tc>
                  <a:txBody>
                    <a:bodyPr/>
                    <a:lstStyle/>
                    <a:p>
                      <a:r>
                        <a:rPr lang="en-US" dirty="0">
                          <a:solidFill>
                            <a:schemeClr val="tx1"/>
                          </a:solidFill>
                          <a:latin typeface="Aptos Narrow"/>
                        </a:rPr>
                        <a:t>Location</a:t>
                      </a:r>
                    </a:p>
                    <a:p>
                      <a:pPr lvl="0">
                        <a:buNone/>
                      </a:pPr>
                      <a:r>
                        <a:rPr lang="en-US" sz="800" dirty="0">
                          <a:solidFill>
                            <a:schemeClr val="tx1"/>
                          </a:solidFill>
                          <a:latin typeface="Aptos Narrow"/>
                        </a:rPr>
                        <a:t>(Individual, Bumper Number, etc.)</a:t>
                      </a:r>
                      <a:endParaRPr lang="en-US" dirty="0">
                        <a:solidFill>
                          <a:schemeClr val="tx1"/>
                        </a:solidFill>
                        <a:latin typeface="Aptos Narrow"/>
                      </a:endParaRPr>
                    </a:p>
                  </a:txBody>
                  <a:tcPr>
                    <a:solidFill>
                      <a:srgbClr val="FF0000">
                        <a:alpha val="55000"/>
                      </a:srgbClr>
                    </a:solidFill>
                  </a:tcPr>
                </a:tc>
                <a:tc>
                  <a:txBody>
                    <a:bodyPr/>
                    <a:lstStyle/>
                    <a:p>
                      <a:r>
                        <a:rPr lang="en-US" dirty="0">
                          <a:solidFill>
                            <a:schemeClr val="tx1"/>
                          </a:solidFill>
                          <a:latin typeface="Aptos Narrow"/>
                        </a:rPr>
                        <a:t>Shortages or Status</a:t>
                      </a:r>
                    </a:p>
                  </a:txBody>
                  <a:tcPr>
                    <a:solidFill>
                      <a:srgbClr val="FF0000">
                        <a:alpha val="55000"/>
                      </a:srgbClr>
                    </a:solidFill>
                  </a:tcPr>
                </a:tc>
                <a:extLst>
                  <a:ext uri="{0D108BD9-81ED-4DB2-BD59-A6C34878D82A}">
                    <a16:rowId xmlns:a16="http://schemas.microsoft.com/office/drawing/2014/main" val="1582770946"/>
                  </a:ext>
                </a:extLst>
              </a:tr>
              <a:tr h="370840">
                <a:tc>
                  <a:txBody>
                    <a:bodyPr/>
                    <a:lstStyle/>
                    <a:p>
                      <a:endParaRPr lang="en-US"/>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a:p>
                  </a:txBody>
                  <a:tcPr>
                    <a:solidFill>
                      <a:schemeClr val="bg2">
                        <a:lumMod val="90000"/>
                      </a:schemeClr>
                    </a:solidFill>
                  </a:tcPr>
                </a:tc>
                <a:extLst>
                  <a:ext uri="{0D108BD9-81ED-4DB2-BD59-A6C34878D82A}">
                    <a16:rowId xmlns:a16="http://schemas.microsoft.com/office/drawing/2014/main" val="981756462"/>
                  </a:ext>
                </a:extLst>
              </a:tr>
              <a:tr h="370840">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extLst>
                  <a:ext uri="{0D108BD9-81ED-4DB2-BD59-A6C34878D82A}">
                    <a16:rowId xmlns:a16="http://schemas.microsoft.com/office/drawing/2014/main" val="1028763154"/>
                  </a:ext>
                </a:extLst>
              </a:tr>
              <a:tr h="370840">
                <a:tc>
                  <a:txBody>
                    <a:bodyPr/>
                    <a:lstStyle/>
                    <a:p>
                      <a:endParaRPr lang="en-US"/>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a:p>
                  </a:txBody>
                  <a:tcPr>
                    <a:solidFill>
                      <a:schemeClr val="bg2">
                        <a:lumMod val="90000"/>
                      </a:schemeClr>
                    </a:solidFill>
                  </a:tcPr>
                </a:tc>
                <a:extLst>
                  <a:ext uri="{0D108BD9-81ED-4DB2-BD59-A6C34878D82A}">
                    <a16:rowId xmlns:a16="http://schemas.microsoft.com/office/drawing/2014/main" val="4103472967"/>
                  </a:ext>
                </a:extLst>
              </a:tr>
              <a:tr h="370840">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extLst>
                  <a:ext uri="{0D108BD9-81ED-4DB2-BD59-A6C34878D82A}">
                    <a16:rowId xmlns:a16="http://schemas.microsoft.com/office/drawing/2014/main" val="1000701864"/>
                  </a:ext>
                </a:extLst>
              </a:tr>
              <a:tr h="370840">
                <a:tc>
                  <a:txBody>
                    <a:bodyPr/>
                    <a:lstStyle/>
                    <a:p>
                      <a:endParaRPr lang="en-US"/>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a:p>
                  </a:txBody>
                  <a:tcPr>
                    <a:solidFill>
                      <a:schemeClr val="bg2">
                        <a:lumMod val="90000"/>
                      </a:schemeClr>
                    </a:solidFill>
                  </a:tcPr>
                </a:tc>
                <a:extLst>
                  <a:ext uri="{0D108BD9-81ED-4DB2-BD59-A6C34878D82A}">
                    <a16:rowId xmlns:a16="http://schemas.microsoft.com/office/drawing/2014/main" val="1405475939"/>
                  </a:ext>
                </a:extLst>
              </a:tr>
              <a:tr h="370840">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tc>
                  <a:txBody>
                    <a:bodyPr/>
                    <a:lstStyle/>
                    <a:p>
                      <a:endParaRPr lang="en-US"/>
                    </a:p>
                  </a:txBody>
                  <a:tcPr>
                    <a:solidFill>
                      <a:schemeClr val="bg1">
                        <a:lumMod val="95000"/>
                      </a:schemeClr>
                    </a:solidFill>
                  </a:tcPr>
                </a:tc>
                <a:extLst>
                  <a:ext uri="{0D108BD9-81ED-4DB2-BD59-A6C34878D82A}">
                    <a16:rowId xmlns:a16="http://schemas.microsoft.com/office/drawing/2014/main" val="614877934"/>
                  </a:ext>
                </a:extLst>
              </a:tr>
              <a:tr h="370840">
                <a:tc>
                  <a:txBody>
                    <a:bodyPr/>
                    <a:lstStyle/>
                    <a:p>
                      <a:endParaRPr lang="en-US"/>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a:p>
                  </a:txBody>
                  <a:tcPr>
                    <a:solidFill>
                      <a:schemeClr val="bg2">
                        <a:lumMod val="90000"/>
                      </a:schemeClr>
                    </a:solidFill>
                  </a:tcPr>
                </a:tc>
                <a:tc>
                  <a:txBody>
                    <a:bodyPr/>
                    <a:lstStyle/>
                    <a:p>
                      <a:endParaRPr lang="en-US"/>
                    </a:p>
                  </a:txBody>
                  <a:tcPr>
                    <a:solidFill>
                      <a:schemeClr val="bg2">
                        <a:lumMod val="90000"/>
                      </a:schemeClr>
                    </a:solidFill>
                  </a:tcPr>
                </a:tc>
                <a:extLst>
                  <a:ext uri="{0D108BD9-81ED-4DB2-BD59-A6C34878D82A}">
                    <a16:rowId xmlns:a16="http://schemas.microsoft.com/office/drawing/2014/main" val="3751097173"/>
                  </a:ext>
                </a:extLst>
              </a:tr>
              <a:tr h="370839">
                <a:tc>
                  <a:txBody>
                    <a:bodyPr/>
                    <a:lstStyle/>
                    <a:p>
                      <a:pPr lvl="0">
                        <a:buNone/>
                      </a:pPr>
                      <a:endParaRPr lang="en-US" dirty="0"/>
                    </a:p>
                  </a:txBody>
                  <a:tcPr>
                    <a:solidFill>
                      <a:schemeClr val="bg1">
                        <a:lumMod val="95000"/>
                      </a:schemeClr>
                    </a:solidFill>
                  </a:tcPr>
                </a:tc>
                <a:tc>
                  <a:txBody>
                    <a:bodyPr/>
                    <a:lstStyle/>
                    <a:p>
                      <a:pPr lvl="0">
                        <a:buNone/>
                      </a:pPr>
                      <a:endParaRPr lang="en-US" dirty="0"/>
                    </a:p>
                  </a:txBody>
                  <a:tcPr>
                    <a:solidFill>
                      <a:schemeClr val="bg1">
                        <a:lumMod val="95000"/>
                      </a:schemeClr>
                    </a:solidFill>
                  </a:tcPr>
                </a:tc>
                <a:tc>
                  <a:txBody>
                    <a:bodyPr/>
                    <a:lstStyle/>
                    <a:p>
                      <a:pPr lvl="0">
                        <a:buNone/>
                      </a:pPr>
                      <a:endParaRPr lang="en-US" dirty="0"/>
                    </a:p>
                  </a:txBody>
                  <a:tcPr>
                    <a:solidFill>
                      <a:schemeClr val="bg1">
                        <a:lumMod val="95000"/>
                      </a:schemeClr>
                    </a:solidFill>
                  </a:tcPr>
                </a:tc>
                <a:tc>
                  <a:txBody>
                    <a:bodyPr/>
                    <a:lstStyle/>
                    <a:p>
                      <a:pPr lvl="0">
                        <a:buNone/>
                      </a:pPr>
                      <a:endParaRPr lang="en-US" dirty="0"/>
                    </a:p>
                  </a:txBody>
                  <a:tcPr>
                    <a:solidFill>
                      <a:schemeClr val="bg1">
                        <a:lumMod val="95000"/>
                      </a:schemeClr>
                    </a:solidFill>
                  </a:tcPr>
                </a:tc>
                <a:extLst>
                  <a:ext uri="{0D108BD9-81ED-4DB2-BD59-A6C34878D82A}">
                    <a16:rowId xmlns:a16="http://schemas.microsoft.com/office/drawing/2014/main" val="576072797"/>
                  </a:ext>
                </a:extLst>
              </a:tr>
              <a:tr h="370838">
                <a:tc>
                  <a:txBody>
                    <a:bodyPr/>
                    <a:lstStyle/>
                    <a:p>
                      <a:pPr lvl="0">
                        <a:buNone/>
                      </a:pPr>
                      <a:endParaRPr lang="en-US" dirty="0"/>
                    </a:p>
                  </a:txBody>
                  <a:tcPr>
                    <a:solidFill>
                      <a:schemeClr val="bg2">
                        <a:lumMod val="90000"/>
                      </a:schemeClr>
                    </a:solidFill>
                  </a:tcPr>
                </a:tc>
                <a:tc>
                  <a:txBody>
                    <a:bodyPr/>
                    <a:lstStyle/>
                    <a:p>
                      <a:pPr lvl="0">
                        <a:buNone/>
                      </a:pPr>
                      <a:endParaRPr lang="en-US" dirty="0"/>
                    </a:p>
                  </a:txBody>
                  <a:tcPr>
                    <a:solidFill>
                      <a:schemeClr val="bg2">
                        <a:lumMod val="90000"/>
                      </a:schemeClr>
                    </a:solidFill>
                  </a:tcPr>
                </a:tc>
                <a:tc>
                  <a:txBody>
                    <a:bodyPr/>
                    <a:lstStyle/>
                    <a:p>
                      <a:pPr lvl="0">
                        <a:buNone/>
                      </a:pPr>
                      <a:endParaRPr lang="en-US" dirty="0"/>
                    </a:p>
                  </a:txBody>
                  <a:tcPr>
                    <a:solidFill>
                      <a:schemeClr val="bg2">
                        <a:lumMod val="90000"/>
                      </a:schemeClr>
                    </a:solidFill>
                  </a:tcPr>
                </a:tc>
                <a:tc>
                  <a:txBody>
                    <a:bodyPr/>
                    <a:lstStyle/>
                    <a:p>
                      <a:pPr lvl="0">
                        <a:buNone/>
                      </a:pPr>
                      <a:endParaRPr lang="en-US" dirty="0"/>
                    </a:p>
                  </a:txBody>
                  <a:tcPr>
                    <a:solidFill>
                      <a:schemeClr val="bg2">
                        <a:lumMod val="90000"/>
                      </a:schemeClr>
                    </a:solidFill>
                  </a:tcPr>
                </a:tc>
                <a:extLst>
                  <a:ext uri="{0D108BD9-81ED-4DB2-BD59-A6C34878D82A}">
                    <a16:rowId xmlns:a16="http://schemas.microsoft.com/office/drawing/2014/main" val="3308040463"/>
                  </a:ext>
                </a:extLst>
              </a:tr>
              <a:tr h="370838">
                <a:tc>
                  <a:txBody>
                    <a:bodyPr/>
                    <a:lstStyle/>
                    <a:p>
                      <a:pPr lvl="0">
                        <a:buNone/>
                      </a:pPr>
                      <a:endParaRPr lang="en-US" dirty="0"/>
                    </a:p>
                  </a:txBody>
                  <a:tcPr>
                    <a:solidFill>
                      <a:schemeClr val="bg1">
                        <a:lumMod val="95000"/>
                      </a:schemeClr>
                    </a:solidFill>
                  </a:tcPr>
                </a:tc>
                <a:tc>
                  <a:txBody>
                    <a:bodyPr/>
                    <a:lstStyle/>
                    <a:p>
                      <a:pPr lvl="0">
                        <a:buNone/>
                      </a:pPr>
                      <a:endParaRPr lang="en-US" dirty="0"/>
                    </a:p>
                  </a:txBody>
                  <a:tcPr>
                    <a:solidFill>
                      <a:schemeClr val="bg1">
                        <a:lumMod val="95000"/>
                      </a:schemeClr>
                    </a:solidFill>
                  </a:tcPr>
                </a:tc>
                <a:tc>
                  <a:txBody>
                    <a:bodyPr/>
                    <a:lstStyle/>
                    <a:p>
                      <a:pPr lvl="0">
                        <a:buNone/>
                      </a:pPr>
                      <a:endParaRPr lang="en-US" dirty="0"/>
                    </a:p>
                  </a:txBody>
                  <a:tcPr>
                    <a:solidFill>
                      <a:schemeClr val="bg1">
                        <a:lumMod val="95000"/>
                      </a:schemeClr>
                    </a:solidFill>
                  </a:tcPr>
                </a:tc>
                <a:tc>
                  <a:txBody>
                    <a:bodyPr/>
                    <a:lstStyle/>
                    <a:p>
                      <a:pPr lvl="0">
                        <a:buNone/>
                      </a:pPr>
                      <a:endParaRPr lang="en-US" dirty="0"/>
                    </a:p>
                  </a:txBody>
                  <a:tcPr>
                    <a:solidFill>
                      <a:schemeClr val="bg1">
                        <a:lumMod val="95000"/>
                      </a:schemeClr>
                    </a:solidFill>
                  </a:tcPr>
                </a:tc>
                <a:extLst>
                  <a:ext uri="{0D108BD9-81ED-4DB2-BD59-A6C34878D82A}">
                    <a16:rowId xmlns:a16="http://schemas.microsoft.com/office/drawing/2014/main" val="3967927811"/>
                  </a:ext>
                </a:extLst>
              </a:tr>
              <a:tr h="370838">
                <a:tc>
                  <a:txBody>
                    <a:bodyPr/>
                    <a:lstStyle/>
                    <a:p>
                      <a:pPr lvl="0">
                        <a:buNone/>
                      </a:pPr>
                      <a:endParaRPr lang="en-US" dirty="0"/>
                    </a:p>
                  </a:txBody>
                  <a:tcPr>
                    <a:solidFill>
                      <a:schemeClr val="bg2">
                        <a:lumMod val="90000"/>
                      </a:schemeClr>
                    </a:solidFill>
                  </a:tcPr>
                </a:tc>
                <a:tc>
                  <a:txBody>
                    <a:bodyPr/>
                    <a:lstStyle/>
                    <a:p>
                      <a:pPr lvl="0">
                        <a:buNone/>
                      </a:pPr>
                      <a:endParaRPr lang="en-US" dirty="0"/>
                    </a:p>
                  </a:txBody>
                  <a:tcPr>
                    <a:solidFill>
                      <a:schemeClr val="bg2">
                        <a:lumMod val="90000"/>
                      </a:schemeClr>
                    </a:solidFill>
                  </a:tcPr>
                </a:tc>
                <a:tc>
                  <a:txBody>
                    <a:bodyPr/>
                    <a:lstStyle/>
                    <a:p>
                      <a:pPr lvl="0">
                        <a:buNone/>
                      </a:pPr>
                      <a:endParaRPr lang="en-US" dirty="0"/>
                    </a:p>
                  </a:txBody>
                  <a:tcPr>
                    <a:solidFill>
                      <a:schemeClr val="bg2">
                        <a:lumMod val="90000"/>
                      </a:schemeClr>
                    </a:solidFill>
                  </a:tcPr>
                </a:tc>
                <a:tc>
                  <a:txBody>
                    <a:bodyPr/>
                    <a:lstStyle/>
                    <a:p>
                      <a:pPr lvl="0">
                        <a:buNone/>
                      </a:pPr>
                      <a:endParaRPr lang="en-US" dirty="0"/>
                    </a:p>
                  </a:txBody>
                  <a:tcPr>
                    <a:solidFill>
                      <a:schemeClr val="bg2">
                        <a:lumMod val="90000"/>
                      </a:schemeClr>
                    </a:solidFill>
                  </a:tcPr>
                </a:tc>
                <a:extLst>
                  <a:ext uri="{0D108BD9-81ED-4DB2-BD59-A6C34878D82A}">
                    <a16:rowId xmlns:a16="http://schemas.microsoft.com/office/drawing/2014/main" val="1174851902"/>
                  </a:ext>
                </a:extLst>
              </a:tr>
              <a:tr h="370838">
                <a:tc>
                  <a:txBody>
                    <a:bodyPr/>
                    <a:lstStyle/>
                    <a:p>
                      <a:pPr lvl="0">
                        <a:buNone/>
                      </a:pPr>
                      <a:endParaRPr lang="en-US" dirty="0"/>
                    </a:p>
                  </a:txBody>
                  <a:tcPr>
                    <a:solidFill>
                      <a:schemeClr val="bg1">
                        <a:lumMod val="95000"/>
                      </a:schemeClr>
                    </a:solidFill>
                  </a:tcPr>
                </a:tc>
                <a:tc>
                  <a:txBody>
                    <a:bodyPr/>
                    <a:lstStyle/>
                    <a:p>
                      <a:pPr lvl="0">
                        <a:buNone/>
                      </a:pPr>
                      <a:endParaRPr lang="en-US" dirty="0"/>
                    </a:p>
                  </a:txBody>
                  <a:tcPr>
                    <a:solidFill>
                      <a:schemeClr val="bg1">
                        <a:lumMod val="95000"/>
                      </a:schemeClr>
                    </a:solidFill>
                  </a:tcPr>
                </a:tc>
                <a:tc>
                  <a:txBody>
                    <a:bodyPr/>
                    <a:lstStyle/>
                    <a:p>
                      <a:pPr lvl="0">
                        <a:buNone/>
                      </a:pPr>
                      <a:endParaRPr lang="en-US" dirty="0"/>
                    </a:p>
                  </a:txBody>
                  <a:tcPr>
                    <a:solidFill>
                      <a:schemeClr val="bg1">
                        <a:lumMod val="95000"/>
                      </a:schemeClr>
                    </a:solidFill>
                  </a:tcPr>
                </a:tc>
                <a:tc>
                  <a:txBody>
                    <a:bodyPr/>
                    <a:lstStyle/>
                    <a:p>
                      <a:pPr lvl="0">
                        <a:buNone/>
                      </a:pPr>
                      <a:endParaRPr lang="en-US" dirty="0"/>
                    </a:p>
                  </a:txBody>
                  <a:tcPr>
                    <a:solidFill>
                      <a:schemeClr val="bg1">
                        <a:lumMod val="95000"/>
                      </a:schemeClr>
                    </a:solidFill>
                  </a:tcPr>
                </a:tc>
                <a:extLst>
                  <a:ext uri="{0D108BD9-81ED-4DB2-BD59-A6C34878D82A}">
                    <a16:rowId xmlns:a16="http://schemas.microsoft.com/office/drawing/2014/main" val="2621554734"/>
                  </a:ext>
                </a:extLst>
              </a:tr>
              <a:tr h="370838">
                <a:tc>
                  <a:txBody>
                    <a:bodyPr/>
                    <a:lstStyle/>
                    <a:p>
                      <a:pPr lvl="0">
                        <a:buNone/>
                      </a:pPr>
                      <a:endParaRPr lang="en-US" dirty="0"/>
                    </a:p>
                  </a:txBody>
                  <a:tcPr>
                    <a:solidFill>
                      <a:schemeClr val="bg2">
                        <a:lumMod val="90000"/>
                      </a:schemeClr>
                    </a:solidFill>
                  </a:tcPr>
                </a:tc>
                <a:tc>
                  <a:txBody>
                    <a:bodyPr/>
                    <a:lstStyle/>
                    <a:p>
                      <a:pPr lvl="0">
                        <a:buNone/>
                      </a:pPr>
                      <a:endParaRPr lang="en-US" dirty="0"/>
                    </a:p>
                  </a:txBody>
                  <a:tcPr>
                    <a:solidFill>
                      <a:schemeClr val="bg2">
                        <a:lumMod val="90000"/>
                      </a:schemeClr>
                    </a:solidFill>
                  </a:tcPr>
                </a:tc>
                <a:tc>
                  <a:txBody>
                    <a:bodyPr/>
                    <a:lstStyle/>
                    <a:p>
                      <a:pPr lvl="0">
                        <a:buNone/>
                      </a:pPr>
                      <a:endParaRPr lang="en-US" dirty="0"/>
                    </a:p>
                  </a:txBody>
                  <a:tcPr>
                    <a:solidFill>
                      <a:schemeClr val="bg2">
                        <a:lumMod val="90000"/>
                      </a:schemeClr>
                    </a:solidFill>
                  </a:tcPr>
                </a:tc>
                <a:tc>
                  <a:txBody>
                    <a:bodyPr/>
                    <a:lstStyle/>
                    <a:p>
                      <a:pPr lvl="0">
                        <a:buNone/>
                      </a:pPr>
                      <a:endParaRPr lang="en-US" dirty="0"/>
                    </a:p>
                  </a:txBody>
                  <a:tcPr>
                    <a:solidFill>
                      <a:schemeClr val="bg2">
                        <a:lumMod val="90000"/>
                      </a:schemeClr>
                    </a:solidFill>
                  </a:tcPr>
                </a:tc>
                <a:extLst>
                  <a:ext uri="{0D108BD9-81ED-4DB2-BD59-A6C34878D82A}">
                    <a16:rowId xmlns:a16="http://schemas.microsoft.com/office/drawing/2014/main" val="983686974"/>
                  </a:ext>
                </a:extLst>
              </a:tr>
              <a:tr h="370838">
                <a:tc>
                  <a:txBody>
                    <a:bodyPr/>
                    <a:lstStyle/>
                    <a:p>
                      <a:pPr lvl="0">
                        <a:buNone/>
                      </a:pPr>
                      <a:endParaRPr lang="en-US" dirty="0"/>
                    </a:p>
                  </a:txBody>
                  <a:tcPr>
                    <a:solidFill>
                      <a:schemeClr val="bg1">
                        <a:lumMod val="95000"/>
                      </a:schemeClr>
                    </a:solidFill>
                  </a:tcPr>
                </a:tc>
                <a:tc>
                  <a:txBody>
                    <a:bodyPr/>
                    <a:lstStyle/>
                    <a:p>
                      <a:pPr lvl="0">
                        <a:buNone/>
                      </a:pPr>
                      <a:endParaRPr lang="en-US" dirty="0"/>
                    </a:p>
                  </a:txBody>
                  <a:tcPr>
                    <a:solidFill>
                      <a:schemeClr val="bg1">
                        <a:lumMod val="95000"/>
                      </a:schemeClr>
                    </a:solidFill>
                  </a:tcPr>
                </a:tc>
                <a:tc>
                  <a:txBody>
                    <a:bodyPr/>
                    <a:lstStyle/>
                    <a:p>
                      <a:pPr lvl="0">
                        <a:buNone/>
                      </a:pPr>
                      <a:endParaRPr lang="en-US" dirty="0"/>
                    </a:p>
                  </a:txBody>
                  <a:tcPr>
                    <a:solidFill>
                      <a:schemeClr val="bg1">
                        <a:lumMod val="95000"/>
                      </a:schemeClr>
                    </a:solidFill>
                  </a:tcPr>
                </a:tc>
                <a:tc>
                  <a:txBody>
                    <a:bodyPr/>
                    <a:lstStyle/>
                    <a:p>
                      <a:pPr lvl="0">
                        <a:buNone/>
                      </a:pPr>
                      <a:endParaRPr lang="en-US" dirty="0"/>
                    </a:p>
                  </a:txBody>
                  <a:tcPr>
                    <a:solidFill>
                      <a:schemeClr val="bg1">
                        <a:lumMod val="95000"/>
                      </a:schemeClr>
                    </a:solidFill>
                  </a:tcPr>
                </a:tc>
                <a:extLst>
                  <a:ext uri="{0D108BD9-81ED-4DB2-BD59-A6C34878D82A}">
                    <a16:rowId xmlns:a16="http://schemas.microsoft.com/office/drawing/2014/main" val="3464238959"/>
                  </a:ext>
                </a:extLst>
              </a:tr>
              <a:tr h="370838">
                <a:tc>
                  <a:txBody>
                    <a:bodyPr/>
                    <a:lstStyle/>
                    <a:p>
                      <a:pPr lvl="0">
                        <a:buNone/>
                      </a:pPr>
                      <a:endParaRPr lang="en-US" dirty="0"/>
                    </a:p>
                  </a:txBody>
                  <a:tcPr>
                    <a:solidFill>
                      <a:schemeClr val="bg2">
                        <a:lumMod val="90000"/>
                      </a:schemeClr>
                    </a:solidFill>
                  </a:tcPr>
                </a:tc>
                <a:tc>
                  <a:txBody>
                    <a:bodyPr/>
                    <a:lstStyle/>
                    <a:p>
                      <a:pPr lvl="0">
                        <a:buNone/>
                      </a:pPr>
                      <a:endParaRPr lang="en-US" dirty="0"/>
                    </a:p>
                  </a:txBody>
                  <a:tcPr>
                    <a:solidFill>
                      <a:schemeClr val="bg2">
                        <a:lumMod val="90000"/>
                      </a:schemeClr>
                    </a:solidFill>
                  </a:tcPr>
                </a:tc>
                <a:tc>
                  <a:txBody>
                    <a:bodyPr/>
                    <a:lstStyle/>
                    <a:p>
                      <a:pPr lvl="0">
                        <a:buNone/>
                      </a:pPr>
                      <a:endParaRPr lang="en-US" dirty="0"/>
                    </a:p>
                  </a:txBody>
                  <a:tcPr>
                    <a:solidFill>
                      <a:schemeClr val="bg2">
                        <a:lumMod val="90000"/>
                      </a:schemeClr>
                    </a:solidFill>
                  </a:tcPr>
                </a:tc>
                <a:tc>
                  <a:txBody>
                    <a:bodyPr/>
                    <a:lstStyle/>
                    <a:p>
                      <a:pPr lvl="0">
                        <a:buNone/>
                      </a:pPr>
                      <a:endParaRPr lang="en-US" dirty="0"/>
                    </a:p>
                  </a:txBody>
                  <a:tcPr>
                    <a:solidFill>
                      <a:schemeClr val="bg2">
                        <a:lumMod val="90000"/>
                      </a:schemeClr>
                    </a:solidFill>
                  </a:tcPr>
                </a:tc>
                <a:extLst>
                  <a:ext uri="{0D108BD9-81ED-4DB2-BD59-A6C34878D82A}">
                    <a16:rowId xmlns:a16="http://schemas.microsoft.com/office/drawing/2014/main" val="1790517142"/>
                  </a:ext>
                </a:extLst>
              </a:tr>
              <a:tr h="370838">
                <a:tc>
                  <a:txBody>
                    <a:bodyPr/>
                    <a:lstStyle/>
                    <a:p>
                      <a:pPr lvl="0">
                        <a:buNone/>
                      </a:pPr>
                      <a:endParaRPr lang="en-US" dirty="0"/>
                    </a:p>
                  </a:txBody>
                  <a:tcPr>
                    <a:solidFill>
                      <a:schemeClr val="bg1">
                        <a:lumMod val="95000"/>
                      </a:schemeClr>
                    </a:solidFill>
                  </a:tcPr>
                </a:tc>
                <a:tc>
                  <a:txBody>
                    <a:bodyPr/>
                    <a:lstStyle/>
                    <a:p>
                      <a:pPr lvl="0">
                        <a:buNone/>
                      </a:pPr>
                      <a:endParaRPr lang="en-US" dirty="0"/>
                    </a:p>
                  </a:txBody>
                  <a:tcPr>
                    <a:solidFill>
                      <a:schemeClr val="bg1">
                        <a:lumMod val="95000"/>
                      </a:schemeClr>
                    </a:solidFill>
                  </a:tcPr>
                </a:tc>
                <a:tc>
                  <a:txBody>
                    <a:bodyPr/>
                    <a:lstStyle/>
                    <a:p>
                      <a:pPr lvl="0">
                        <a:buNone/>
                      </a:pPr>
                      <a:endParaRPr lang="en-US" dirty="0"/>
                    </a:p>
                  </a:txBody>
                  <a:tcPr>
                    <a:solidFill>
                      <a:schemeClr val="bg1">
                        <a:lumMod val="95000"/>
                      </a:schemeClr>
                    </a:solidFill>
                  </a:tcPr>
                </a:tc>
                <a:tc>
                  <a:txBody>
                    <a:bodyPr/>
                    <a:lstStyle/>
                    <a:p>
                      <a:pPr lvl="0">
                        <a:buNone/>
                      </a:pPr>
                      <a:endParaRPr lang="en-US" dirty="0"/>
                    </a:p>
                  </a:txBody>
                  <a:tcPr>
                    <a:solidFill>
                      <a:schemeClr val="bg1">
                        <a:lumMod val="95000"/>
                      </a:schemeClr>
                    </a:solidFill>
                  </a:tcPr>
                </a:tc>
                <a:extLst>
                  <a:ext uri="{0D108BD9-81ED-4DB2-BD59-A6C34878D82A}">
                    <a16:rowId xmlns:a16="http://schemas.microsoft.com/office/drawing/2014/main" val="4154305399"/>
                  </a:ext>
                </a:extLst>
              </a:tr>
            </a:tbl>
          </a:graphicData>
        </a:graphic>
      </p:graphicFrame>
    </p:spTree>
    <p:extLst>
      <p:ext uri="{BB962C8B-B14F-4D97-AF65-F5344CB8AC3E}">
        <p14:creationId xmlns:p14="http://schemas.microsoft.com/office/powerpoint/2010/main" val="20458393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EA9A1D4-E9A5-0FF6-C4B8-65B8F191C0E9}"/>
              </a:ext>
            </a:extLst>
          </p:cNvPr>
          <p:cNvSpPr>
            <a:spLocks noChangeArrowheads="1"/>
          </p:cNvSpPr>
          <p:nvPr/>
        </p:nvSpPr>
        <p:spPr bwMode="auto">
          <a:xfrm>
            <a:off x="0" y="1"/>
            <a:ext cx="9144000" cy="338876"/>
          </a:xfrm>
          <a:prstGeom prst="rect">
            <a:avLst/>
          </a:prstGeom>
          <a:solidFill>
            <a:srgbClr val="FF0000"/>
          </a:solidFill>
          <a:ln w="9525">
            <a:solidFill>
              <a:schemeClr val="tx1"/>
            </a:solidFill>
            <a:miter lim="800000"/>
            <a:headEnd/>
            <a:tailEnd/>
          </a:ln>
        </p:spPr>
        <p:txBody>
          <a:bodyPr lIns="91269" tIns="45635" rIns="91269" bIns="45635"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MEDEVAC (Left) AND CASEVAC (Right) PLATFORM CAPABILITIES</a:t>
            </a:r>
            <a:endParaRPr kumimoji="0" lang="en-US" sz="1800" b="1" i="1"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endParaRPr>
          </a:p>
        </p:txBody>
      </p:sp>
      <p:pic>
        <p:nvPicPr>
          <p:cNvPr id="10" name="Picture 9" descr="A picture containing indoor, cluttered&#10;&#10;Description automatically generated">
            <a:extLst>
              <a:ext uri="{FF2B5EF4-FFF2-40B4-BE49-F238E27FC236}">
                <a16:creationId xmlns:a16="http://schemas.microsoft.com/office/drawing/2014/main" id="{A88759AF-E4C7-23B0-564E-EF4C319D8C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6" y="3566925"/>
            <a:ext cx="1760080" cy="1571780"/>
          </a:xfrm>
          <a:prstGeom prst="rect">
            <a:avLst/>
          </a:prstGeom>
          <a:ln w="19050">
            <a:solidFill>
              <a:srgbClr val="7030A0"/>
            </a:solidFill>
          </a:ln>
        </p:spPr>
      </p:pic>
      <p:pic>
        <p:nvPicPr>
          <p:cNvPr id="12" name="Picture 11" descr="A picture containing indoor, old, dirty, miller&#10;&#10;Description automatically generated">
            <a:extLst>
              <a:ext uri="{FF2B5EF4-FFF2-40B4-BE49-F238E27FC236}">
                <a16:creationId xmlns:a16="http://schemas.microsoft.com/office/drawing/2014/main" id="{1C4CE9A5-7BEA-D91B-8069-49ABB698EC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8877"/>
            <a:ext cx="2093355" cy="1581489"/>
          </a:xfrm>
          <a:prstGeom prst="rect">
            <a:avLst/>
          </a:prstGeom>
          <a:ln w="19050">
            <a:solidFill>
              <a:srgbClr val="00B050"/>
            </a:solidFill>
          </a:ln>
        </p:spPr>
      </p:pic>
      <p:grpSp>
        <p:nvGrpSpPr>
          <p:cNvPr id="18" name="Group 17">
            <a:extLst>
              <a:ext uri="{FF2B5EF4-FFF2-40B4-BE49-F238E27FC236}">
                <a16:creationId xmlns:a16="http://schemas.microsoft.com/office/drawing/2014/main" id="{C7DD2E16-29BC-E59E-06F4-A56A5CF1922B}"/>
              </a:ext>
            </a:extLst>
          </p:cNvPr>
          <p:cNvGrpSpPr/>
          <p:nvPr/>
        </p:nvGrpSpPr>
        <p:grpSpPr>
          <a:xfrm>
            <a:off x="7437120" y="3373120"/>
            <a:ext cx="1706880" cy="3484879"/>
            <a:chOff x="6247387" y="399837"/>
            <a:chExt cx="2896613" cy="5589514"/>
          </a:xfrm>
        </p:grpSpPr>
        <p:pic>
          <p:nvPicPr>
            <p:cNvPr id="6" name="Picture 5" descr="A picture containing truck, outdoor, device, trailer&#10;&#10;Description automatically generated">
              <a:extLst>
                <a:ext uri="{FF2B5EF4-FFF2-40B4-BE49-F238E27FC236}">
                  <a16:creationId xmlns:a16="http://schemas.microsoft.com/office/drawing/2014/main" id="{5C49F71C-CEFC-8F2E-BFFE-3F9074E2F3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7387" y="3020582"/>
              <a:ext cx="2896613" cy="2968769"/>
            </a:xfrm>
            <a:prstGeom prst="rect">
              <a:avLst/>
            </a:prstGeom>
          </p:spPr>
        </p:pic>
        <p:grpSp>
          <p:nvGrpSpPr>
            <p:cNvPr id="17" name="Group 16">
              <a:extLst>
                <a:ext uri="{FF2B5EF4-FFF2-40B4-BE49-F238E27FC236}">
                  <a16:creationId xmlns:a16="http://schemas.microsoft.com/office/drawing/2014/main" id="{E0E256CA-9E5E-9B59-AA83-47A227D2A8CB}"/>
                </a:ext>
              </a:extLst>
            </p:cNvPr>
            <p:cNvGrpSpPr/>
            <p:nvPr/>
          </p:nvGrpSpPr>
          <p:grpSpPr>
            <a:xfrm>
              <a:off x="6247387" y="399837"/>
              <a:ext cx="2896613" cy="2620745"/>
              <a:chOff x="420093" y="2679347"/>
              <a:chExt cx="2896613" cy="2620745"/>
            </a:xfrm>
          </p:grpSpPr>
          <p:pic>
            <p:nvPicPr>
              <p:cNvPr id="8" name="Picture 7" descr="A picture containing truck, parked&#10;&#10;Description automatically generated">
                <a:extLst>
                  <a:ext uri="{FF2B5EF4-FFF2-40B4-BE49-F238E27FC236}">
                    <a16:creationId xmlns:a16="http://schemas.microsoft.com/office/drawing/2014/main" id="{C840011E-11A3-5F74-A56B-D8C72293EA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093" y="2679347"/>
                <a:ext cx="2896613" cy="1321867"/>
              </a:xfrm>
              <a:prstGeom prst="rect">
                <a:avLst/>
              </a:prstGeom>
            </p:spPr>
          </p:pic>
          <p:pic>
            <p:nvPicPr>
              <p:cNvPr id="14" name="Picture 13" descr="A picture containing accessory, case&#10;&#10;Description automatically generated">
                <a:extLst>
                  <a:ext uri="{FF2B5EF4-FFF2-40B4-BE49-F238E27FC236}">
                    <a16:creationId xmlns:a16="http://schemas.microsoft.com/office/drawing/2014/main" id="{F58667D8-B97A-E8ED-6BFF-4F45E9DF2E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093" y="4001214"/>
                <a:ext cx="2896613" cy="1298878"/>
              </a:xfrm>
              <a:prstGeom prst="rect">
                <a:avLst/>
              </a:prstGeom>
            </p:spPr>
          </p:pic>
        </p:grpSp>
      </p:grpSp>
      <p:pic>
        <p:nvPicPr>
          <p:cNvPr id="16" name="Picture 15" descr="A picture containing indoor, engine, miller&#10;&#10;Description automatically generated">
            <a:extLst>
              <a:ext uri="{FF2B5EF4-FFF2-40B4-BE49-F238E27FC236}">
                <a16:creationId xmlns:a16="http://schemas.microsoft.com/office/drawing/2014/main" id="{97624CA3-B63A-E611-CDA8-803C3464DD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956666"/>
            <a:ext cx="1831640" cy="1575604"/>
          </a:xfrm>
          <a:prstGeom prst="rect">
            <a:avLst/>
          </a:prstGeom>
          <a:ln w="19050">
            <a:solidFill>
              <a:srgbClr val="0070C0"/>
            </a:solidFill>
          </a:ln>
        </p:spPr>
      </p:pic>
      <p:sp>
        <p:nvSpPr>
          <p:cNvPr id="19" name="TextBox 18">
            <a:extLst>
              <a:ext uri="{FF2B5EF4-FFF2-40B4-BE49-F238E27FC236}">
                <a16:creationId xmlns:a16="http://schemas.microsoft.com/office/drawing/2014/main" id="{F5762308-B597-DFA2-8949-016E67F26D54}"/>
              </a:ext>
            </a:extLst>
          </p:cNvPr>
          <p:cNvSpPr txBox="1"/>
          <p:nvPr/>
        </p:nvSpPr>
        <p:spPr>
          <a:xfrm>
            <a:off x="2109521" y="333345"/>
            <a:ext cx="1930843" cy="1600438"/>
          </a:xfrm>
          <a:prstGeom prst="rect">
            <a:avLst/>
          </a:prstGeom>
          <a:noFill/>
          <a:ln w="19050">
            <a:solidFill>
              <a:srgbClr val="00B050"/>
            </a:solidFill>
          </a:ln>
        </p:spPr>
        <p:txBody>
          <a:bodyPr wrap="square" rtlCol="0">
            <a:spAutoFit/>
          </a:bodyPr>
          <a:lstStyle/>
          <a:p>
            <a:r>
              <a:rPr lang="en-US" sz="1400" dirty="0"/>
              <a:t>FLA/M997 HMMWV-</a:t>
            </a:r>
          </a:p>
          <a:p>
            <a:r>
              <a:rPr lang="en-US" sz="1400" dirty="0"/>
              <a:t>Senior Medic</a:t>
            </a:r>
          </a:p>
          <a:p>
            <a:r>
              <a:rPr lang="en-US" sz="1400" dirty="0"/>
              <a:t>Jump Medic</a:t>
            </a:r>
          </a:p>
          <a:p>
            <a:r>
              <a:rPr lang="en-US" sz="1400" dirty="0"/>
              <a:t>VC</a:t>
            </a:r>
          </a:p>
          <a:p>
            <a:r>
              <a:rPr lang="en-US" sz="1400" dirty="0"/>
              <a:t>4 litter or</a:t>
            </a:r>
          </a:p>
          <a:p>
            <a:r>
              <a:rPr lang="en-US" sz="1400" dirty="0"/>
              <a:t>2 litter, 4 ambulatory or, </a:t>
            </a:r>
          </a:p>
          <a:p>
            <a:r>
              <a:rPr lang="en-US" sz="1400" dirty="0"/>
              <a:t>8 ambulatory </a:t>
            </a:r>
          </a:p>
        </p:txBody>
      </p:sp>
      <p:sp>
        <p:nvSpPr>
          <p:cNvPr id="20" name="TextBox 19">
            <a:extLst>
              <a:ext uri="{FF2B5EF4-FFF2-40B4-BE49-F238E27FC236}">
                <a16:creationId xmlns:a16="http://schemas.microsoft.com/office/drawing/2014/main" id="{59331F2A-E451-D467-A227-BC69E9AA5ABD}"/>
              </a:ext>
            </a:extLst>
          </p:cNvPr>
          <p:cNvSpPr txBox="1"/>
          <p:nvPr/>
        </p:nvSpPr>
        <p:spPr>
          <a:xfrm>
            <a:off x="1848681" y="1936346"/>
            <a:ext cx="1930843" cy="1600438"/>
          </a:xfrm>
          <a:prstGeom prst="rect">
            <a:avLst/>
          </a:prstGeom>
          <a:noFill/>
          <a:ln w="19050">
            <a:solidFill>
              <a:srgbClr val="0070C0"/>
            </a:solidFill>
          </a:ln>
        </p:spPr>
        <p:txBody>
          <a:bodyPr wrap="square" rtlCol="0">
            <a:spAutoFit/>
          </a:bodyPr>
          <a:lstStyle/>
          <a:p>
            <a:r>
              <a:rPr lang="en-US" sz="1400" dirty="0"/>
              <a:t>MEVV/Stryker</a:t>
            </a:r>
          </a:p>
          <a:p>
            <a:r>
              <a:rPr lang="en-US" sz="1400" dirty="0"/>
              <a:t>Senior Medic</a:t>
            </a:r>
          </a:p>
          <a:p>
            <a:r>
              <a:rPr lang="en-US" sz="1400" dirty="0"/>
              <a:t>Jump Medic</a:t>
            </a:r>
          </a:p>
          <a:p>
            <a:r>
              <a:rPr lang="en-US" sz="1400" dirty="0"/>
              <a:t>VC</a:t>
            </a:r>
          </a:p>
          <a:p>
            <a:r>
              <a:rPr lang="en-US" sz="1400" dirty="0"/>
              <a:t>4 litter or</a:t>
            </a:r>
          </a:p>
          <a:p>
            <a:r>
              <a:rPr lang="en-US" sz="1400" dirty="0"/>
              <a:t>2 litter, 4 ambulatory or, </a:t>
            </a:r>
          </a:p>
          <a:p>
            <a:r>
              <a:rPr lang="en-US" sz="1400" dirty="0"/>
              <a:t>8 ambulatory </a:t>
            </a:r>
          </a:p>
        </p:txBody>
      </p:sp>
      <p:sp>
        <p:nvSpPr>
          <p:cNvPr id="21" name="TextBox 20">
            <a:extLst>
              <a:ext uri="{FF2B5EF4-FFF2-40B4-BE49-F238E27FC236}">
                <a16:creationId xmlns:a16="http://schemas.microsoft.com/office/drawing/2014/main" id="{837E97AF-8BCA-28DD-0FB5-154839C78A0B}"/>
              </a:ext>
            </a:extLst>
          </p:cNvPr>
          <p:cNvSpPr txBox="1"/>
          <p:nvPr/>
        </p:nvSpPr>
        <p:spPr>
          <a:xfrm>
            <a:off x="1787720" y="3548655"/>
            <a:ext cx="1930843" cy="1600438"/>
          </a:xfrm>
          <a:prstGeom prst="rect">
            <a:avLst/>
          </a:prstGeom>
          <a:noFill/>
          <a:ln w="19050">
            <a:solidFill>
              <a:srgbClr val="7030A0"/>
            </a:solidFill>
          </a:ln>
        </p:spPr>
        <p:txBody>
          <a:bodyPr wrap="square" rtlCol="0">
            <a:spAutoFit/>
          </a:bodyPr>
          <a:lstStyle/>
          <a:p>
            <a:r>
              <a:rPr lang="en-US" sz="1400" dirty="0"/>
              <a:t>AMEV/M113</a:t>
            </a:r>
          </a:p>
          <a:p>
            <a:r>
              <a:rPr lang="en-US" sz="1400" dirty="0"/>
              <a:t>Senior Medic</a:t>
            </a:r>
          </a:p>
          <a:p>
            <a:r>
              <a:rPr lang="en-US" sz="1400" dirty="0"/>
              <a:t>Jump Medic</a:t>
            </a:r>
          </a:p>
          <a:p>
            <a:r>
              <a:rPr lang="en-US" sz="1400" dirty="0"/>
              <a:t>VC</a:t>
            </a:r>
          </a:p>
          <a:p>
            <a:r>
              <a:rPr lang="en-US" sz="1400" dirty="0"/>
              <a:t>4 litter or</a:t>
            </a:r>
          </a:p>
          <a:p>
            <a:r>
              <a:rPr lang="en-US" sz="1400" dirty="0"/>
              <a:t>2 litter, 4 ambulatory or, </a:t>
            </a:r>
          </a:p>
          <a:p>
            <a:r>
              <a:rPr lang="en-US" sz="1400" dirty="0"/>
              <a:t>8 ambulatory </a:t>
            </a:r>
          </a:p>
        </p:txBody>
      </p:sp>
      <p:pic>
        <p:nvPicPr>
          <p:cNvPr id="23" name="Picture 22" descr="Diagram, engineering drawing&#10;&#10;Description automatically generated">
            <a:extLst>
              <a:ext uri="{FF2B5EF4-FFF2-40B4-BE49-F238E27FC236}">
                <a16:creationId xmlns:a16="http://schemas.microsoft.com/office/drawing/2014/main" id="{01121A29-5F1C-7358-E3CF-FC624AFC4439}"/>
              </a:ext>
            </a:extLst>
          </p:cNvPr>
          <p:cNvPicPr>
            <a:picLocks noChangeAspect="1"/>
          </p:cNvPicPr>
          <p:nvPr/>
        </p:nvPicPr>
        <p:blipFill>
          <a:blip r:embed="rId8">
            <a:extLst>
              <a:ext uri="{28A0092B-C50C-407E-A947-70E740481C1C}">
                <a14:useLocalDpi xmlns:a14="http://schemas.microsoft.com/office/drawing/2010/main" val="0"/>
              </a:ext>
            </a:extLst>
          </a:blip>
          <a:srcRect b="1923"/>
          <a:stretch/>
        </p:blipFill>
        <p:spPr>
          <a:xfrm>
            <a:off x="6811932" y="350705"/>
            <a:ext cx="2332068" cy="1569661"/>
          </a:xfrm>
          <a:prstGeom prst="rect">
            <a:avLst/>
          </a:prstGeom>
          <a:ln w="19050">
            <a:solidFill>
              <a:schemeClr val="accent5"/>
            </a:solidFill>
          </a:ln>
        </p:spPr>
      </p:pic>
      <p:sp>
        <p:nvSpPr>
          <p:cNvPr id="24" name="TextBox 23">
            <a:extLst>
              <a:ext uri="{FF2B5EF4-FFF2-40B4-BE49-F238E27FC236}">
                <a16:creationId xmlns:a16="http://schemas.microsoft.com/office/drawing/2014/main" id="{614C4EC0-419F-7BD9-BF53-E01B23D87E5B}"/>
              </a:ext>
            </a:extLst>
          </p:cNvPr>
          <p:cNvSpPr txBox="1"/>
          <p:nvPr/>
        </p:nvSpPr>
        <p:spPr>
          <a:xfrm>
            <a:off x="4619412" y="352217"/>
            <a:ext cx="2187787" cy="1569660"/>
          </a:xfrm>
          <a:prstGeom prst="rect">
            <a:avLst/>
          </a:prstGeom>
          <a:noFill/>
          <a:ln w="19050">
            <a:solidFill>
              <a:schemeClr val="accent5"/>
            </a:solidFill>
          </a:ln>
        </p:spPr>
        <p:txBody>
          <a:bodyPr wrap="square" rtlCol="0">
            <a:spAutoFit/>
          </a:bodyPr>
          <a:lstStyle/>
          <a:p>
            <a:pPr algn="r"/>
            <a:r>
              <a:rPr lang="en-US" sz="1200" dirty="0"/>
              <a:t>DRVR/TC</a:t>
            </a:r>
          </a:p>
          <a:p>
            <a:pPr algn="r"/>
            <a:r>
              <a:rPr lang="en-US" sz="1200" dirty="0"/>
              <a:t>Up to 5 Litters or,</a:t>
            </a:r>
          </a:p>
          <a:p>
            <a:pPr algn="r"/>
            <a:r>
              <a:rPr lang="en-US" sz="1200" dirty="0"/>
              <a:t>8 ambulatory or, </a:t>
            </a:r>
          </a:p>
          <a:p>
            <a:pPr algn="r"/>
            <a:r>
              <a:rPr lang="en-US" sz="1200" dirty="0"/>
              <a:t>2 litters (across top) 2 ambulatory or,</a:t>
            </a:r>
          </a:p>
          <a:p>
            <a:pPr algn="r"/>
            <a:r>
              <a:rPr lang="en-US" sz="1200" dirty="0"/>
              <a:t>1 litter (across top) 4 ambulatory.</a:t>
            </a:r>
          </a:p>
          <a:p>
            <a:pPr algn="r"/>
            <a:r>
              <a:rPr lang="en-US" sz="1200" dirty="0"/>
              <a:t>Requires 4 straps per litter</a:t>
            </a:r>
          </a:p>
        </p:txBody>
      </p:sp>
      <p:pic>
        <p:nvPicPr>
          <p:cNvPr id="26" name="Picture 25" descr="A picture containing indoor, engine&#10;&#10;Description automatically generated">
            <a:extLst>
              <a:ext uri="{FF2B5EF4-FFF2-40B4-BE49-F238E27FC236}">
                <a16:creationId xmlns:a16="http://schemas.microsoft.com/office/drawing/2014/main" id="{F1BADF58-5F8E-724C-349C-26BC4E04C0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37120" y="1974504"/>
            <a:ext cx="1706880" cy="1266031"/>
          </a:xfrm>
          <a:prstGeom prst="rect">
            <a:avLst/>
          </a:prstGeom>
          <a:ln w="28575">
            <a:solidFill>
              <a:schemeClr val="accent2"/>
            </a:solidFill>
          </a:ln>
        </p:spPr>
      </p:pic>
      <p:sp>
        <p:nvSpPr>
          <p:cNvPr id="27" name="TextBox 26">
            <a:extLst>
              <a:ext uri="{FF2B5EF4-FFF2-40B4-BE49-F238E27FC236}">
                <a16:creationId xmlns:a16="http://schemas.microsoft.com/office/drawing/2014/main" id="{F00032C3-F89B-2138-D91D-B22C89A1A3FC}"/>
              </a:ext>
            </a:extLst>
          </p:cNvPr>
          <p:cNvSpPr txBox="1"/>
          <p:nvPr/>
        </p:nvSpPr>
        <p:spPr>
          <a:xfrm>
            <a:off x="5239241" y="1974504"/>
            <a:ext cx="2187787" cy="1200329"/>
          </a:xfrm>
          <a:prstGeom prst="rect">
            <a:avLst/>
          </a:prstGeom>
          <a:noFill/>
          <a:ln w="19050">
            <a:solidFill>
              <a:schemeClr val="accent2"/>
            </a:solidFill>
          </a:ln>
        </p:spPr>
        <p:txBody>
          <a:bodyPr wrap="square" rtlCol="0">
            <a:spAutoFit/>
          </a:bodyPr>
          <a:lstStyle/>
          <a:p>
            <a:pPr algn="r"/>
            <a:r>
              <a:rPr lang="en-US" sz="1200" dirty="0"/>
              <a:t>ICVV/Stryker</a:t>
            </a:r>
          </a:p>
          <a:p>
            <a:pPr algn="r"/>
            <a:r>
              <a:rPr lang="en-US" sz="1200" dirty="0"/>
              <a:t>DRVR/VC/Gunner</a:t>
            </a:r>
          </a:p>
          <a:p>
            <a:pPr algn="r"/>
            <a:r>
              <a:rPr lang="en-US" sz="1200" dirty="0"/>
              <a:t>Up to 2 Litters or,</a:t>
            </a:r>
          </a:p>
          <a:p>
            <a:pPr algn="r"/>
            <a:r>
              <a:rPr lang="en-US" sz="1200" dirty="0"/>
              <a:t>8 ambulatory or, </a:t>
            </a:r>
          </a:p>
          <a:p>
            <a:pPr algn="r"/>
            <a:r>
              <a:rPr lang="en-US" sz="1200" dirty="0"/>
              <a:t>1 litter 4 ambulatory or,</a:t>
            </a:r>
          </a:p>
          <a:p>
            <a:pPr algn="r"/>
            <a:r>
              <a:rPr lang="en-US" sz="1200" dirty="0"/>
              <a:t>Requires 2 straps per litter</a:t>
            </a:r>
          </a:p>
        </p:txBody>
      </p:sp>
      <p:sp>
        <p:nvSpPr>
          <p:cNvPr id="28" name="TextBox 27">
            <a:extLst>
              <a:ext uri="{FF2B5EF4-FFF2-40B4-BE49-F238E27FC236}">
                <a16:creationId xmlns:a16="http://schemas.microsoft.com/office/drawing/2014/main" id="{7D78E52D-409D-6F38-5E3B-A7597BAFF0C2}"/>
              </a:ext>
            </a:extLst>
          </p:cNvPr>
          <p:cNvSpPr txBox="1"/>
          <p:nvPr/>
        </p:nvSpPr>
        <p:spPr>
          <a:xfrm>
            <a:off x="5218921" y="3291844"/>
            <a:ext cx="2187787" cy="1754326"/>
          </a:xfrm>
          <a:prstGeom prst="rect">
            <a:avLst/>
          </a:prstGeom>
          <a:noFill/>
          <a:ln w="19050">
            <a:solidFill>
              <a:schemeClr val="accent6">
                <a:lumMod val="60000"/>
                <a:lumOff val="40000"/>
              </a:schemeClr>
            </a:solidFill>
          </a:ln>
        </p:spPr>
        <p:txBody>
          <a:bodyPr wrap="square" lIns="91440" tIns="45720" rIns="91440" bIns="45720" rtlCol="0" anchor="t">
            <a:spAutoFit/>
          </a:bodyPr>
          <a:lstStyle/>
          <a:p>
            <a:pPr algn="r"/>
            <a:r>
              <a:rPr lang="en-US" sz="1200" dirty="0"/>
              <a:t>3 Axle LMTV</a:t>
            </a:r>
          </a:p>
          <a:p>
            <a:pPr algn="r"/>
            <a:r>
              <a:rPr lang="en-US" sz="1200" dirty="0"/>
              <a:t>DRVR/VC/(Gunner possible)</a:t>
            </a:r>
          </a:p>
          <a:p>
            <a:pPr algn="r"/>
            <a:r>
              <a:rPr lang="en-US" sz="1200" dirty="0"/>
              <a:t>Up to 12 Litters (8 cross seats, 4 on floor) or,</a:t>
            </a:r>
          </a:p>
          <a:p>
            <a:pPr algn="r"/>
            <a:r>
              <a:rPr lang="en-US" sz="1200" dirty="0"/>
              <a:t>16 ambulatory or, </a:t>
            </a:r>
          </a:p>
          <a:p>
            <a:pPr algn="r"/>
            <a:r>
              <a:rPr lang="en-US" sz="1200" dirty="0"/>
              <a:t>any combination thereof,</a:t>
            </a:r>
            <a:endParaRPr lang="en-US" sz="1200" dirty="0">
              <a:ea typeface="Calibri"/>
              <a:cs typeface="Calibri"/>
            </a:endParaRPr>
          </a:p>
          <a:p>
            <a:pPr algn="r"/>
            <a:r>
              <a:rPr lang="en-US" sz="1200" dirty="0"/>
              <a:t>Requires minimum of 2 straps per litter AND a seat down on each side for each litter</a:t>
            </a:r>
          </a:p>
        </p:txBody>
      </p:sp>
      <p:sp>
        <p:nvSpPr>
          <p:cNvPr id="29" name="Rectangle 28">
            <a:extLst>
              <a:ext uri="{FF2B5EF4-FFF2-40B4-BE49-F238E27FC236}">
                <a16:creationId xmlns:a16="http://schemas.microsoft.com/office/drawing/2014/main" id="{2FDAA869-32BF-426B-E4E8-2D0270F8F070}"/>
              </a:ext>
            </a:extLst>
          </p:cNvPr>
          <p:cNvSpPr/>
          <p:nvPr/>
        </p:nvSpPr>
        <p:spPr>
          <a:xfrm>
            <a:off x="7437120" y="3271557"/>
            <a:ext cx="1716972" cy="1767840"/>
          </a:xfrm>
          <a:prstGeom prst="rect">
            <a:avLst/>
          </a:prstGeom>
          <a:no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9DF935B5-7256-E4C8-4FC5-32122900FE9C}"/>
              </a:ext>
            </a:extLst>
          </p:cNvPr>
          <p:cNvSpPr txBox="1"/>
          <p:nvPr/>
        </p:nvSpPr>
        <p:spPr>
          <a:xfrm>
            <a:off x="5215533" y="5039397"/>
            <a:ext cx="2187787" cy="1754326"/>
          </a:xfrm>
          <a:prstGeom prst="rect">
            <a:avLst/>
          </a:prstGeom>
          <a:noFill/>
          <a:ln w="19050">
            <a:solidFill>
              <a:srgbClr val="FFFF00"/>
            </a:solidFill>
          </a:ln>
        </p:spPr>
        <p:txBody>
          <a:bodyPr wrap="square" lIns="91440" tIns="45720" rIns="91440" bIns="45720" rtlCol="0" anchor="t">
            <a:spAutoFit/>
          </a:bodyPr>
          <a:lstStyle/>
          <a:p>
            <a:pPr algn="r"/>
            <a:r>
              <a:rPr lang="en-US" sz="1200" dirty="0"/>
              <a:t>2 Axle LMTV</a:t>
            </a:r>
          </a:p>
          <a:p>
            <a:pPr algn="r"/>
            <a:r>
              <a:rPr lang="en-US" sz="1200" dirty="0"/>
              <a:t>DRVR/VC/Gunner possible</a:t>
            </a:r>
          </a:p>
          <a:p>
            <a:pPr algn="r"/>
            <a:r>
              <a:rPr lang="en-US" sz="1200" dirty="0"/>
              <a:t>Up to 8 Litters (6 cross seats, 2 on floor) or,</a:t>
            </a:r>
          </a:p>
          <a:p>
            <a:pPr algn="r"/>
            <a:r>
              <a:rPr lang="en-US" sz="1200" dirty="0"/>
              <a:t>12 ambulatory or, </a:t>
            </a:r>
          </a:p>
          <a:p>
            <a:pPr algn="r"/>
            <a:r>
              <a:rPr lang="en-US" sz="1200" dirty="0"/>
              <a:t>any combination thereof,</a:t>
            </a:r>
            <a:endParaRPr lang="en-US" sz="1200" dirty="0">
              <a:ea typeface="Calibri"/>
              <a:cs typeface="Calibri"/>
            </a:endParaRPr>
          </a:p>
          <a:p>
            <a:pPr algn="r"/>
            <a:r>
              <a:rPr lang="en-US" sz="1200" dirty="0"/>
              <a:t>Requires minimum of 2 straps per litter AND a seat down on each side for each litter</a:t>
            </a:r>
          </a:p>
        </p:txBody>
      </p:sp>
      <p:sp>
        <p:nvSpPr>
          <p:cNvPr id="31" name="Rectangle 30">
            <a:extLst>
              <a:ext uri="{FF2B5EF4-FFF2-40B4-BE49-F238E27FC236}">
                <a16:creationId xmlns:a16="http://schemas.microsoft.com/office/drawing/2014/main" id="{2794305F-99E2-CC6B-7F60-E656EBCCCAF0}"/>
              </a:ext>
            </a:extLst>
          </p:cNvPr>
          <p:cNvSpPr/>
          <p:nvPr/>
        </p:nvSpPr>
        <p:spPr>
          <a:xfrm>
            <a:off x="7426965" y="5029230"/>
            <a:ext cx="1716972" cy="1767840"/>
          </a:xfrm>
          <a:prstGeom prst="rect">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614BFD06-258B-CF22-1E63-D7FB25FBE63B}"/>
              </a:ext>
            </a:extLst>
          </p:cNvPr>
          <p:cNvCxnSpPr>
            <a:cxnSpLocks/>
          </p:cNvCxnSpPr>
          <p:nvPr/>
        </p:nvCxnSpPr>
        <p:spPr>
          <a:xfrm>
            <a:off x="4502699" y="350705"/>
            <a:ext cx="28658" cy="65072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8EABF4CF-3134-C263-2B11-7DD621D36E74}"/>
              </a:ext>
            </a:extLst>
          </p:cNvPr>
          <p:cNvSpPr txBox="1"/>
          <p:nvPr/>
        </p:nvSpPr>
        <p:spPr>
          <a:xfrm rot="16200000">
            <a:off x="1631630" y="3297500"/>
            <a:ext cx="5335571" cy="369332"/>
          </a:xfrm>
          <a:prstGeom prst="rect">
            <a:avLst/>
          </a:prstGeom>
          <a:noFill/>
        </p:spPr>
        <p:txBody>
          <a:bodyPr wrap="square" rtlCol="0">
            <a:spAutoFit/>
          </a:bodyPr>
          <a:lstStyle/>
          <a:p>
            <a:r>
              <a:rPr lang="en-US" b="1" dirty="0">
                <a:solidFill>
                  <a:srgbClr val="FF0000"/>
                </a:solidFill>
              </a:rPr>
              <a:t>MEDEVAC- Dedicated medic and medical equipment</a:t>
            </a:r>
          </a:p>
        </p:txBody>
      </p:sp>
      <p:sp>
        <p:nvSpPr>
          <p:cNvPr id="37" name="TextBox 36">
            <a:extLst>
              <a:ext uri="{FF2B5EF4-FFF2-40B4-BE49-F238E27FC236}">
                <a16:creationId xmlns:a16="http://schemas.microsoft.com/office/drawing/2014/main" id="{6E8C79D0-AB7C-5140-5E37-695D32512891}"/>
              </a:ext>
            </a:extLst>
          </p:cNvPr>
          <p:cNvSpPr txBox="1"/>
          <p:nvPr/>
        </p:nvSpPr>
        <p:spPr>
          <a:xfrm rot="5400000">
            <a:off x="2704057" y="4012595"/>
            <a:ext cx="4250487" cy="369332"/>
          </a:xfrm>
          <a:prstGeom prst="rect">
            <a:avLst/>
          </a:prstGeom>
          <a:noFill/>
        </p:spPr>
        <p:txBody>
          <a:bodyPr wrap="square" rtlCol="0">
            <a:spAutoFit/>
          </a:bodyPr>
          <a:lstStyle/>
          <a:p>
            <a:r>
              <a:rPr lang="en-US" b="1" dirty="0">
                <a:solidFill>
                  <a:srgbClr val="00B050"/>
                </a:solidFill>
              </a:rPr>
              <a:t>CASEVAC- No organic MEDIC or equipment</a:t>
            </a:r>
          </a:p>
        </p:txBody>
      </p:sp>
      <p:cxnSp>
        <p:nvCxnSpPr>
          <p:cNvPr id="41" name="Connector: Elbow 40">
            <a:extLst>
              <a:ext uri="{FF2B5EF4-FFF2-40B4-BE49-F238E27FC236}">
                <a16:creationId xmlns:a16="http://schemas.microsoft.com/office/drawing/2014/main" id="{CD18E23F-6F54-35B6-5708-8A5889C6A0A6}"/>
              </a:ext>
            </a:extLst>
          </p:cNvPr>
          <p:cNvCxnSpPr>
            <a:stCxn id="37" idx="2"/>
          </p:cNvCxnSpPr>
          <p:nvPr/>
        </p:nvCxnSpPr>
        <p:spPr>
          <a:xfrm rot="10800000" flipH="1">
            <a:off x="4644635" y="1974504"/>
            <a:ext cx="443932" cy="2222758"/>
          </a:xfrm>
          <a:prstGeom prst="bentConnector4">
            <a:avLst>
              <a:gd name="adj1" fmla="val 1907"/>
              <a:gd name="adj2" fmla="val 98949"/>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40853D58-9CB0-2B28-5C15-2875BF44DA70}"/>
              </a:ext>
            </a:extLst>
          </p:cNvPr>
          <p:cNvCxnSpPr>
            <a:cxnSpLocks/>
            <a:stCxn id="37" idx="2"/>
          </p:cNvCxnSpPr>
          <p:nvPr/>
        </p:nvCxnSpPr>
        <p:spPr>
          <a:xfrm rot="10800000" flipH="1" flipV="1">
            <a:off x="4644635" y="4197262"/>
            <a:ext cx="337114" cy="2447378"/>
          </a:xfrm>
          <a:prstGeom prst="bentConnector4">
            <a:avLst>
              <a:gd name="adj1" fmla="val 502"/>
              <a:gd name="adj2" fmla="val 99438"/>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D86C22D4-9ABC-FBA7-8546-342D2C4A8058}"/>
              </a:ext>
            </a:extLst>
          </p:cNvPr>
          <p:cNvCxnSpPr>
            <a:cxnSpLocks/>
          </p:cNvCxnSpPr>
          <p:nvPr/>
        </p:nvCxnSpPr>
        <p:spPr>
          <a:xfrm rot="16200000" flipV="1">
            <a:off x="2836259" y="2034620"/>
            <a:ext cx="2801800" cy="337663"/>
          </a:xfrm>
          <a:prstGeom prst="bentConnector3">
            <a:avLst>
              <a:gd name="adj1" fmla="val 99559"/>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415356C3-84BC-6A8D-B899-92A5BDA16F70}"/>
              </a:ext>
            </a:extLst>
          </p:cNvPr>
          <p:cNvCxnSpPr>
            <a:cxnSpLocks/>
          </p:cNvCxnSpPr>
          <p:nvPr/>
        </p:nvCxnSpPr>
        <p:spPr>
          <a:xfrm rot="5400000">
            <a:off x="2797237" y="4999140"/>
            <a:ext cx="3000390" cy="234477"/>
          </a:xfrm>
          <a:prstGeom prst="bentConnector3">
            <a:avLst>
              <a:gd name="adj1" fmla="val 10034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2" name="Picture 71" descr="A picture containing sky, grass, outdoor, transport&#10;&#10;Description automatically generated">
            <a:extLst>
              <a:ext uri="{FF2B5EF4-FFF2-40B4-BE49-F238E27FC236}">
                <a16:creationId xmlns:a16="http://schemas.microsoft.com/office/drawing/2014/main" id="{90995155-EE5C-5DD5-4B48-E2D63073518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5173360"/>
            <a:ext cx="1632081" cy="1684639"/>
          </a:xfrm>
          <a:prstGeom prst="rect">
            <a:avLst/>
          </a:prstGeom>
          <a:ln w="28575">
            <a:solidFill>
              <a:srgbClr val="FF0000"/>
            </a:solidFill>
          </a:ln>
        </p:spPr>
      </p:pic>
      <p:sp>
        <p:nvSpPr>
          <p:cNvPr id="73" name="TextBox 72">
            <a:extLst>
              <a:ext uri="{FF2B5EF4-FFF2-40B4-BE49-F238E27FC236}">
                <a16:creationId xmlns:a16="http://schemas.microsoft.com/office/drawing/2014/main" id="{055198BE-8CA0-2825-128B-2A59BB0B1335}"/>
              </a:ext>
            </a:extLst>
          </p:cNvPr>
          <p:cNvSpPr txBox="1"/>
          <p:nvPr/>
        </p:nvSpPr>
        <p:spPr>
          <a:xfrm>
            <a:off x="1621595" y="5172256"/>
            <a:ext cx="2567610" cy="1692948"/>
          </a:xfrm>
          <a:prstGeom prst="rect">
            <a:avLst/>
          </a:prstGeom>
          <a:noFill/>
          <a:ln w="19050">
            <a:solidFill>
              <a:srgbClr val="FF0000"/>
            </a:solidFill>
          </a:ln>
        </p:spPr>
        <p:txBody>
          <a:bodyPr wrap="square" lIns="91440" tIns="45720" rIns="91440" bIns="45720" rtlCol="0" anchor="t">
            <a:spAutoFit/>
          </a:bodyPr>
          <a:lstStyle/>
          <a:p>
            <a:r>
              <a:rPr lang="en-US" sz="1250" dirty="0"/>
              <a:t>Air MEDEVAC UH-60/CH-47</a:t>
            </a:r>
          </a:p>
          <a:p>
            <a:r>
              <a:rPr lang="en-US" sz="1250" dirty="0"/>
              <a:t>Both platforms depend upon setup</a:t>
            </a:r>
          </a:p>
          <a:p>
            <a:r>
              <a:rPr lang="en-US" sz="1250" b="1" dirty="0"/>
              <a:t>UH 60</a:t>
            </a:r>
            <a:r>
              <a:rPr lang="en-US" sz="1250" dirty="0"/>
              <a:t> </a:t>
            </a:r>
            <a:r>
              <a:rPr lang="en-US" sz="1250" b="1" dirty="0"/>
              <a:t>w/MEDEVAC Kit </a:t>
            </a:r>
            <a:r>
              <a:rPr lang="en-US" sz="1250" dirty="0"/>
              <a:t>(-1Lw/hoist)</a:t>
            </a:r>
          </a:p>
          <a:p>
            <a:r>
              <a:rPr lang="en-US" sz="1250" dirty="0"/>
              <a:t>High Cap: 6L/1A, 3L/4A, 0L/7A</a:t>
            </a:r>
          </a:p>
          <a:p>
            <a:r>
              <a:rPr lang="en-US" sz="1250" dirty="0"/>
              <a:t>Combat config: 4L/1A, 2L4A, 0L/7A</a:t>
            </a:r>
          </a:p>
          <a:p>
            <a:r>
              <a:rPr lang="en-US" sz="1250" b="1" dirty="0"/>
              <a:t>CH-47</a:t>
            </a:r>
            <a:r>
              <a:rPr lang="en-US" sz="1250" dirty="0"/>
              <a:t> </a:t>
            </a:r>
            <a:r>
              <a:rPr lang="en-US" sz="1250" b="1" dirty="0"/>
              <a:t>w/MEDEVAC Kit</a:t>
            </a:r>
            <a:endParaRPr lang="en-US" sz="1250" b="1" dirty="0">
              <a:cs typeface="Calibri"/>
            </a:endParaRPr>
          </a:p>
          <a:p>
            <a:r>
              <a:rPr lang="en-US" sz="1250" dirty="0"/>
              <a:t>24 Litter patients, or 31 ambulatory or a combination of both</a:t>
            </a:r>
          </a:p>
        </p:txBody>
      </p:sp>
    </p:spTree>
    <p:extLst>
      <p:ext uri="{BB962C8B-B14F-4D97-AF65-F5344CB8AC3E}">
        <p14:creationId xmlns:p14="http://schemas.microsoft.com/office/powerpoint/2010/main" val="12278139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6">
            <a:extLst>
              <a:ext uri="{FF2B5EF4-FFF2-40B4-BE49-F238E27FC236}">
                <a16:creationId xmlns:a16="http://schemas.microsoft.com/office/drawing/2014/main" id="{EB6F57B1-4E3E-E8CB-697C-762A320CC646}"/>
              </a:ext>
            </a:extLst>
          </p:cNvPr>
          <p:cNvSpPr txBox="1"/>
          <p:nvPr/>
        </p:nvSpPr>
        <p:spPr>
          <a:xfrm>
            <a:off x="0" y="0"/>
            <a:ext cx="9143999" cy="369332"/>
          </a:xfrm>
          <a:prstGeom prst="rect">
            <a:avLst/>
          </a:prstGeom>
          <a:solidFill>
            <a:srgbClr val="00B0F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latin typeface="Arial"/>
                <a:cs typeface="Arial"/>
              </a:rPr>
              <a:t>Helicopter Landing Zone (HLZ) Setup</a:t>
            </a:r>
            <a:endParaRPr lang="en-US" dirty="0"/>
          </a:p>
        </p:txBody>
      </p:sp>
      <p:pic>
        <p:nvPicPr>
          <p:cNvPr id="4" name="Picture 3" descr="Table&#10;&#10;Description automatically generated">
            <a:extLst>
              <a:ext uri="{FF2B5EF4-FFF2-40B4-BE49-F238E27FC236}">
                <a16:creationId xmlns:a16="http://schemas.microsoft.com/office/drawing/2014/main" id="{25CE8039-1683-0B65-4A39-3820355EAB2A}"/>
              </a:ext>
            </a:extLst>
          </p:cNvPr>
          <p:cNvPicPr>
            <a:picLocks noChangeAspect="1"/>
          </p:cNvPicPr>
          <p:nvPr/>
        </p:nvPicPr>
        <p:blipFill>
          <a:blip r:embed="rId2">
            <a:extLst>
              <a:ext uri="{28A0092B-C50C-407E-A947-70E740481C1C}">
                <a14:useLocalDpi xmlns:a14="http://schemas.microsoft.com/office/drawing/2010/main" val="0"/>
              </a:ext>
            </a:extLst>
          </a:blip>
          <a:srcRect l="4616" t="3079" r="4065" b="14225"/>
          <a:stretch/>
        </p:blipFill>
        <p:spPr>
          <a:xfrm>
            <a:off x="1" y="373305"/>
            <a:ext cx="2754869" cy="3276343"/>
          </a:xfrm>
          <a:prstGeom prst="rect">
            <a:avLst/>
          </a:prstGeom>
        </p:spPr>
      </p:pic>
      <p:pic>
        <p:nvPicPr>
          <p:cNvPr id="7" name="Picture 6" descr="Text&#10;&#10;Description automatically generated">
            <a:extLst>
              <a:ext uri="{FF2B5EF4-FFF2-40B4-BE49-F238E27FC236}">
                <a16:creationId xmlns:a16="http://schemas.microsoft.com/office/drawing/2014/main" id="{06ABF950-663B-0C10-13DC-B73C89E48D75}"/>
              </a:ext>
            </a:extLst>
          </p:cNvPr>
          <p:cNvPicPr>
            <a:picLocks noChangeAspect="1"/>
          </p:cNvPicPr>
          <p:nvPr/>
        </p:nvPicPr>
        <p:blipFill>
          <a:blip r:embed="rId3">
            <a:extLst>
              <a:ext uri="{28A0092B-C50C-407E-A947-70E740481C1C}">
                <a14:useLocalDpi xmlns:a14="http://schemas.microsoft.com/office/drawing/2010/main" val="0"/>
              </a:ext>
            </a:extLst>
          </a:blip>
          <a:srcRect l="7335" t="19079" r="4459" b="2428"/>
          <a:stretch/>
        </p:blipFill>
        <p:spPr>
          <a:xfrm>
            <a:off x="0" y="3675206"/>
            <a:ext cx="2754869" cy="3190745"/>
          </a:xfrm>
          <a:prstGeom prst="rect">
            <a:avLst/>
          </a:prstGeom>
        </p:spPr>
      </p:pic>
      <p:pic>
        <p:nvPicPr>
          <p:cNvPr id="9" name="Picture 8" descr="Diagram&#10;&#10;Description automatically generated">
            <a:extLst>
              <a:ext uri="{FF2B5EF4-FFF2-40B4-BE49-F238E27FC236}">
                <a16:creationId xmlns:a16="http://schemas.microsoft.com/office/drawing/2014/main" id="{DE36DAB7-9BED-07F4-CD4C-7EDCD4826885}"/>
              </a:ext>
            </a:extLst>
          </p:cNvPr>
          <p:cNvPicPr>
            <a:picLocks noChangeAspect="1"/>
          </p:cNvPicPr>
          <p:nvPr/>
        </p:nvPicPr>
        <p:blipFill>
          <a:blip r:embed="rId4">
            <a:extLst>
              <a:ext uri="{28A0092B-C50C-407E-A947-70E740481C1C}">
                <a14:useLocalDpi xmlns:a14="http://schemas.microsoft.com/office/drawing/2010/main" val="0"/>
              </a:ext>
            </a:extLst>
          </a:blip>
          <a:srcRect l="4788" t="14019" r="6399" b="13217"/>
          <a:stretch/>
        </p:blipFill>
        <p:spPr>
          <a:xfrm>
            <a:off x="4989897" y="5575649"/>
            <a:ext cx="1992402" cy="777524"/>
          </a:xfrm>
          <a:prstGeom prst="rect">
            <a:avLst/>
          </a:prstGeom>
          <a:ln>
            <a:solidFill>
              <a:schemeClr val="tx1"/>
            </a:solidFill>
          </a:ln>
        </p:spPr>
      </p:pic>
      <p:pic>
        <p:nvPicPr>
          <p:cNvPr id="11" name="Picture 10" descr="Diagram&#10;&#10;Description automatically generated">
            <a:extLst>
              <a:ext uri="{FF2B5EF4-FFF2-40B4-BE49-F238E27FC236}">
                <a16:creationId xmlns:a16="http://schemas.microsoft.com/office/drawing/2014/main" id="{DBD8D8FB-0488-BEF4-5E60-4FAB0CB8E5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8587" y="3724111"/>
            <a:ext cx="2235412" cy="3070278"/>
          </a:xfrm>
          <a:prstGeom prst="rect">
            <a:avLst/>
          </a:prstGeom>
        </p:spPr>
      </p:pic>
      <p:pic>
        <p:nvPicPr>
          <p:cNvPr id="13" name="Picture 12" descr="Diagram, engineering drawing&#10;&#10;Description automatically generated">
            <a:extLst>
              <a:ext uri="{FF2B5EF4-FFF2-40B4-BE49-F238E27FC236}">
                <a16:creationId xmlns:a16="http://schemas.microsoft.com/office/drawing/2014/main" id="{DE4DAF8A-DE48-7853-0500-D32B400F7B58}"/>
              </a:ext>
            </a:extLst>
          </p:cNvPr>
          <p:cNvPicPr>
            <a:picLocks noChangeAspect="1"/>
          </p:cNvPicPr>
          <p:nvPr/>
        </p:nvPicPr>
        <p:blipFill>
          <a:blip r:embed="rId6">
            <a:extLst>
              <a:ext uri="{28A0092B-C50C-407E-A947-70E740481C1C}">
                <a14:useLocalDpi xmlns:a14="http://schemas.microsoft.com/office/drawing/2010/main" val="0"/>
              </a:ext>
            </a:extLst>
          </a:blip>
          <a:srcRect l="9235" t="943" r="14070" b="3402"/>
          <a:stretch/>
        </p:blipFill>
        <p:spPr>
          <a:xfrm>
            <a:off x="6190692" y="384590"/>
            <a:ext cx="2953308" cy="3334677"/>
          </a:xfrm>
          <a:prstGeom prst="rect">
            <a:avLst/>
          </a:prstGeom>
          <a:ln>
            <a:solidFill>
              <a:schemeClr val="tx1"/>
            </a:solidFill>
          </a:ln>
        </p:spPr>
      </p:pic>
      <p:pic>
        <p:nvPicPr>
          <p:cNvPr id="15" name="Picture 14" descr="Table&#10;&#10;Description automatically generated">
            <a:extLst>
              <a:ext uri="{FF2B5EF4-FFF2-40B4-BE49-F238E27FC236}">
                <a16:creationId xmlns:a16="http://schemas.microsoft.com/office/drawing/2014/main" id="{AB886763-341A-9E5F-6D89-C31581CD0C8D}"/>
              </a:ext>
            </a:extLst>
          </p:cNvPr>
          <p:cNvPicPr>
            <a:picLocks noChangeAspect="1"/>
          </p:cNvPicPr>
          <p:nvPr/>
        </p:nvPicPr>
        <p:blipFill>
          <a:blip r:embed="rId7">
            <a:extLst>
              <a:ext uri="{28A0092B-C50C-407E-A947-70E740481C1C}">
                <a14:useLocalDpi xmlns:a14="http://schemas.microsoft.com/office/drawing/2010/main" val="0"/>
              </a:ext>
            </a:extLst>
          </a:blip>
          <a:srcRect l="2176" t="8336" r="2162" b="7136"/>
          <a:stretch/>
        </p:blipFill>
        <p:spPr>
          <a:xfrm>
            <a:off x="2746574" y="384591"/>
            <a:ext cx="3432823" cy="2082948"/>
          </a:xfrm>
          <a:prstGeom prst="rect">
            <a:avLst/>
          </a:prstGeom>
          <a:ln>
            <a:solidFill>
              <a:schemeClr val="tx1"/>
            </a:solidFill>
          </a:ln>
        </p:spPr>
      </p:pic>
      <p:pic>
        <p:nvPicPr>
          <p:cNvPr id="17" name="Picture 16" descr="Diagram&#10;&#10;Description automatically generated">
            <a:extLst>
              <a:ext uri="{FF2B5EF4-FFF2-40B4-BE49-F238E27FC236}">
                <a16:creationId xmlns:a16="http://schemas.microsoft.com/office/drawing/2014/main" id="{E767E412-53E9-A204-9DC0-F7CC3310E4EF}"/>
              </a:ext>
            </a:extLst>
          </p:cNvPr>
          <p:cNvPicPr>
            <a:picLocks noChangeAspect="1"/>
          </p:cNvPicPr>
          <p:nvPr/>
        </p:nvPicPr>
        <p:blipFill>
          <a:blip r:embed="rId8">
            <a:extLst>
              <a:ext uri="{28A0092B-C50C-407E-A947-70E740481C1C}">
                <a14:useLocalDpi xmlns:a14="http://schemas.microsoft.com/office/drawing/2010/main" val="0"/>
              </a:ext>
            </a:extLst>
          </a:blip>
          <a:srcRect l="11845" t="10538" r="11392" b="17096"/>
          <a:stretch/>
        </p:blipFill>
        <p:spPr>
          <a:xfrm>
            <a:off x="2746576" y="5575648"/>
            <a:ext cx="2243323" cy="803081"/>
          </a:xfrm>
          <a:prstGeom prst="rect">
            <a:avLst/>
          </a:prstGeom>
          <a:ln>
            <a:solidFill>
              <a:schemeClr val="tx1"/>
            </a:solidFill>
          </a:ln>
        </p:spPr>
      </p:pic>
      <p:sp>
        <p:nvSpPr>
          <p:cNvPr id="18" name="TextBox 17">
            <a:extLst>
              <a:ext uri="{FF2B5EF4-FFF2-40B4-BE49-F238E27FC236}">
                <a16:creationId xmlns:a16="http://schemas.microsoft.com/office/drawing/2014/main" id="{578027D3-F17C-270E-D1A4-0B19D5E56EEB}"/>
              </a:ext>
            </a:extLst>
          </p:cNvPr>
          <p:cNvSpPr txBox="1"/>
          <p:nvPr/>
        </p:nvSpPr>
        <p:spPr>
          <a:xfrm>
            <a:off x="2746574" y="6378729"/>
            <a:ext cx="2243323" cy="461665"/>
          </a:xfrm>
          <a:prstGeom prst="rect">
            <a:avLst/>
          </a:prstGeom>
          <a:noFill/>
          <a:ln>
            <a:solidFill>
              <a:schemeClr val="tx1"/>
            </a:solidFill>
          </a:ln>
        </p:spPr>
        <p:txBody>
          <a:bodyPr wrap="square" lIns="91440" tIns="45720" rIns="91440" bIns="45720" rtlCol="0" anchor="t">
            <a:spAutoFit/>
          </a:bodyPr>
          <a:lstStyle/>
          <a:p>
            <a:r>
              <a:rPr lang="en-US" sz="800" dirty="0"/>
              <a:t>MAX APPROACH ANGLE</a:t>
            </a:r>
            <a:r>
              <a:rPr lang="en-US" sz="800" b="1" dirty="0"/>
              <a:t> NIGHT </a:t>
            </a:r>
            <a:r>
              <a:rPr lang="en-US" sz="800" dirty="0"/>
              <a:t>FOR </a:t>
            </a:r>
            <a:r>
              <a:rPr lang="en-US" sz="800" b="1" dirty="0"/>
              <a:t>EVERY 1 METER TALL </a:t>
            </a:r>
            <a:r>
              <a:rPr lang="en-US" sz="800" dirty="0"/>
              <a:t>(OBSTACLE) IT </a:t>
            </a:r>
            <a:r>
              <a:rPr lang="en-US" sz="800" b="1" dirty="0"/>
              <a:t>REQUIRES 14 METERS OFFSET.</a:t>
            </a:r>
            <a:endParaRPr lang="en-US" sz="700" b="1" dirty="0"/>
          </a:p>
        </p:txBody>
      </p:sp>
      <p:sp>
        <p:nvSpPr>
          <p:cNvPr id="19" name="TextBox 18">
            <a:extLst>
              <a:ext uri="{FF2B5EF4-FFF2-40B4-BE49-F238E27FC236}">
                <a16:creationId xmlns:a16="http://schemas.microsoft.com/office/drawing/2014/main" id="{92D7F3EE-D743-76B6-21F7-0347E47FCD8E}"/>
              </a:ext>
            </a:extLst>
          </p:cNvPr>
          <p:cNvSpPr txBox="1"/>
          <p:nvPr/>
        </p:nvSpPr>
        <p:spPr>
          <a:xfrm>
            <a:off x="4989898" y="6373886"/>
            <a:ext cx="1918688" cy="461665"/>
          </a:xfrm>
          <a:prstGeom prst="rect">
            <a:avLst/>
          </a:prstGeom>
          <a:noFill/>
          <a:ln>
            <a:solidFill>
              <a:schemeClr val="tx1"/>
            </a:solidFill>
          </a:ln>
        </p:spPr>
        <p:txBody>
          <a:bodyPr wrap="square" rtlCol="0">
            <a:spAutoFit/>
          </a:bodyPr>
          <a:lstStyle/>
          <a:p>
            <a:r>
              <a:rPr lang="en-US" sz="800" dirty="0"/>
              <a:t>MAX APPROACH ANGLE</a:t>
            </a:r>
            <a:r>
              <a:rPr lang="en-US" sz="800" b="1" dirty="0"/>
              <a:t> DAY </a:t>
            </a:r>
            <a:r>
              <a:rPr lang="en-US" sz="800" dirty="0"/>
              <a:t>FOR </a:t>
            </a:r>
            <a:r>
              <a:rPr lang="en-US" sz="800" b="1" dirty="0"/>
              <a:t>EVERY 1 METER TALL </a:t>
            </a:r>
            <a:r>
              <a:rPr lang="en-US" sz="800" dirty="0"/>
              <a:t>(OBSTACLE) IT REQUIRES </a:t>
            </a:r>
            <a:r>
              <a:rPr lang="en-US" sz="800" b="1" dirty="0"/>
              <a:t>10 METERS OFFSET</a:t>
            </a:r>
            <a:r>
              <a:rPr lang="en-US" sz="800" dirty="0"/>
              <a:t>.</a:t>
            </a:r>
            <a:endParaRPr lang="en-US" sz="700" dirty="0"/>
          </a:p>
        </p:txBody>
      </p:sp>
      <p:pic>
        <p:nvPicPr>
          <p:cNvPr id="21" name="Picture 20" descr="Diagram, schematic&#10;&#10;Description automatically generated">
            <a:extLst>
              <a:ext uri="{FF2B5EF4-FFF2-40B4-BE49-F238E27FC236}">
                <a16:creationId xmlns:a16="http://schemas.microsoft.com/office/drawing/2014/main" id="{C45B8B02-3C46-3F1F-2125-BF2470CB9A27}"/>
              </a:ext>
            </a:extLst>
          </p:cNvPr>
          <p:cNvPicPr>
            <a:picLocks noChangeAspect="1"/>
          </p:cNvPicPr>
          <p:nvPr/>
        </p:nvPicPr>
        <p:blipFill>
          <a:blip r:embed="rId9">
            <a:extLst>
              <a:ext uri="{28A0092B-C50C-407E-A947-70E740481C1C}">
                <a14:useLocalDpi xmlns:a14="http://schemas.microsoft.com/office/drawing/2010/main" val="0"/>
              </a:ext>
            </a:extLst>
          </a:blip>
          <a:srcRect l="4058" t="24131" r="2211" b="6072"/>
          <a:stretch/>
        </p:blipFill>
        <p:spPr>
          <a:xfrm>
            <a:off x="2757867" y="2467539"/>
            <a:ext cx="3432823" cy="3082552"/>
          </a:xfrm>
          <a:prstGeom prst="rect">
            <a:avLst/>
          </a:prstGeom>
          <a:ln>
            <a:solidFill>
              <a:schemeClr val="tx1"/>
            </a:solidFill>
          </a:ln>
        </p:spPr>
      </p:pic>
    </p:spTree>
    <p:extLst>
      <p:ext uri="{BB962C8B-B14F-4D97-AF65-F5344CB8AC3E}">
        <p14:creationId xmlns:p14="http://schemas.microsoft.com/office/powerpoint/2010/main" val="32581828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C7766F1-05A4-CD29-A3B7-908676751A44}"/>
              </a:ext>
            </a:extLst>
          </p:cNvPr>
          <p:cNvGraphicFramePr>
            <a:graphicFrameLocks noGrp="1"/>
          </p:cNvGraphicFramePr>
          <p:nvPr>
            <p:extLst>
              <p:ext uri="{D42A27DB-BD31-4B8C-83A1-F6EECF244321}">
                <p14:modId xmlns:p14="http://schemas.microsoft.com/office/powerpoint/2010/main" val="1104308811"/>
              </p:ext>
            </p:extLst>
          </p:nvPr>
        </p:nvGraphicFramePr>
        <p:xfrm>
          <a:off x="-994" y="1789"/>
          <a:ext cx="9146092" cy="3931920"/>
        </p:xfrm>
        <a:graphic>
          <a:graphicData uri="http://schemas.openxmlformats.org/drawingml/2006/table">
            <a:tbl>
              <a:tblPr firstRow="1" bandRow="1">
                <a:tableStyleId>{5C22544A-7EE6-4342-B048-85BDC9FD1C3A}</a:tableStyleId>
              </a:tblPr>
              <a:tblGrid>
                <a:gridCol w="834885">
                  <a:extLst>
                    <a:ext uri="{9D8B030D-6E8A-4147-A177-3AD203B41FA5}">
                      <a16:colId xmlns:a16="http://schemas.microsoft.com/office/drawing/2014/main" val="2658806294"/>
                    </a:ext>
                  </a:extLst>
                </a:gridCol>
                <a:gridCol w="2420178">
                  <a:extLst>
                    <a:ext uri="{9D8B030D-6E8A-4147-A177-3AD203B41FA5}">
                      <a16:colId xmlns:a16="http://schemas.microsoft.com/office/drawing/2014/main" val="1426457210"/>
                    </a:ext>
                  </a:extLst>
                </a:gridCol>
                <a:gridCol w="5891029">
                  <a:extLst>
                    <a:ext uri="{9D8B030D-6E8A-4147-A177-3AD203B41FA5}">
                      <a16:colId xmlns:a16="http://schemas.microsoft.com/office/drawing/2014/main" val="1707344639"/>
                    </a:ext>
                  </a:extLst>
                </a:gridCol>
              </a:tblGrid>
              <a:tr h="362778">
                <a:tc gridSpan="3">
                  <a:txBody>
                    <a:bodyPr/>
                    <a:lstStyle/>
                    <a:p>
                      <a:pPr algn="ctr"/>
                      <a:r>
                        <a:rPr lang="en-US" sz="2400" dirty="0">
                          <a:solidFill>
                            <a:schemeClr val="tx1"/>
                          </a:solidFill>
                          <a:latin typeface="Aptos"/>
                        </a:rPr>
                        <a:t>UXO SPOT REPORT (GTA 09-12-001)</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47022540"/>
                  </a:ext>
                </a:extLst>
              </a:tr>
              <a:tr h="362778">
                <a:tc>
                  <a:txBody>
                    <a:bodyPr/>
                    <a:lstStyle/>
                    <a:p>
                      <a:r>
                        <a:rPr lang="en-US" b="1" dirty="0"/>
                        <a:t>LINE 1</a:t>
                      </a:r>
                    </a:p>
                  </a:txBody>
                  <a:tcPr/>
                </a:tc>
                <a:tc>
                  <a:txBody>
                    <a:bodyPr/>
                    <a:lstStyle/>
                    <a:p>
                      <a:r>
                        <a:rPr lang="en-US" sz="1050" b="1" dirty="0"/>
                        <a:t>DATE/TIME GROUP DISCOVERED</a:t>
                      </a:r>
                    </a:p>
                  </a:txBody>
                  <a:tcPr/>
                </a:tc>
                <a:tc>
                  <a:txBody>
                    <a:bodyPr/>
                    <a:lstStyle/>
                    <a:p>
                      <a:endParaRPr lang="en-US"/>
                    </a:p>
                  </a:txBody>
                  <a:tcPr/>
                </a:tc>
                <a:extLst>
                  <a:ext uri="{0D108BD9-81ED-4DB2-BD59-A6C34878D82A}">
                    <a16:rowId xmlns:a16="http://schemas.microsoft.com/office/drawing/2014/main" val="1296818873"/>
                  </a:ext>
                </a:extLst>
              </a:tr>
              <a:tr h="407504">
                <a:tc>
                  <a:txBody>
                    <a:bodyPr/>
                    <a:lstStyle/>
                    <a:p>
                      <a:r>
                        <a:rPr lang="en-US" b="1" dirty="0"/>
                        <a:t>LINE 2</a:t>
                      </a:r>
                    </a:p>
                  </a:txBody>
                  <a:tcPr/>
                </a:tc>
                <a:tc>
                  <a:txBody>
                    <a:bodyPr/>
                    <a:lstStyle/>
                    <a:p>
                      <a:r>
                        <a:rPr lang="en-US" sz="1050" b="1" dirty="0"/>
                        <a:t>REPORTING ACTIVITY (UIC) LOCATION (8 DIGIT GRID OF UXO)</a:t>
                      </a:r>
                    </a:p>
                  </a:txBody>
                  <a:tcPr/>
                </a:tc>
                <a:tc>
                  <a:txBody>
                    <a:bodyPr/>
                    <a:lstStyle/>
                    <a:p>
                      <a:endParaRPr lang="en-US"/>
                    </a:p>
                  </a:txBody>
                  <a:tcPr/>
                </a:tc>
                <a:extLst>
                  <a:ext uri="{0D108BD9-81ED-4DB2-BD59-A6C34878D82A}">
                    <a16:rowId xmlns:a16="http://schemas.microsoft.com/office/drawing/2014/main" val="1596423847"/>
                  </a:ext>
                </a:extLst>
              </a:tr>
              <a:tr h="407504">
                <a:tc>
                  <a:txBody>
                    <a:bodyPr/>
                    <a:lstStyle/>
                    <a:p>
                      <a:pPr lvl="0" algn="l">
                        <a:lnSpc>
                          <a:spcPct val="100000"/>
                        </a:lnSpc>
                        <a:spcBef>
                          <a:spcPts val="0"/>
                        </a:spcBef>
                        <a:spcAft>
                          <a:spcPts val="0"/>
                        </a:spcAft>
                        <a:buNone/>
                      </a:pPr>
                      <a:r>
                        <a:rPr lang="en-US" sz="1800" b="1" i="0" u="none" strike="noStrike" noProof="0" dirty="0">
                          <a:solidFill>
                            <a:srgbClr val="000000"/>
                          </a:solidFill>
                          <a:latin typeface="Calibri"/>
                        </a:rPr>
                        <a:t>LINE 3</a:t>
                      </a:r>
                    </a:p>
                  </a:txBody>
                  <a:tcPr/>
                </a:tc>
                <a:tc>
                  <a:txBody>
                    <a:bodyPr/>
                    <a:lstStyle/>
                    <a:p>
                      <a:r>
                        <a:rPr lang="en-US" sz="1050" b="1" dirty="0"/>
                        <a:t>CONTACT METHOD: FREQ/CALLSIGN, TELEPHONE NUMBER</a:t>
                      </a:r>
                    </a:p>
                  </a:txBody>
                  <a:tcPr/>
                </a:tc>
                <a:tc>
                  <a:txBody>
                    <a:bodyPr/>
                    <a:lstStyle/>
                    <a:p>
                      <a:endParaRPr lang="en-US"/>
                    </a:p>
                  </a:txBody>
                  <a:tcPr/>
                </a:tc>
                <a:extLst>
                  <a:ext uri="{0D108BD9-81ED-4DB2-BD59-A6C34878D82A}">
                    <a16:rowId xmlns:a16="http://schemas.microsoft.com/office/drawing/2014/main" val="2332961706"/>
                  </a:ext>
                </a:extLst>
              </a:tr>
              <a:tr h="407504">
                <a:tc>
                  <a:txBody>
                    <a:bodyPr/>
                    <a:lstStyle/>
                    <a:p>
                      <a:pPr lvl="0" algn="l">
                        <a:lnSpc>
                          <a:spcPct val="100000"/>
                        </a:lnSpc>
                        <a:spcBef>
                          <a:spcPts val="0"/>
                        </a:spcBef>
                        <a:spcAft>
                          <a:spcPts val="0"/>
                        </a:spcAft>
                        <a:buNone/>
                      </a:pPr>
                      <a:r>
                        <a:rPr lang="en-US" sz="1800" b="1" i="0" u="none" strike="noStrike" noProof="0" dirty="0">
                          <a:solidFill>
                            <a:srgbClr val="000000"/>
                          </a:solidFill>
                          <a:latin typeface="Calibri"/>
                        </a:rPr>
                        <a:t>LINE 4</a:t>
                      </a:r>
                    </a:p>
                  </a:txBody>
                  <a:tcPr/>
                </a:tc>
                <a:tc>
                  <a:txBody>
                    <a:bodyPr/>
                    <a:lstStyle/>
                    <a:p>
                      <a:r>
                        <a:rPr lang="en-US" sz="1050" b="1" dirty="0"/>
                        <a:t>TYPE OF MUNITION  (DROPPED, PROJECTED, PLACED, OR THROWN)</a:t>
                      </a:r>
                    </a:p>
                  </a:txBody>
                  <a:tcPr/>
                </a:tc>
                <a:tc>
                  <a:txBody>
                    <a:bodyPr/>
                    <a:lstStyle/>
                    <a:p>
                      <a:endParaRPr lang="en-US"/>
                    </a:p>
                  </a:txBody>
                  <a:tcPr/>
                </a:tc>
                <a:extLst>
                  <a:ext uri="{0D108BD9-81ED-4DB2-BD59-A6C34878D82A}">
                    <a16:rowId xmlns:a16="http://schemas.microsoft.com/office/drawing/2014/main" val="1910611895"/>
                  </a:ext>
                </a:extLst>
              </a:tr>
              <a:tr h="362778">
                <a:tc>
                  <a:txBody>
                    <a:bodyPr/>
                    <a:lstStyle/>
                    <a:p>
                      <a:pPr lvl="0" algn="l">
                        <a:lnSpc>
                          <a:spcPct val="100000"/>
                        </a:lnSpc>
                        <a:spcBef>
                          <a:spcPts val="0"/>
                        </a:spcBef>
                        <a:spcAft>
                          <a:spcPts val="0"/>
                        </a:spcAft>
                        <a:buNone/>
                      </a:pPr>
                      <a:r>
                        <a:rPr lang="en-US" sz="1800" b="1" i="0" u="none" strike="noStrike" noProof="0" dirty="0">
                          <a:solidFill>
                            <a:srgbClr val="000000"/>
                          </a:solidFill>
                          <a:latin typeface="Calibri"/>
                        </a:rPr>
                        <a:t>LINE 5</a:t>
                      </a:r>
                    </a:p>
                  </a:txBody>
                  <a:tcPr/>
                </a:tc>
                <a:tc>
                  <a:txBody>
                    <a:bodyPr/>
                    <a:lstStyle/>
                    <a:p>
                      <a:r>
                        <a:rPr lang="en-US" sz="1050" b="1" dirty="0"/>
                        <a:t>CBRN CONTAMINATION</a:t>
                      </a:r>
                    </a:p>
                  </a:txBody>
                  <a:tcPr/>
                </a:tc>
                <a:tc>
                  <a:txBody>
                    <a:bodyPr/>
                    <a:lstStyle/>
                    <a:p>
                      <a:endParaRPr lang="en-US"/>
                    </a:p>
                  </a:txBody>
                  <a:tcPr/>
                </a:tc>
                <a:extLst>
                  <a:ext uri="{0D108BD9-81ED-4DB2-BD59-A6C34878D82A}">
                    <a16:rowId xmlns:a16="http://schemas.microsoft.com/office/drawing/2014/main" val="1833960779"/>
                  </a:ext>
                </a:extLst>
              </a:tr>
              <a:tr h="362778">
                <a:tc>
                  <a:txBody>
                    <a:bodyPr/>
                    <a:lstStyle/>
                    <a:p>
                      <a:pPr lvl="0" algn="l">
                        <a:lnSpc>
                          <a:spcPct val="100000"/>
                        </a:lnSpc>
                        <a:spcBef>
                          <a:spcPts val="0"/>
                        </a:spcBef>
                        <a:spcAft>
                          <a:spcPts val="0"/>
                        </a:spcAft>
                        <a:buNone/>
                      </a:pPr>
                      <a:r>
                        <a:rPr lang="en-US" sz="1800" b="1" i="0" u="none" strike="noStrike" noProof="0" dirty="0">
                          <a:solidFill>
                            <a:srgbClr val="000000"/>
                          </a:solidFill>
                          <a:latin typeface="Calibri"/>
                        </a:rPr>
                        <a:t>LINE 6</a:t>
                      </a:r>
                    </a:p>
                  </a:txBody>
                  <a:tcPr/>
                </a:tc>
                <a:tc>
                  <a:txBody>
                    <a:bodyPr/>
                    <a:lstStyle/>
                    <a:p>
                      <a:r>
                        <a:rPr lang="en-US" sz="1050" b="1" dirty="0"/>
                        <a:t>RESOURCES THREATENED</a:t>
                      </a:r>
                    </a:p>
                  </a:txBody>
                  <a:tcPr/>
                </a:tc>
                <a:tc>
                  <a:txBody>
                    <a:bodyPr/>
                    <a:lstStyle/>
                    <a:p>
                      <a:endParaRPr lang="en-US"/>
                    </a:p>
                  </a:txBody>
                  <a:tcPr/>
                </a:tc>
                <a:extLst>
                  <a:ext uri="{0D108BD9-81ED-4DB2-BD59-A6C34878D82A}">
                    <a16:rowId xmlns:a16="http://schemas.microsoft.com/office/drawing/2014/main" val="2958705300"/>
                  </a:ext>
                </a:extLst>
              </a:tr>
              <a:tr h="362778">
                <a:tc>
                  <a:txBody>
                    <a:bodyPr/>
                    <a:lstStyle/>
                    <a:p>
                      <a:pPr lvl="0" algn="l">
                        <a:lnSpc>
                          <a:spcPct val="100000"/>
                        </a:lnSpc>
                        <a:spcBef>
                          <a:spcPts val="0"/>
                        </a:spcBef>
                        <a:spcAft>
                          <a:spcPts val="0"/>
                        </a:spcAft>
                        <a:buNone/>
                      </a:pPr>
                      <a:r>
                        <a:rPr lang="en-US" sz="1800" b="1" i="0" u="none" strike="noStrike" noProof="0" dirty="0">
                          <a:solidFill>
                            <a:srgbClr val="000000"/>
                          </a:solidFill>
                          <a:latin typeface="Calibri"/>
                        </a:rPr>
                        <a:t>LINE 7</a:t>
                      </a:r>
                    </a:p>
                  </a:txBody>
                  <a:tcPr/>
                </a:tc>
                <a:tc>
                  <a:txBody>
                    <a:bodyPr/>
                    <a:lstStyle/>
                    <a:p>
                      <a:r>
                        <a:rPr lang="en-US" sz="1050" b="1" dirty="0"/>
                        <a:t>IMPACT ON MISSION</a:t>
                      </a:r>
                    </a:p>
                  </a:txBody>
                  <a:tcPr/>
                </a:tc>
                <a:tc>
                  <a:txBody>
                    <a:bodyPr/>
                    <a:lstStyle/>
                    <a:p>
                      <a:endParaRPr lang="en-US"/>
                    </a:p>
                  </a:txBody>
                  <a:tcPr/>
                </a:tc>
                <a:extLst>
                  <a:ext uri="{0D108BD9-81ED-4DB2-BD59-A6C34878D82A}">
                    <a16:rowId xmlns:a16="http://schemas.microsoft.com/office/drawing/2014/main" val="508188388"/>
                  </a:ext>
                </a:extLst>
              </a:tr>
              <a:tr h="362778">
                <a:tc>
                  <a:txBody>
                    <a:bodyPr/>
                    <a:lstStyle/>
                    <a:p>
                      <a:pPr lvl="0" algn="l">
                        <a:lnSpc>
                          <a:spcPct val="100000"/>
                        </a:lnSpc>
                        <a:spcBef>
                          <a:spcPts val="0"/>
                        </a:spcBef>
                        <a:spcAft>
                          <a:spcPts val="0"/>
                        </a:spcAft>
                        <a:buNone/>
                      </a:pPr>
                      <a:r>
                        <a:rPr lang="en-US" sz="1800" b="1" i="0" u="none" strike="noStrike" noProof="0" dirty="0">
                          <a:solidFill>
                            <a:srgbClr val="000000"/>
                          </a:solidFill>
                          <a:latin typeface="Calibri"/>
                        </a:rPr>
                        <a:t>LINE 8</a:t>
                      </a:r>
                    </a:p>
                  </a:txBody>
                  <a:tcPr/>
                </a:tc>
                <a:tc>
                  <a:txBody>
                    <a:bodyPr/>
                    <a:lstStyle/>
                    <a:p>
                      <a:pPr lvl="0">
                        <a:buNone/>
                      </a:pPr>
                      <a:r>
                        <a:rPr lang="en-US" sz="1050" b="1" dirty="0"/>
                        <a:t>PROTECTIVE MEASURES TAKEN</a:t>
                      </a:r>
                    </a:p>
                  </a:txBody>
                  <a:tcPr/>
                </a:tc>
                <a:tc>
                  <a:txBody>
                    <a:bodyPr/>
                    <a:lstStyle/>
                    <a:p>
                      <a:pPr lvl="0">
                        <a:buNone/>
                      </a:pPr>
                      <a:endParaRPr lang="en-US" dirty="0"/>
                    </a:p>
                  </a:txBody>
                  <a:tcPr/>
                </a:tc>
                <a:extLst>
                  <a:ext uri="{0D108BD9-81ED-4DB2-BD59-A6C34878D82A}">
                    <a16:rowId xmlns:a16="http://schemas.microsoft.com/office/drawing/2014/main" val="4279974913"/>
                  </a:ext>
                </a:extLst>
              </a:tr>
              <a:tr h="407504">
                <a:tc>
                  <a:txBody>
                    <a:bodyPr/>
                    <a:lstStyle/>
                    <a:p>
                      <a:pPr lvl="0">
                        <a:buNone/>
                      </a:pPr>
                      <a:r>
                        <a:rPr lang="en-US" sz="1800" b="1" dirty="0"/>
                        <a:t>LINE 9</a:t>
                      </a:r>
                    </a:p>
                  </a:txBody>
                  <a:tcPr/>
                </a:tc>
                <a:tc>
                  <a:txBody>
                    <a:bodyPr/>
                    <a:lstStyle/>
                    <a:p>
                      <a:pPr lvl="0">
                        <a:buNone/>
                      </a:pPr>
                      <a:r>
                        <a:rPr lang="en-US" sz="1050" b="1" dirty="0"/>
                        <a:t>RECOMMENDED PRIORITY (IMMEDIATE, INDIRECT, MINOR, OR NO THREAT)</a:t>
                      </a:r>
                    </a:p>
                  </a:txBody>
                  <a:tcPr/>
                </a:tc>
                <a:tc>
                  <a:txBody>
                    <a:bodyPr/>
                    <a:lstStyle/>
                    <a:p>
                      <a:pPr lvl="0">
                        <a:buNone/>
                      </a:pPr>
                      <a:endParaRPr lang="en-US" dirty="0"/>
                    </a:p>
                  </a:txBody>
                  <a:tcPr/>
                </a:tc>
                <a:extLst>
                  <a:ext uri="{0D108BD9-81ED-4DB2-BD59-A6C34878D82A}">
                    <a16:rowId xmlns:a16="http://schemas.microsoft.com/office/drawing/2014/main" val="1832737846"/>
                  </a:ext>
                </a:extLst>
              </a:tr>
            </a:tbl>
          </a:graphicData>
        </a:graphic>
      </p:graphicFrame>
      <p:pic>
        <p:nvPicPr>
          <p:cNvPr id="5" name="Picture 4">
            <a:extLst>
              <a:ext uri="{FF2B5EF4-FFF2-40B4-BE49-F238E27FC236}">
                <a16:creationId xmlns:a16="http://schemas.microsoft.com/office/drawing/2014/main" id="{AC9AF0B3-CA5D-8CF8-1ECC-CE1746F10A6D}"/>
              </a:ext>
            </a:extLst>
          </p:cNvPr>
          <p:cNvPicPr>
            <a:picLocks noChangeAspect="1"/>
          </p:cNvPicPr>
          <p:nvPr/>
        </p:nvPicPr>
        <p:blipFill>
          <a:blip r:embed="rId2"/>
          <a:stretch>
            <a:fillRect/>
          </a:stretch>
        </p:blipFill>
        <p:spPr>
          <a:xfrm>
            <a:off x="0" y="3919778"/>
            <a:ext cx="9143999" cy="2938190"/>
          </a:xfrm>
          <a:prstGeom prst="rect">
            <a:avLst/>
          </a:prstGeom>
        </p:spPr>
      </p:pic>
      <p:sp>
        <p:nvSpPr>
          <p:cNvPr id="7" name="Rectangle 6">
            <a:extLst>
              <a:ext uri="{FF2B5EF4-FFF2-40B4-BE49-F238E27FC236}">
                <a16:creationId xmlns:a16="http://schemas.microsoft.com/office/drawing/2014/main" id="{1F272D3F-4AD4-A87A-0764-0A3C7020962F}"/>
              </a:ext>
            </a:extLst>
          </p:cNvPr>
          <p:cNvSpPr/>
          <p:nvPr/>
        </p:nvSpPr>
        <p:spPr>
          <a:xfrm>
            <a:off x="2484" y="3922229"/>
            <a:ext cx="2237546" cy="2933284"/>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3223B6F-1698-1D5E-4CD7-1A526777AE6B}"/>
              </a:ext>
            </a:extLst>
          </p:cNvPr>
          <p:cNvSpPr/>
          <p:nvPr/>
        </p:nvSpPr>
        <p:spPr>
          <a:xfrm>
            <a:off x="4667662" y="3922229"/>
            <a:ext cx="2212698" cy="2933284"/>
          </a:xfrm>
          <a:prstGeom prst="rect">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9C031F7-60AE-64E8-6EB3-09F9D170C351}"/>
              </a:ext>
            </a:extLst>
          </p:cNvPr>
          <p:cNvSpPr/>
          <p:nvPr/>
        </p:nvSpPr>
        <p:spPr>
          <a:xfrm>
            <a:off x="2288483" y="3922228"/>
            <a:ext cx="2312088" cy="1411355"/>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686172-60A1-4312-3DB7-BACB26F1B521}"/>
              </a:ext>
            </a:extLst>
          </p:cNvPr>
          <p:cNvSpPr/>
          <p:nvPr/>
        </p:nvSpPr>
        <p:spPr>
          <a:xfrm>
            <a:off x="2288482" y="5338553"/>
            <a:ext cx="2312088" cy="1516958"/>
          </a:xfrm>
          <a:prstGeom prst="rect">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D18450F-AE15-02CB-8082-B62260F1B5F5}"/>
              </a:ext>
            </a:extLst>
          </p:cNvPr>
          <p:cNvSpPr/>
          <p:nvPr/>
        </p:nvSpPr>
        <p:spPr>
          <a:xfrm>
            <a:off x="6922601" y="3922227"/>
            <a:ext cx="2218908" cy="1287116"/>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BEA9CD-D2B6-D051-67E4-40D47998FFE6}"/>
              </a:ext>
            </a:extLst>
          </p:cNvPr>
          <p:cNvSpPr/>
          <p:nvPr/>
        </p:nvSpPr>
        <p:spPr>
          <a:xfrm>
            <a:off x="6922600" y="5251584"/>
            <a:ext cx="2218908" cy="1603925"/>
          </a:xfrm>
          <a:prstGeom prst="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59860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D1EE3C-908B-5FBB-8C29-EECDEEDB2398}"/>
              </a:ext>
            </a:extLst>
          </p:cNvPr>
          <p:cNvSpPr txBox="1"/>
          <p:nvPr/>
        </p:nvSpPr>
        <p:spPr>
          <a:xfrm>
            <a:off x="-1242" y="1242"/>
            <a:ext cx="9143999" cy="369332"/>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457200">
              <a:defRPr/>
            </a:pPr>
            <a:r>
              <a:rPr lang="en-US" b="1" dirty="0">
                <a:solidFill>
                  <a:prstClr val="black"/>
                </a:solidFill>
                <a:latin typeface="Arial"/>
                <a:cs typeface="Arial"/>
              </a:rPr>
              <a:t>SUSTAINMENT FUNDAMENTALS</a:t>
            </a:r>
            <a:endParaRPr lang="en-US" sz="1800" b="1" i="0" u="none" strike="noStrike" kern="1200" cap="none" spc="0" normalizeH="0" baseline="0" noProof="0" dirty="0">
              <a:ln>
                <a:noFill/>
              </a:ln>
              <a:solidFill>
                <a:prstClr val="black"/>
              </a:solidFill>
              <a:effectLst/>
              <a:uLnTx/>
              <a:uFillTx/>
              <a:latin typeface="Arial"/>
              <a:cs typeface="Arial"/>
            </a:endParaRPr>
          </a:p>
        </p:txBody>
      </p:sp>
      <p:grpSp>
        <p:nvGrpSpPr>
          <p:cNvPr id="2" name="Group 1">
            <a:extLst>
              <a:ext uri="{FF2B5EF4-FFF2-40B4-BE49-F238E27FC236}">
                <a16:creationId xmlns:a16="http://schemas.microsoft.com/office/drawing/2014/main" id="{821819AC-0A65-22BF-F881-0E40A340E18E}"/>
              </a:ext>
            </a:extLst>
          </p:cNvPr>
          <p:cNvGrpSpPr/>
          <p:nvPr/>
        </p:nvGrpSpPr>
        <p:grpSpPr>
          <a:xfrm>
            <a:off x="-1058" y="370574"/>
            <a:ext cx="9146117" cy="6473964"/>
            <a:chOff x="11133" y="295632"/>
            <a:chExt cx="9146117" cy="6505972"/>
          </a:xfrm>
        </p:grpSpPr>
        <p:pic>
          <p:nvPicPr>
            <p:cNvPr id="4" name="Picture 3">
              <a:extLst>
                <a:ext uri="{FF2B5EF4-FFF2-40B4-BE49-F238E27FC236}">
                  <a16:creationId xmlns:a16="http://schemas.microsoft.com/office/drawing/2014/main" id="{23560C2B-991F-4738-87F2-9044474EC1DA}"/>
                </a:ext>
              </a:extLst>
            </p:cNvPr>
            <p:cNvPicPr>
              <a:picLocks noChangeAspect="1"/>
            </p:cNvPicPr>
            <p:nvPr/>
          </p:nvPicPr>
          <p:blipFill>
            <a:blip r:embed="rId2"/>
            <a:stretch>
              <a:fillRect/>
            </a:stretch>
          </p:blipFill>
          <p:spPr>
            <a:xfrm>
              <a:off x="12135" y="1899899"/>
              <a:ext cx="3390099" cy="4897706"/>
            </a:xfrm>
            <a:prstGeom prst="rect">
              <a:avLst/>
            </a:prstGeom>
          </p:spPr>
        </p:pic>
        <p:sp>
          <p:nvSpPr>
            <p:cNvPr id="11" name="TextBox 5">
              <a:extLst>
                <a:ext uri="{FF2B5EF4-FFF2-40B4-BE49-F238E27FC236}">
                  <a16:creationId xmlns:a16="http://schemas.microsoft.com/office/drawing/2014/main" id="{718DADBE-EB97-B443-FA76-7841D5EB4A1F}"/>
                </a:ext>
              </a:extLst>
            </p:cNvPr>
            <p:cNvSpPr txBox="1"/>
            <p:nvPr/>
          </p:nvSpPr>
          <p:spPr>
            <a:xfrm>
              <a:off x="11133" y="296824"/>
              <a:ext cx="3383056" cy="1608693"/>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275"/>
                </a:lnSpc>
              </a:pPr>
              <a:r>
                <a:rPr lang="en-US" sz="1200" b="1" u="sng">
                  <a:cs typeface="Calibri"/>
                </a:rPr>
                <a:t>Common Classes of Supply</a:t>
              </a:r>
            </a:p>
            <a:p>
              <a:pPr marL="228600" indent="-57150">
                <a:lnSpc>
                  <a:spcPts val="1275"/>
                </a:lnSpc>
                <a:buFont typeface="Arial"/>
                <a:buChar char="•"/>
              </a:pPr>
              <a:r>
                <a:rPr lang="en-US" sz="1200" b="1"/>
                <a:t>Class I- Food, rations, and water. ​</a:t>
              </a:r>
              <a:endParaRPr lang="en-US" sz="1200" b="1">
                <a:cs typeface="Calibri" panose="020F0502020204030204"/>
              </a:endParaRPr>
            </a:p>
            <a:p>
              <a:pPr marL="228600" indent="-57150">
                <a:lnSpc>
                  <a:spcPts val="1275"/>
                </a:lnSpc>
                <a:buFont typeface="Arial"/>
                <a:buChar char="•"/>
              </a:pPr>
              <a:r>
                <a:rPr lang="en-US" sz="1200" b="1"/>
                <a:t>Class III- Petroleum, oils, and lubricants.</a:t>
              </a:r>
              <a:endParaRPr lang="en-US" sz="1200" b="1">
                <a:cs typeface="Calibri"/>
              </a:endParaRPr>
            </a:p>
            <a:p>
              <a:pPr marL="228600" indent="-57150">
                <a:lnSpc>
                  <a:spcPts val="1275"/>
                </a:lnSpc>
                <a:buFont typeface="Arial"/>
                <a:buChar char="•"/>
              </a:pPr>
              <a:r>
                <a:rPr lang="en-US" sz="1200" b="1"/>
                <a:t>Class IV- Construction materials ​</a:t>
              </a:r>
              <a:endParaRPr lang="en-US" sz="1200" b="1">
                <a:cs typeface="Calibri" panose="020F0502020204030204"/>
              </a:endParaRPr>
            </a:p>
            <a:p>
              <a:pPr marL="228600" indent="-57150">
                <a:lnSpc>
                  <a:spcPts val="1275"/>
                </a:lnSpc>
                <a:buFont typeface="Arial"/>
                <a:buChar char="•"/>
              </a:pPr>
              <a:r>
                <a:rPr lang="en-US" sz="1200" b="1"/>
                <a:t>Class V- Ammunition. ​</a:t>
              </a:r>
              <a:endParaRPr lang="en-US" sz="1200" b="1">
                <a:cs typeface="Calibri" panose="020F0502020204030204"/>
              </a:endParaRPr>
            </a:p>
            <a:p>
              <a:pPr marL="228600" indent="-57150">
                <a:lnSpc>
                  <a:spcPts val="1275"/>
                </a:lnSpc>
                <a:buFont typeface="Arial"/>
                <a:buChar char="•"/>
              </a:pPr>
              <a:r>
                <a:rPr lang="en-US" sz="1200" b="1"/>
                <a:t>Class VII- Major end items. ​</a:t>
              </a:r>
              <a:endParaRPr lang="en-US" sz="1200" b="1">
                <a:cs typeface="Calibri" panose="020F0502020204030204"/>
              </a:endParaRPr>
            </a:p>
            <a:p>
              <a:pPr marL="228600" indent="-57150">
                <a:lnSpc>
                  <a:spcPts val="1275"/>
                </a:lnSpc>
                <a:buFont typeface="Arial"/>
                <a:buChar char="•"/>
              </a:pPr>
              <a:r>
                <a:rPr lang="en-US" sz="1200" b="1"/>
                <a:t>Class VIII- Medical supplies, minimal amounts. ​</a:t>
              </a:r>
              <a:endParaRPr lang="en-US" sz="1200" b="1">
                <a:cs typeface="Calibri" panose="020F0502020204030204"/>
              </a:endParaRPr>
            </a:p>
            <a:p>
              <a:pPr marL="228600" indent="-57150">
                <a:lnSpc>
                  <a:spcPts val="1275"/>
                </a:lnSpc>
                <a:buFont typeface="Arial"/>
                <a:buChar char="•"/>
              </a:pPr>
              <a:r>
                <a:rPr lang="en-US" sz="1200" b="1"/>
                <a:t>Class IX- Repair parts. </a:t>
              </a:r>
              <a:endParaRPr lang="en-US" sz="1200" b="1">
                <a:cs typeface="Calibri" panose="020F0502020204030204"/>
              </a:endParaRPr>
            </a:p>
          </p:txBody>
        </p:sp>
        <p:pic>
          <p:nvPicPr>
            <p:cNvPr id="12" name="Picture 11">
              <a:extLst>
                <a:ext uri="{FF2B5EF4-FFF2-40B4-BE49-F238E27FC236}">
                  <a16:creationId xmlns:a16="http://schemas.microsoft.com/office/drawing/2014/main" id="{4DE0C9EA-C63C-D315-AAAE-9C14CAF8FAF5}"/>
                </a:ext>
              </a:extLst>
            </p:cNvPr>
            <p:cNvPicPr>
              <a:picLocks noChangeAspect="1"/>
            </p:cNvPicPr>
            <p:nvPr/>
          </p:nvPicPr>
          <p:blipFill>
            <a:blip r:embed="rId3"/>
            <a:srcRect l="-80" t="-115" b="22343"/>
            <a:stretch/>
          </p:blipFill>
          <p:spPr>
            <a:xfrm>
              <a:off x="3397795" y="295632"/>
              <a:ext cx="5759455" cy="4051620"/>
            </a:xfrm>
            <a:prstGeom prst="rect">
              <a:avLst/>
            </a:prstGeom>
            <a:ln w="12700">
              <a:solidFill>
                <a:srgbClr val="FF0000"/>
              </a:solidFill>
            </a:ln>
          </p:spPr>
        </p:pic>
        <p:sp>
          <p:nvSpPr>
            <p:cNvPr id="13" name="TextBox 1">
              <a:extLst>
                <a:ext uri="{FF2B5EF4-FFF2-40B4-BE49-F238E27FC236}">
                  <a16:creationId xmlns:a16="http://schemas.microsoft.com/office/drawing/2014/main" id="{1F193C58-F6C1-BB09-9A9A-EE5F9F3E2F0D}"/>
                </a:ext>
              </a:extLst>
            </p:cNvPr>
            <p:cNvSpPr txBox="1"/>
            <p:nvPr/>
          </p:nvSpPr>
          <p:spPr>
            <a:xfrm>
              <a:off x="3382029" y="4354780"/>
              <a:ext cx="5759441" cy="2446824"/>
            </a:xfrm>
            <a:prstGeom prst="rect">
              <a:avLst/>
            </a:prstGeom>
            <a:noFill/>
            <a:ln>
              <a:solidFill>
                <a:srgbClr val="FF0000"/>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u="sng"/>
                <a:t>Characteristics of a Patrol Base / ORP</a:t>
              </a:r>
            </a:p>
            <a:p>
              <a:pPr marL="57150" indent="-57150">
                <a:buFont typeface="Arial"/>
                <a:buChar char="•"/>
              </a:pPr>
              <a:r>
                <a:rPr lang="en-US" sz="1500">
                  <a:ea typeface="+mn-lt"/>
                  <a:cs typeface="+mn-lt"/>
                </a:rPr>
                <a:t>Able to communicate with higher Headquarters</a:t>
              </a:r>
            </a:p>
            <a:p>
              <a:pPr marL="57150" indent="-57150">
                <a:buFont typeface="Arial"/>
                <a:buChar char="•"/>
              </a:pPr>
              <a:r>
                <a:rPr lang="en-US" sz="1500">
                  <a:ea typeface="+mn-lt"/>
                  <a:cs typeface="+mn-lt"/>
                </a:rPr>
                <a:t>Easily defendable for short periods of time</a:t>
              </a:r>
              <a:endParaRPr lang="en-US" sz="1500"/>
            </a:p>
            <a:p>
              <a:pPr marL="57150" indent="-57150">
                <a:buFont typeface="Arial"/>
                <a:buChar char="•"/>
              </a:pPr>
              <a:r>
                <a:rPr lang="en-US" sz="1500">
                  <a:ea typeface="+mn-lt"/>
                  <a:cs typeface="+mn-lt"/>
                </a:rPr>
                <a:t>Away from natural lines of drift</a:t>
              </a:r>
            </a:p>
            <a:p>
              <a:pPr marL="57150" indent="-57150">
                <a:buFont typeface="Arial"/>
                <a:buChar char="•"/>
              </a:pPr>
              <a:r>
                <a:rPr lang="en-US" sz="1500">
                  <a:ea typeface="+mn-lt"/>
                  <a:cs typeface="+mn-lt"/>
                </a:rPr>
                <a:t>Away from high-speed avenues of approach</a:t>
              </a:r>
            </a:p>
            <a:p>
              <a:pPr marL="57150" indent="-57150">
                <a:buFont typeface="Arial"/>
                <a:buChar char="•"/>
              </a:pPr>
              <a:r>
                <a:rPr lang="en-US" sz="1500">
                  <a:ea typeface="+mn-lt"/>
                  <a:cs typeface="+mn-lt"/>
                </a:rPr>
                <a:t>Provides cover and concealment from both ground and air</a:t>
              </a:r>
            </a:p>
            <a:p>
              <a:pPr marL="57150" indent="-57150">
                <a:buFont typeface="Arial"/>
                <a:buChar char="•"/>
              </a:pPr>
              <a:r>
                <a:rPr lang="en-US" sz="1500">
                  <a:ea typeface="+mn-lt"/>
                  <a:cs typeface="+mn-lt"/>
                </a:rPr>
                <a:t>Provides little to no tactical advantage to the enemy</a:t>
              </a:r>
            </a:p>
            <a:p>
              <a:pPr marL="57150" indent="-57150">
                <a:buFont typeface="Arial"/>
                <a:buChar char="•"/>
              </a:pPr>
              <a:r>
                <a:rPr lang="en-US" sz="1500"/>
                <a:t>Multiple ingress and egress routes</a:t>
              </a:r>
            </a:p>
            <a:p>
              <a:pPr marL="57150" indent="-57150">
                <a:buFont typeface="Arial"/>
                <a:buChar char="•"/>
              </a:pPr>
              <a:r>
                <a:rPr lang="en-US" sz="1500"/>
                <a:t>No recent signs of activity</a:t>
              </a:r>
            </a:p>
            <a:p>
              <a:pPr marL="57150" indent="-57150">
                <a:buFont typeface="Arial"/>
                <a:buChar char="•"/>
              </a:pPr>
              <a:r>
                <a:rPr lang="en-US" sz="1500"/>
                <a:t>Near a fresh water source (if possible)</a:t>
              </a:r>
            </a:p>
          </p:txBody>
        </p:sp>
      </p:grpSp>
    </p:spTree>
    <p:extLst>
      <p:ext uri="{BB962C8B-B14F-4D97-AF65-F5344CB8AC3E}">
        <p14:creationId xmlns:p14="http://schemas.microsoft.com/office/powerpoint/2010/main" val="15737491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96">
            <a:extLst>
              <a:ext uri="{FF2B5EF4-FFF2-40B4-BE49-F238E27FC236}">
                <a16:creationId xmlns:a16="http://schemas.microsoft.com/office/drawing/2014/main" id="{8EE98A4B-3EFB-70F8-0266-4F7F96DFD801}"/>
              </a:ext>
            </a:extLst>
          </p:cNvPr>
          <p:cNvSpPr txBox="1"/>
          <p:nvPr/>
        </p:nvSpPr>
        <p:spPr>
          <a:xfrm>
            <a:off x="0" y="542"/>
            <a:ext cx="9143999" cy="369332"/>
          </a:xfrm>
          <a:prstGeom prst="rect">
            <a:avLst/>
          </a:prstGeom>
          <a:solidFill>
            <a:srgbClr val="00B0F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latin typeface="Arial"/>
                <a:cs typeface="Arial"/>
              </a:rPr>
              <a:t>Hand and Arm Signals</a:t>
            </a:r>
            <a:endParaRPr lang="en-US" dirty="0"/>
          </a:p>
        </p:txBody>
      </p:sp>
      <p:pic>
        <p:nvPicPr>
          <p:cNvPr id="54" name="Picture 53" descr="A picture containing text, book&#10;&#10;Description automatically generated">
            <a:extLst>
              <a:ext uri="{FF2B5EF4-FFF2-40B4-BE49-F238E27FC236}">
                <a16:creationId xmlns:a16="http://schemas.microsoft.com/office/drawing/2014/main" id="{64B2158A-E37E-8825-F66E-1DBCA2C28D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9874"/>
            <a:ext cx="1531487" cy="1522961"/>
          </a:xfrm>
          <a:prstGeom prst="rect">
            <a:avLst/>
          </a:prstGeom>
        </p:spPr>
      </p:pic>
      <p:pic>
        <p:nvPicPr>
          <p:cNvPr id="56" name="Picture 55" descr="A picture containing text&#10;&#10;Description automatically generated">
            <a:extLst>
              <a:ext uri="{FF2B5EF4-FFF2-40B4-BE49-F238E27FC236}">
                <a16:creationId xmlns:a16="http://schemas.microsoft.com/office/drawing/2014/main" id="{BF7B8575-0084-C9AD-AE9B-BFAD7F2B6B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1487" y="369874"/>
            <a:ext cx="838079" cy="1522961"/>
          </a:xfrm>
          <a:prstGeom prst="rect">
            <a:avLst/>
          </a:prstGeom>
        </p:spPr>
      </p:pic>
      <p:pic>
        <p:nvPicPr>
          <p:cNvPr id="58" name="Picture 57" descr="A picture containing text, linedrawing&#10;&#10;Description automatically generated">
            <a:extLst>
              <a:ext uri="{FF2B5EF4-FFF2-40B4-BE49-F238E27FC236}">
                <a16:creationId xmlns:a16="http://schemas.microsoft.com/office/drawing/2014/main" id="{DA023524-2CBE-3F5C-9DFF-0E9DD8D40A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9566" y="369874"/>
            <a:ext cx="1316306" cy="1522961"/>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B2FC16C9-C432-BD8E-C84C-4F31B445B9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418" y="369874"/>
            <a:ext cx="885533" cy="1513538"/>
          </a:xfrm>
          <a:prstGeom prst="rect">
            <a:avLst/>
          </a:prstGeom>
        </p:spPr>
      </p:pic>
      <p:pic>
        <p:nvPicPr>
          <p:cNvPr id="62" name="Picture 61" descr="Diagram&#10;&#10;Description automatically generated">
            <a:extLst>
              <a:ext uri="{FF2B5EF4-FFF2-40B4-BE49-F238E27FC236}">
                <a16:creationId xmlns:a16="http://schemas.microsoft.com/office/drawing/2014/main" id="{A17CC7CC-9709-070F-8867-35C175F08A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3951" y="369874"/>
            <a:ext cx="2710329" cy="1516661"/>
          </a:xfrm>
          <a:prstGeom prst="rect">
            <a:avLst/>
          </a:prstGeom>
        </p:spPr>
      </p:pic>
      <p:pic>
        <p:nvPicPr>
          <p:cNvPr id="64" name="Picture 63" descr="A picture containing text&#10;&#10;Description automatically generated">
            <a:extLst>
              <a:ext uri="{FF2B5EF4-FFF2-40B4-BE49-F238E27FC236}">
                <a16:creationId xmlns:a16="http://schemas.microsoft.com/office/drawing/2014/main" id="{56FBE56F-3201-8A0B-9BE9-D0AFD6F5A3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923180"/>
            <a:ext cx="2095837" cy="1548309"/>
          </a:xfrm>
          <a:prstGeom prst="rect">
            <a:avLst/>
          </a:prstGeom>
        </p:spPr>
      </p:pic>
      <p:pic>
        <p:nvPicPr>
          <p:cNvPr id="66" name="Picture 65" descr="A picture containing text, linedrawing&#10;&#10;Description automatically generated">
            <a:extLst>
              <a:ext uri="{FF2B5EF4-FFF2-40B4-BE49-F238E27FC236}">
                <a16:creationId xmlns:a16="http://schemas.microsoft.com/office/drawing/2014/main" id="{4FFCDA1A-5A52-1CC6-B194-B66854C80E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95837" y="1923180"/>
            <a:ext cx="2370967" cy="1572820"/>
          </a:xfrm>
          <a:prstGeom prst="rect">
            <a:avLst/>
          </a:prstGeom>
        </p:spPr>
      </p:pic>
      <p:pic>
        <p:nvPicPr>
          <p:cNvPr id="68" name="Picture 67" descr="Diagram&#10;&#10;Description automatically generated with medium confidence">
            <a:extLst>
              <a:ext uri="{FF2B5EF4-FFF2-40B4-BE49-F238E27FC236}">
                <a16:creationId xmlns:a16="http://schemas.microsoft.com/office/drawing/2014/main" id="{02F6FFD3-ED9C-3BFD-E419-B076F510E3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66805" y="1915088"/>
            <a:ext cx="2268490" cy="1572820"/>
          </a:xfrm>
          <a:prstGeom prst="rect">
            <a:avLst/>
          </a:prstGeom>
        </p:spPr>
      </p:pic>
      <p:pic>
        <p:nvPicPr>
          <p:cNvPr id="70" name="Picture 69" descr="Diagram&#10;&#10;Description automatically generated with medium confidence">
            <a:extLst>
              <a:ext uri="{FF2B5EF4-FFF2-40B4-BE49-F238E27FC236}">
                <a16:creationId xmlns:a16="http://schemas.microsoft.com/office/drawing/2014/main" id="{2C8FD499-E724-7374-0B20-C75A3123F8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35295" y="1915088"/>
            <a:ext cx="1840931" cy="1580912"/>
          </a:xfrm>
          <a:prstGeom prst="rect">
            <a:avLst/>
          </a:prstGeom>
        </p:spPr>
      </p:pic>
      <p:pic>
        <p:nvPicPr>
          <p:cNvPr id="72" name="Picture 71" descr="A picture containing text&#10;&#10;Description automatically generated">
            <a:extLst>
              <a:ext uri="{FF2B5EF4-FFF2-40B4-BE49-F238E27FC236}">
                <a16:creationId xmlns:a16="http://schemas.microsoft.com/office/drawing/2014/main" id="{7C43F471-2660-503C-CF9D-178F19835EA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34280" y="369874"/>
            <a:ext cx="1181056" cy="1513538"/>
          </a:xfrm>
          <a:prstGeom prst="rect">
            <a:avLst/>
          </a:prstGeom>
        </p:spPr>
      </p:pic>
      <p:pic>
        <p:nvPicPr>
          <p:cNvPr id="74" name="Picture 73" descr="A picture containing text, vector graphics&#10;&#10;Description automatically generated">
            <a:extLst>
              <a:ext uri="{FF2B5EF4-FFF2-40B4-BE49-F238E27FC236}">
                <a16:creationId xmlns:a16="http://schemas.microsoft.com/office/drawing/2014/main" id="{4433222D-E303-3AD3-91DD-4254CA712E2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3" y="3504092"/>
            <a:ext cx="1261756" cy="1548309"/>
          </a:xfrm>
          <a:prstGeom prst="rect">
            <a:avLst/>
          </a:prstGeom>
        </p:spPr>
      </p:pic>
      <p:pic>
        <p:nvPicPr>
          <p:cNvPr id="76" name="Picture 75" descr="A picture containing text&#10;&#10;Description automatically generated">
            <a:extLst>
              <a:ext uri="{FF2B5EF4-FFF2-40B4-BE49-F238E27FC236}">
                <a16:creationId xmlns:a16="http://schemas.microsoft.com/office/drawing/2014/main" id="{869F039F-0EAD-7C7F-CD69-E3A3A934D9D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62259" y="3496000"/>
            <a:ext cx="2160672" cy="1548636"/>
          </a:xfrm>
          <a:prstGeom prst="rect">
            <a:avLst/>
          </a:prstGeom>
        </p:spPr>
      </p:pic>
      <p:pic>
        <p:nvPicPr>
          <p:cNvPr id="78" name="Picture 77" descr="A picture containing text&#10;&#10;Description automatically generated">
            <a:extLst>
              <a:ext uri="{FF2B5EF4-FFF2-40B4-BE49-F238E27FC236}">
                <a16:creationId xmlns:a16="http://schemas.microsoft.com/office/drawing/2014/main" id="{81A05323-3069-C1FC-24D9-F9F7D99094F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22931" y="3504092"/>
            <a:ext cx="1149069" cy="1558454"/>
          </a:xfrm>
          <a:prstGeom prst="rect">
            <a:avLst/>
          </a:prstGeom>
        </p:spPr>
      </p:pic>
      <p:pic>
        <p:nvPicPr>
          <p:cNvPr id="80" name="Picture 79" descr="A picture containing text, weapon&#10;&#10;Description automatically generated">
            <a:extLst>
              <a:ext uri="{FF2B5EF4-FFF2-40B4-BE49-F238E27FC236}">
                <a16:creationId xmlns:a16="http://schemas.microsoft.com/office/drawing/2014/main" id="{B16D7239-2EE1-CE04-6307-99F4117E915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71999" y="3496000"/>
            <a:ext cx="3010238" cy="1605804"/>
          </a:xfrm>
          <a:prstGeom prst="rect">
            <a:avLst/>
          </a:prstGeom>
        </p:spPr>
      </p:pic>
      <p:pic>
        <p:nvPicPr>
          <p:cNvPr id="82" name="Picture 81" descr="A picture containing text&#10;&#10;Description automatically generated">
            <a:extLst>
              <a:ext uri="{FF2B5EF4-FFF2-40B4-BE49-F238E27FC236}">
                <a16:creationId xmlns:a16="http://schemas.microsoft.com/office/drawing/2014/main" id="{9664E06C-F46B-1EF2-2B89-E4192A37FCA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25593" y="3504092"/>
            <a:ext cx="1533391" cy="1537122"/>
          </a:xfrm>
          <a:prstGeom prst="rect">
            <a:avLst/>
          </a:prstGeom>
        </p:spPr>
      </p:pic>
      <p:pic>
        <p:nvPicPr>
          <p:cNvPr id="84" name="Picture 83" descr="A picture containing text&#10;&#10;Description automatically generated">
            <a:extLst>
              <a:ext uri="{FF2B5EF4-FFF2-40B4-BE49-F238E27FC236}">
                <a16:creationId xmlns:a16="http://schemas.microsoft.com/office/drawing/2014/main" id="{DA93943F-08AD-B8C9-3CA6-77011BC00D7E}"/>
              </a:ext>
            </a:extLst>
          </p:cNvPr>
          <p:cNvPicPr>
            <a:picLocks noChangeAspect="1"/>
          </p:cNvPicPr>
          <p:nvPr/>
        </p:nvPicPr>
        <p:blipFill>
          <a:blip r:embed="rId17">
            <a:extLst>
              <a:ext uri="{28A0092B-C50C-407E-A947-70E740481C1C}">
                <a14:useLocalDpi xmlns:a14="http://schemas.microsoft.com/office/drawing/2010/main" val="0"/>
              </a:ext>
            </a:extLst>
          </a:blip>
          <a:srcRect l="1970"/>
          <a:stretch/>
        </p:blipFill>
        <p:spPr>
          <a:xfrm>
            <a:off x="1" y="5041214"/>
            <a:ext cx="1261756" cy="1804113"/>
          </a:xfrm>
          <a:prstGeom prst="rect">
            <a:avLst/>
          </a:prstGeom>
        </p:spPr>
      </p:pic>
      <p:pic>
        <p:nvPicPr>
          <p:cNvPr id="86" name="Picture 85" descr="A picture containing text, linedrawing&#10;&#10;Description automatically generated">
            <a:extLst>
              <a:ext uri="{FF2B5EF4-FFF2-40B4-BE49-F238E27FC236}">
                <a16:creationId xmlns:a16="http://schemas.microsoft.com/office/drawing/2014/main" id="{CE01DC16-E2B5-8D6C-FAFE-93A4379C9EE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23292" y="5041214"/>
            <a:ext cx="1657473" cy="1801185"/>
          </a:xfrm>
          <a:prstGeom prst="rect">
            <a:avLst/>
          </a:prstGeom>
        </p:spPr>
      </p:pic>
      <p:pic>
        <p:nvPicPr>
          <p:cNvPr id="88" name="Picture 87" descr="Diagram&#10;&#10;Description automatically generated">
            <a:extLst>
              <a:ext uri="{FF2B5EF4-FFF2-40B4-BE49-F238E27FC236}">
                <a16:creationId xmlns:a16="http://schemas.microsoft.com/office/drawing/2014/main" id="{A64B6422-6DD7-AC23-8D44-AA75DE10A61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855645" y="5064591"/>
            <a:ext cx="1954589" cy="1815373"/>
          </a:xfrm>
          <a:prstGeom prst="rect">
            <a:avLst/>
          </a:prstGeom>
        </p:spPr>
      </p:pic>
      <p:pic>
        <p:nvPicPr>
          <p:cNvPr id="90" name="Picture 89" descr="A picture containing text&#10;&#10;Description automatically generated">
            <a:extLst>
              <a:ext uri="{FF2B5EF4-FFF2-40B4-BE49-F238E27FC236}">
                <a16:creationId xmlns:a16="http://schemas.microsoft.com/office/drawing/2014/main" id="{F8C4A70D-C358-19A7-B0A1-CBEEE2012811}"/>
              </a:ext>
            </a:extLst>
          </p:cNvPr>
          <p:cNvPicPr>
            <a:picLocks noChangeAspect="1"/>
          </p:cNvPicPr>
          <p:nvPr/>
        </p:nvPicPr>
        <p:blipFill>
          <a:blip r:embed="rId20">
            <a:extLst>
              <a:ext uri="{28A0092B-C50C-407E-A947-70E740481C1C}">
                <a14:useLocalDpi xmlns:a14="http://schemas.microsoft.com/office/drawing/2010/main" val="0"/>
              </a:ext>
            </a:extLst>
          </a:blip>
          <a:srcRect t="918"/>
          <a:stretch/>
        </p:blipFill>
        <p:spPr>
          <a:xfrm>
            <a:off x="4785114" y="5078779"/>
            <a:ext cx="1478123" cy="1764008"/>
          </a:xfrm>
          <a:prstGeom prst="rect">
            <a:avLst/>
          </a:prstGeom>
        </p:spPr>
      </p:pic>
      <p:pic>
        <p:nvPicPr>
          <p:cNvPr id="92" name="Picture 91" descr="A close-up of a human body&#10;&#10;Description automatically generated with low confidence">
            <a:extLst>
              <a:ext uri="{FF2B5EF4-FFF2-40B4-BE49-F238E27FC236}">
                <a16:creationId xmlns:a16="http://schemas.microsoft.com/office/drawing/2014/main" id="{E1048B0D-1303-3091-01CB-92F4A629E439}"/>
              </a:ext>
            </a:extLst>
          </p:cNvPr>
          <p:cNvPicPr>
            <a:picLocks noChangeAspect="1"/>
          </p:cNvPicPr>
          <p:nvPr/>
        </p:nvPicPr>
        <p:blipFill>
          <a:blip r:embed="rId21">
            <a:extLst>
              <a:ext uri="{28A0092B-C50C-407E-A947-70E740481C1C}">
                <a14:useLocalDpi xmlns:a14="http://schemas.microsoft.com/office/drawing/2010/main" val="0"/>
              </a:ext>
            </a:extLst>
          </a:blip>
          <a:srcRect l="3979" t="1012"/>
          <a:stretch/>
        </p:blipFill>
        <p:spPr>
          <a:xfrm>
            <a:off x="6263237" y="5076912"/>
            <a:ext cx="971043" cy="1781703"/>
          </a:xfrm>
          <a:prstGeom prst="rect">
            <a:avLst/>
          </a:prstGeom>
        </p:spPr>
      </p:pic>
      <p:pic>
        <p:nvPicPr>
          <p:cNvPr id="94" name="Picture 93" descr="A picture containing text&#10;&#10;Description automatically generated">
            <a:extLst>
              <a:ext uri="{FF2B5EF4-FFF2-40B4-BE49-F238E27FC236}">
                <a16:creationId xmlns:a16="http://schemas.microsoft.com/office/drawing/2014/main" id="{EDF3E54E-F95F-C4C3-A00E-60097D48287A}"/>
              </a:ext>
            </a:extLst>
          </p:cNvPr>
          <p:cNvPicPr>
            <a:picLocks noChangeAspect="1"/>
          </p:cNvPicPr>
          <p:nvPr/>
        </p:nvPicPr>
        <p:blipFill>
          <a:blip r:embed="rId22">
            <a:extLst>
              <a:ext uri="{28A0092B-C50C-407E-A947-70E740481C1C}">
                <a14:useLocalDpi xmlns:a14="http://schemas.microsoft.com/office/drawing/2010/main" val="0"/>
              </a:ext>
            </a:extLst>
          </a:blip>
          <a:srcRect l="1217" t="1630"/>
          <a:stretch/>
        </p:blipFill>
        <p:spPr>
          <a:xfrm>
            <a:off x="7228091" y="5076912"/>
            <a:ext cx="1258869" cy="1765487"/>
          </a:xfrm>
          <a:prstGeom prst="rect">
            <a:avLst/>
          </a:prstGeom>
        </p:spPr>
      </p:pic>
    </p:spTree>
    <p:extLst>
      <p:ext uri="{BB962C8B-B14F-4D97-AF65-F5344CB8AC3E}">
        <p14:creationId xmlns:p14="http://schemas.microsoft.com/office/powerpoint/2010/main" val="3229215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2077E4-1FA0-76D4-5F0B-039703F71CF0}"/>
              </a:ext>
            </a:extLst>
          </p:cNvPr>
          <p:cNvPicPr>
            <a:picLocks noChangeAspect="1"/>
          </p:cNvPicPr>
          <p:nvPr/>
        </p:nvPicPr>
        <p:blipFill>
          <a:blip r:embed="rId2"/>
          <a:srcRect l="6303" t="3864" r="11911" b="3864"/>
          <a:stretch/>
        </p:blipFill>
        <p:spPr>
          <a:xfrm rot="5400000">
            <a:off x="6587191" y="1238225"/>
            <a:ext cx="1934968" cy="1641359"/>
          </a:xfrm>
          <a:prstGeom prst="rect">
            <a:avLst/>
          </a:prstGeom>
        </p:spPr>
      </p:pic>
      <p:pic>
        <p:nvPicPr>
          <p:cNvPr id="3" name="Picture 2">
            <a:extLst>
              <a:ext uri="{FF2B5EF4-FFF2-40B4-BE49-F238E27FC236}">
                <a16:creationId xmlns:a16="http://schemas.microsoft.com/office/drawing/2014/main" id="{E3F53046-D8AD-24BD-3585-B580CCF4EFDE}"/>
              </a:ext>
            </a:extLst>
          </p:cNvPr>
          <p:cNvPicPr>
            <a:picLocks noChangeAspect="1"/>
          </p:cNvPicPr>
          <p:nvPr/>
        </p:nvPicPr>
        <p:blipFill>
          <a:blip r:embed="rId3"/>
          <a:srcRect l="13288" t="15455" r="18569"/>
          <a:stretch/>
        </p:blipFill>
        <p:spPr>
          <a:xfrm rot="5400000">
            <a:off x="4698596" y="1187613"/>
            <a:ext cx="1766379" cy="1625540"/>
          </a:xfrm>
          <a:prstGeom prst="rect">
            <a:avLst/>
          </a:prstGeom>
        </p:spPr>
      </p:pic>
      <p:pic>
        <p:nvPicPr>
          <p:cNvPr id="4" name="Picture 3">
            <a:extLst>
              <a:ext uri="{FF2B5EF4-FFF2-40B4-BE49-F238E27FC236}">
                <a16:creationId xmlns:a16="http://schemas.microsoft.com/office/drawing/2014/main" id="{7611EB95-AFFF-0229-37F5-D075A7E72817}"/>
              </a:ext>
            </a:extLst>
          </p:cNvPr>
          <p:cNvPicPr>
            <a:picLocks noChangeAspect="1"/>
          </p:cNvPicPr>
          <p:nvPr/>
        </p:nvPicPr>
        <p:blipFill>
          <a:blip r:embed="rId4"/>
          <a:srcRect l="28961" t="-455" r="18228" b="2031"/>
          <a:stretch/>
        </p:blipFill>
        <p:spPr>
          <a:xfrm rot="5400000">
            <a:off x="2081582" y="3854535"/>
            <a:ext cx="1629802" cy="2278084"/>
          </a:xfrm>
          <a:prstGeom prst="rect">
            <a:avLst/>
          </a:prstGeom>
        </p:spPr>
      </p:pic>
      <p:pic>
        <p:nvPicPr>
          <p:cNvPr id="5" name="Picture 4">
            <a:extLst>
              <a:ext uri="{FF2B5EF4-FFF2-40B4-BE49-F238E27FC236}">
                <a16:creationId xmlns:a16="http://schemas.microsoft.com/office/drawing/2014/main" id="{724FCF9E-1A5C-E3B5-216A-B2E2866D60AF}"/>
              </a:ext>
            </a:extLst>
          </p:cNvPr>
          <p:cNvPicPr>
            <a:picLocks noChangeAspect="1"/>
          </p:cNvPicPr>
          <p:nvPr/>
        </p:nvPicPr>
        <p:blipFill>
          <a:blip r:embed="rId5"/>
          <a:srcRect l="30324" t="7955" r="15162" b="3864"/>
          <a:stretch/>
        </p:blipFill>
        <p:spPr>
          <a:xfrm rot="5400000">
            <a:off x="4214855" y="4003102"/>
            <a:ext cx="1682376" cy="2041037"/>
          </a:xfrm>
          <a:prstGeom prst="rect">
            <a:avLst/>
          </a:prstGeom>
        </p:spPr>
      </p:pic>
      <p:sp>
        <p:nvSpPr>
          <p:cNvPr id="6" name="TextBox 5">
            <a:extLst>
              <a:ext uri="{FF2B5EF4-FFF2-40B4-BE49-F238E27FC236}">
                <a16:creationId xmlns:a16="http://schemas.microsoft.com/office/drawing/2014/main" id="{CB449743-2BED-2D18-7ABC-1AC3E4E9C848}"/>
              </a:ext>
            </a:extLst>
          </p:cNvPr>
          <p:cNvSpPr txBox="1"/>
          <p:nvPr/>
        </p:nvSpPr>
        <p:spPr>
          <a:xfrm>
            <a:off x="1143001" y="856375"/>
            <a:ext cx="6857132"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b="1"/>
              <a:t>Flight Book Production</a:t>
            </a:r>
          </a:p>
        </p:txBody>
      </p:sp>
      <p:pic>
        <p:nvPicPr>
          <p:cNvPr id="7" name="Picture 6">
            <a:extLst>
              <a:ext uri="{FF2B5EF4-FFF2-40B4-BE49-F238E27FC236}">
                <a16:creationId xmlns:a16="http://schemas.microsoft.com/office/drawing/2014/main" id="{8BBC2EE2-9AFD-AA82-62D1-2E5AA6667146}"/>
              </a:ext>
            </a:extLst>
          </p:cNvPr>
          <p:cNvPicPr>
            <a:picLocks noChangeAspect="1"/>
          </p:cNvPicPr>
          <p:nvPr/>
        </p:nvPicPr>
        <p:blipFill>
          <a:blip r:embed="rId6"/>
          <a:stretch>
            <a:fillRect/>
          </a:stretch>
        </p:blipFill>
        <p:spPr>
          <a:xfrm>
            <a:off x="140410" y="1000534"/>
            <a:ext cx="1014698" cy="1750263"/>
          </a:xfrm>
          <a:prstGeom prst="rect">
            <a:avLst/>
          </a:prstGeom>
        </p:spPr>
      </p:pic>
      <p:pic>
        <p:nvPicPr>
          <p:cNvPr id="9" name="Picture 8">
            <a:extLst>
              <a:ext uri="{FF2B5EF4-FFF2-40B4-BE49-F238E27FC236}">
                <a16:creationId xmlns:a16="http://schemas.microsoft.com/office/drawing/2014/main" id="{18BE151B-38BC-CBF7-67BF-9D413CB75878}"/>
              </a:ext>
            </a:extLst>
          </p:cNvPr>
          <p:cNvPicPr>
            <a:picLocks noChangeAspect="1"/>
          </p:cNvPicPr>
          <p:nvPr/>
        </p:nvPicPr>
        <p:blipFill>
          <a:blip r:embed="rId7"/>
          <a:stretch>
            <a:fillRect/>
          </a:stretch>
        </p:blipFill>
        <p:spPr>
          <a:xfrm>
            <a:off x="1480291" y="1137427"/>
            <a:ext cx="1646131" cy="1406591"/>
          </a:xfrm>
          <a:prstGeom prst="rect">
            <a:avLst/>
          </a:prstGeom>
        </p:spPr>
      </p:pic>
      <p:pic>
        <p:nvPicPr>
          <p:cNvPr id="10" name="Picture 9">
            <a:extLst>
              <a:ext uri="{FF2B5EF4-FFF2-40B4-BE49-F238E27FC236}">
                <a16:creationId xmlns:a16="http://schemas.microsoft.com/office/drawing/2014/main" id="{1C842E1C-9557-D746-0A13-A363688A29F7}"/>
              </a:ext>
            </a:extLst>
          </p:cNvPr>
          <p:cNvPicPr>
            <a:picLocks noChangeAspect="1"/>
          </p:cNvPicPr>
          <p:nvPr/>
        </p:nvPicPr>
        <p:blipFill>
          <a:blip r:embed="rId8"/>
          <a:stretch>
            <a:fillRect/>
          </a:stretch>
        </p:blipFill>
        <p:spPr>
          <a:xfrm>
            <a:off x="2900276" y="1135969"/>
            <a:ext cx="1646131" cy="1409506"/>
          </a:xfrm>
          <a:prstGeom prst="rect">
            <a:avLst/>
          </a:prstGeom>
        </p:spPr>
      </p:pic>
      <p:sp>
        <p:nvSpPr>
          <p:cNvPr id="11" name="TextBox 10">
            <a:extLst>
              <a:ext uri="{FF2B5EF4-FFF2-40B4-BE49-F238E27FC236}">
                <a16:creationId xmlns:a16="http://schemas.microsoft.com/office/drawing/2014/main" id="{9C1AE8F2-14FB-A866-D47F-8CCF1FA678AD}"/>
              </a:ext>
            </a:extLst>
          </p:cNvPr>
          <p:cNvSpPr txBox="1"/>
          <p:nvPr/>
        </p:nvSpPr>
        <p:spPr>
          <a:xfrm>
            <a:off x="142875" y="2794676"/>
            <a:ext cx="1248853" cy="1338828"/>
          </a:xfrm>
          <a:prstGeom prst="rect">
            <a:avLst/>
          </a:prstGeom>
          <a:noFill/>
          <a:ln>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42863" indent="-42863">
              <a:buFont typeface="Arial"/>
              <a:buChar char="•"/>
            </a:pPr>
            <a:r>
              <a:rPr lang="en-US" sz="750">
                <a:latin typeface="Arial"/>
                <a:cs typeface="Arial"/>
              </a:rPr>
              <a:t>Scroll through the deck and "hide" any slides you don't need. Go to "File," click "Print."</a:t>
            </a:r>
            <a:endParaRPr lang="en-US" sz="1800"/>
          </a:p>
          <a:p>
            <a:pPr marL="42863" indent="-42863">
              <a:buFont typeface="Arial"/>
              <a:buChar char="•"/>
            </a:pPr>
            <a:r>
              <a:rPr lang="en-US" sz="750">
                <a:latin typeface="Arial"/>
                <a:cs typeface="Arial"/>
              </a:rPr>
              <a:t>Within the MAIN "print" menu, click "Full Page Slides" and ensure the boxes next to "Frame Slides" and "Scale to Fit Paper" are both CHECKED.</a:t>
            </a:r>
          </a:p>
        </p:txBody>
      </p:sp>
      <p:sp>
        <p:nvSpPr>
          <p:cNvPr id="12" name="TextBox 11">
            <a:extLst>
              <a:ext uri="{FF2B5EF4-FFF2-40B4-BE49-F238E27FC236}">
                <a16:creationId xmlns:a16="http://schemas.microsoft.com/office/drawing/2014/main" id="{9D7C7EF3-AF9B-61E2-E22E-F63969D9EF1C}"/>
              </a:ext>
            </a:extLst>
          </p:cNvPr>
          <p:cNvSpPr txBox="1"/>
          <p:nvPr/>
        </p:nvSpPr>
        <p:spPr>
          <a:xfrm>
            <a:off x="1480289" y="2545453"/>
            <a:ext cx="3067166" cy="830997"/>
          </a:xfrm>
          <a:prstGeom prst="rect">
            <a:avLst/>
          </a:prstGeom>
          <a:noFill/>
          <a:ln>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42863" indent="-42863">
              <a:buFont typeface="Arial"/>
              <a:buChar char="•"/>
            </a:pPr>
            <a:r>
              <a:rPr lang="en-US" sz="825">
                <a:latin typeface="Arial"/>
                <a:cs typeface="Arial"/>
              </a:rPr>
              <a:t>From the main print menu, select "Printer Properties. </a:t>
            </a:r>
            <a:endParaRPr lang="en-US" sz="2400"/>
          </a:p>
          <a:p>
            <a:pPr marL="42863" indent="-42863">
              <a:buFont typeface="Arial"/>
              <a:buChar char="•"/>
            </a:pPr>
            <a:r>
              <a:rPr lang="en-US" sz="825">
                <a:latin typeface="Arial"/>
                <a:cs typeface="Arial"/>
              </a:rPr>
              <a:t>Inside the Printer Properties, change the number of pages per sheet to TWO.</a:t>
            </a:r>
          </a:p>
          <a:p>
            <a:pPr marL="42863" indent="-42863">
              <a:buFont typeface="Arial"/>
              <a:buChar char="•"/>
            </a:pPr>
            <a:r>
              <a:rPr lang="en-US" sz="825">
                <a:latin typeface="Arial"/>
                <a:cs typeface="Arial"/>
              </a:rPr>
              <a:t>Click "OK" and return to the main printer menu. Ensure you're printing in color, IF POSSIBLE, and print. </a:t>
            </a:r>
          </a:p>
          <a:p>
            <a:pPr marL="42863" indent="-42863">
              <a:buFont typeface="Arial"/>
              <a:buChar char="•"/>
            </a:pPr>
            <a:r>
              <a:rPr lang="en-US" sz="825" b="1" u="sng">
                <a:latin typeface="Arial"/>
                <a:cs typeface="Arial"/>
              </a:rPr>
              <a:t>DO NOT print front and back!</a:t>
            </a:r>
          </a:p>
        </p:txBody>
      </p:sp>
      <p:sp>
        <p:nvSpPr>
          <p:cNvPr id="13" name="TextBox 12">
            <a:extLst>
              <a:ext uri="{FF2B5EF4-FFF2-40B4-BE49-F238E27FC236}">
                <a16:creationId xmlns:a16="http://schemas.microsoft.com/office/drawing/2014/main" id="{4BE89D59-9F86-323D-A59E-035A747279C6}"/>
              </a:ext>
            </a:extLst>
          </p:cNvPr>
          <p:cNvSpPr txBox="1"/>
          <p:nvPr/>
        </p:nvSpPr>
        <p:spPr>
          <a:xfrm>
            <a:off x="4769017" y="2882043"/>
            <a:ext cx="1625540" cy="623248"/>
          </a:xfrm>
          <a:prstGeom prst="rect">
            <a:avLst/>
          </a:prstGeom>
          <a:noFill/>
          <a:ln>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42863" indent="-42863">
              <a:buFont typeface="Arial"/>
              <a:buChar char="•"/>
            </a:pPr>
            <a:r>
              <a:rPr lang="en-US" sz="900">
                <a:latin typeface="Arial"/>
                <a:cs typeface="Arial"/>
              </a:rPr>
              <a:t>Go retrieve your pages</a:t>
            </a:r>
            <a:endParaRPr lang="en-US" sz="2700"/>
          </a:p>
          <a:p>
            <a:pPr marL="42863" indent="-42863">
              <a:buFont typeface="Arial"/>
              <a:buChar char="•"/>
            </a:pPr>
            <a:r>
              <a:rPr lang="en-US" sz="900">
                <a:latin typeface="Arial"/>
                <a:cs typeface="Arial"/>
              </a:rPr>
              <a:t>Find a large paper cutter if possible. (I recommend you check your 3 shop.)</a:t>
            </a:r>
          </a:p>
        </p:txBody>
      </p:sp>
      <p:sp>
        <p:nvSpPr>
          <p:cNvPr id="14" name="TextBox 13">
            <a:extLst>
              <a:ext uri="{FF2B5EF4-FFF2-40B4-BE49-F238E27FC236}">
                <a16:creationId xmlns:a16="http://schemas.microsoft.com/office/drawing/2014/main" id="{E5393EA3-A913-AEAC-7681-56791A1A2DA9}"/>
              </a:ext>
            </a:extLst>
          </p:cNvPr>
          <p:cNvSpPr txBox="1"/>
          <p:nvPr/>
        </p:nvSpPr>
        <p:spPr>
          <a:xfrm>
            <a:off x="6724502" y="3076367"/>
            <a:ext cx="2398773" cy="2423741"/>
          </a:xfrm>
          <a:prstGeom prst="rect">
            <a:avLst/>
          </a:prstGeom>
          <a:noFill/>
          <a:ln>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42863" indent="-42863">
              <a:buFont typeface="Arial"/>
              <a:buChar char="•"/>
            </a:pPr>
            <a:r>
              <a:rPr lang="en-US" sz="900">
                <a:latin typeface="Arial"/>
                <a:cs typeface="Arial"/>
              </a:rPr>
              <a:t>Trim your pages along the black border line. TOP, BOTTOM, and SIDES ONLY. </a:t>
            </a:r>
            <a:endParaRPr lang="en-US" sz="2700"/>
          </a:p>
          <a:p>
            <a:pPr marL="42863" indent="-42863">
              <a:buFont typeface="Arial"/>
              <a:buChar char="•"/>
            </a:pPr>
            <a:r>
              <a:rPr lang="en-US" sz="900">
                <a:latin typeface="Arial"/>
                <a:cs typeface="Arial"/>
              </a:rPr>
              <a:t>Do NOT separate the two pages. </a:t>
            </a:r>
          </a:p>
          <a:p>
            <a:pPr marL="42863" indent="-42863">
              <a:buFont typeface="Arial"/>
              <a:buChar char="•"/>
            </a:pPr>
            <a:r>
              <a:rPr lang="en-US" sz="900">
                <a:latin typeface="Arial"/>
                <a:cs typeface="Arial"/>
              </a:rPr>
              <a:t>If using a large paper cutter, limit the number of pages you cut simultaneously as the pages WILL twist under the blade and you WILL cut into your documents. </a:t>
            </a:r>
          </a:p>
          <a:p>
            <a:pPr marL="42863" indent="-42863">
              <a:buFont typeface="Arial"/>
              <a:buChar char="•"/>
            </a:pPr>
            <a:r>
              <a:rPr lang="en-US" sz="900">
                <a:latin typeface="Arial"/>
                <a:cs typeface="Arial"/>
              </a:rPr>
              <a:t>Once pages are trimmed, carefully fold within the blank space between the two remaining borders. (Bottom of top page and top of bottom page.)</a:t>
            </a:r>
          </a:p>
          <a:p>
            <a:pPr marL="42863" indent="-42863">
              <a:buFont typeface="Arial"/>
              <a:buChar char="•"/>
            </a:pPr>
            <a:r>
              <a:rPr lang="en-US" sz="900">
                <a:latin typeface="Arial"/>
                <a:cs typeface="Arial"/>
              </a:rPr>
              <a:t>What you are left with are front and back pages that flip as you turn the pages of your </a:t>
            </a:r>
            <a:r>
              <a:rPr lang="en-US" sz="900" b="1" u="sng">
                <a:latin typeface="Arial"/>
                <a:cs typeface="Arial"/>
              </a:rPr>
              <a:t>flight binder.</a:t>
            </a:r>
          </a:p>
          <a:p>
            <a:pPr marL="42863" indent="-42863">
              <a:buFont typeface="Arial"/>
              <a:buChar char="•"/>
            </a:pPr>
            <a:r>
              <a:rPr lang="en-US" sz="900">
                <a:latin typeface="Arial"/>
                <a:cs typeface="Arial"/>
              </a:rPr>
              <a:t>Apply a small amount of scotch tape between the top and bottom pages to retain the fold during </a:t>
            </a:r>
            <a:r>
              <a:rPr lang="en-US" sz="900" b="1" u="sng" err="1">
                <a:latin typeface="Arial"/>
                <a:cs typeface="Arial"/>
              </a:rPr>
              <a:t>acetation</a:t>
            </a:r>
            <a:r>
              <a:rPr lang="en-US" sz="900" b="1" u="sng">
                <a:latin typeface="Arial"/>
                <a:cs typeface="Arial"/>
              </a:rPr>
              <a:t>.</a:t>
            </a:r>
          </a:p>
        </p:txBody>
      </p:sp>
      <p:sp>
        <p:nvSpPr>
          <p:cNvPr id="15" name="TextBox 14">
            <a:extLst>
              <a:ext uri="{FF2B5EF4-FFF2-40B4-BE49-F238E27FC236}">
                <a16:creationId xmlns:a16="http://schemas.microsoft.com/office/drawing/2014/main" id="{316050BB-C674-CEA7-D3CF-7FCFC16D78AF}"/>
              </a:ext>
            </a:extLst>
          </p:cNvPr>
          <p:cNvSpPr txBox="1"/>
          <p:nvPr/>
        </p:nvSpPr>
        <p:spPr>
          <a:xfrm>
            <a:off x="1243" y="9939"/>
            <a:ext cx="9157665" cy="369332"/>
          </a:xfrm>
          <a:prstGeom prst="rect">
            <a:avLst/>
          </a:prstGeom>
          <a:solidFill>
            <a:srgbClr val="00B0F0"/>
          </a:solidFill>
          <a:ln>
            <a:solidFill>
              <a:srgbClr val="00B0F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t>NCO Field Leader Guide Construction Methods</a:t>
            </a:r>
          </a:p>
        </p:txBody>
      </p:sp>
    </p:spTree>
    <p:extLst>
      <p:ext uri="{BB962C8B-B14F-4D97-AF65-F5344CB8AC3E}">
        <p14:creationId xmlns:p14="http://schemas.microsoft.com/office/powerpoint/2010/main" val="39695006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96">
            <a:extLst>
              <a:ext uri="{FF2B5EF4-FFF2-40B4-BE49-F238E27FC236}">
                <a16:creationId xmlns:a16="http://schemas.microsoft.com/office/drawing/2014/main" id="{6FD965A6-51B7-3949-FC62-F53DE3293A18}"/>
              </a:ext>
            </a:extLst>
          </p:cNvPr>
          <p:cNvSpPr txBox="1"/>
          <p:nvPr/>
        </p:nvSpPr>
        <p:spPr>
          <a:xfrm>
            <a:off x="0" y="542"/>
            <a:ext cx="9143999" cy="369332"/>
          </a:xfrm>
          <a:prstGeom prst="rect">
            <a:avLst/>
          </a:prstGeom>
          <a:solidFill>
            <a:srgbClr val="00B0F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latin typeface="Arial"/>
                <a:cs typeface="Arial"/>
              </a:rPr>
              <a:t>Hand and Arm Signals</a:t>
            </a:r>
            <a:endParaRPr lang="en-US" dirty="0"/>
          </a:p>
        </p:txBody>
      </p:sp>
      <p:pic>
        <p:nvPicPr>
          <p:cNvPr id="7" name="Picture 6" descr="A picture containing text&#10;&#10;Description automatically generated">
            <a:extLst>
              <a:ext uri="{FF2B5EF4-FFF2-40B4-BE49-F238E27FC236}">
                <a16:creationId xmlns:a16="http://schemas.microsoft.com/office/drawing/2014/main" id="{A334FF6F-60A4-7DC4-E98A-BFB18269263F}"/>
              </a:ext>
            </a:extLst>
          </p:cNvPr>
          <p:cNvPicPr>
            <a:picLocks noChangeAspect="1"/>
          </p:cNvPicPr>
          <p:nvPr/>
        </p:nvPicPr>
        <p:blipFill>
          <a:blip r:embed="rId2">
            <a:extLst>
              <a:ext uri="{28A0092B-C50C-407E-A947-70E740481C1C}">
                <a14:useLocalDpi xmlns:a14="http://schemas.microsoft.com/office/drawing/2010/main" val="0"/>
              </a:ext>
            </a:extLst>
          </a:blip>
          <a:srcRect l="2365" t="1693" r="1329"/>
          <a:stretch/>
        </p:blipFill>
        <p:spPr>
          <a:xfrm>
            <a:off x="0" y="369874"/>
            <a:ext cx="1001320" cy="1516904"/>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E47AAA35-0063-AA1E-C77E-DBAB36C86BFD}"/>
              </a:ext>
            </a:extLst>
          </p:cNvPr>
          <p:cNvPicPr>
            <a:picLocks noChangeAspect="1"/>
          </p:cNvPicPr>
          <p:nvPr/>
        </p:nvPicPr>
        <p:blipFill>
          <a:blip r:embed="rId3">
            <a:extLst>
              <a:ext uri="{28A0092B-C50C-407E-A947-70E740481C1C}">
                <a14:useLocalDpi xmlns:a14="http://schemas.microsoft.com/office/drawing/2010/main" val="0"/>
              </a:ext>
            </a:extLst>
          </a:blip>
          <a:srcRect l="5471" t="4012" r="3097"/>
          <a:stretch/>
        </p:blipFill>
        <p:spPr>
          <a:xfrm>
            <a:off x="1001320" y="369874"/>
            <a:ext cx="1116702" cy="1516904"/>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55C06B21-D096-5A08-FA3E-0F7C8D71A0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8023" y="369875"/>
            <a:ext cx="1162072" cy="1516903"/>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D6A3BC6E-3AAE-C33B-32D8-CA77190A09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0095" y="369874"/>
            <a:ext cx="892531" cy="1516903"/>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B9068236-119C-649A-53D2-7F751F260E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9282" y="369873"/>
            <a:ext cx="957620" cy="1516903"/>
          </a:xfrm>
          <a:prstGeom prst="rect">
            <a:avLst/>
          </a:prstGeom>
        </p:spPr>
      </p:pic>
      <p:pic>
        <p:nvPicPr>
          <p:cNvPr id="17" name="Picture 16">
            <a:extLst>
              <a:ext uri="{FF2B5EF4-FFF2-40B4-BE49-F238E27FC236}">
                <a16:creationId xmlns:a16="http://schemas.microsoft.com/office/drawing/2014/main" id="{2793DDF6-B366-A955-598C-002625A439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89074" y="369873"/>
            <a:ext cx="1405366" cy="1516903"/>
          </a:xfrm>
          <a:prstGeom prst="rect">
            <a:avLst/>
          </a:prstGeom>
        </p:spPr>
      </p:pic>
      <p:pic>
        <p:nvPicPr>
          <p:cNvPr id="19" name="Picture 18" descr="Diagram&#10;&#10;Description automatically generated">
            <a:extLst>
              <a:ext uri="{FF2B5EF4-FFF2-40B4-BE49-F238E27FC236}">
                <a16:creationId xmlns:a16="http://schemas.microsoft.com/office/drawing/2014/main" id="{567B6AC3-8FBB-B14C-A793-0FCF1DD3B9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94440" y="369872"/>
            <a:ext cx="1338650" cy="1518134"/>
          </a:xfrm>
          <a:prstGeom prst="rect">
            <a:avLst/>
          </a:prstGeom>
        </p:spPr>
      </p:pic>
      <p:pic>
        <p:nvPicPr>
          <p:cNvPr id="21" name="Picture 20" descr="A picture containing text, linedrawing&#10;&#10;Description automatically generated">
            <a:extLst>
              <a:ext uri="{FF2B5EF4-FFF2-40B4-BE49-F238E27FC236}">
                <a16:creationId xmlns:a16="http://schemas.microsoft.com/office/drawing/2014/main" id="{1F304676-1D5E-F4C9-3497-61C0452CBD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33090" y="369872"/>
            <a:ext cx="1335841" cy="1516904"/>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9DB354C1-32F7-F724-22DF-3AA8259222E5}"/>
              </a:ext>
            </a:extLst>
          </p:cNvPr>
          <p:cNvPicPr>
            <a:picLocks noChangeAspect="1"/>
          </p:cNvPicPr>
          <p:nvPr/>
        </p:nvPicPr>
        <p:blipFill>
          <a:blip r:embed="rId10">
            <a:extLst>
              <a:ext uri="{28A0092B-C50C-407E-A947-70E740481C1C}">
                <a14:useLocalDpi xmlns:a14="http://schemas.microsoft.com/office/drawing/2010/main" val="0"/>
              </a:ext>
            </a:extLst>
          </a:blip>
          <a:srcRect l="3575" t="2214" r="3538"/>
          <a:stretch/>
        </p:blipFill>
        <p:spPr>
          <a:xfrm>
            <a:off x="1" y="1886777"/>
            <a:ext cx="1116702" cy="1620055"/>
          </a:xfrm>
          <a:prstGeom prst="rect">
            <a:avLst/>
          </a:prstGeom>
        </p:spPr>
      </p:pic>
      <p:pic>
        <p:nvPicPr>
          <p:cNvPr id="25" name="Picture 24" descr="A person in a garment&#10;&#10;Description automatically generated with low confidence">
            <a:extLst>
              <a:ext uri="{FF2B5EF4-FFF2-40B4-BE49-F238E27FC236}">
                <a16:creationId xmlns:a16="http://schemas.microsoft.com/office/drawing/2014/main" id="{7204D035-439D-4C2F-74DD-0E1B46351A23}"/>
              </a:ext>
            </a:extLst>
          </p:cNvPr>
          <p:cNvPicPr>
            <a:picLocks noChangeAspect="1"/>
          </p:cNvPicPr>
          <p:nvPr/>
        </p:nvPicPr>
        <p:blipFill>
          <a:blip r:embed="rId11">
            <a:extLst>
              <a:ext uri="{28A0092B-C50C-407E-A947-70E740481C1C}">
                <a14:useLocalDpi xmlns:a14="http://schemas.microsoft.com/office/drawing/2010/main" val="0"/>
              </a:ext>
            </a:extLst>
          </a:blip>
          <a:srcRect l="2780" t="1668" r="6578"/>
          <a:stretch/>
        </p:blipFill>
        <p:spPr>
          <a:xfrm>
            <a:off x="1116703" y="1886777"/>
            <a:ext cx="1387019" cy="1620056"/>
          </a:xfrm>
          <a:prstGeom prst="rect">
            <a:avLst/>
          </a:prstGeom>
        </p:spPr>
      </p:pic>
      <p:pic>
        <p:nvPicPr>
          <p:cNvPr id="27" name="Picture 26" descr="A picture containing diagram&#10;&#10;Description automatically generated">
            <a:extLst>
              <a:ext uri="{FF2B5EF4-FFF2-40B4-BE49-F238E27FC236}">
                <a16:creationId xmlns:a16="http://schemas.microsoft.com/office/drawing/2014/main" id="{953CDA96-3CD4-52AB-5D41-9F0BD5ECF1B6}"/>
              </a:ext>
            </a:extLst>
          </p:cNvPr>
          <p:cNvPicPr>
            <a:picLocks noChangeAspect="1"/>
          </p:cNvPicPr>
          <p:nvPr/>
        </p:nvPicPr>
        <p:blipFill>
          <a:blip r:embed="rId12">
            <a:extLst>
              <a:ext uri="{28A0092B-C50C-407E-A947-70E740481C1C}">
                <a14:useLocalDpi xmlns:a14="http://schemas.microsoft.com/office/drawing/2010/main" val="0"/>
              </a:ext>
            </a:extLst>
          </a:blip>
          <a:srcRect l="1894" t="2788" r="1360"/>
          <a:stretch/>
        </p:blipFill>
        <p:spPr>
          <a:xfrm>
            <a:off x="2503722" y="1889538"/>
            <a:ext cx="2874016" cy="1619793"/>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6FB36D52-6825-213D-C602-FE05B4398ED7}"/>
              </a:ext>
            </a:extLst>
          </p:cNvPr>
          <p:cNvPicPr>
            <a:picLocks noChangeAspect="1"/>
          </p:cNvPicPr>
          <p:nvPr/>
        </p:nvPicPr>
        <p:blipFill>
          <a:blip r:embed="rId13">
            <a:extLst>
              <a:ext uri="{28A0092B-C50C-407E-A947-70E740481C1C}">
                <a14:useLocalDpi xmlns:a14="http://schemas.microsoft.com/office/drawing/2010/main" val="0"/>
              </a:ext>
            </a:extLst>
          </a:blip>
          <a:srcRect l="4744" r="4123"/>
          <a:stretch/>
        </p:blipFill>
        <p:spPr>
          <a:xfrm>
            <a:off x="5382451" y="1886777"/>
            <a:ext cx="1527962" cy="1609950"/>
          </a:xfrm>
          <a:prstGeom prst="rect">
            <a:avLst/>
          </a:prstGeom>
        </p:spPr>
      </p:pic>
      <p:pic>
        <p:nvPicPr>
          <p:cNvPr id="31" name="Picture 30" descr="A person in a garment&#10;&#10;Description automatically generated with low confidence">
            <a:extLst>
              <a:ext uri="{FF2B5EF4-FFF2-40B4-BE49-F238E27FC236}">
                <a16:creationId xmlns:a16="http://schemas.microsoft.com/office/drawing/2014/main" id="{5DCDF44F-3BE5-F4A7-925C-587CFFF8FF9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12584" y="1886776"/>
            <a:ext cx="1126603" cy="1619793"/>
          </a:xfrm>
          <a:prstGeom prst="rect">
            <a:avLst/>
          </a:prstGeom>
        </p:spPr>
      </p:pic>
      <p:pic>
        <p:nvPicPr>
          <p:cNvPr id="33" name="Picture 32" descr="A picture containing text&#10;&#10;Description automatically generated">
            <a:extLst>
              <a:ext uri="{FF2B5EF4-FFF2-40B4-BE49-F238E27FC236}">
                <a16:creationId xmlns:a16="http://schemas.microsoft.com/office/drawing/2014/main" id="{370B6B01-1747-412F-B568-9CD25B9B8E9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029287" y="1882014"/>
            <a:ext cx="1116582" cy="1624555"/>
          </a:xfrm>
          <a:prstGeom prst="rect">
            <a:avLst/>
          </a:prstGeom>
        </p:spPr>
      </p:pic>
      <p:pic>
        <p:nvPicPr>
          <p:cNvPr id="35" name="Picture 34" descr="Diagram&#10;&#10;Description automatically generated">
            <a:extLst>
              <a:ext uri="{FF2B5EF4-FFF2-40B4-BE49-F238E27FC236}">
                <a16:creationId xmlns:a16="http://schemas.microsoft.com/office/drawing/2014/main" id="{C68A4073-9C32-4989-BA37-89E82CE7CDC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3506569"/>
            <a:ext cx="1761566" cy="1516904"/>
          </a:xfrm>
          <a:prstGeom prst="rect">
            <a:avLst/>
          </a:prstGeom>
        </p:spPr>
      </p:pic>
      <p:pic>
        <p:nvPicPr>
          <p:cNvPr id="37" name="Picture 36" descr="A picture containing text&#10;&#10;Description automatically generated">
            <a:extLst>
              <a:ext uri="{FF2B5EF4-FFF2-40B4-BE49-F238E27FC236}">
                <a16:creationId xmlns:a16="http://schemas.microsoft.com/office/drawing/2014/main" id="{5D42037A-3E6D-C0A2-62E9-BB8C3E8ECA8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59771" y="3506570"/>
            <a:ext cx="1408554" cy="1516904"/>
          </a:xfrm>
          <a:prstGeom prst="rect">
            <a:avLst/>
          </a:prstGeom>
        </p:spPr>
      </p:pic>
      <p:pic>
        <p:nvPicPr>
          <p:cNvPr id="39" name="Picture 38" descr="A picture containing text, linedrawing&#10;&#10;Description automatically generated">
            <a:extLst>
              <a:ext uri="{FF2B5EF4-FFF2-40B4-BE49-F238E27FC236}">
                <a16:creationId xmlns:a16="http://schemas.microsoft.com/office/drawing/2014/main" id="{1C6127CB-14F2-123F-5383-C85318B06790}"/>
              </a:ext>
            </a:extLst>
          </p:cNvPr>
          <p:cNvPicPr>
            <a:picLocks noChangeAspect="1"/>
          </p:cNvPicPr>
          <p:nvPr/>
        </p:nvPicPr>
        <p:blipFill>
          <a:blip r:embed="rId18">
            <a:extLst>
              <a:ext uri="{28A0092B-C50C-407E-A947-70E740481C1C}">
                <a14:useLocalDpi xmlns:a14="http://schemas.microsoft.com/office/drawing/2010/main" val="0"/>
              </a:ext>
            </a:extLst>
          </a:blip>
          <a:srcRect l="1847" t="2877" r="7034"/>
          <a:stretch/>
        </p:blipFill>
        <p:spPr>
          <a:xfrm>
            <a:off x="3148585" y="3513242"/>
            <a:ext cx="1196838" cy="1539954"/>
          </a:xfrm>
          <a:prstGeom prst="rect">
            <a:avLst/>
          </a:prstGeom>
        </p:spPr>
      </p:pic>
      <p:pic>
        <p:nvPicPr>
          <p:cNvPr id="41" name="Picture 40" descr="A picture containing diagram&#10;&#10;Description automatically generated">
            <a:extLst>
              <a:ext uri="{FF2B5EF4-FFF2-40B4-BE49-F238E27FC236}">
                <a16:creationId xmlns:a16="http://schemas.microsoft.com/office/drawing/2014/main" id="{3C3ECB59-3145-44EE-6E3E-F5904A1D9ED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345423" y="3506569"/>
            <a:ext cx="1790479" cy="1507061"/>
          </a:xfrm>
          <a:prstGeom prst="rect">
            <a:avLst/>
          </a:prstGeom>
        </p:spPr>
      </p:pic>
      <p:pic>
        <p:nvPicPr>
          <p:cNvPr id="43" name="Picture 42" descr="A picture containing text&#10;&#10;Description automatically generated">
            <a:extLst>
              <a:ext uri="{FF2B5EF4-FFF2-40B4-BE49-F238E27FC236}">
                <a16:creationId xmlns:a16="http://schemas.microsoft.com/office/drawing/2014/main" id="{52E794EF-8429-73F7-CCC7-02AC294421B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119894" y="3523176"/>
            <a:ext cx="1191632" cy="1539955"/>
          </a:xfrm>
          <a:prstGeom prst="rect">
            <a:avLst/>
          </a:prstGeom>
        </p:spPr>
      </p:pic>
    </p:spTree>
    <p:extLst>
      <p:ext uri="{BB962C8B-B14F-4D97-AF65-F5344CB8AC3E}">
        <p14:creationId xmlns:p14="http://schemas.microsoft.com/office/powerpoint/2010/main" val="40133178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96">
            <a:extLst>
              <a:ext uri="{FF2B5EF4-FFF2-40B4-BE49-F238E27FC236}">
                <a16:creationId xmlns:a16="http://schemas.microsoft.com/office/drawing/2014/main" id="{659FC6E7-737A-F149-90E2-36D78B68A37F}"/>
              </a:ext>
            </a:extLst>
          </p:cNvPr>
          <p:cNvSpPr txBox="1"/>
          <p:nvPr/>
        </p:nvSpPr>
        <p:spPr>
          <a:xfrm>
            <a:off x="0" y="542"/>
            <a:ext cx="9143999" cy="369332"/>
          </a:xfrm>
          <a:prstGeom prst="rect">
            <a:avLst/>
          </a:prstGeom>
          <a:solidFill>
            <a:srgbClr val="00B0F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latin typeface="Arial"/>
                <a:cs typeface="Arial"/>
              </a:rPr>
              <a:t>Standard Knots</a:t>
            </a:r>
            <a:endParaRPr lang="en-US" dirty="0"/>
          </a:p>
        </p:txBody>
      </p:sp>
      <p:pic>
        <p:nvPicPr>
          <p:cNvPr id="8" name="Picture 7" descr="Diagram&#10;&#10;Description automatically generated">
            <a:extLst>
              <a:ext uri="{FF2B5EF4-FFF2-40B4-BE49-F238E27FC236}">
                <a16:creationId xmlns:a16="http://schemas.microsoft.com/office/drawing/2014/main" id="{95EE0D0F-2E10-7102-6F23-4762334CA8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4502" y="369454"/>
            <a:ext cx="2989497" cy="3045577"/>
          </a:xfrm>
          <a:prstGeom prst="rect">
            <a:avLst/>
          </a:prstGeom>
        </p:spPr>
      </p:pic>
      <p:pic>
        <p:nvPicPr>
          <p:cNvPr id="10" name="Picture 9" descr="Diagram&#10;&#10;Description automatically generated with medium confidence">
            <a:extLst>
              <a:ext uri="{FF2B5EF4-FFF2-40B4-BE49-F238E27FC236}">
                <a16:creationId xmlns:a16="http://schemas.microsoft.com/office/drawing/2014/main" id="{6E291BF3-7273-761E-7625-4370E1D39A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0694" y="4521968"/>
            <a:ext cx="3843306" cy="1485040"/>
          </a:xfrm>
          <a:prstGeom prst="rect">
            <a:avLst/>
          </a:prstGeom>
        </p:spPr>
      </p:pic>
      <p:pic>
        <p:nvPicPr>
          <p:cNvPr id="12" name="Picture 11" descr="Diagram&#10;&#10;Description automatically generated">
            <a:extLst>
              <a:ext uri="{FF2B5EF4-FFF2-40B4-BE49-F238E27FC236}">
                <a16:creationId xmlns:a16="http://schemas.microsoft.com/office/drawing/2014/main" id="{FE45B785-F0A7-DD88-C9EB-F65EAF0E8F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9874"/>
            <a:ext cx="2588995" cy="2184794"/>
          </a:xfrm>
          <a:prstGeom prst="rect">
            <a:avLst/>
          </a:prstGeom>
        </p:spPr>
      </p:pic>
      <p:pic>
        <p:nvPicPr>
          <p:cNvPr id="18" name="Picture 17" descr="A picture containing diagram&#10;&#10;Description automatically generated">
            <a:extLst>
              <a:ext uri="{FF2B5EF4-FFF2-40B4-BE49-F238E27FC236}">
                <a16:creationId xmlns:a16="http://schemas.microsoft.com/office/drawing/2014/main" id="{89CA9D4D-70CE-5E03-9EF1-736BFA1334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077" y="4572343"/>
            <a:ext cx="2729846" cy="1609504"/>
          </a:xfrm>
          <a:prstGeom prst="rect">
            <a:avLst/>
          </a:prstGeom>
        </p:spPr>
      </p:pic>
      <p:pic>
        <p:nvPicPr>
          <p:cNvPr id="20" name="Picture 19" descr="Diagram&#10;&#10;Description automatically generated">
            <a:extLst>
              <a:ext uri="{FF2B5EF4-FFF2-40B4-BE49-F238E27FC236}">
                <a16:creationId xmlns:a16="http://schemas.microsoft.com/office/drawing/2014/main" id="{2B2EA391-82CE-D3EE-B59A-A994F6FF51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851056"/>
            <a:ext cx="3300415" cy="1033463"/>
          </a:xfrm>
          <a:prstGeom prst="rect">
            <a:avLst/>
          </a:prstGeom>
        </p:spPr>
      </p:pic>
      <p:sp>
        <p:nvSpPr>
          <p:cNvPr id="23" name="TextBox 22">
            <a:extLst>
              <a:ext uri="{FF2B5EF4-FFF2-40B4-BE49-F238E27FC236}">
                <a16:creationId xmlns:a16="http://schemas.microsoft.com/office/drawing/2014/main" id="{209AA5F7-2A68-378D-BC22-469B46998566}"/>
              </a:ext>
            </a:extLst>
          </p:cNvPr>
          <p:cNvSpPr txBox="1"/>
          <p:nvPr/>
        </p:nvSpPr>
        <p:spPr>
          <a:xfrm>
            <a:off x="2574681" y="369454"/>
            <a:ext cx="3579821" cy="2554545"/>
          </a:xfrm>
          <a:prstGeom prst="rect">
            <a:avLst/>
          </a:prstGeom>
          <a:noFill/>
        </p:spPr>
        <p:txBody>
          <a:bodyPr wrap="square" rtlCol="0">
            <a:spAutoFit/>
          </a:bodyPr>
          <a:lstStyle/>
          <a:p>
            <a:pPr marL="60325" indent="-60325">
              <a:buFont typeface="Arial" panose="020B0604020202020204" pitchFamily="34" charset="0"/>
              <a:buChar char="•"/>
            </a:pPr>
            <a:r>
              <a:rPr lang="en-US" sz="800" b="1" dirty="0"/>
              <a:t>Running</a:t>
            </a:r>
            <a:r>
              <a:rPr lang="en-US" sz="800" dirty="0"/>
              <a:t> or </a:t>
            </a:r>
            <a:r>
              <a:rPr lang="en-US" sz="800" b="1" dirty="0"/>
              <a:t>working end </a:t>
            </a:r>
            <a:r>
              <a:rPr lang="en-US" sz="800" dirty="0"/>
              <a:t>is the loose (or working) end of the rope. </a:t>
            </a:r>
          </a:p>
          <a:p>
            <a:pPr marL="60325" indent="-60325">
              <a:buFont typeface="Arial" panose="020B0604020202020204" pitchFamily="34" charset="0"/>
              <a:buChar char="•"/>
            </a:pPr>
            <a:r>
              <a:rPr lang="en-US" sz="800" b="1" dirty="0"/>
              <a:t>Standing end </a:t>
            </a:r>
            <a:r>
              <a:rPr lang="en-US" sz="800" dirty="0"/>
              <a:t>is the static, stationary, or nonworking end of the rope. </a:t>
            </a:r>
          </a:p>
          <a:p>
            <a:pPr marL="60325" indent="-60325">
              <a:buFont typeface="Arial" panose="020B0604020202020204" pitchFamily="34" charset="0"/>
              <a:buChar char="•"/>
            </a:pPr>
            <a:r>
              <a:rPr lang="en-US" sz="800" b="1" dirty="0"/>
              <a:t>Bight</a:t>
            </a:r>
            <a:r>
              <a:rPr lang="en-US" sz="800" dirty="0"/>
              <a:t>. Formed by placing the running end alongside the standing end, creating an open eyelet of rope. </a:t>
            </a:r>
          </a:p>
          <a:p>
            <a:pPr marL="60325" indent="-60325">
              <a:buFont typeface="Arial" panose="020B0604020202020204" pitchFamily="34" charset="0"/>
              <a:buChar char="•"/>
            </a:pPr>
            <a:r>
              <a:rPr lang="en-US" sz="800" b="1" dirty="0"/>
              <a:t>Loop</a:t>
            </a:r>
            <a:r>
              <a:rPr lang="en-US" sz="800" dirty="0"/>
              <a:t>. Formed by placing the running end across the standing end, creating a closed eyelet. </a:t>
            </a:r>
          </a:p>
          <a:p>
            <a:pPr marL="60325" indent="-60325">
              <a:buFont typeface="Arial" panose="020B0604020202020204" pitchFamily="34" charset="0"/>
              <a:buChar char="•"/>
            </a:pPr>
            <a:r>
              <a:rPr lang="en-US" sz="800" b="1" dirty="0"/>
              <a:t>Overhand knot</a:t>
            </a:r>
            <a:r>
              <a:rPr lang="en-US" sz="800" dirty="0"/>
              <a:t>. Formed by inserting the running end through the eyelet formed. </a:t>
            </a:r>
          </a:p>
          <a:p>
            <a:pPr marL="60325" indent="-60325">
              <a:buFont typeface="Arial" panose="020B0604020202020204" pitchFamily="34" charset="0"/>
              <a:buChar char="•"/>
            </a:pPr>
            <a:r>
              <a:rPr lang="en-US" sz="800" b="1" dirty="0"/>
              <a:t>Half hitch</a:t>
            </a:r>
            <a:r>
              <a:rPr lang="en-US" sz="800" dirty="0"/>
              <a:t>. An overhand knot tied around an object with the pigtail pulled perpendicular to the standing end. </a:t>
            </a:r>
          </a:p>
          <a:p>
            <a:pPr marL="60325" indent="-60325">
              <a:buFont typeface="Arial" panose="020B0604020202020204" pitchFamily="34" charset="0"/>
              <a:buChar char="•"/>
            </a:pPr>
            <a:r>
              <a:rPr lang="en-US" sz="800" b="1" dirty="0"/>
              <a:t>Pigtail</a:t>
            </a:r>
            <a:r>
              <a:rPr lang="en-US" sz="800" dirty="0"/>
              <a:t>. The pigtail is the portion of the running end of the rope between the safety knot and the end of the rope. </a:t>
            </a:r>
          </a:p>
          <a:p>
            <a:pPr marL="60325" indent="-60325">
              <a:buFont typeface="Arial" panose="020B0604020202020204" pitchFamily="34" charset="0"/>
              <a:buChar char="•"/>
            </a:pPr>
            <a:r>
              <a:rPr lang="en-US" sz="800" b="1" dirty="0"/>
              <a:t>Turn</a:t>
            </a:r>
            <a:r>
              <a:rPr lang="en-US" sz="800" dirty="0"/>
              <a:t>. Formed by passing the running end of a rope 360 degrees around an object. </a:t>
            </a:r>
          </a:p>
          <a:p>
            <a:pPr marL="60325" indent="-60325">
              <a:buFont typeface="Arial" panose="020B0604020202020204" pitchFamily="34" charset="0"/>
              <a:buChar char="•"/>
            </a:pPr>
            <a:r>
              <a:rPr lang="en-US" sz="800" b="1" dirty="0"/>
              <a:t>Round turn</a:t>
            </a:r>
            <a:r>
              <a:rPr lang="en-US" sz="800" dirty="0"/>
              <a:t>. A round turn wraps around an object one and one-half times. A round turn is used to distribute the load over a small diameter anchor (three inches or less). It may also be used around larger diameter anchors to reduce the tension on the knot or provide added friction. </a:t>
            </a:r>
          </a:p>
          <a:p>
            <a:pPr marL="60325" indent="-60325">
              <a:buFont typeface="Arial" panose="020B0604020202020204" pitchFamily="34" charset="0"/>
              <a:buChar char="•"/>
            </a:pPr>
            <a:r>
              <a:rPr lang="en-US" sz="800" b="1" dirty="0"/>
              <a:t>Dress</a:t>
            </a:r>
            <a:r>
              <a:rPr lang="en-US" sz="800" dirty="0"/>
              <a:t> is the proper arrangement of all the knot parts, removing unnecessary kinks, twists, and slack so that all rope parts of the knot make contact. </a:t>
            </a:r>
          </a:p>
        </p:txBody>
      </p:sp>
      <p:sp>
        <p:nvSpPr>
          <p:cNvPr id="24" name="TextBox 23">
            <a:extLst>
              <a:ext uri="{FF2B5EF4-FFF2-40B4-BE49-F238E27FC236}">
                <a16:creationId xmlns:a16="http://schemas.microsoft.com/office/drawing/2014/main" id="{C6E66624-3B66-652B-34A7-4BDBB7874F42}"/>
              </a:ext>
            </a:extLst>
          </p:cNvPr>
          <p:cNvSpPr txBox="1"/>
          <p:nvPr/>
        </p:nvSpPr>
        <p:spPr>
          <a:xfrm>
            <a:off x="0" y="3884519"/>
            <a:ext cx="3300415" cy="707886"/>
          </a:xfrm>
          <a:prstGeom prst="rect">
            <a:avLst/>
          </a:prstGeom>
          <a:noFill/>
        </p:spPr>
        <p:txBody>
          <a:bodyPr wrap="square" rtlCol="0">
            <a:spAutoFit/>
          </a:bodyPr>
          <a:lstStyle/>
          <a:p>
            <a:r>
              <a:rPr lang="en-US" sz="800" dirty="0"/>
              <a:t>A </a:t>
            </a:r>
            <a:r>
              <a:rPr lang="en-US" sz="800" b="1" dirty="0"/>
              <a:t>square knot </a:t>
            </a:r>
            <a:r>
              <a:rPr lang="en-US" sz="800" dirty="0"/>
              <a:t>joins two ropes of equal diameter (see figure 9-6). Two interlocking bites, running ends exit on same side of the standing portion of rope. Each tail is secured with an overhand knot on the standing end. When dressing the knot, leave at least a four-inch tail on the working end.</a:t>
            </a:r>
          </a:p>
        </p:txBody>
      </p:sp>
      <p:sp>
        <p:nvSpPr>
          <p:cNvPr id="25" name="TextBox 24">
            <a:extLst>
              <a:ext uri="{FF2B5EF4-FFF2-40B4-BE49-F238E27FC236}">
                <a16:creationId xmlns:a16="http://schemas.microsoft.com/office/drawing/2014/main" id="{D4677CD7-C9AF-9A34-3827-A2077B318BFB}"/>
              </a:ext>
            </a:extLst>
          </p:cNvPr>
          <p:cNvSpPr txBox="1"/>
          <p:nvPr/>
        </p:nvSpPr>
        <p:spPr>
          <a:xfrm>
            <a:off x="0" y="6150114"/>
            <a:ext cx="3781180" cy="707886"/>
          </a:xfrm>
          <a:prstGeom prst="rect">
            <a:avLst/>
          </a:prstGeom>
          <a:noFill/>
        </p:spPr>
        <p:txBody>
          <a:bodyPr wrap="square" rtlCol="0">
            <a:spAutoFit/>
          </a:bodyPr>
          <a:lstStyle/>
          <a:p>
            <a:r>
              <a:rPr lang="en-US" sz="800" dirty="0"/>
              <a:t>A </a:t>
            </a:r>
            <a:r>
              <a:rPr lang="en-US" sz="800" b="1" dirty="0"/>
              <a:t>round turn with two half hitches </a:t>
            </a:r>
            <a:r>
              <a:rPr lang="en-US" sz="800" dirty="0"/>
              <a:t>is a constant tension anchor knot (see figure 9-7). The rope forms a complete turnaround the anchor point (where the name “round turn” comes from), with both ropes parallel and touching, but not crossing. Both half hitches are tightly dressed against the round turn, with the locking bar on top. When dressing the knot, leave at least a four-inch tail on the working end.</a:t>
            </a:r>
          </a:p>
        </p:txBody>
      </p:sp>
      <p:sp>
        <p:nvSpPr>
          <p:cNvPr id="27" name="TextBox 26">
            <a:extLst>
              <a:ext uri="{FF2B5EF4-FFF2-40B4-BE49-F238E27FC236}">
                <a16:creationId xmlns:a16="http://schemas.microsoft.com/office/drawing/2014/main" id="{4ABADEB5-BACD-E2B8-F2FF-FCE987125BBA}"/>
              </a:ext>
            </a:extLst>
          </p:cNvPr>
          <p:cNvSpPr txBox="1"/>
          <p:nvPr/>
        </p:nvSpPr>
        <p:spPr>
          <a:xfrm>
            <a:off x="5364001" y="6087102"/>
            <a:ext cx="3843305" cy="707886"/>
          </a:xfrm>
          <a:prstGeom prst="rect">
            <a:avLst/>
          </a:prstGeom>
          <a:noFill/>
        </p:spPr>
        <p:txBody>
          <a:bodyPr wrap="square" rtlCol="0">
            <a:spAutoFit/>
          </a:bodyPr>
          <a:lstStyle/>
          <a:p>
            <a:r>
              <a:rPr lang="en-US" sz="800" dirty="0"/>
              <a:t>The </a:t>
            </a:r>
            <a:r>
              <a:rPr lang="en-US" sz="800" b="1" dirty="0"/>
              <a:t>rerouted figure-eight knot </a:t>
            </a:r>
            <a:r>
              <a:rPr lang="en-US" sz="800" dirty="0"/>
              <a:t>is an anchor knot that also attaches a climber to a climbing rope. Form a figure eight in the rope and pass the working end around an anchor. Reroute the end back through to form a double figure eight. (See figure 9-12.) Tie the knot with no twists. When dressing the knot, leave at least a four-inch tail on the working end. </a:t>
            </a:r>
          </a:p>
        </p:txBody>
      </p:sp>
      <p:sp>
        <p:nvSpPr>
          <p:cNvPr id="28" name="TextBox 27">
            <a:extLst>
              <a:ext uri="{FF2B5EF4-FFF2-40B4-BE49-F238E27FC236}">
                <a16:creationId xmlns:a16="http://schemas.microsoft.com/office/drawing/2014/main" id="{84B99984-DD84-258F-736A-1E605CDF9C60}"/>
              </a:ext>
            </a:extLst>
          </p:cNvPr>
          <p:cNvSpPr txBox="1"/>
          <p:nvPr/>
        </p:nvSpPr>
        <p:spPr>
          <a:xfrm>
            <a:off x="5664343" y="3415037"/>
            <a:ext cx="3479824" cy="1077218"/>
          </a:xfrm>
          <a:prstGeom prst="rect">
            <a:avLst/>
          </a:prstGeom>
          <a:noFill/>
        </p:spPr>
        <p:txBody>
          <a:bodyPr wrap="square" rtlCol="0">
            <a:spAutoFit/>
          </a:bodyPr>
          <a:lstStyle/>
          <a:p>
            <a:r>
              <a:rPr lang="en-US" sz="800" dirty="0"/>
              <a:t>The </a:t>
            </a:r>
            <a:r>
              <a:rPr lang="en-US" sz="800" b="1" dirty="0"/>
              <a:t>bowline</a:t>
            </a:r>
            <a:r>
              <a:rPr lang="en-US" sz="800" dirty="0"/>
              <a:t> (see figure 9-17) is used to tie the end of a rope around an anchor. It may also be used to tie a single fixed loop in the end of a rope. Bring the working end of the rope around the anchor from right to left (as the climber faces the anchor). Form an overhand loop in the standing part of the rope (on the climber’s right) toward the anchor. Reach through the loop and pull up a bight. Place the working end of the rope (on the climber’s left) through the bight and bring it back onto itself. Now dress the knot down. Form an overhand knot with the tail from the bight. </a:t>
            </a:r>
          </a:p>
        </p:txBody>
      </p:sp>
    </p:spTree>
    <p:extLst>
      <p:ext uri="{BB962C8B-B14F-4D97-AF65-F5344CB8AC3E}">
        <p14:creationId xmlns:p14="http://schemas.microsoft.com/office/powerpoint/2010/main" val="35221329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Diagram&#10;&#10;Description automatically generated">
            <a:extLst>
              <a:ext uri="{FF2B5EF4-FFF2-40B4-BE49-F238E27FC236}">
                <a16:creationId xmlns:a16="http://schemas.microsoft.com/office/drawing/2014/main" id="{8EA39303-36B6-6AB3-3BC2-03BF26CAD4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0986"/>
            <a:ext cx="3305636" cy="2586398"/>
          </a:xfrm>
          <a:prstGeom prst="rect">
            <a:avLst/>
          </a:prstGeom>
        </p:spPr>
      </p:pic>
      <p:pic>
        <p:nvPicPr>
          <p:cNvPr id="6" name="Picture 5" descr="A picture containing linedrawing&#10;&#10;Description automatically generated">
            <a:extLst>
              <a:ext uri="{FF2B5EF4-FFF2-40B4-BE49-F238E27FC236}">
                <a16:creationId xmlns:a16="http://schemas.microsoft.com/office/drawing/2014/main" id="{1EED9C40-DB71-8BED-F65A-737BEE2085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32803"/>
            <a:ext cx="3895125" cy="1587320"/>
          </a:xfrm>
          <a:prstGeom prst="rect">
            <a:avLst/>
          </a:prstGeom>
        </p:spPr>
      </p:pic>
      <p:pic>
        <p:nvPicPr>
          <p:cNvPr id="14" name="Picture 13" descr="Diagram&#10;&#10;Description automatically generated with low confidence">
            <a:extLst>
              <a:ext uri="{FF2B5EF4-FFF2-40B4-BE49-F238E27FC236}">
                <a16:creationId xmlns:a16="http://schemas.microsoft.com/office/drawing/2014/main" id="{31914705-9B7F-7A86-DD47-B2972EFBF2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6439" y="444410"/>
            <a:ext cx="3023253" cy="1867303"/>
          </a:xfrm>
          <a:prstGeom prst="rect">
            <a:avLst/>
          </a:prstGeom>
        </p:spPr>
      </p:pic>
      <p:pic>
        <p:nvPicPr>
          <p:cNvPr id="16" name="Picture 15" descr="A picture containing linedrawing&#10;&#10;Description automatically generated">
            <a:extLst>
              <a:ext uri="{FF2B5EF4-FFF2-40B4-BE49-F238E27FC236}">
                <a16:creationId xmlns:a16="http://schemas.microsoft.com/office/drawing/2014/main" id="{A06EE0B1-FB8D-4778-0A18-645B0D36BA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6439" y="3171408"/>
            <a:ext cx="3554274" cy="1487359"/>
          </a:xfrm>
          <a:prstGeom prst="rect">
            <a:avLst/>
          </a:prstGeom>
        </p:spPr>
      </p:pic>
      <p:sp>
        <p:nvSpPr>
          <p:cNvPr id="26" name="TextBox 25">
            <a:extLst>
              <a:ext uri="{FF2B5EF4-FFF2-40B4-BE49-F238E27FC236}">
                <a16:creationId xmlns:a16="http://schemas.microsoft.com/office/drawing/2014/main" id="{FC4EDB22-D0C0-A9AC-3D91-B01BD81BD845}"/>
              </a:ext>
            </a:extLst>
          </p:cNvPr>
          <p:cNvSpPr txBox="1"/>
          <p:nvPr/>
        </p:nvSpPr>
        <p:spPr>
          <a:xfrm>
            <a:off x="0" y="5819219"/>
            <a:ext cx="3895124" cy="830997"/>
          </a:xfrm>
          <a:prstGeom prst="rect">
            <a:avLst/>
          </a:prstGeom>
          <a:noFill/>
        </p:spPr>
        <p:txBody>
          <a:bodyPr wrap="square" rtlCol="0">
            <a:spAutoFit/>
          </a:bodyPr>
          <a:lstStyle/>
          <a:p>
            <a:r>
              <a:rPr lang="en-US" sz="800" dirty="0"/>
              <a:t>To </a:t>
            </a:r>
            <a:r>
              <a:rPr lang="en-US" sz="800" b="1" dirty="0"/>
              <a:t>make a double figure-eight knot</a:t>
            </a:r>
            <a:r>
              <a:rPr lang="en-US" sz="800" dirty="0"/>
              <a:t>, use a figure-eight loop knot (see figure 9-8) to form a fixed loop in the end of the rope. It can be tied at the end of the rope or anywhere along the length of the rope. Figure-eight loop knots are formed by two ropes parallel to each other in the shape of a figure eight, with no twists are in the figure eight. Fixed loops are large enough to insert a carabiner. When dressing the knot, leave at least a four-inch tail on the working end.</a:t>
            </a:r>
          </a:p>
        </p:txBody>
      </p:sp>
      <p:sp>
        <p:nvSpPr>
          <p:cNvPr id="4" name="TextBox 3">
            <a:extLst>
              <a:ext uri="{FF2B5EF4-FFF2-40B4-BE49-F238E27FC236}">
                <a16:creationId xmlns:a16="http://schemas.microsoft.com/office/drawing/2014/main" id="{C86E132C-1AC0-2555-935D-A9BEEFD91B59}"/>
              </a:ext>
            </a:extLst>
          </p:cNvPr>
          <p:cNvSpPr txBox="1"/>
          <p:nvPr/>
        </p:nvSpPr>
        <p:spPr>
          <a:xfrm>
            <a:off x="-80093" y="2970227"/>
            <a:ext cx="4565326" cy="1077218"/>
          </a:xfrm>
          <a:prstGeom prst="rect">
            <a:avLst/>
          </a:prstGeom>
          <a:noFill/>
        </p:spPr>
        <p:txBody>
          <a:bodyPr wrap="square" rtlCol="0">
            <a:spAutoFit/>
          </a:bodyPr>
          <a:lstStyle/>
          <a:p>
            <a:r>
              <a:rPr lang="en-US" sz="800" dirty="0"/>
              <a:t>The </a:t>
            </a:r>
            <a:r>
              <a:rPr lang="en-US" sz="800" b="1" dirty="0"/>
              <a:t>rappel seat </a:t>
            </a:r>
            <a:r>
              <a:rPr lang="en-US" sz="800" dirty="0"/>
              <a:t>(see figure 9-11) is a rope harness used in rappelling and climbing. It can be tied for use with the left or right hand </a:t>
            </a:r>
          </a:p>
          <a:p>
            <a:r>
              <a:rPr lang="en-US" sz="800" dirty="0"/>
              <a:t>(1) Leg straps do not cross and are tightly centered on buttocks </a:t>
            </a:r>
          </a:p>
          <a:p>
            <a:r>
              <a:rPr lang="en-US" sz="800" dirty="0"/>
              <a:t>(2) Leg straps form locking half hitches on rope around waist. Square knot is properly tied on right hip </a:t>
            </a:r>
          </a:p>
          <a:p>
            <a:r>
              <a:rPr lang="en-US" sz="800" dirty="0"/>
              <a:t>(3) and finished with two overhand knots </a:t>
            </a:r>
          </a:p>
          <a:p>
            <a:r>
              <a:rPr lang="en-US" sz="800" dirty="0"/>
              <a:t>(4) Carabiner properly inserted around all ropes with opening gate opening up and away </a:t>
            </a:r>
          </a:p>
          <a:p>
            <a:r>
              <a:rPr lang="en-US" sz="800" dirty="0"/>
              <a:t>(5) Carabiner will not come in contact with square knot or overhand knot. Rappel seat is tight enough not to allow a fist to be inserted between the </a:t>
            </a:r>
            <a:r>
              <a:rPr lang="en-US" sz="800" dirty="0" err="1"/>
              <a:t>rappeller’s</a:t>
            </a:r>
            <a:r>
              <a:rPr lang="en-US" sz="800" dirty="0"/>
              <a:t> body and the harness.</a:t>
            </a:r>
          </a:p>
        </p:txBody>
      </p:sp>
      <p:sp>
        <p:nvSpPr>
          <p:cNvPr id="5" name="TextBox 96">
            <a:extLst>
              <a:ext uri="{FF2B5EF4-FFF2-40B4-BE49-F238E27FC236}">
                <a16:creationId xmlns:a16="http://schemas.microsoft.com/office/drawing/2014/main" id="{D0600DC4-13C8-B745-79C9-3997A95650D2}"/>
              </a:ext>
            </a:extLst>
          </p:cNvPr>
          <p:cNvSpPr txBox="1"/>
          <p:nvPr/>
        </p:nvSpPr>
        <p:spPr>
          <a:xfrm>
            <a:off x="0" y="542"/>
            <a:ext cx="9143999" cy="369332"/>
          </a:xfrm>
          <a:prstGeom prst="rect">
            <a:avLst/>
          </a:prstGeom>
          <a:solidFill>
            <a:srgbClr val="00B0F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latin typeface="Arial"/>
                <a:cs typeface="Arial"/>
              </a:rPr>
              <a:t>Standard Knots</a:t>
            </a:r>
            <a:endParaRPr lang="en-US" dirty="0"/>
          </a:p>
        </p:txBody>
      </p:sp>
      <p:sp>
        <p:nvSpPr>
          <p:cNvPr id="7" name="TextBox 6">
            <a:extLst>
              <a:ext uri="{FF2B5EF4-FFF2-40B4-BE49-F238E27FC236}">
                <a16:creationId xmlns:a16="http://schemas.microsoft.com/office/drawing/2014/main" id="{079801D1-3C5F-2ABE-30B9-09FAF9FC73AF}"/>
              </a:ext>
            </a:extLst>
          </p:cNvPr>
          <p:cNvSpPr txBox="1"/>
          <p:nvPr/>
        </p:nvSpPr>
        <p:spPr>
          <a:xfrm>
            <a:off x="5286439" y="2386249"/>
            <a:ext cx="3457093" cy="707886"/>
          </a:xfrm>
          <a:prstGeom prst="rect">
            <a:avLst/>
          </a:prstGeom>
          <a:noFill/>
        </p:spPr>
        <p:txBody>
          <a:bodyPr wrap="square" rtlCol="0">
            <a:spAutoFit/>
          </a:bodyPr>
          <a:lstStyle/>
          <a:p>
            <a:r>
              <a:rPr lang="en-US" sz="800" dirty="0"/>
              <a:t>The </a:t>
            </a:r>
            <a:r>
              <a:rPr lang="en-US" sz="800" b="1" dirty="0" err="1"/>
              <a:t>Munter</a:t>
            </a:r>
            <a:r>
              <a:rPr lang="en-US" sz="800" b="1" dirty="0"/>
              <a:t> hitch </a:t>
            </a:r>
            <a:r>
              <a:rPr lang="en-US" sz="800" dirty="0"/>
              <a:t>is one of the most often used belays, the </a:t>
            </a:r>
            <a:r>
              <a:rPr lang="en-US" sz="800" dirty="0" err="1"/>
              <a:t>Munter</a:t>
            </a:r>
            <a:r>
              <a:rPr lang="en-US" sz="800" dirty="0"/>
              <a:t> hitch (see figure 9-14) requires very little equipment. The rope is routed through a locking pear-shaped carabiner, then back on itself. The belayer controls the rate of descent by manipulating the working end back on itself with his brake hand.</a:t>
            </a:r>
          </a:p>
        </p:txBody>
      </p:sp>
      <p:sp>
        <p:nvSpPr>
          <p:cNvPr id="8" name="TextBox 7">
            <a:extLst>
              <a:ext uri="{FF2B5EF4-FFF2-40B4-BE49-F238E27FC236}">
                <a16:creationId xmlns:a16="http://schemas.microsoft.com/office/drawing/2014/main" id="{AC8E1510-38AD-7C58-2C5D-04AC6C06CBE3}"/>
              </a:ext>
            </a:extLst>
          </p:cNvPr>
          <p:cNvSpPr txBox="1"/>
          <p:nvPr/>
        </p:nvSpPr>
        <p:spPr>
          <a:xfrm>
            <a:off x="5248877" y="4905723"/>
            <a:ext cx="3568075" cy="1569660"/>
          </a:xfrm>
          <a:prstGeom prst="rect">
            <a:avLst/>
          </a:prstGeom>
          <a:noFill/>
        </p:spPr>
        <p:txBody>
          <a:bodyPr wrap="square" rtlCol="0">
            <a:spAutoFit/>
          </a:bodyPr>
          <a:lstStyle/>
          <a:p>
            <a:r>
              <a:rPr lang="en-US" sz="800" dirty="0"/>
              <a:t>The </a:t>
            </a:r>
            <a:r>
              <a:rPr lang="en-US" sz="800" b="1" dirty="0" err="1"/>
              <a:t>Munter</a:t>
            </a:r>
            <a:r>
              <a:rPr lang="en-US" sz="800" b="1" dirty="0"/>
              <a:t> mule knot </a:t>
            </a:r>
            <a:r>
              <a:rPr lang="en-US" sz="800" dirty="0"/>
              <a:t>(see figure 9-15 on page 9-) is a knot that allows the user to stop movement of the rope through a </a:t>
            </a:r>
            <a:r>
              <a:rPr lang="en-US" sz="800" dirty="0" err="1"/>
              <a:t>Munter</a:t>
            </a:r>
            <a:r>
              <a:rPr lang="en-US" sz="800" dirty="0"/>
              <a:t> hitch. The </a:t>
            </a:r>
            <a:r>
              <a:rPr lang="en-US" sz="800" dirty="0" err="1"/>
              <a:t>Munter</a:t>
            </a:r>
            <a:r>
              <a:rPr lang="en-US" sz="800" dirty="0"/>
              <a:t> mule knot is tied so it can be easily released tension with the pull of a rope, allowing a smooth and controlled release. It is vital knot for many rope systems.</a:t>
            </a:r>
          </a:p>
          <a:p>
            <a:endParaRPr lang="en-US" sz="800" dirty="0"/>
          </a:p>
          <a:p>
            <a:r>
              <a:rPr lang="en-US" sz="800" dirty="0"/>
              <a:t>Start by tying a </a:t>
            </a:r>
            <a:r>
              <a:rPr lang="en-US" sz="800" b="1" dirty="0" err="1"/>
              <a:t>Munter</a:t>
            </a:r>
            <a:r>
              <a:rPr lang="en-US" sz="800" b="1" dirty="0"/>
              <a:t> hitch (ABOVE) </a:t>
            </a:r>
            <a:r>
              <a:rPr lang="en-US" sz="800" dirty="0"/>
              <a:t>in the rope, ensuring it is in the loaded position. Maintaining tension, create two loops in the brake strand on either side, and behind the main strand. Pass one loop through the other on top of the main strand, and carefully pull it tight while maintaining tension. Secure the knot by tying an overhand knot with the bight of rope protruding from the knot and include the main strand in the knot. </a:t>
            </a:r>
          </a:p>
        </p:txBody>
      </p:sp>
    </p:spTree>
    <p:extLst>
      <p:ext uri="{BB962C8B-B14F-4D97-AF65-F5344CB8AC3E}">
        <p14:creationId xmlns:p14="http://schemas.microsoft.com/office/powerpoint/2010/main" val="32876644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96">
            <a:extLst>
              <a:ext uri="{FF2B5EF4-FFF2-40B4-BE49-F238E27FC236}">
                <a16:creationId xmlns:a16="http://schemas.microsoft.com/office/drawing/2014/main" id="{BC4B7112-90E8-521B-EAA8-5329E9D25E19}"/>
              </a:ext>
            </a:extLst>
          </p:cNvPr>
          <p:cNvSpPr txBox="1"/>
          <p:nvPr/>
        </p:nvSpPr>
        <p:spPr>
          <a:xfrm>
            <a:off x="0" y="0"/>
            <a:ext cx="9143999" cy="369332"/>
          </a:xfrm>
          <a:prstGeom prst="rect">
            <a:avLst/>
          </a:prstGeom>
          <a:solidFill>
            <a:srgbClr val="00B0F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latin typeface="Arial"/>
                <a:cs typeface="Arial"/>
              </a:rPr>
              <a:t>Counter UAS</a:t>
            </a:r>
            <a:endParaRPr lang="en-US" dirty="0"/>
          </a:p>
        </p:txBody>
      </p:sp>
      <p:sp>
        <p:nvSpPr>
          <p:cNvPr id="5" name="TextBox 4">
            <a:extLst>
              <a:ext uri="{FF2B5EF4-FFF2-40B4-BE49-F238E27FC236}">
                <a16:creationId xmlns:a16="http://schemas.microsoft.com/office/drawing/2014/main" id="{13E9B7DF-7B50-A1B5-E4A2-0B4803AE7E10}"/>
              </a:ext>
            </a:extLst>
          </p:cNvPr>
          <p:cNvSpPr txBox="1"/>
          <p:nvPr/>
        </p:nvSpPr>
        <p:spPr>
          <a:xfrm>
            <a:off x="-6673" y="373773"/>
            <a:ext cx="3490735" cy="1692771"/>
          </a:xfrm>
          <a:prstGeom prst="rect">
            <a:avLst/>
          </a:prstGeom>
          <a:noFill/>
          <a:ln>
            <a:solidFill>
              <a:schemeClr val="tx1"/>
            </a:solidFill>
          </a:ln>
        </p:spPr>
        <p:txBody>
          <a:bodyPr wrap="square" rtlCol="0">
            <a:spAutoFit/>
          </a:bodyPr>
          <a:lstStyle/>
          <a:p>
            <a:r>
              <a:rPr lang="en-US" sz="800" b="1" dirty="0"/>
              <a:t>PASSIVE MEASURES </a:t>
            </a:r>
          </a:p>
          <a:p>
            <a:r>
              <a:rPr lang="en-US" sz="800" dirty="0"/>
              <a:t>Passive measures improve survivability by reducing the likelihood of detection and targeting of friendly assets and mitigating the potential effects of an air attack. Passive air defense measures are the first line of defense against air threats. While this book is focused on C-UASs, these measures can apply for all counter-air operations. All units employ passive defense measures to protect themselves from detection, observation, and attack. These measures include—</a:t>
            </a:r>
          </a:p>
          <a:p>
            <a:pPr marL="60325" indent="-60325">
              <a:buFont typeface="Arial" panose="020B0604020202020204" pitchFamily="34" charset="0"/>
              <a:buChar char="•"/>
            </a:pPr>
            <a:r>
              <a:rPr lang="en-US" sz="800" b="1" dirty="0"/>
              <a:t>Camouflage and concealment.</a:t>
            </a:r>
          </a:p>
          <a:p>
            <a:pPr marL="60325" indent="-60325">
              <a:buFont typeface="Arial" panose="020B0604020202020204" pitchFamily="34" charset="0"/>
              <a:buChar char="•"/>
            </a:pPr>
            <a:r>
              <a:rPr lang="en-US" sz="800" b="1" dirty="0"/>
              <a:t>Deception.</a:t>
            </a:r>
          </a:p>
          <a:p>
            <a:pPr marL="60325" indent="-60325">
              <a:buFont typeface="Arial" panose="020B0604020202020204" pitchFamily="34" charset="0"/>
              <a:buChar char="•"/>
            </a:pPr>
            <a:r>
              <a:rPr lang="en-US" sz="800" b="1" dirty="0"/>
              <a:t>Dispersion.</a:t>
            </a:r>
          </a:p>
          <a:p>
            <a:pPr marL="60325" indent="-60325">
              <a:buFont typeface="Arial" panose="020B0604020202020204" pitchFamily="34" charset="0"/>
              <a:buChar char="•"/>
            </a:pPr>
            <a:r>
              <a:rPr lang="en-US" sz="800" b="1" dirty="0"/>
              <a:t>Displacement.</a:t>
            </a:r>
          </a:p>
          <a:p>
            <a:pPr marL="60325" indent="-60325">
              <a:buFont typeface="Arial" panose="020B0604020202020204" pitchFamily="34" charset="0"/>
              <a:buChar char="•"/>
            </a:pPr>
            <a:r>
              <a:rPr lang="en-US" sz="800" b="1" dirty="0"/>
              <a:t>Hardening and protective construction.</a:t>
            </a:r>
          </a:p>
        </p:txBody>
      </p:sp>
      <p:sp>
        <p:nvSpPr>
          <p:cNvPr id="8" name="TextBox 7">
            <a:extLst>
              <a:ext uri="{FF2B5EF4-FFF2-40B4-BE49-F238E27FC236}">
                <a16:creationId xmlns:a16="http://schemas.microsoft.com/office/drawing/2014/main" id="{90C4A7C3-70A4-3250-7D4A-F389C4FEAB32}"/>
              </a:ext>
            </a:extLst>
          </p:cNvPr>
          <p:cNvSpPr txBox="1"/>
          <p:nvPr/>
        </p:nvSpPr>
        <p:spPr>
          <a:xfrm>
            <a:off x="3484058" y="367096"/>
            <a:ext cx="1835481" cy="1446550"/>
          </a:xfrm>
          <a:prstGeom prst="rect">
            <a:avLst/>
          </a:prstGeom>
          <a:noFill/>
          <a:ln>
            <a:solidFill>
              <a:schemeClr val="tx1"/>
            </a:solidFill>
          </a:ln>
        </p:spPr>
        <p:txBody>
          <a:bodyPr wrap="square" rtlCol="0">
            <a:spAutoFit/>
          </a:bodyPr>
          <a:lstStyle/>
          <a:p>
            <a:r>
              <a:rPr lang="en-US" sz="800" b="1" dirty="0"/>
              <a:t>Aiming Points</a:t>
            </a:r>
          </a:p>
          <a:p>
            <a:r>
              <a:rPr lang="en-US" sz="800" dirty="0"/>
              <a:t>Aiming points used to engage threat UAVs are different but may be used on a variety of different threats. An example of this technique would apply if enemy helicopters were detected and the decision was made to engage it should be engaged as a group 5 rotary wing UAV. The rules for selecting aiming points are simple, easily learned, and retained.</a:t>
            </a:r>
          </a:p>
        </p:txBody>
      </p:sp>
      <p:pic>
        <p:nvPicPr>
          <p:cNvPr id="10" name="Picture 9" descr="Table&#10;&#10;Description automatically generated">
            <a:extLst>
              <a:ext uri="{FF2B5EF4-FFF2-40B4-BE49-F238E27FC236}">
                <a16:creationId xmlns:a16="http://schemas.microsoft.com/office/drawing/2014/main" id="{EE7EB041-E691-A9BA-1194-A33BAB1E80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9538" y="375008"/>
            <a:ext cx="3854123" cy="1134928"/>
          </a:xfrm>
          <a:prstGeom prst="rect">
            <a:avLst/>
          </a:prstGeom>
          <a:ln>
            <a:solidFill>
              <a:schemeClr val="tx1"/>
            </a:solidFill>
          </a:ln>
        </p:spPr>
      </p:pic>
      <p:sp>
        <p:nvSpPr>
          <p:cNvPr id="11" name="TextBox 10">
            <a:extLst>
              <a:ext uri="{FF2B5EF4-FFF2-40B4-BE49-F238E27FC236}">
                <a16:creationId xmlns:a16="http://schemas.microsoft.com/office/drawing/2014/main" id="{A0526519-86CE-5F86-E882-D99342ADEFFC}"/>
              </a:ext>
            </a:extLst>
          </p:cNvPr>
          <p:cNvSpPr txBox="1"/>
          <p:nvPr/>
        </p:nvSpPr>
        <p:spPr>
          <a:xfrm>
            <a:off x="-6672" y="2077499"/>
            <a:ext cx="3997996" cy="3539430"/>
          </a:xfrm>
          <a:prstGeom prst="rect">
            <a:avLst/>
          </a:prstGeom>
          <a:noFill/>
          <a:ln>
            <a:solidFill>
              <a:schemeClr val="tx1"/>
            </a:solidFill>
          </a:ln>
        </p:spPr>
        <p:txBody>
          <a:bodyPr wrap="square" rtlCol="0">
            <a:spAutoFit/>
          </a:bodyPr>
          <a:lstStyle/>
          <a:p>
            <a:r>
              <a:rPr lang="en-US" sz="800" b="1" u="sng" dirty="0"/>
              <a:t>Engaging With Machine Guns</a:t>
            </a:r>
          </a:p>
          <a:p>
            <a:r>
              <a:rPr lang="en-US" sz="800" dirty="0"/>
              <a:t>The machine gun is effective against slow-moving UAVs. To sustain the volume of fire and kill a target, a </a:t>
            </a:r>
            <a:r>
              <a:rPr lang="en-US" sz="800" b="1" dirty="0"/>
              <a:t>continuous burst of 20-to-25 rounds </a:t>
            </a:r>
            <a:r>
              <a:rPr lang="en-US" sz="800" dirty="0"/>
              <a:t>fired using a tracer on target method, allowing the gunner to adjust rounds on target.</a:t>
            </a:r>
          </a:p>
          <a:p>
            <a:endParaRPr lang="en-US" sz="800" dirty="0"/>
          </a:p>
          <a:p>
            <a:r>
              <a:rPr lang="en-US" sz="800" dirty="0"/>
              <a:t>Vehicle's machine guns are useful weapons against UAVs. They can be fired quickly unleashing a high-volume of fire. </a:t>
            </a:r>
            <a:r>
              <a:rPr lang="en-US" sz="800" b="1" dirty="0"/>
              <a:t>Ensure that the area is clear of friendly personnel</a:t>
            </a:r>
            <a:r>
              <a:rPr lang="en-US" sz="800" dirty="0"/>
              <a:t>. Use the following guidelines when using crew served weapons:</a:t>
            </a:r>
          </a:p>
          <a:p>
            <a:pPr marL="60325" indent="-60325">
              <a:buFont typeface="Arial" panose="020B0604020202020204" pitchFamily="34" charset="0"/>
              <a:buChar char="•"/>
            </a:pPr>
            <a:r>
              <a:rPr lang="en-US" sz="800" dirty="0"/>
              <a:t>When targets are hovering or inbound, aim high with the machine gun and fire a continuous burst, adjusting onto target by observing the travel and impact of tracers remembering, tracers may appear to be striking the target when they are actually going under it.</a:t>
            </a:r>
          </a:p>
          <a:p>
            <a:pPr marL="60325" indent="-60325">
              <a:buFont typeface="Arial" panose="020B0604020202020204" pitchFamily="34" charset="0"/>
              <a:buChar char="•"/>
            </a:pPr>
            <a:r>
              <a:rPr lang="en-US" sz="800" dirty="0"/>
              <a:t>If engaging a moving target, track along its flight path using a lead of 50 meters or half a football field. Fire a continuous burst, forcing the target to fly through the cone of fire.</a:t>
            </a:r>
          </a:p>
          <a:p>
            <a:endParaRPr lang="en-US" sz="800" dirty="0"/>
          </a:p>
          <a:p>
            <a:r>
              <a:rPr lang="en-US" sz="800" b="1" dirty="0"/>
              <a:t>When coordinated effectively, the aircraft will fly through the unit's cone of fire. </a:t>
            </a:r>
            <a:r>
              <a:rPr lang="en-US" sz="800" dirty="0"/>
              <a:t>Vehicle commanders must not try to track high-speed aircraft because they fly too fast. When enemy aircraft fly directly at vehicles, vehicle commanders are responsible for engaging them with controlled machine gun bursts of 50-to-100 rounds. </a:t>
            </a:r>
            <a:r>
              <a:rPr lang="en-US" sz="800" b="1" dirty="0"/>
              <a:t>Select an aiming point slightly above the nose to position the UAV in the cone of fire</a:t>
            </a:r>
            <a:r>
              <a:rPr lang="en-US" sz="800" dirty="0"/>
              <a:t>. </a:t>
            </a:r>
          </a:p>
          <a:p>
            <a:endParaRPr lang="en-US" sz="800" dirty="0"/>
          </a:p>
          <a:p>
            <a:r>
              <a:rPr lang="en-US" sz="800" dirty="0"/>
              <a:t>Because of the speed of some types of UAVs, the best technique to use against them is to fire all automatic weapons in continuous bursts. If the UAVs are inbound, aim slightly above the nose or fuselage and fire. If the UAV is crossing, use a lead of 200 meters (two football fields) and fire letting the UAV fly through the cone of fire from the machine guns. Do not try to track or traverse your fire for group 3 and above UAVs since they fly too fast.</a:t>
            </a:r>
          </a:p>
        </p:txBody>
      </p:sp>
      <p:sp>
        <p:nvSpPr>
          <p:cNvPr id="12" name="TextBox 11">
            <a:extLst>
              <a:ext uri="{FF2B5EF4-FFF2-40B4-BE49-F238E27FC236}">
                <a16:creationId xmlns:a16="http://schemas.microsoft.com/office/drawing/2014/main" id="{E7A723A6-4BC9-FFD6-AAC3-6DB264D8950F}"/>
              </a:ext>
            </a:extLst>
          </p:cNvPr>
          <p:cNvSpPr txBox="1"/>
          <p:nvPr/>
        </p:nvSpPr>
        <p:spPr>
          <a:xfrm>
            <a:off x="5319537" y="1516611"/>
            <a:ext cx="3824461" cy="1938992"/>
          </a:xfrm>
          <a:prstGeom prst="rect">
            <a:avLst/>
          </a:prstGeom>
          <a:noFill/>
          <a:ln>
            <a:solidFill>
              <a:schemeClr val="tx1"/>
            </a:solidFill>
          </a:ln>
        </p:spPr>
        <p:txBody>
          <a:bodyPr wrap="square" rtlCol="0">
            <a:spAutoFit/>
          </a:bodyPr>
          <a:lstStyle/>
          <a:p>
            <a:r>
              <a:rPr lang="en-US" sz="800" b="1" u="sng" dirty="0"/>
              <a:t>Air Guard Checklist</a:t>
            </a:r>
          </a:p>
          <a:p>
            <a:r>
              <a:rPr lang="en-US" sz="800" dirty="0"/>
              <a:t>Before assuming duty as an air guard, leaders perform precombat inspection to ensure the designated air guard has the correct equipment and has been briefed on the current threat. The air guard checklist includes, but is not limited to—</a:t>
            </a:r>
          </a:p>
          <a:p>
            <a:pPr marL="60325" indent="-60325">
              <a:buFont typeface="Arial" panose="020B0604020202020204" pitchFamily="34" charset="0"/>
              <a:buChar char="•"/>
            </a:pPr>
            <a:r>
              <a:rPr lang="en-US" sz="800" dirty="0"/>
              <a:t>Understanding on types and characteristics of threat UAS.</a:t>
            </a:r>
          </a:p>
          <a:p>
            <a:pPr marL="60325" indent="-60325">
              <a:buFont typeface="Arial" panose="020B0604020202020204" pitchFamily="34" charset="0"/>
              <a:buChar char="•"/>
            </a:pPr>
            <a:r>
              <a:rPr lang="en-US" sz="800" dirty="0"/>
              <a:t>Understanding of current UAS trends.</a:t>
            </a:r>
          </a:p>
          <a:p>
            <a:pPr marL="60325" indent="-60325">
              <a:buFont typeface="Arial" panose="020B0604020202020204" pitchFamily="34" charset="0"/>
              <a:buChar char="•"/>
            </a:pPr>
            <a:r>
              <a:rPr lang="en-US" sz="800" dirty="0"/>
              <a:t>Specific data on local air threats and named areas of interest.</a:t>
            </a:r>
          </a:p>
          <a:p>
            <a:pPr marL="60325" indent="-60325">
              <a:buFont typeface="Arial" panose="020B0604020202020204" pitchFamily="34" charset="0"/>
              <a:buChar char="•"/>
            </a:pPr>
            <a:r>
              <a:rPr lang="en-US" sz="800" dirty="0"/>
              <a:t>Detection equipment (such as binoculars, night vision devices, thermal weapon sights).</a:t>
            </a:r>
          </a:p>
          <a:p>
            <a:pPr marL="60325" indent="-60325">
              <a:buFont typeface="Arial" panose="020B0604020202020204" pitchFamily="34" charset="0"/>
              <a:buChar char="•"/>
            </a:pPr>
            <a:r>
              <a:rPr lang="en-US" sz="800" dirty="0"/>
              <a:t>C-UAS equipment available.</a:t>
            </a:r>
          </a:p>
          <a:p>
            <a:pPr marL="60325" indent="-60325">
              <a:buFont typeface="Arial" panose="020B0604020202020204" pitchFamily="34" charset="0"/>
              <a:buChar char="•"/>
            </a:pPr>
            <a:r>
              <a:rPr lang="en-US" sz="800" dirty="0"/>
              <a:t>Secure radio operations and frequencies to send out early warning.</a:t>
            </a:r>
          </a:p>
          <a:p>
            <a:pPr marL="60325" indent="-60325">
              <a:buFont typeface="Arial" panose="020B0604020202020204" pitchFamily="34" charset="0"/>
              <a:buChar char="•"/>
            </a:pPr>
            <a:r>
              <a:rPr lang="en-US" sz="800" dirty="0"/>
              <a:t>Unit call signs to request support.</a:t>
            </a:r>
          </a:p>
          <a:p>
            <a:pPr marL="60325" indent="-60325">
              <a:buFont typeface="Arial" panose="020B0604020202020204" pitchFamily="34" charset="0"/>
              <a:buChar char="•"/>
            </a:pPr>
            <a:r>
              <a:rPr lang="en-US" sz="800" dirty="0"/>
              <a:t>Military map of area.</a:t>
            </a:r>
          </a:p>
          <a:p>
            <a:pPr marL="60325" indent="-60325">
              <a:buFont typeface="Arial" panose="020B0604020202020204" pitchFamily="34" charset="0"/>
              <a:buChar char="•"/>
            </a:pPr>
            <a:r>
              <a:rPr lang="en-US" sz="800" dirty="0"/>
              <a:t>Orientation techniques (location, heading, speed, and line-of-sight).</a:t>
            </a:r>
          </a:p>
          <a:p>
            <a:pPr marL="60325" indent="-60325">
              <a:buFont typeface="Arial" panose="020B0604020202020204" pitchFamily="34" charset="0"/>
              <a:buChar char="•"/>
            </a:pPr>
            <a:r>
              <a:rPr lang="en-US" sz="800" dirty="0"/>
              <a:t>Range card.</a:t>
            </a:r>
          </a:p>
        </p:txBody>
      </p:sp>
      <p:pic>
        <p:nvPicPr>
          <p:cNvPr id="14" name="Picture 13" descr="Diagram&#10;&#10;Description automatically generated">
            <a:extLst>
              <a:ext uri="{FF2B5EF4-FFF2-40B4-BE49-F238E27FC236}">
                <a16:creationId xmlns:a16="http://schemas.microsoft.com/office/drawing/2014/main" id="{171EB390-9552-F57B-A9A9-BFF0A9309804}"/>
              </a:ext>
            </a:extLst>
          </p:cNvPr>
          <p:cNvPicPr>
            <a:picLocks noChangeAspect="1"/>
          </p:cNvPicPr>
          <p:nvPr/>
        </p:nvPicPr>
        <p:blipFill>
          <a:blip r:embed="rId3">
            <a:extLst>
              <a:ext uri="{28A0092B-C50C-407E-A947-70E740481C1C}">
                <a14:useLocalDpi xmlns:a14="http://schemas.microsoft.com/office/drawing/2010/main" val="0"/>
              </a:ext>
            </a:extLst>
          </a:blip>
          <a:srcRect l="6522" r="9448" b="5154"/>
          <a:stretch/>
        </p:blipFill>
        <p:spPr>
          <a:xfrm>
            <a:off x="3990543" y="2058007"/>
            <a:ext cx="1341566" cy="1336401"/>
          </a:xfrm>
          <a:prstGeom prst="rect">
            <a:avLst/>
          </a:prstGeom>
          <a:ln>
            <a:solidFill>
              <a:schemeClr val="tx1"/>
            </a:solidFill>
          </a:ln>
        </p:spPr>
      </p:pic>
      <p:sp>
        <p:nvSpPr>
          <p:cNvPr id="19" name="TextBox 18">
            <a:extLst>
              <a:ext uri="{FF2B5EF4-FFF2-40B4-BE49-F238E27FC236}">
                <a16:creationId xmlns:a16="http://schemas.microsoft.com/office/drawing/2014/main" id="{C9D17B4D-DEFC-39F6-2AA6-222A9E8320F5}"/>
              </a:ext>
            </a:extLst>
          </p:cNvPr>
          <p:cNvSpPr txBox="1"/>
          <p:nvPr/>
        </p:nvSpPr>
        <p:spPr>
          <a:xfrm>
            <a:off x="6362674" y="4771107"/>
            <a:ext cx="2671296" cy="954107"/>
          </a:xfrm>
          <a:prstGeom prst="rect">
            <a:avLst/>
          </a:prstGeom>
          <a:noFill/>
          <a:ln>
            <a:solidFill>
              <a:schemeClr val="tx1"/>
            </a:solidFill>
          </a:ln>
        </p:spPr>
        <p:txBody>
          <a:bodyPr wrap="square" rtlCol="0">
            <a:spAutoFit/>
          </a:bodyPr>
          <a:lstStyle/>
          <a:p>
            <a:r>
              <a:rPr lang="en-US" sz="800" dirty="0"/>
              <a:t>The </a:t>
            </a:r>
            <a:r>
              <a:rPr lang="en-US" sz="800" b="1" dirty="0"/>
              <a:t>vertical scan </a:t>
            </a:r>
            <a:r>
              <a:rPr lang="en-US" sz="800" dirty="0"/>
              <a:t>is the technique used to optimize a Soldier’s vision for finding air threats. By using upward eye movements toward the sky, then downward to the horizon and continuing across the terrain the air guard should scan using the same pattern to approximately 20 degrees above and below the horizon to account for all air threats. </a:t>
            </a:r>
          </a:p>
        </p:txBody>
      </p:sp>
      <p:sp>
        <p:nvSpPr>
          <p:cNvPr id="20" name="TextBox 19">
            <a:extLst>
              <a:ext uri="{FF2B5EF4-FFF2-40B4-BE49-F238E27FC236}">
                <a16:creationId xmlns:a16="http://schemas.microsoft.com/office/drawing/2014/main" id="{C3B03E40-7F0C-A9A6-2F67-AA365D281FDD}"/>
              </a:ext>
            </a:extLst>
          </p:cNvPr>
          <p:cNvSpPr txBox="1"/>
          <p:nvPr/>
        </p:nvSpPr>
        <p:spPr>
          <a:xfrm>
            <a:off x="3990543" y="4781307"/>
            <a:ext cx="2335517" cy="1077218"/>
          </a:xfrm>
          <a:prstGeom prst="rect">
            <a:avLst/>
          </a:prstGeom>
          <a:noFill/>
          <a:ln>
            <a:solidFill>
              <a:schemeClr val="tx1"/>
            </a:solidFill>
          </a:ln>
        </p:spPr>
        <p:txBody>
          <a:bodyPr wrap="square" lIns="91440" tIns="45720" rIns="91440" bIns="45720" rtlCol="0" anchor="t">
            <a:spAutoFit/>
          </a:bodyPr>
          <a:lstStyle/>
          <a:p>
            <a:r>
              <a:rPr lang="en-US" sz="800" dirty="0"/>
              <a:t>The </a:t>
            </a:r>
            <a:r>
              <a:rPr lang="en-US" sz="800" b="1" dirty="0"/>
              <a:t>horizontal scan </a:t>
            </a:r>
            <a:r>
              <a:rPr lang="en-US" sz="800" dirty="0"/>
              <a:t>is viewed from the horizon, the air guard should search using eye movements across the sky while working upward to approximately 20 degrees. As in vertical scanning, the air guard should continue the search and scan technique to 20 degrees below the horizon to detect low flying air threats.</a:t>
            </a:r>
          </a:p>
          <a:p>
            <a:endParaRPr lang="en-US" sz="800" dirty="0"/>
          </a:p>
        </p:txBody>
      </p:sp>
      <p:pic>
        <p:nvPicPr>
          <p:cNvPr id="21" name="Picture 20" descr="A picture containing diagram&#10;&#10;Description automatically generated">
            <a:extLst>
              <a:ext uri="{FF2B5EF4-FFF2-40B4-BE49-F238E27FC236}">
                <a16:creationId xmlns:a16="http://schemas.microsoft.com/office/drawing/2014/main" id="{C4CEF1CB-6F22-7E53-7A9D-B665B86B538F}"/>
              </a:ext>
            </a:extLst>
          </p:cNvPr>
          <p:cNvPicPr>
            <a:picLocks noChangeAspect="1"/>
          </p:cNvPicPr>
          <p:nvPr/>
        </p:nvPicPr>
        <p:blipFill>
          <a:blip r:embed="rId4">
            <a:extLst>
              <a:ext uri="{28A0092B-C50C-407E-A947-70E740481C1C}">
                <a14:useLocalDpi xmlns:a14="http://schemas.microsoft.com/office/drawing/2010/main" val="0"/>
              </a:ext>
            </a:extLst>
          </a:blip>
          <a:srcRect b="6603"/>
          <a:stretch/>
        </p:blipFill>
        <p:spPr>
          <a:xfrm>
            <a:off x="3990543" y="3397245"/>
            <a:ext cx="2335517" cy="1393917"/>
          </a:xfrm>
          <a:prstGeom prst="rect">
            <a:avLst/>
          </a:prstGeom>
        </p:spPr>
      </p:pic>
      <p:pic>
        <p:nvPicPr>
          <p:cNvPr id="22" name="Picture 21" descr="A picture containing text, outdoor, seat, sofa&#10;&#10;Description automatically generated">
            <a:extLst>
              <a:ext uri="{FF2B5EF4-FFF2-40B4-BE49-F238E27FC236}">
                <a16:creationId xmlns:a16="http://schemas.microsoft.com/office/drawing/2014/main" id="{F7872094-F804-3312-F7F5-313BE0E5039C}"/>
              </a:ext>
            </a:extLst>
          </p:cNvPr>
          <p:cNvPicPr>
            <a:picLocks noChangeAspect="1"/>
          </p:cNvPicPr>
          <p:nvPr/>
        </p:nvPicPr>
        <p:blipFill>
          <a:blip r:embed="rId5">
            <a:extLst>
              <a:ext uri="{28A0092B-C50C-407E-A947-70E740481C1C}">
                <a14:useLocalDpi xmlns:a14="http://schemas.microsoft.com/office/drawing/2010/main" val="0"/>
              </a:ext>
            </a:extLst>
          </a:blip>
          <a:srcRect b="6428"/>
          <a:stretch/>
        </p:blipFill>
        <p:spPr>
          <a:xfrm>
            <a:off x="6362674" y="3382145"/>
            <a:ext cx="2671296" cy="1409017"/>
          </a:xfrm>
          <a:prstGeom prst="rect">
            <a:avLst/>
          </a:prstGeom>
        </p:spPr>
      </p:pic>
      <p:cxnSp>
        <p:nvCxnSpPr>
          <p:cNvPr id="24" name="Straight Arrow Connector 23">
            <a:extLst>
              <a:ext uri="{FF2B5EF4-FFF2-40B4-BE49-F238E27FC236}">
                <a16:creationId xmlns:a16="http://schemas.microsoft.com/office/drawing/2014/main" id="{1A8F484D-4A85-B94E-3405-CA60F89F4D8B}"/>
              </a:ext>
            </a:extLst>
          </p:cNvPr>
          <p:cNvCxnSpPr>
            <a:cxnSpLocks/>
          </p:cNvCxnSpPr>
          <p:nvPr/>
        </p:nvCxnSpPr>
        <p:spPr>
          <a:xfrm flipV="1">
            <a:off x="4231603" y="423288"/>
            <a:ext cx="2094457" cy="1887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F3968EA0-CF97-DD3A-AAAC-61F15235FC09}"/>
              </a:ext>
            </a:extLst>
          </p:cNvPr>
          <p:cNvSpPr txBox="1"/>
          <p:nvPr/>
        </p:nvSpPr>
        <p:spPr>
          <a:xfrm>
            <a:off x="1162" y="5622973"/>
            <a:ext cx="3544128" cy="1200329"/>
          </a:xfrm>
          <a:prstGeom prst="rect">
            <a:avLst/>
          </a:prstGeom>
          <a:noFill/>
          <a:ln>
            <a:solidFill>
              <a:schemeClr val="tx1"/>
            </a:solidFill>
          </a:ln>
        </p:spPr>
        <p:txBody>
          <a:bodyPr wrap="square" lIns="91440" tIns="45720" rIns="91440" bIns="45720" rtlCol="0" anchor="t">
            <a:spAutoFit/>
          </a:bodyPr>
          <a:lstStyle/>
          <a:p>
            <a:r>
              <a:rPr lang="en-US" sz="800" b="1" dirty="0"/>
              <a:t>Drone Busters </a:t>
            </a:r>
            <a:r>
              <a:rPr lang="en-US" sz="800" dirty="0">
                <a:highlight>
                  <a:srgbClr val="FFFF00"/>
                </a:highlight>
              </a:rPr>
              <a:t>operate strictly by line of sight, and it requires the operator to maintain eyes on the target throughout the engagement. If there is loss of line of sight during the engagement, the threat my regain control of the UAV</a:t>
            </a:r>
            <a:r>
              <a:rPr lang="en-US" sz="800" dirty="0"/>
              <a:t>. Drone Buster is designed to disrupt remote controlled and GPS guided UASs. Key considerations for this system include: </a:t>
            </a:r>
            <a:endParaRPr lang="en-US" dirty="0"/>
          </a:p>
          <a:p>
            <a:r>
              <a:rPr lang="en-US" sz="800" b="1" dirty="0"/>
              <a:t>Range: 400m</a:t>
            </a:r>
            <a:r>
              <a:rPr lang="en-US" sz="800" dirty="0"/>
              <a:t>. </a:t>
            </a:r>
            <a:r>
              <a:rPr lang="en-US" sz="800" u="sng" dirty="0"/>
              <a:t>Power source: 1x BB2847 rechargeable battery</a:t>
            </a:r>
            <a:r>
              <a:rPr lang="en-US" sz="800" dirty="0"/>
              <a:t>. </a:t>
            </a:r>
          </a:p>
          <a:p>
            <a:r>
              <a:rPr lang="en-US" sz="800" b="1" dirty="0"/>
              <a:t>Battery life</a:t>
            </a:r>
            <a:r>
              <a:rPr lang="en-US" sz="800" dirty="0"/>
              <a:t>: </a:t>
            </a:r>
            <a:r>
              <a:rPr lang="en-US" sz="800" u="sng" dirty="0"/>
              <a:t>Continuous jamming: approximately 1 hour. Continuous detect: approximately 4-6 hours. Complete battery discharge: approximately 10 days</a:t>
            </a:r>
            <a:r>
              <a:rPr lang="en-US" sz="800" dirty="0"/>
              <a:t>. </a:t>
            </a:r>
            <a:r>
              <a:rPr lang="en-US" sz="800" b="1" dirty="0"/>
              <a:t>Weight: 2.5 </a:t>
            </a:r>
            <a:r>
              <a:rPr lang="en-US" sz="800" b="1" dirty="0" err="1"/>
              <a:t>lbs</a:t>
            </a:r>
          </a:p>
        </p:txBody>
      </p:sp>
      <p:pic>
        <p:nvPicPr>
          <p:cNvPr id="29" name="Picture 28">
            <a:extLst>
              <a:ext uri="{FF2B5EF4-FFF2-40B4-BE49-F238E27FC236}">
                <a16:creationId xmlns:a16="http://schemas.microsoft.com/office/drawing/2014/main" id="{4B3F4C4C-E9D7-E165-B06C-3CC1C70485C8}"/>
              </a:ext>
            </a:extLst>
          </p:cNvPr>
          <p:cNvPicPr>
            <a:picLocks noChangeAspect="1"/>
          </p:cNvPicPr>
          <p:nvPr/>
        </p:nvPicPr>
        <p:blipFill>
          <a:blip r:embed="rId6">
            <a:extLst>
              <a:ext uri="{28A0092B-C50C-407E-A947-70E740481C1C}">
                <a14:useLocalDpi xmlns:a14="http://schemas.microsoft.com/office/drawing/2010/main" val="0"/>
              </a:ext>
            </a:extLst>
          </a:blip>
          <a:srcRect l="3370" t="9119" r="50000" b="6805"/>
          <a:stretch/>
        </p:blipFill>
        <p:spPr>
          <a:xfrm>
            <a:off x="3430266" y="6066230"/>
            <a:ext cx="927326" cy="610747"/>
          </a:xfrm>
          <a:prstGeom prst="rect">
            <a:avLst/>
          </a:prstGeom>
        </p:spPr>
      </p:pic>
      <p:sp>
        <p:nvSpPr>
          <p:cNvPr id="30" name="TextBox 29">
            <a:extLst>
              <a:ext uri="{FF2B5EF4-FFF2-40B4-BE49-F238E27FC236}">
                <a16:creationId xmlns:a16="http://schemas.microsoft.com/office/drawing/2014/main" id="{7FFD9653-A59E-1C5D-9387-D8D19D6C196F}"/>
              </a:ext>
            </a:extLst>
          </p:cNvPr>
          <p:cNvSpPr txBox="1"/>
          <p:nvPr/>
        </p:nvSpPr>
        <p:spPr>
          <a:xfrm>
            <a:off x="4401613" y="5841662"/>
            <a:ext cx="3063426" cy="1061829"/>
          </a:xfrm>
          <a:prstGeom prst="rect">
            <a:avLst/>
          </a:prstGeom>
          <a:noFill/>
          <a:ln>
            <a:solidFill>
              <a:schemeClr val="tx1"/>
            </a:solidFill>
          </a:ln>
        </p:spPr>
        <p:txBody>
          <a:bodyPr wrap="square" lIns="91440" tIns="45720" rIns="91440" bIns="45720" rtlCol="0" anchor="t">
            <a:spAutoFit/>
          </a:bodyPr>
          <a:lstStyle/>
          <a:p>
            <a:r>
              <a:rPr lang="en-US" sz="700" dirty="0"/>
              <a:t>The </a:t>
            </a:r>
            <a:r>
              <a:rPr lang="en-US" sz="700" b="1" dirty="0"/>
              <a:t>SMART SHOOTER </a:t>
            </a:r>
            <a:r>
              <a:rPr lang="en-US" sz="700" dirty="0"/>
              <a:t>is a sight that mounts to existing individual weapon systems and enables the operator to defeat UAS threats. Compatible with existing military rifles and can be mounted on any rail on a weapon system. </a:t>
            </a:r>
            <a:r>
              <a:rPr lang="en-US" sz="700" dirty="0">
                <a:highlight>
                  <a:srgbClr val="FFFF00"/>
                </a:highlight>
              </a:rPr>
              <a:t>When the Smart Shooter is employed, it will only fire when the sight is aligned to hit the target, this includes the required “lead” on a moving target. </a:t>
            </a:r>
            <a:r>
              <a:rPr lang="en-US" sz="700" dirty="0"/>
              <a:t>Key considerations for this system include: </a:t>
            </a:r>
            <a:r>
              <a:rPr lang="en-US" sz="700" b="1" dirty="0"/>
              <a:t>Range: 120m</a:t>
            </a:r>
            <a:r>
              <a:rPr lang="en-US" sz="700" dirty="0"/>
              <a:t>. </a:t>
            </a:r>
            <a:r>
              <a:rPr lang="en-US" sz="700" u="sng" dirty="0"/>
              <a:t>Power source: Rechargeable smart Lith-I battery</a:t>
            </a:r>
            <a:r>
              <a:rPr lang="en-US" sz="700" dirty="0"/>
              <a:t>. </a:t>
            </a:r>
            <a:r>
              <a:rPr lang="en-US" sz="700" b="1" dirty="0"/>
              <a:t>Battery life: 72 hours or up to 3,600 assisted shots</a:t>
            </a:r>
            <a:r>
              <a:rPr lang="en-US" sz="700" dirty="0"/>
              <a:t>. </a:t>
            </a:r>
            <a:r>
              <a:rPr lang="en-US" sz="700" u="sng" dirty="0"/>
              <a:t>Weight: 2 pounds and 1 ounce</a:t>
            </a:r>
          </a:p>
          <a:p>
            <a:endParaRPr lang="en-US" sz="700" u="sng" dirty="0"/>
          </a:p>
        </p:txBody>
      </p:sp>
      <p:pic>
        <p:nvPicPr>
          <p:cNvPr id="34" name="Picture 33" descr="A picture containing weapon&#10;&#10;Description automatically generated">
            <a:extLst>
              <a:ext uri="{FF2B5EF4-FFF2-40B4-BE49-F238E27FC236}">
                <a16:creationId xmlns:a16="http://schemas.microsoft.com/office/drawing/2014/main" id="{142CEA53-9451-D962-D818-8BEA896A82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8652" y="6064061"/>
            <a:ext cx="1825262" cy="549473"/>
          </a:xfrm>
          <a:prstGeom prst="rect">
            <a:avLst/>
          </a:prstGeom>
        </p:spPr>
      </p:pic>
      <p:cxnSp>
        <p:nvCxnSpPr>
          <p:cNvPr id="36" name="Straight Arrow Connector 35">
            <a:extLst>
              <a:ext uri="{FF2B5EF4-FFF2-40B4-BE49-F238E27FC236}">
                <a16:creationId xmlns:a16="http://schemas.microsoft.com/office/drawing/2014/main" id="{401A05EA-9F37-D7B5-E163-F30D5873E912}"/>
              </a:ext>
            </a:extLst>
          </p:cNvPr>
          <p:cNvCxnSpPr>
            <a:endCxn id="27" idx="3"/>
          </p:cNvCxnSpPr>
          <p:nvPr/>
        </p:nvCxnSpPr>
        <p:spPr>
          <a:xfrm flipV="1">
            <a:off x="2767933" y="6182317"/>
            <a:ext cx="777357" cy="13605"/>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91DEE12A-A8C1-EFF5-38A8-21B8190DE0C0}"/>
              </a:ext>
            </a:extLst>
          </p:cNvPr>
          <p:cNvCxnSpPr>
            <a:cxnSpLocks/>
          </p:cNvCxnSpPr>
          <p:nvPr/>
        </p:nvCxnSpPr>
        <p:spPr>
          <a:xfrm flipV="1">
            <a:off x="7073153" y="6563795"/>
            <a:ext cx="972670" cy="259507"/>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48984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71973" y="3244333"/>
            <a:ext cx="381000" cy="369332"/>
          </a:xfrm>
          <a:prstGeom prst="rect">
            <a:avLst/>
          </a:prstGeom>
          <a:solidFill>
            <a:schemeClr val="bg1"/>
          </a:solidFill>
        </p:spPr>
        <p:txBody>
          <a:bodyPr wrap="square" rtlCol="0">
            <a:spAutoFit/>
          </a:bodyPr>
          <a:lstStyle/>
          <a:p>
            <a:endParaRPr lang="en-US" dirty="0"/>
          </a:p>
        </p:txBody>
      </p:sp>
      <p:pic>
        <p:nvPicPr>
          <p:cNvPr id="4" name="Picture 3">
            <a:extLst>
              <a:ext uri="{FF2B5EF4-FFF2-40B4-BE49-F238E27FC236}">
                <a16:creationId xmlns:a16="http://schemas.microsoft.com/office/drawing/2014/main" id="{33051B86-88D8-C882-503B-43EE67057180}"/>
              </a:ext>
            </a:extLst>
          </p:cNvPr>
          <p:cNvPicPr>
            <a:picLocks noChangeAspect="1"/>
          </p:cNvPicPr>
          <p:nvPr/>
        </p:nvPicPr>
        <p:blipFill>
          <a:blip r:embed="rId2"/>
          <a:srcRect l="6869" t="4628" r="4040" b="1157"/>
          <a:stretch/>
        </p:blipFill>
        <p:spPr>
          <a:xfrm>
            <a:off x="2682" y="303440"/>
            <a:ext cx="3001661" cy="3434526"/>
          </a:xfrm>
          <a:prstGeom prst="rect">
            <a:avLst/>
          </a:prstGeom>
        </p:spPr>
      </p:pic>
      <p:pic>
        <p:nvPicPr>
          <p:cNvPr id="5" name="Picture 4">
            <a:extLst>
              <a:ext uri="{FF2B5EF4-FFF2-40B4-BE49-F238E27FC236}">
                <a16:creationId xmlns:a16="http://schemas.microsoft.com/office/drawing/2014/main" id="{48725281-9A86-D735-68BD-A1327E5EDE10}"/>
              </a:ext>
            </a:extLst>
          </p:cNvPr>
          <p:cNvPicPr>
            <a:picLocks noChangeAspect="1"/>
          </p:cNvPicPr>
          <p:nvPr/>
        </p:nvPicPr>
        <p:blipFill>
          <a:blip r:embed="rId3"/>
          <a:srcRect l="7498" t="12991" r="4329" b="3504"/>
          <a:stretch/>
        </p:blipFill>
        <p:spPr>
          <a:xfrm>
            <a:off x="3449" y="3718834"/>
            <a:ext cx="3011532" cy="3136733"/>
          </a:xfrm>
          <a:prstGeom prst="rect">
            <a:avLst/>
          </a:prstGeom>
        </p:spPr>
      </p:pic>
      <p:sp>
        <p:nvSpPr>
          <p:cNvPr id="8" name="TextBox 96">
            <a:extLst>
              <a:ext uri="{FF2B5EF4-FFF2-40B4-BE49-F238E27FC236}">
                <a16:creationId xmlns:a16="http://schemas.microsoft.com/office/drawing/2014/main" id="{DD86AEF1-8891-2AB0-6A2A-770D85A2A327}"/>
              </a:ext>
            </a:extLst>
          </p:cNvPr>
          <p:cNvSpPr txBox="1"/>
          <p:nvPr/>
        </p:nvSpPr>
        <p:spPr>
          <a:xfrm>
            <a:off x="0" y="0"/>
            <a:ext cx="9143999" cy="307777"/>
          </a:xfrm>
          <a:prstGeom prst="rect">
            <a:avLst/>
          </a:prstGeom>
          <a:solidFill>
            <a:srgbClr val="00B0F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b="1" dirty="0">
                <a:latin typeface="Arial"/>
                <a:cs typeface="Arial"/>
              </a:rPr>
              <a:t>Range Card Preparation</a:t>
            </a:r>
            <a:endParaRPr lang="en-US" dirty="0"/>
          </a:p>
        </p:txBody>
      </p:sp>
      <p:pic>
        <p:nvPicPr>
          <p:cNvPr id="9" name="Picture 8">
            <a:extLst>
              <a:ext uri="{FF2B5EF4-FFF2-40B4-BE49-F238E27FC236}">
                <a16:creationId xmlns:a16="http://schemas.microsoft.com/office/drawing/2014/main" id="{9ED49105-C29D-E120-C587-AE36BBB2961C}"/>
              </a:ext>
            </a:extLst>
          </p:cNvPr>
          <p:cNvPicPr>
            <a:picLocks noChangeAspect="1"/>
          </p:cNvPicPr>
          <p:nvPr/>
        </p:nvPicPr>
        <p:blipFill>
          <a:blip r:embed="rId4"/>
          <a:stretch>
            <a:fillRect/>
          </a:stretch>
        </p:blipFill>
        <p:spPr>
          <a:xfrm>
            <a:off x="3003932" y="310242"/>
            <a:ext cx="4585296" cy="6550479"/>
          </a:xfrm>
          <a:prstGeom prst="rect">
            <a:avLst/>
          </a:prstGeom>
        </p:spPr>
      </p:pic>
      <p:pic>
        <p:nvPicPr>
          <p:cNvPr id="10" name="Picture 9">
            <a:extLst>
              <a:ext uri="{FF2B5EF4-FFF2-40B4-BE49-F238E27FC236}">
                <a16:creationId xmlns:a16="http://schemas.microsoft.com/office/drawing/2014/main" id="{E42FF56E-5D89-2789-942A-5841C91EFD58}"/>
              </a:ext>
            </a:extLst>
          </p:cNvPr>
          <p:cNvPicPr>
            <a:picLocks noChangeAspect="1"/>
          </p:cNvPicPr>
          <p:nvPr/>
        </p:nvPicPr>
        <p:blipFill>
          <a:blip r:embed="rId5"/>
          <a:stretch>
            <a:fillRect/>
          </a:stretch>
        </p:blipFill>
        <p:spPr>
          <a:xfrm rot="16200000">
            <a:off x="5286376" y="2507642"/>
            <a:ext cx="6068784" cy="1624999"/>
          </a:xfrm>
          <a:prstGeom prst="rect">
            <a:avLst/>
          </a:prstGeom>
        </p:spPr>
      </p:pic>
    </p:spTree>
    <p:extLst>
      <p:ext uri="{BB962C8B-B14F-4D97-AF65-F5344CB8AC3E}">
        <p14:creationId xmlns:p14="http://schemas.microsoft.com/office/powerpoint/2010/main" val="30645829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E2291E-04EB-6E0C-4826-9FC4F1692402}"/>
              </a:ext>
            </a:extLst>
          </p:cNvPr>
          <p:cNvSpPr/>
          <p:nvPr/>
        </p:nvSpPr>
        <p:spPr>
          <a:xfrm>
            <a:off x="6858000" y="6279776"/>
            <a:ext cx="504265" cy="457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08A96CD-9283-565F-B881-99958D710E12}"/>
              </a:ext>
            </a:extLst>
          </p:cNvPr>
          <p:cNvPicPr>
            <a:picLocks noChangeAspect="1"/>
          </p:cNvPicPr>
          <p:nvPr/>
        </p:nvPicPr>
        <p:blipFill>
          <a:blip r:embed="rId2"/>
          <a:srcRect l="7191" t="17025" r="4563" b="3306"/>
          <a:stretch/>
        </p:blipFill>
        <p:spPr>
          <a:xfrm>
            <a:off x="331" y="310242"/>
            <a:ext cx="3028275" cy="3135345"/>
          </a:xfrm>
          <a:prstGeom prst="rect">
            <a:avLst/>
          </a:prstGeom>
        </p:spPr>
      </p:pic>
      <p:sp>
        <p:nvSpPr>
          <p:cNvPr id="10" name="TextBox 96">
            <a:extLst>
              <a:ext uri="{FF2B5EF4-FFF2-40B4-BE49-F238E27FC236}">
                <a16:creationId xmlns:a16="http://schemas.microsoft.com/office/drawing/2014/main" id="{30F0374B-27F0-EEDC-4E70-2B22D71E1FB0}"/>
              </a:ext>
            </a:extLst>
          </p:cNvPr>
          <p:cNvSpPr txBox="1"/>
          <p:nvPr/>
        </p:nvSpPr>
        <p:spPr>
          <a:xfrm>
            <a:off x="0" y="0"/>
            <a:ext cx="9143999" cy="307777"/>
          </a:xfrm>
          <a:prstGeom prst="rect">
            <a:avLst/>
          </a:prstGeom>
          <a:solidFill>
            <a:srgbClr val="00B0F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b="1" dirty="0">
                <a:latin typeface="Arial"/>
                <a:cs typeface="Arial"/>
              </a:rPr>
              <a:t>Sector Sketch Preparation</a:t>
            </a:r>
          </a:p>
        </p:txBody>
      </p:sp>
      <p:pic>
        <p:nvPicPr>
          <p:cNvPr id="11" name="Picture 10">
            <a:extLst>
              <a:ext uri="{FF2B5EF4-FFF2-40B4-BE49-F238E27FC236}">
                <a16:creationId xmlns:a16="http://schemas.microsoft.com/office/drawing/2014/main" id="{502EEFB9-B451-448F-0A15-6693786AF9AF}"/>
              </a:ext>
            </a:extLst>
          </p:cNvPr>
          <p:cNvPicPr>
            <a:picLocks noChangeAspect="1"/>
          </p:cNvPicPr>
          <p:nvPr/>
        </p:nvPicPr>
        <p:blipFill>
          <a:blip r:embed="rId3"/>
          <a:srcRect l="7379" t="12727" r="4272" b="1322"/>
          <a:stretch/>
        </p:blipFill>
        <p:spPr>
          <a:xfrm>
            <a:off x="194" y="3433081"/>
            <a:ext cx="3026459" cy="3434639"/>
          </a:xfrm>
          <a:prstGeom prst="rect">
            <a:avLst/>
          </a:prstGeom>
        </p:spPr>
      </p:pic>
      <p:pic>
        <p:nvPicPr>
          <p:cNvPr id="12" name="Picture 11">
            <a:extLst>
              <a:ext uri="{FF2B5EF4-FFF2-40B4-BE49-F238E27FC236}">
                <a16:creationId xmlns:a16="http://schemas.microsoft.com/office/drawing/2014/main" id="{85A959E4-F7ED-54F6-CAF4-F9314E1D901A}"/>
              </a:ext>
            </a:extLst>
          </p:cNvPr>
          <p:cNvPicPr>
            <a:picLocks noChangeAspect="1"/>
          </p:cNvPicPr>
          <p:nvPr/>
        </p:nvPicPr>
        <p:blipFill>
          <a:blip r:embed="rId4"/>
          <a:srcRect l="3011" t="7768" r="1344" b="1983"/>
          <a:stretch/>
        </p:blipFill>
        <p:spPr>
          <a:xfrm rot="5400000">
            <a:off x="3588347" y="-261256"/>
            <a:ext cx="4986351" cy="6108387"/>
          </a:xfrm>
          <a:prstGeom prst="rect">
            <a:avLst/>
          </a:prstGeom>
        </p:spPr>
      </p:pic>
      <p:pic>
        <p:nvPicPr>
          <p:cNvPr id="13" name="Picture 12">
            <a:extLst>
              <a:ext uri="{FF2B5EF4-FFF2-40B4-BE49-F238E27FC236}">
                <a16:creationId xmlns:a16="http://schemas.microsoft.com/office/drawing/2014/main" id="{D20E9C16-495A-0A69-3273-F8A6F7137D4C}"/>
              </a:ext>
            </a:extLst>
          </p:cNvPr>
          <p:cNvPicPr>
            <a:picLocks noChangeAspect="1"/>
          </p:cNvPicPr>
          <p:nvPr/>
        </p:nvPicPr>
        <p:blipFill>
          <a:blip r:embed="rId5"/>
          <a:stretch>
            <a:fillRect/>
          </a:stretch>
        </p:blipFill>
        <p:spPr>
          <a:xfrm>
            <a:off x="3027589" y="5283500"/>
            <a:ext cx="6116410" cy="1577374"/>
          </a:xfrm>
          <a:prstGeom prst="rect">
            <a:avLst/>
          </a:prstGeom>
        </p:spPr>
      </p:pic>
    </p:spTree>
    <p:extLst>
      <p:ext uri="{BB962C8B-B14F-4D97-AF65-F5344CB8AC3E}">
        <p14:creationId xmlns:p14="http://schemas.microsoft.com/office/powerpoint/2010/main" val="20533089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96">
            <a:extLst>
              <a:ext uri="{FF2B5EF4-FFF2-40B4-BE49-F238E27FC236}">
                <a16:creationId xmlns:a16="http://schemas.microsoft.com/office/drawing/2014/main" id="{90C5CD32-8CF4-90BA-985A-850DDBE22F5F}"/>
              </a:ext>
            </a:extLst>
          </p:cNvPr>
          <p:cNvSpPr txBox="1"/>
          <p:nvPr/>
        </p:nvSpPr>
        <p:spPr>
          <a:xfrm>
            <a:off x="0" y="0"/>
            <a:ext cx="9143999" cy="369332"/>
          </a:xfrm>
          <a:prstGeom prst="rect">
            <a:avLst/>
          </a:prstGeom>
          <a:solidFill>
            <a:srgbClr val="00B0F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latin typeface="Arial"/>
                <a:cs typeface="Arial"/>
              </a:rPr>
              <a:t>Survivability Positions</a:t>
            </a:r>
            <a:endParaRPr lang="en-US" dirty="0"/>
          </a:p>
        </p:txBody>
      </p:sp>
      <p:pic>
        <p:nvPicPr>
          <p:cNvPr id="6" name="Picture 5" descr="Table&#10;&#10;Description automatically generated">
            <a:extLst>
              <a:ext uri="{FF2B5EF4-FFF2-40B4-BE49-F238E27FC236}">
                <a16:creationId xmlns:a16="http://schemas.microsoft.com/office/drawing/2014/main" id="{2F10EC9D-B89D-1E42-840B-669BF43E3A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69332"/>
            <a:ext cx="2683130" cy="3147193"/>
          </a:xfrm>
          <a:prstGeom prst="rect">
            <a:avLst/>
          </a:prstGeom>
        </p:spPr>
      </p:pic>
      <p:pic>
        <p:nvPicPr>
          <p:cNvPr id="8" name="Picture 7" descr="Diagram&#10;&#10;Description automatically generated">
            <a:extLst>
              <a:ext uri="{FF2B5EF4-FFF2-40B4-BE49-F238E27FC236}">
                <a16:creationId xmlns:a16="http://schemas.microsoft.com/office/drawing/2014/main" id="{C2FFF4D4-EE2D-67B3-F932-9C7C4FFB50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6529" y="369329"/>
            <a:ext cx="2215917" cy="3147192"/>
          </a:xfrm>
          <a:prstGeom prst="rect">
            <a:avLst/>
          </a:prstGeom>
        </p:spPr>
      </p:pic>
      <p:pic>
        <p:nvPicPr>
          <p:cNvPr id="10" name="Picture 9" descr="Diagram&#10;&#10;Description automatically generated">
            <a:extLst>
              <a:ext uri="{FF2B5EF4-FFF2-40B4-BE49-F238E27FC236}">
                <a16:creationId xmlns:a16="http://schemas.microsoft.com/office/drawing/2014/main" id="{68E11FE8-936C-AB60-EE3A-B0EFA7C7AA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8081" y="369332"/>
            <a:ext cx="2215917" cy="3147192"/>
          </a:xfrm>
          <a:prstGeom prst="rect">
            <a:avLst/>
          </a:prstGeom>
        </p:spPr>
      </p:pic>
      <p:pic>
        <p:nvPicPr>
          <p:cNvPr id="12" name="Picture 11" descr="Diagram&#10;&#10;Description automatically generated">
            <a:extLst>
              <a:ext uri="{FF2B5EF4-FFF2-40B4-BE49-F238E27FC236}">
                <a16:creationId xmlns:a16="http://schemas.microsoft.com/office/drawing/2014/main" id="{CBFCE70E-821E-C51C-C1D3-47532F33B8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516524"/>
            <a:ext cx="2688764" cy="3341475"/>
          </a:xfrm>
          <a:prstGeom prst="rect">
            <a:avLst/>
          </a:prstGeom>
        </p:spPr>
      </p:pic>
      <p:pic>
        <p:nvPicPr>
          <p:cNvPr id="14" name="Picture 13" descr="Diagram&#10;&#10;Description automatically generated">
            <a:extLst>
              <a:ext uri="{FF2B5EF4-FFF2-40B4-BE49-F238E27FC236}">
                <a16:creationId xmlns:a16="http://schemas.microsoft.com/office/drawing/2014/main" id="{35D1C006-8F82-66DE-47A2-0D4782EAEA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3131" y="3516523"/>
            <a:ext cx="3114236" cy="3341475"/>
          </a:xfrm>
          <a:prstGeom prst="rect">
            <a:avLst/>
          </a:prstGeom>
        </p:spPr>
      </p:pic>
      <p:pic>
        <p:nvPicPr>
          <p:cNvPr id="16" name="Picture 15" descr="Diagram&#10;&#10;Description automatically generated">
            <a:extLst>
              <a:ext uri="{FF2B5EF4-FFF2-40B4-BE49-F238E27FC236}">
                <a16:creationId xmlns:a16="http://schemas.microsoft.com/office/drawing/2014/main" id="{CE2B6D83-79AF-10E7-6AEF-F524D77613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7367" y="3516523"/>
            <a:ext cx="3324689" cy="3341477"/>
          </a:xfrm>
          <a:prstGeom prst="rect">
            <a:avLst/>
          </a:prstGeom>
        </p:spPr>
      </p:pic>
      <p:pic>
        <p:nvPicPr>
          <p:cNvPr id="18" name="Picture 17" descr="A picture containing text, newspaper, screenshot&#10;&#10;Description automatically generated">
            <a:extLst>
              <a:ext uri="{FF2B5EF4-FFF2-40B4-BE49-F238E27FC236}">
                <a16:creationId xmlns:a16="http://schemas.microsoft.com/office/drawing/2014/main" id="{C712AAF1-4B42-4764-15B9-6B87E05049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83131" y="369327"/>
            <a:ext cx="2017763" cy="3341475"/>
          </a:xfrm>
          <a:prstGeom prst="rect">
            <a:avLst/>
          </a:prstGeom>
        </p:spPr>
      </p:pic>
    </p:spTree>
    <p:extLst>
      <p:ext uri="{BB962C8B-B14F-4D97-AF65-F5344CB8AC3E}">
        <p14:creationId xmlns:p14="http://schemas.microsoft.com/office/powerpoint/2010/main" val="34902899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6">
            <a:extLst>
              <a:ext uri="{FF2B5EF4-FFF2-40B4-BE49-F238E27FC236}">
                <a16:creationId xmlns:a16="http://schemas.microsoft.com/office/drawing/2014/main" id="{0EC755C3-DA2B-9CA0-4DB5-80FB24A9441E}"/>
              </a:ext>
            </a:extLst>
          </p:cNvPr>
          <p:cNvSpPr txBox="1"/>
          <p:nvPr/>
        </p:nvSpPr>
        <p:spPr>
          <a:xfrm>
            <a:off x="0" y="0"/>
            <a:ext cx="9143999" cy="369332"/>
          </a:xfrm>
          <a:prstGeom prst="rect">
            <a:avLst/>
          </a:prstGeom>
          <a:solidFill>
            <a:srgbClr val="00B0F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latin typeface="Arial"/>
                <a:cs typeface="Arial"/>
              </a:rPr>
              <a:t>Survivability Positions</a:t>
            </a:r>
            <a:endParaRPr lang="en-US" dirty="0"/>
          </a:p>
        </p:txBody>
      </p:sp>
      <p:pic>
        <p:nvPicPr>
          <p:cNvPr id="4" name="Picture 3" descr="Diagram&#10;&#10;Description automatically generated">
            <a:extLst>
              <a:ext uri="{FF2B5EF4-FFF2-40B4-BE49-F238E27FC236}">
                <a16:creationId xmlns:a16="http://schemas.microsoft.com/office/drawing/2014/main" id="{FAD4FD0C-D36A-8249-4C33-01AC3A90FD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6760"/>
            <a:ext cx="2802009" cy="6495036"/>
          </a:xfrm>
          <a:prstGeom prst="rect">
            <a:avLst/>
          </a:prstGeom>
        </p:spPr>
      </p:pic>
      <p:pic>
        <p:nvPicPr>
          <p:cNvPr id="6" name="Picture 5" descr="Diagram&#10;&#10;Description automatically generated">
            <a:extLst>
              <a:ext uri="{FF2B5EF4-FFF2-40B4-BE49-F238E27FC236}">
                <a16:creationId xmlns:a16="http://schemas.microsoft.com/office/drawing/2014/main" id="{68E5D00A-A95C-8183-7C43-81B68DD112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2009" y="376760"/>
            <a:ext cx="2802009" cy="3006076"/>
          </a:xfrm>
          <a:prstGeom prst="rect">
            <a:avLst/>
          </a:prstGeom>
        </p:spPr>
      </p:pic>
      <p:pic>
        <p:nvPicPr>
          <p:cNvPr id="8" name="Picture 7" descr="Diagram&#10;&#10;Description automatically generated">
            <a:extLst>
              <a:ext uri="{FF2B5EF4-FFF2-40B4-BE49-F238E27FC236}">
                <a16:creationId xmlns:a16="http://schemas.microsoft.com/office/drawing/2014/main" id="{1F72C031-86DE-3E32-20E2-9363349D76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6890" y="376760"/>
            <a:ext cx="3477110" cy="3052240"/>
          </a:xfrm>
          <a:prstGeom prst="rect">
            <a:avLst/>
          </a:prstGeom>
        </p:spPr>
      </p:pic>
      <p:pic>
        <p:nvPicPr>
          <p:cNvPr id="10" name="Picture 9" descr="Table&#10;&#10;Description automatically generated">
            <a:extLst>
              <a:ext uri="{FF2B5EF4-FFF2-40B4-BE49-F238E27FC236}">
                <a16:creationId xmlns:a16="http://schemas.microsoft.com/office/drawing/2014/main" id="{09856900-1F25-6D00-5D2E-033318E85D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2009" y="3396632"/>
            <a:ext cx="2864881" cy="3475164"/>
          </a:xfrm>
          <a:prstGeom prst="rect">
            <a:avLst/>
          </a:prstGeom>
        </p:spPr>
      </p:pic>
      <p:pic>
        <p:nvPicPr>
          <p:cNvPr id="12" name="Picture 11" descr="A picture containing table&#10;&#10;Description automatically generated">
            <a:extLst>
              <a:ext uri="{FF2B5EF4-FFF2-40B4-BE49-F238E27FC236}">
                <a16:creationId xmlns:a16="http://schemas.microsoft.com/office/drawing/2014/main" id="{2730A958-3408-48A1-C35B-B4BA3C5598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7946" y="3382836"/>
            <a:ext cx="3460340" cy="3475164"/>
          </a:xfrm>
          <a:prstGeom prst="rect">
            <a:avLst/>
          </a:prstGeom>
        </p:spPr>
      </p:pic>
    </p:spTree>
    <p:extLst>
      <p:ext uri="{BB962C8B-B14F-4D97-AF65-F5344CB8AC3E}">
        <p14:creationId xmlns:p14="http://schemas.microsoft.com/office/powerpoint/2010/main" val="15522648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E2D954-35F8-89A9-01E5-4B47A41263F8}"/>
              </a:ext>
            </a:extLst>
          </p:cNvPr>
          <p:cNvSpPr>
            <a:spLocks noChangeArrowheads="1"/>
          </p:cNvSpPr>
          <p:nvPr/>
        </p:nvSpPr>
        <p:spPr bwMode="auto">
          <a:xfrm>
            <a:off x="0" y="1"/>
            <a:ext cx="9144000" cy="338876"/>
          </a:xfrm>
          <a:prstGeom prst="rect">
            <a:avLst/>
          </a:prstGeom>
          <a:solidFill>
            <a:schemeClr val="accent1"/>
          </a:solidFill>
          <a:ln w="9525">
            <a:solidFill>
              <a:schemeClr val="tx1"/>
            </a:solidFill>
            <a:miter lim="800000"/>
            <a:headEnd/>
            <a:tailEnd/>
          </a:ln>
        </p:spPr>
        <p:txBody>
          <a:bodyPr lIns="91269" tIns="45635" rIns="91269" bIns="45635"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Mortar and Artillery Capabilities and Mortar Firing Points</a:t>
            </a:r>
            <a:endParaRPr kumimoji="0" lang="en-US" sz="1800" b="0" i="1"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endParaRPr>
          </a:p>
        </p:txBody>
      </p:sp>
      <p:pic>
        <p:nvPicPr>
          <p:cNvPr id="6" name="Picture 5" descr="Table&#10;&#10;Description automatically generated">
            <a:extLst>
              <a:ext uri="{FF2B5EF4-FFF2-40B4-BE49-F238E27FC236}">
                <a16:creationId xmlns:a16="http://schemas.microsoft.com/office/drawing/2014/main" id="{39692774-B9FC-C594-AB9F-EAE822A535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8877"/>
            <a:ext cx="2895701" cy="3705688"/>
          </a:xfrm>
          <a:prstGeom prst="rect">
            <a:avLst/>
          </a:prstGeom>
        </p:spPr>
      </p:pic>
      <p:pic>
        <p:nvPicPr>
          <p:cNvPr id="8" name="Picture 7" descr="Diagram&#10;&#10;Description automatically generated">
            <a:extLst>
              <a:ext uri="{FF2B5EF4-FFF2-40B4-BE49-F238E27FC236}">
                <a16:creationId xmlns:a16="http://schemas.microsoft.com/office/drawing/2014/main" id="{462855BC-5C9D-FD84-24E1-23D69DF527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716022" y="4424514"/>
            <a:ext cx="2763568" cy="2030611"/>
          </a:xfrm>
          <a:prstGeom prst="rect">
            <a:avLst/>
          </a:prstGeom>
        </p:spPr>
      </p:pic>
      <p:pic>
        <p:nvPicPr>
          <p:cNvPr id="10" name="Picture 9" descr="Diagram&#10;&#10;Description automatically generated">
            <a:extLst>
              <a:ext uri="{FF2B5EF4-FFF2-40B4-BE49-F238E27FC236}">
                <a16:creationId xmlns:a16="http://schemas.microsoft.com/office/drawing/2014/main" id="{4C88DE7B-6CC4-B97D-E2E8-10DEA078A6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2306" y="338877"/>
            <a:ext cx="2089219" cy="3630295"/>
          </a:xfrm>
          <a:prstGeom prst="rect">
            <a:avLst/>
          </a:prstGeom>
        </p:spPr>
      </p:pic>
      <p:pic>
        <p:nvPicPr>
          <p:cNvPr id="12" name="Picture 11" descr="Diagram&#10;&#10;Description automatically generated">
            <a:extLst>
              <a:ext uri="{FF2B5EF4-FFF2-40B4-BE49-F238E27FC236}">
                <a16:creationId xmlns:a16="http://schemas.microsoft.com/office/drawing/2014/main" id="{0FDC2C36-6E4E-903C-B2C6-91657AA3CC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5349" y="338877"/>
            <a:ext cx="2058650" cy="3630295"/>
          </a:xfrm>
          <a:prstGeom prst="rect">
            <a:avLst/>
          </a:prstGeom>
        </p:spPr>
      </p:pic>
      <p:sp>
        <p:nvSpPr>
          <p:cNvPr id="13" name="TextBox 12">
            <a:extLst>
              <a:ext uri="{FF2B5EF4-FFF2-40B4-BE49-F238E27FC236}">
                <a16:creationId xmlns:a16="http://schemas.microsoft.com/office/drawing/2014/main" id="{F212F167-01FA-596B-9AE6-2936D8530F73}"/>
              </a:ext>
            </a:extLst>
          </p:cNvPr>
          <p:cNvSpPr txBox="1"/>
          <p:nvPr/>
        </p:nvSpPr>
        <p:spPr>
          <a:xfrm>
            <a:off x="3569538" y="3838367"/>
            <a:ext cx="1609549" cy="261610"/>
          </a:xfrm>
          <a:prstGeom prst="rect">
            <a:avLst/>
          </a:prstGeom>
          <a:noFill/>
        </p:spPr>
        <p:txBody>
          <a:bodyPr wrap="square" rtlCol="0">
            <a:spAutoFit/>
          </a:bodyPr>
          <a:lstStyle/>
          <a:p>
            <a:r>
              <a:rPr lang="en-US" sz="1100" dirty="0"/>
              <a:t>60mm fighting position</a:t>
            </a:r>
          </a:p>
        </p:txBody>
      </p:sp>
      <p:sp>
        <p:nvSpPr>
          <p:cNvPr id="14" name="TextBox 13">
            <a:extLst>
              <a:ext uri="{FF2B5EF4-FFF2-40B4-BE49-F238E27FC236}">
                <a16:creationId xmlns:a16="http://schemas.microsoft.com/office/drawing/2014/main" id="{3232DBD7-1EB1-D000-858B-984C057416F0}"/>
              </a:ext>
            </a:extLst>
          </p:cNvPr>
          <p:cNvSpPr txBox="1"/>
          <p:nvPr/>
        </p:nvSpPr>
        <p:spPr>
          <a:xfrm>
            <a:off x="7309899" y="3787381"/>
            <a:ext cx="1609549" cy="261610"/>
          </a:xfrm>
          <a:prstGeom prst="rect">
            <a:avLst/>
          </a:prstGeom>
          <a:noFill/>
        </p:spPr>
        <p:txBody>
          <a:bodyPr wrap="square" rtlCol="0">
            <a:spAutoFit/>
          </a:bodyPr>
          <a:lstStyle/>
          <a:p>
            <a:r>
              <a:rPr lang="en-US" sz="1100" dirty="0"/>
              <a:t>81mm fighting position</a:t>
            </a:r>
          </a:p>
        </p:txBody>
      </p:sp>
      <p:cxnSp>
        <p:nvCxnSpPr>
          <p:cNvPr id="16" name="Straight Connector 15">
            <a:extLst>
              <a:ext uri="{FF2B5EF4-FFF2-40B4-BE49-F238E27FC236}">
                <a16:creationId xmlns:a16="http://schemas.microsoft.com/office/drawing/2014/main" id="{C82DF006-D051-B4F6-9986-9A72176A2DD7}"/>
              </a:ext>
            </a:extLst>
          </p:cNvPr>
          <p:cNvCxnSpPr/>
          <p:nvPr/>
        </p:nvCxnSpPr>
        <p:spPr>
          <a:xfrm>
            <a:off x="3569537" y="2898987"/>
            <a:ext cx="0" cy="93938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AE5DA69-18D3-0A1F-0818-7F469D26F6FD}"/>
              </a:ext>
            </a:extLst>
          </p:cNvPr>
          <p:cNvSpPr txBox="1"/>
          <p:nvPr/>
        </p:nvSpPr>
        <p:spPr>
          <a:xfrm rot="16200000">
            <a:off x="3170709" y="3222539"/>
            <a:ext cx="550426" cy="261610"/>
          </a:xfrm>
          <a:prstGeom prst="rect">
            <a:avLst/>
          </a:prstGeom>
          <a:noFill/>
        </p:spPr>
        <p:txBody>
          <a:bodyPr wrap="square" rtlCol="0">
            <a:spAutoFit/>
          </a:bodyPr>
          <a:lstStyle/>
          <a:p>
            <a:r>
              <a:rPr lang="en-US" sz="1050" b="1" dirty="0"/>
              <a:t>~3.5 ft</a:t>
            </a:r>
          </a:p>
        </p:txBody>
      </p:sp>
      <p:cxnSp>
        <p:nvCxnSpPr>
          <p:cNvPr id="18" name="Straight Connector 17">
            <a:extLst>
              <a:ext uri="{FF2B5EF4-FFF2-40B4-BE49-F238E27FC236}">
                <a16:creationId xmlns:a16="http://schemas.microsoft.com/office/drawing/2014/main" id="{E01039E4-098D-874F-B00F-9F30F9CC8BFE}"/>
              </a:ext>
            </a:extLst>
          </p:cNvPr>
          <p:cNvCxnSpPr>
            <a:cxnSpLocks/>
          </p:cNvCxnSpPr>
          <p:nvPr/>
        </p:nvCxnSpPr>
        <p:spPr>
          <a:xfrm>
            <a:off x="7078158" y="2623773"/>
            <a:ext cx="0" cy="109498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9785176-8DA3-992E-66C8-A7A6A40DEA2F}"/>
              </a:ext>
            </a:extLst>
          </p:cNvPr>
          <p:cNvSpPr txBox="1"/>
          <p:nvPr/>
        </p:nvSpPr>
        <p:spPr>
          <a:xfrm rot="16200000">
            <a:off x="6679330" y="2947325"/>
            <a:ext cx="550426" cy="261610"/>
          </a:xfrm>
          <a:prstGeom prst="rect">
            <a:avLst/>
          </a:prstGeom>
          <a:noFill/>
        </p:spPr>
        <p:txBody>
          <a:bodyPr wrap="square" rtlCol="0">
            <a:spAutoFit/>
          </a:bodyPr>
          <a:lstStyle/>
          <a:p>
            <a:r>
              <a:rPr lang="en-US" sz="1050" b="1" dirty="0"/>
              <a:t>~4.5 ft</a:t>
            </a:r>
          </a:p>
        </p:txBody>
      </p:sp>
      <p:cxnSp>
        <p:nvCxnSpPr>
          <p:cNvPr id="21" name="Straight Connector 20">
            <a:extLst>
              <a:ext uri="{FF2B5EF4-FFF2-40B4-BE49-F238E27FC236}">
                <a16:creationId xmlns:a16="http://schemas.microsoft.com/office/drawing/2014/main" id="{9FAD9CA9-5AC6-BC04-D842-732A21984A30}"/>
              </a:ext>
            </a:extLst>
          </p:cNvPr>
          <p:cNvCxnSpPr>
            <a:cxnSpLocks/>
          </p:cNvCxnSpPr>
          <p:nvPr/>
        </p:nvCxnSpPr>
        <p:spPr>
          <a:xfrm flipH="1">
            <a:off x="7985760" y="1727307"/>
            <a:ext cx="43349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D1BAF1C-BCED-6ED5-C9D8-2D2731B0455A}"/>
              </a:ext>
            </a:extLst>
          </p:cNvPr>
          <p:cNvSpPr txBox="1"/>
          <p:nvPr/>
        </p:nvSpPr>
        <p:spPr>
          <a:xfrm>
            <a:off x="7927293" y="1448810"/>
            <a:ext cx="550426" cy="261610"/>
          </a:xfrm>
          <a:prstGeom prst="rect">
            <a:avLst/>
          </a:prstGeom>
          <a:noFill/>
        </p:spPr>
        <p:txBody>
          <a:bodyPr wrap="square" rtlCol="0">
            <a:spAutoFit/>
          </a:bodyPr>
          <a:lstStyle/>
          <a:p>
            <a:r>
              <a:rPr lang="en-US" sz="1050" b="1" dirty="0"/>
              <a:t>~6 ft</a:t>
            </a:r>
          </a:p>
        </p:txBody>
      </p:sp>
      <p:cxnSp>
        <p:nvCxnSpPr>
          <p:cNvPr id="24" name="Straight Connector 23">
            <a:extLst>
              <a:ext uri="{FF2B5EF4-FFF2-40B4-BE49-F238E27FC236}">
                <a16:creationId xmlns:a16="http://schemas.microsoft.com/office/drawing/2014/main" id="{5903E445-3B42-46E7-C1F6-A5060263E3EC}"/>
              </a:ext>
            </a:extLst>
          </p:cNvPr>
          <p:cNvCxnSpPr>
            <a:cxnSpLocks/>
          </p:cNvCxnSpPr>
          <p:nvPr/>
        </p:nvCxnSpPr>
        <p:spPr>
          <a:xfrm>
            <a:off x="7395413" y="1016140"/>
            <a:ext cx="0" cy="387102"/>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83C5BAD-A5F0-59EE-1492-C6DD87C8A718}"/>
              </a:ext>
            </a:extLst>
          </p:cNvPr>
          <p:cNvSpPr txBox="1"/>
          <p:nvPr/>
        </p:nvSpPr>
        <p:spPr>
          <a:xfrm rot="16200000">
            <a:off x="7034686" y="1005930"/>
            <a:ext cx="550426" cy="261610"/>
          </a:xfrm>
          <a:prstGeom prst="rect">
            <a:avLst/>
          </a:prstGeom>
          <a:noFill/>
        </p:spPr>
        <p:txBody>
          <a:bodyPr wrap="square" rtlCol="0">
            <a:spAutoFit/>
          </a:bodyPr>
          <a:lstStyle/>
          <a:p>
            <a:r>
              <a:rPr lang="en-US" sz="1050" b="1" dirty="0"/>
              <a:t>~4 ft</a:t>
            </a:r>
          </a:p>
        </p:txBody>
      </p:sp>
      <p:cxnSp>
        <p:nvCxnSpPr>
          <p:cNvPr id="26" name="Straight Connector 25">
            <a:extLst>
              <a:ext uri="{FF2B5EF4-FFF2-40B4-BE49-F238E27FC236}">
                <a16:creationId xmlns:a16="http://schemas.microsoft.com/office/drawing/2014/main" id="{91BB32F9-2493-0601-B141-72E9318E75E0}"/>
              </a:ext>
            </a:extLst>
          </p:cNvPr>
          <p:cNvCxnSpPr>
            <a:cxnSpLocks/>
          </p:cNvCxnSpPr>
          <p:nvPr/>
        </p:nvCxnSpPr>
        <p:spPr>
          <a:xfrm flipH="1">
            <a:off x="3496616" y="1028525"/>
            <a:ext cx="8575" cy="56303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014D4CE-A1FF-1048-2DF5-5C166611FDE3}"/>
              </a:ext>
            </a:extLst>
          </p:cNvPr>
          <p:cNvSpPr txBox="1"/>
          <p:nvPr/>
        </p:nvSpPr>
        <p:spPr>
          <a:xfrm rot="16200000">
            <a:off x="3106363" y="1059974"/>
            <a:ext cx="550426" cy="261610"/>
          </a:xfrm>
          <a:prstGeom prst="rect">
            <a:avLst/>
          </a:prstGeom>
          <a:noFill/>
        </p:spPr>
        <p:txBody>
          <a:bodyPr wrap="square" rtlCol="0">
            <a:spAutoFit/>
          </a:bodyPr>
          <a:lstStyle/>
          <a:p>
            <a:r>
              <a:rPr lang="en-US" sz="1050" b="1" dirty="0"/>
              <a:t>~5 ft</a:t>
            </a:r>
          </a:p>
        </p:txBody>
      </p:sp>
      <p:cxnSp>
        <p:nvCxnSpPr>
          <p:cNvPr id="28" name="Straight Connector 27">
            <a:extLst>
              <a:ext uri="{FF2B5EF4-FFF2-40B4-BE49-F238E27FC236}">
                <a16:creationId xmlns:a16="http://schemas.microsoft.com/office/drawing/2014/main" id="{E80B84E8-C2D3-A541-A6EE-F8AE151F09E3}"/>
              </a:ext>
            </a:extLst>
          </p:cNvPr>
          <p:cNvCxnSpPr>
            <a:cxnSpLocks/>
          </p:cNvCxnSpPr>
          <p:nvPr/>
        </p:nvCxnSpPr>
        <p:spPr>
          <a:xfrm flipH="1">
            <a:off x="4012093" y="745667"/>
            <a:ext cx="37593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A43CBC00-A6C9-C65B-A73F-263B9F58E168}"/>
              </a:ext>
            </a:extLst>
          </p:cNvPr>
          <p:cNvSpPr txBox="1"/>
          <p:nvPr/>
        </p:nvSpPr>
        <p:spPr>
          <a:xfrm>
            <a:off x="3931796" y="507936"/>
            <a:ext cx="550426" cy="261610"/>
          </a:xfrm>
          <a:prstGeom prst="rect">
            <a:avLst/>
          </a:prstGeom>
          <a:noFill/>
        </p:spPr>
        <p:txBody>
          <a:bodyPr wrap="square" rtlCol="0">
            <a:spAutoFit/>
          </a:bodyPr>
          <a:lstStyle/>
          <a:p>
            <a:r>
              <a:rPr lang="en-US" sz="1050" b="1" dirty="0"/>
              <a:t>~4 ft</a:t>
            </a:r>
          </a:p>
        </p:txBody>
      </p:sp>
      <p:cxnSp>
        <p:nvCxnSpPr>
          <p:cNvPr id="33" name="Straight Connector 32">
            <a:extLst>
              <a:ext uri="{FF2B5EF4-FFF2-40B4-BE49-F238E27FC236}">
                <a16:creationId xmlns:a16="http://schemas.microsoft.com/office/drawing/2014/main" id="{994548AF-16CE-D9A2-2002-88D3BBFE2607}"/>
              </a:ext>
            </a:extLst>
          </p:cNvPr>
          <p:cNvCxnSpPr>
            <a:cxnSpLocks/>
          </p:cNvCxnSpPr>
          <p:nvPr/>
        </p:nvCxnSpPr>
        <p:spPr>
          <a:xfrm rot="5400000">
            <a:off x="8078672" y="3204098"/>
            <a:ext cx="0" cy="93938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A300F19-9542-8913-B2D6-ECD1CF6FBA7F}"/>
              </a:ext>
            </a:extLst>
          </p:cNvPr>
          <p:cNvSpPr txBox="1"/>
          <p:nvPr/>
        </p:nvSpPr>
        <p:spPr>
          <a:xfrm>
            <a:off x="7804123" y="3476183"/>
            <a:ext cx="550426" cy="261610"/>
          </a:xfrm>
          <a:prstGeom prst="rect">
            <a:avLst/>
          </a:prstGeom>
          <a:noFill/>
        </p:spPr>
        <p:txBody>
          <a:bodyPr wrap="square" rtlCol="0">
            <a:spAutoFit/>
          </a:bodyPr>
          <a:lstStyle/>
          <a:p>
            <a:r>
              <a:rPr lang="en-US" sz="1050" b="1" dirty="0">
                <a:solidFill>
                  <a:srgbClr val="FFC000"/>
                </a:solidFill>
              </a:rPr>
              <a:t>~6 ft</a:t>
            </a:r>
          </a:p>
        </p:txBody>
      </p:sp>
      <p:cxnSp>
        <p:nvCxnSpPr>
          <p:cNvPr id="36" name="Straight Connector 35">
            <a:extLst>
              <a:ext uri="{FF2B5EF4-FFF2-40B4-BE49-F238E27FC236}">
                <a16:creationId xmlns:a16="http://schemas.microsoft.com/office/drawing/2014/main" id="{FC91F979-6C37-0D02-B6B9-BD8857D7357F}"/>
              </a:ext>
            </a:extLst>
          </p:cNvPr>
          <p:cNvCxnSpPr>
            <a:cxnSpLocks/>
          </p:cNvCxnSpPr>
          <p:nvPr/>
        </p:nvCxnSpPr>
        <p:spPr>
          <a:xfrm rot="5400000">
            <a:off x="4244957" y="3394958"/>
            <a:ext cx="0" cy="93938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B1BF8F6-7286-22B2-B4C4-27F566DB8843}"/>
              </a:ext>
            </a:extLst>
          </p:cNvPr>
          <p:cNvSpPr txBox="1"/>
          <p:nvPr/>
        </p:nvSpPr>
        <p:spPr>
          <a:xfrm>
            <a:off x="4012093" y="3603038"/>
            <a:ext cx="550426" cy="261610"/>
          </a:xfrm>
          <a:prstGeom prst="rect">
            <a:avLst/>
          </a:prstGeom>
          <a:noFill/>
        </p:spPr>
        <p:txBody>
          <a:bodyPr wrap="square" rtlCol="0">
            <a:spAutoFit/>
          </a:bodyPr>
          <a:lstStyle/>
          <a:p>
            <a:r>
              <a:rPr lang="en-US" sz="1050" b="1" dirty="0">
                <a:solidFill>
                  <a:srgbClr val="FFC000"/>
                </a:solidFill>
              </a:rPr>
              <a:t>~4 ft</a:t>
            </a:r>
          </a:p>
        </p:txBody>
      </p:sp>
      <p:pic>
        <p:nvPicPr>
          <p:cNvPr id="39" name="Picture 38">
            <a:extLst>
              <a:ext uri="{FF2B5EF4-FFF2-40B4-BE49-F238E27FC236}">
                <a16:creationId xmlns:a16="http://schemas.microsoft.com/office/drawing/2014/main" id="{AD426039-A66F-4457-0850-EF402AD912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888" y="4094015"/>
            <a:ext cx="4437788" cy="2735623"/>
          </a:xfrm>
          <a:prstGeom prst="rect">
            <a:avLst/>
          </a:prstGeom>
        </p:spPr>
      </p:pic>
      <p:cxnSp>
        <p:nvCxnSpPr>
          <p:cNvPr id="40" name="Straight Connector 39">
            <a:extLst>
              <a:ext uri="{FF2B5EF4-FFF2-40B4-BE49-F238E27FC236}">
                <a16:creationId xmlns:a16="http://schemas.microsoft.com/office/drawing/2014/main" id="{9E7BC9A7-7761-091A-05D1-F3CB23179E51}"/>
              </a:ext>
            </a:extLst>
          </p:cNvPr>
          <p:cNvCxnSpPr>
            <a:cxnSpLocks/>
          </p:cNvCxnSpPr>
          <p:nvPr/>
        </p:nvCxnSpPr>
        <p:spPr>
          <a:xfrm rot="3723184">
            <a:off x="2189368" y="5647911"/>
            <a:ext cx="0" cy="9393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7FFDD8FC-E81B-0443-0508-C8562D0CD68E}"/>
              </a:ext>
            </a:extLst>
          </p:cNvPr>
          <p:cNvSpPr txBox="1"/>
          <p:nvPr/>
        </p:nvSpPr>
        <p:spPr>
          <a:xfrm rot="19923184">
            <a:off x="1952110" y="5823944"/>
            <a:ext cx="550426" cy="261610"/>
          </a:xfrm>
          <a:prstGeom prst="rect">
            <a:avLst/>
          </a:prstGeom>
          <a:noFill/>
        </p:spPr>
        <p:txBody>
          <a:bodyPr wrap="square" rtlCol="0">
            <a:spAutoFit/>
          </a:bodyPr>
          <a:lstStyle/>
          <a:p>
            <a:r>
              <a:rPr lang="en-US" sz="1050" b="1" dirty="0"/>
              <a:t>16 ft</a:t>
            </a:r>
          </a:p>
        </p:txBody>
      </p:sp>
      <p:cxnSp>
        <p:nvCxnSpPr>
          <p:cNvPr id="44" name="Straight Connector 43">
            <a:extLst>
              <a:ext uri="{FF2B5EF4-FFF2-40B4-BE49-F238E27FC236}">
                <a16:creationId xmlns:a16="http://schemas.microsoft.com/office/drawing/2014/main" id="{41E07A7C-320C-8F68-9876-DD2D71ADC571}"/>
              </a:ext>
            </a:extLst>
          </p:cNvPr>
          <p:cNvCxnSpPr>
            <a:cxnSpLocks/>
          </p:cNvCxnSpPr>
          <p:nvPr/>
        </p:nvCxnSpPr>
        <p:spPr>
          <a:xfrm rot="3173480">
            <a:off x="3871191" y="4827138"/>
            <a:ext cx="0" cy="9393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8C366F8C-8E63-675D-1013-E4D7B43BB836}"/>
              </a:ext>
            </a:extLst>
          </p:cNvPr>
          <p:cNvSpPr txBox="1"/>
          <p:nvPr/>
        </p:nvSpPr>
        <p:spPr>
          <a:xfrm rot="19373480">
            <a:off x="3525433" y="5094972"/>
            <a:ext cx="685468" cy="253916"/>
          </a:xfrm>
          <a:prstGeom prst="rect">
            <a:avLst/>
          </a:prstGeom>
          <a:noFill/>
        </p:spPr>
        <p:txBody>
          <a:bodyPr wrap="square" rtlCol="0">
            <a:spAutoFit/>
          </a:bodyPr>
          <a:lstStyle/>
          <a:p>
            <a:r>
              <a:rPr lang="en-US" sz="1050" b="1" dirty="0"/>
              <a:t>7ft &amp; 7ft</a:t>
            </a:r>
          </a:p>
        </p:txBody>
      </p:sp>
      <p:cxnSp>
        <p:nvCxnSpPr>
          <p:cNvPr id="47" name="Straight Connector 46">
            <a:extLst>
              <a:ext uri="{FF2B5EF4-FFF2-40B4-BE49-F238E27FC236}">
                <a16:creationId xmlns:a16="http://schemas.microsoft.com/office/drawing/2014/main" id="{B9AB8D64-F1E5-FDB2-49D8-47F349B9B854}"/>
              </a:ext>
            </a:extLst>
          </p:cNvPr>
          <p:cNvCxnSpPr>
            <a:cxnSpLocks/>
          </p:cNvCxnSpPr>
          <p:nvPr/>
        </p:nvCxnSpPr>
        <p:spPr>
          <a:xfrm flipH="1" flipV="1">
            <a:off x="713906" y="6078878"/>
            <a:ext cx="516188" cy="440245"/>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7253A67F-24DF-27D0-51DB-86FBC1526C9D}"/>
              </a:ext>
            </a:extLst>
          </p:cNvPr>
          <p:cNvSpPr txBox="1"/>
          <p:nvPr/>
        </p:nvSpPr>
        <p:spPr>
          <a:xfrm rot="2591534">
            <a:off x="828562" y="6108253"/>
            <a:ext cx="349993" cy="261610"/>
          </a:xfrm>
          <a:prstGeom prst="rect">
            <a:avLst/>
          </a:prstGeom>
          <a:noFill/>
        </p:spPr>
        <p:txBody>
          <a:bodyPr wrap="square" rtlCol="0">
            <a:spAutoFit/>
          </a:bodyPr>
          <a:lstStyle/>
          <a:p>
            <a:r>
              <a:rPr lang="en-US" sz="1050" b="1" dirty="0"/>
              <a:t>8ft</a:t>
            </a:r>
          </a:p>
        </p:txBody>
      </p:sp>
      <p:cxnSp>
        <p:nvCxnSpPr>
          <p:cNvPr id="51" name="Straight Connector 50">
            <a:extLst>
              <a:ext uri="{FF2B5EF4-FFF2-40B4-BE49-F238E27FC236}">
                <a16:creationId xmlns:a16="http://schemas.microsoft.com/office/drawing/2014/main" id="{6EAA7D6F-F129-CDD5-E8C2-48E6D50FF882}"/>
              </a:ext>
            </a:extLst>
          </p:cNvPr>
          <p:cNvCxnSpPr>
            <a:cxnSpLocks/>
          </p:cNvCxnSpPr>
          <p:nvPr/>
        </p:nvCxnSpPr>
        <p:spPr>
          <a:xfrm rot="2880774" flipH="1" flipV="1">
            <a:off x="1300636" y="5768454"/>
            <a:ext cx="516188" cy="44024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4E92173-14A3-CA49-63A1-47C74266AC83}"/>
              </a:ext>
            </a:extLst>
          </p:cNvPr>
          <p:cNvSpPr txBox="1"/>
          <p:nvPr/>
        </p:nvSpPr>
        <p:spPr>
          <a:xfrm rot="5472308">
            <a:off x="1415292" y="5797829"/>
            <a:ext cx="349993" cy="261610"/>
          </a:xfrm>
          <a:prstGeom prst="rect">
            <a:avLst/>
          </a:prstGeom>
          <a:noFill/>
        </p:spPr>
        <p:txBody>
          <a:bodyPr wrap="square" rtlCol="0">
            <a:spAutoFit/>
          </a:bodyPr>
          <a:lstStyle/>
          <a:p>
            <a:r>
              <a:rPr lang="en-US" sz="1050" b="1" dirty="0"/>
              <a:t>8ft</a:t>
            </a:r>
          </a:p>
        </p:txBody>
      </p:sp>
      <p:cxnSp>
        <p:nvCxnSpPr>
          <p:cNvPr id="55" name="Straight Connector 54">
            <a:extLst>
              <a:ext uri="{FF2B5EF4-FFF2-40B4-BE49-F238E27FC236}">
                <a16:creationId xmlns:a16="http://schemas.microsoft.com/office/drawing/2014/main" id="{5C71FC3B-50DD-5A91-5230-B26FEC065C19}"/>
              </a:ext>
            </a:extLst>
          </p:cNvPr>
          <p:cNvCxnSpPr>
            <a:cxnSpLocks/>
          </p:cNvCxnSpPr>
          <p:nvPr/>
        </p:nvCxnSpPr>
        <p:spPr>
          <a:xfrm flipV="1">
            <a:off x="4148344" y="4678571"/>
            <a:ext cx="868" cy="37426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569882EE-C9F1-88E3-378D-8BD8FFC7DD3E}"/>
              </a:ext>
            </a:extLst>
          </p:cNvPr>
          <p:cNvSpPr txBox="1"/>
          <p:nvPr/>
        </p:nvSpPr>
        <p:spPr>
          <a:xfrm rot="5662003">
            <a:off x="4073119" y="4696396"/>
            <a:ext cx="349993" cy="253916"/>
          </a:xfrm>
          <a:prstGeom prst="rect">
            <a:avLst/>
          </a:prstGeom>
          <a:noFill/>
        </p:spPr>
        <p:txBody>
          <a:bodyPr wrap="square" rtlCol="0">
            <a:spAutoFit/>
          </a:bodyPr>
          <a:lstStyle/>
          <a:p>
            <a:r>
              <a:rPr lang="en-US" sz="1050" b="1" dirty="0"/>
              <a:t>5ft</a:t>
            </a:r>
          </a:p>
        </p:txBody>
      </p:sp>
      <p:cxnSp>
        <p:nvCxnSpPr>
          <p:cNvPr id="59" name="Straight Connector 58">
            <a:extLst>
              <a:ext uri="{FF2B5EF4-FFF2-40B4-BE49-F238E27FC236}">
                <a16:creationId xmlns:a16="http://schemas.microsoft.com/office/drawing/2014/main" id="{6F2DF0F7-2963-179B-5F15-4FD8852B2A37}"/>
              </a:ext>
            </a:extLst>
          </p:cNvPr>
          <p:cNvCxnSpPr>
            <a:cxnSpLocks/>
          </p:cNvCxnSpPr>
          <p:nvPr/>
        </p:nvCxnSpPr>
        <p:spPr>
          <a:xfrm flipV="1">
            <a:off x="3437595" y="4828998"/>
            <a:ext cx="16967" cy="327821"/>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427CC248-80F7-7B9A-173A-4A7DCCB90D67}"/>
              </a:ext>
            </a:extLst>
          </p:cNvPr>
          <p:cNvSpPr txBox="1"/>
          <p:nvPr/>
        </p:nvSpPr>
        <p:spPr>
          <a:xfrm rot="5662003">
            <a:off x="3378469" y="4846823"/>
            <a:ext cx="349993" cy="253916"/>
          </a:xfrm>
          <a:prstGeom prst="rect">
            <a:avLst/>
          </a:prstGeom>
          <a:noFill/>
        </p:spPr>
        <p:txBody>
          <a:bodyPr wrap="square" rtlCol="0">
            <a:spAutoFit/>
          </a:bodyPr>
          <a:lstStyle/>
          <a:p>
            <a:r>
              <a:rPr lang="en-US" sz="1050" b="1" dirty="0"/>
              <a:t>3ft</a:t>
            </a:r>
          </a:p>
        </p:txBody>
      </p:sp>
      <p:sp>
        <p:nvSpPr>
          <p:cNvPr id="62" name="TextBox 61">
            <a:extLst>
              <a:ext uri="{FF2B5EF4-FFF2-40B4-BE49-F238E27FC236}">
                <a16:creationId xmlns:a16="http://schemas.microsoft.com/office/drawing/2014/main" id="{8A5B2572-7C7C-CA59-26C2-5E03367D2389}"/>
              </a:ext>
            </a:extLst>
          </p:cNvPr>
          <p:cNvSpPr txBox="1"/>
          <p:nvPr/>
        </p:nvSpPr>
        <p:spPr>
          <a:xfrm>
            <a:off x="5427895" y="1591556"/>
            <a:ext cx="1537988" cy="1200329"/>
          </a:xfrm>
          <a:prstGeom prst="rect">
            <a:avLst/>
          </a:prstGeom>
          <a:noFill/>
        </p:spPr>
        <p:txBody>
          <a:bodyPr wrap="square" rtlCol="0">
            <a:spAutoFit/>
          </a:bodyPr>
          <a:lstStyle/>
          <a:p>
            <a:r>
              <a:rPr lang="en-US" dirty="0"/>
              <a:t>Colored lines indicate INTERNAL dimensions</a:t>
            </a:r>
          </a:p>
        </p:txBody>
      </p:sp>
      <p:pic>
        <p:nvPicPr>
          <p:cNvPr id="72" name="Picture 71" descr="Diagram&#10;&#10;Description automatically generated">
            <a:extLst>
              <a:ext uri="{FF2B5EF4-FFF2-40B4-BE49-F238E27FC236}">
                <a16:creationId xmlns:a16="http://schemas.microsoft.com/office/drawing/2014/main" id="{434C030C-E352-CDAF-E4E6-E547ECFD98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4508742" y="4134779"/>
            <a:ext cx="2614523" cy="2532995"/>
          </a:xfrm>
          <a:prstGeom prst="rect">
            <a:avLst/>
          </a:prstGeom>
        </p:spPr>
      </p:pic>
    </p:spTree>
    <p:extLst>
      <p:ext uri="{BB962C8B-B14F-4D97-AF65-F5344CB8AC3E}">
        <p14:creationId xmlns:p14="http://schemas.microsoft.com/office/powerpoint/2010/main" val="40153815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91076030-B1E7-85B0-4170-5B864544F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0304"/>
            <a:ext cx="2333625" cy="3168696"/>
          </a:xfrm>
          <a:prstGeom prst="rect">
            <a:avLst/>
          </a:prstGeom>
        </p:spPr>
      </p:pic>
      <p:pic>
        <p:nvPicPr>
          <p:cNvPr id="5" name="Picture 4" descr="Table&#10;&#10;Description automatically generated">
            <a:extLst>
              <a:ext uri="{FF2B5EF4-FFF2-40B4-BE49-F238E27FC236}">
                <a16:creationId xmlns:a16="http://schemas.microsoft.com/office/drawing/2014/main" id="{C3B2E486-8828-F4D6-D1DB-094DFF7DA8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3626" y="260302"/>
            <a:ext cx="2238374" cy="3168697"/>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F050ED4B-E285-D3E1-582F-DC9C83A1B1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60302"/>
            <a:ext cx="2324100" cy="3168698"/>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8D19B253-55B9-E77D-3E3B-C4848A185D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6100" y="260302"/>
            <a:ext cx="2247900" cy="3168697"/>
          </a:xfrm>
          <a:prstGeom prst="rect">
            <a:avLst/>
          </a:prstGeom>
        </p:spPr>
      </p:pic>
      <p:pic>
        <p:nvPicPr>
          <p:cNvPr id="11" name="Picture 10" descr="Graphical user interface&#10;&#10;Description automatically generated with low confidence">
            <a:extLst>
              <a:ext uri="{FF2B5EF4-FFF2-40B4-BE49-F238E27FC236}">
                <a16:creationId xmlns:a16="http://schemas.microsoft.com/office/drawing/2014/main" id="{7741D4AD-3A74-C93C-0855-8D9E182D33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3429000"/>
            <a:ext cx="2314575" cy="3428999"/>
          </a:xfrm>
          <a:prstGeom prst="rect">
            <a:avLst/>
          </a:prstGeom>
        </p:spPr>
      </p:pic>
      <p:pic>
        <p:nvPicPr>
          <p:cNvPr id="13" name="Picture 12" descr="Graphical user interface, website&#10;&#10;Description automatically generated">
            <a:extLst>
              <a:ext uri="{FF2B5EF4-FFF2-40B4-BE49-F238E27FC236}">
                <a16:creationId xmlns:a16="http://schemas.microsoft.com/office/drawing/2014/main" id="{5F860E6F-EBA9-51B5-61F5-9ED32FC7FD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4100" y="3429000"/>
            <a:ext cx="2238374" cy="3429000"/>
          </a:xfrm>
          <a:prstGeom prst="rect">
            <a:avLst/>
          </a:prstGeom>
        </p:spPr>
      </p:pic>
      <p:pic>
        <p:nvPicPr>
          <p:cNvPr id="15" name="Picture 14" descr="Table&#10;&#10;Description automatically generated">
            <a:extLst>
              <a:ext uri="{FF2B5EF4-FFF2-40B4-BE49-F238E27FC236}">
                <a16:creationId xmlns:a16="http://schemas.microsoft.com/office/drawing/2014/main" id="{52B5C4BA-01E5-5853-7EBA-35DCFAF758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52947" y="3069765"/>
            <a:ext cx="2382356" cy="3788236"/>
          </a:xfrm>
          <a:prstGeom prst="rect">
            <a:avLst/>
          </a:prstGeom>
        </p:spPr>
      </p:pic>
      <p:pic>
        <p:nvPicPr>
          <p:cNvPr id="17" name="Picture 16" descr="Graphical user interface, text&#10;&#10;Description automatically generated">
            <a:extLst>
              <a:ext uri="{FF2B5EF4-FFF2-40B4-BE49-F238E27FC236}">
                <a16:creationId xmlns:a16="http://schemas.microsoft.com/office/drawing/2014/main" id="{187DB030-7137-0EB4-CEE9-353E0E6840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5303" y="3073613"/>
            <a:ext cx="2199171" cy="3784387"/>
          </a:xfrm>
          <a:prstGeom prst="rect">
            <a:avLst/>
          </a:prstGeom>
        </p:spPr>
      </p:pic>
      <p:sp>
        <p:nvSpPr>
          <p:cNvPr id="2" name="TextBox 96">
            <a:extLst>
              <a:ext uri="{FF2B5EF4-FFF2-40B4-BE49-F238E27FC236}">
                <a16:creationId xmlns:a16="http://schemas.microsoft.com/office/drawing/2014/main" id="{22BAD818-177E-A411-D156-97DB570E9698}"/>
              </a:ext>
            </a:extLst>
          </p:cNvPr>
          <p:cNvSpPr txBox="1"/>
          <p:nvPr/>
        </p:nvSpPr>
        <p:spPr>
          <a:xfrm>
            <a:off x="0" y="0"/>
            <a:ext cx="9143999" cy="307777"/>
          </a:xfrm>
          <a:prstGeom prst="rect">
            <a:avLst/>
          </a:prstGeom>
          <a:solidFill>
            <a:srgbClr val="00B0F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b="1" dirty="0">
                <a:latin typeface="Arial"/>
                <a:cs typeface="Arial"/>
              </a:rPr>
              <a:t>Cold Weather Card</a:t>
            </a:r>
            <a:endParaRPr lang="en-US" sz="1400" dirty="0"/>
          </a:p>
        </p:txBody>
      </p:sp>
    </p:spTree>
    <p:extLst>
      <p:ext uri="{BB962C8B-B14F-4D97-AF65-F5344CB8AC3E}">
        <p14:creationId xmlns:p14="http://schemas.microsoft.com/office/powerpoint/2010/main" val="482614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phical user interface&#10;&#10;Description automatically generated">
            <a:extLst>
              <a:ext uri="{FF2B5EF4-FFF2-40B4-BE49-F238E27FC236}">
                <a16:creationId xmlns:a16="http://schemas.microsoft.com/office/drawing/2014/main" id="{14FC7FDF-6469-9402-AC0F-91E13263FE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7566" y="2710043"/>
            <a:ext cx="2060650" cy="1094450"/>
          </a:xfrm>
          <a:prstGeom prst="rect">
            <a:avLst/>
          </a:prstGeom>
        </p:spPr>
      </p:pic>
      <p:pic>
        <p:nvPicPr>
          <p:cNvPr id="8" name="Picture 7" descr="Graphical user interface&#10;&#10;Description automatically generated">
            <a:extLst>
              <a:ext uri="{FF2B5EF4-FFF2-40B4-BE49-F238E27FC236}">
                <a16:creationId xmlns:a16="http://schemas.microsoft.com/office/drawing/2014/main" id="{153A2AA1-E088-DBD3-5C40-F9878E509214}"/>
              </a:ext>
            </a:extLst>
          </p:cNvPr>
          <p:cNvPicPr>
            <a:picLocks noChangeAspect="1"/>
          </p:cNvPicPr>
          <p:nvPr/>
        </p:nvPicPr>
        <p:blipFill rotWithShape="1">
          <a:blip r:embed="rId4">
            <a:extLst>
              <a:ext uri="{28A0092B-C50C-407E-A947-70E740481C1C}">
                <a14:useLocalDpi xmlns:a14="http://schemas.microsoft.com/office/drawing/2010/main" val="0"/>
              </a:ext>
            </a:extLst>
          </a:blip>
          <a:srcRect l="5108" t="22735" r="49481" b="23220"/>
          <a:stretch/>
        </p:blipFill>
        <p:spPr>
          <a:xfrm>
            <a:off x="4017894" y="4748420"/>
            <a:ext cx="1364146" cy="819978"/>
          </a:xfrm>
          <a:prstGeom prst="rect">
            <a:avLst/>
          </a:prstGeom>
        </p:spPr>
      </p:pic>
      <p:pic>
        <p:nvPicPr>
          <p:cNvPr id="4" name="Picture 3" descr="A picture containing graphical user interface&#10;&#10;Description automatically generated">
            <a:extLst>
              <a:ext uri="{FF2B5EF4-FFF2-40B4-BE49-F238E27FC236}">
                <a16:creationId xmlns:a16="http://schemas.microsoft.com/office/drawing/2014/main" id="{2116DCE2-71CA-EC18-F0C2-F6D97758564A}"/>
              </a:ext>
            </a:extLst>
          </p:cNvPr>
          <p:cNvPicPr>
            <a:picLocks noChangeAspect="1"/>
          </p:cNvPicPr>
          <p:nvPr/>
        </p:nvPicPr>
        <p:blipFill rotWithShape="1">
          <a:blip r:embed="rId5">
            <a:extLst>
              <a:ext uri="{28A0092B-C50C-407E-A947-70E740481C1C}">
                <a14:useLocalDpi xmlns:a14="http://schemas.microsoft.com/office/drawing/2010/main" val="0"/>
              </a:ext>
            </a:extLst>
          </a:blip>
          <a:srcRect r="50951"/>
          <a:stretch/>
        </p:blipFill>
        <p:spPr>
          <a:xfrm>
            <a:off x="5322275" y="4240672"/>
            <a:ext cx="1088465" cy="1574474"/>
          </a:xfrm>
          <a:prstGeom prst="rect">
            <a:avLst/>
          </a:prstGeom>
        </p:spPr>
      </p:pic>
      <p:pic>
        <p:nvPicPr>
          <p:cNvPr id="10" name="Picture 9" descr="A toilet with a roll of toilet paper on the tank&#10;&#10;Description automatically generated with low confidence">
            <a:extLst>
              <a:ext uri="{FF2B5EF4-FFF2-40B4-BE49-F238E27FC236}">
                <a16:creationId xmlns:a16="http://schemas.microsoft.com/office/drawing/2014/main" id="{5AA97AE8-EF59-5D9A-EDCF-F3117BA163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5020" y="867415"/>
            <a:ext cx="1637102" cy="1834401"/>
          </a:xfrm>
          <a:prstGeom prst="rect">
            <a:avLst/>
          </a:prstGeom>
        </p:spPr>
      </p:pic>
      <p:sp>
        <p:nvSpPr>
          <p:cNvPr id="20" name="Right Brace 19">
            <a:extLst>
              <a:ext uri="{FF2B5EF4-FFF2-40B4-BE49-F238E27FC236}">
                <a16:creationId xmlns:a16="http://schemas.microsoft.com/office/drawing/2014/main" id="{6C4870C0-FD9A-374F-8EDA-8DCD73305FC3}"/>
              </a:ext>
            </a:extLst>
          </p:cNvPr>
          <p:cNvSpPr/>
          <p:nvPr/>
        </p:nvSpPr>
        <p:spPr>
          <a:xfrm>
            <a:off x="6139985" y="4087221"/>
            <a:ext cx="638504" cy="1860322"/>
          </a:xfrm>
          <a:prstGeom prst="rightBrace">
            <a:avLst/>
          </a:prstGeom>
          <a:ln>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21" name="TextBox 20">
            <a:extLst>
              <a:ext uri="{FF2B5EF4-FFF2-40B4-BE49-F238E27FC236}">
                <a16:creationId xmlns:a16="http://schemas.microsoft.com/office/drawing/2014/main" id="{9F0B8BC9-1FE9-167F-E477-4A9B304CCF36}"/>
              </a:ext>
            </a:extLst>
          </p:cNvPr>
          <p:cNvSpPr txBox="1"/>
          <p:nvPr/>
        </p:nvSpPr>
        <p:spPr>
          <a:xfrm>
            <a:off x="6822009" y="3824792"/>
            <a:ext cx="2189873" cy="2263440"/>
          </a:xfrm>
          <a:prstGeom prst="rect">
            <a:avLst/>
          </a:prstGeom>
          <a:noFill/>
          <a:ln>
            <a:solidFill>
              <a:schemeClr val="tx1"/>
            </a:solidFill>
          </a:ln>
        </p:spPr>
        <p:txBody>
          <a:bodyPr wrap="square" lIns="68580" tIns="34290" rIns="68580" bIns="34290" rtlCol="0" anchor="t">
            <a:spAutoFit/>
          </a:bodyPr>
          <a:lstStyle/>
          <a:p>
            <a:pPr algn="l"/>
            <a:r>
              <a:rPr lang="en-US" sz="713" b="1" u="sng">
                <a:highlight>
                  <a:srgbClr val="FFFFFF"/>
                </a:highlight>
                <a:latin typeface="Arial"/>
                <a:cs typeface="Arial"/>
              </a:rPr>
              <a:t>Laminator and lamination pouches:</a:t>
            </a:r>
          </a:p>
          <a:p>
            <a:pPr algn="l"/>
            <a:r>
              <a:rPr lang="en-US" sz="713">
                <a:highlight>
                  <a:srgbClr val="FFFFFF"/>
                </a:highlight>
                <a:latin typeface="Arial"/>
                <a:cs typeface="Arial"/>
              </a:rPr>
              <a:t>Laminators vary widely in cost based on size and level of automation</a:t>
            </a:r>
          </a:p>
          <a:p>
            <a:pPr algn="l"/>
            <a:r>
              <a:rPr lang="en-US" sz="713">
                <a:highlight>
                  <a:srgbClr val="FFFFFF"/>
                </a:highlight>
                <a:latin typeface="Arial"/>
                <a:cs typeface="Arial"/>
              </a:rPr>
              <a:t>Laminator shown requires power and uses the pouches shown. These laminators can obviously be used in the rear, but also in any CP with 120 power available (power conditioners can be mounted in </a:t>
            </a:r>
            <a:r>
              <a:rPr lang="en-US" sz="713" err="1">
                <a:highlight>
                  <a:srgbClr val="FFFFFF"/>
                </a:highlight>
                <a:latin typeface="Arial"/>
                <a:cs typeface="Arial"/>
              </a:rPr>
              <a:t>vics</a:t>
            </a:r>
            <a:r>
              <a:rPr lang="en-US" sz="713">
                <a:highlight>
                  <a:srgbClr val="FFFFFF"/>
                </a:highlight>
                <a:latin typeface="Arial"/>
                <a:cs typeface="Arial"/>
              </a:rPr>
              <a:t> when purchased through maintenance channels. This lamination method, while tedious, produces very durable and professional weather/waterproof documents, but are impractical for widespread use as the machines have a limited lifespan when ran all day.</a:t>
            </a:r>
          </a:p>
          <a:p>
            <a:pPr algn="l"/>
            <a:endParaRPr lang="en-US" sz="713">
              <a:highlight>
                <a:srgbClr val="FFFFFF"/>
              </a:highlight>
              <a:latin typeface="Arial" panose="020B0604020202020204" pitchFamily="34" charset="0"/>
              <a:cs typeface="Arial" panose="020B0604020202020204" pitchFamily="34" charset="0"/>
            </a:endParaRPr>
          </a:p>
          <a:p>
            <a:pPr algn="l"/>
            <a:r>
              <a:rPr lang="en-US" sz="713">
                <a:highlight>
                  <a:srgbClr val="FFFFFF"/>
                </a:highlight>
                <a:latin typeface="Arial"/>
                <a:cs typeface="Arial"/>
              </a:rPr>
              <a:t>Other, larger laminators, CAN be purchased, but are expensive and lack mobility. </a:t>
            </a:r>
          </a:p>
          <a:p>
            <a:pPr algn="l"/>
            <a:endParaRPr lang="en-US" sz="713">
              <a:highlight>
                <a:srgbClr val="FFFFFF"/>
              </a:highlight>
              <a:latin typeface="Arial" panose="020B0604020202020204" pitchFamily="34" charset="0"/>
              <a:cs typeface="Arial" panose="020B0604020202020204" pitchFamily="34" charset="0"/>
            </a:endParaRPr>
          </a:p>
          <a:p>
            <a:pPr algn="l"/>
            <a:r>
              <a:rPr lang="en-US" sz="713">
                <a:highlight>
                  <a:srgbClr val="FFFFFF"/>
                </a:highlight>
                <a:latin typeface="Arial"/>
                <a:cs typeface="Arial"/>
              </a:rPr>
              <a:t>All are available through BSC with GPC purchases.</a:t>
            </a:r>
          </a:p>
          <a:p>
            <a:endParaRPr lang="en-US" sz="713">
              <a:highlight>
                <a:srgbClr val="FFFFFF"/>
              </a:highlight>
              <a:latin typeface="Arial"/>
              <a:cs typeface="Arial"/>
            </a:endParaRPr>
          </a:p>
        </p:txBody>
      </p:sp>
      <p:sp>
        <p:nvSpPr>
          <p:cNvPr id="22" name="Right Brace 21">
            <a:extLst>
              <a:ext uri="{FF2B5EF4-FFF2-40B4-BE49-F238E27FC236}">
                <a16:creationId xmlns:a16="http://schemas.microsoft.com/office/drawing/2014/main" id="{8BBC0717-1BFA-A2FB-C449-2851709EC3C2}"/>
              </a:ext>
            </a:extLst>
          </p:cNvPr>
          <p:cNvSpPr/>
          <p:nvPr/>
        </p:nvSpPr>
        <p:spPr>
          <a:xfrm>
            <a:off x="6873935" y="888908"/>
            <a:ext cx="399544" cy="2918995"/>
          </a:xfrm>
          <a:prstGeom prst="rightBrace">
            <a:avLst>
              <a:gd name="adj1" fmla="val 8333"/>
              <a:gd name="adj2" fmla="val 24591"/>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23" name="TextBox 22">
            <a:extLst>
              <a:ext uri="{FF2B5EF4-FFF2-40B4-BE49-F238E27FC236}">
                <a16:creationId xmlns:a16="http://schemas.microsoft.com/office/drawing/2014/main" id="{8F8DE3B9-DF73-C12F-3FD6-8FE2787DFF5F}"/>
              </a:ext>
            </a:extLst>
          </p:cNvPr>
          <p:cNvSpPr txBox="1"/>
          <p:nvPr/>
        </p:nvSpPr>
        <p:spPr>
          <a:xfrm>
            <a:off x="7329669" y="901331"/>
            <a:ext cx="1684297" cy="2839239"/>
          </a:xfrm>
          <a:prstGeom prst="rect">
            <a:avLst/>
          </a:prstGeom>
          <a:noFill/>
          <a:ln>
            <a:solidFill>
              <a:schemeClr val="tx1"/>
            </a:solidFill>
          </a:ln>
        </p:spPr>
        <p:txBody>
          <a:bodyPr wrap="square" lIns="68580" tIns="34290" rIns="68580" bIns="34290" rtlCol="0" anchor="t">
            <a:spAutoFit/>
          </a:bodyPr>
          <a:lstStyle/>
          <a:p>
            <a:pPr algn="l"/>
            <a:r>
              <a:rPr lang="en-US" sz="750" b="1" u="sng">
                <a:highlight>
                  <a:srgbClr val="FFFFFF"/>
                </a:highlight>
                <a:latin typeface="Arial"/>
                <a:cs typeface="Arial"/>
              </a:rPr>
              <a:t>Lamination and Acetate rolls:</a:t>
            </a:r>
          </a:p>
          <a:p>
            <a:pPr algn="l"/>
            <a:r>
              <a:rPr lang="en-US" sz="750">
                <a:highlight>
                  <a:srgbClr val="FFFFFF"/>
                </a:highlight>
                <a:latin typeface="Arial"/>
                <a:cs typeface="Arial"/>
              </a:rPr>
              <a:t>These choices are almost always available in supply rooms, but large rolls CAN be expensive when purchasing in large numbers. Depending on size purchased, each platoon could require 3-4 rolls, just to complete their books, not including any maps needing waterproofed. </a:t>
            </a:r>
          </a:p>
          <a:p>
            <a:pPr algn="l"/>
            <a:endParaRPr lang="en-US" sz="750">
              <a:highlight>
                <a:srgbClr val="FFFFFF"/>
              </a:highlight>
              <a:latin typeface="Arial" panose="020B0604020202020204" pitchFamily="34" charset="0"/>
              <a:cs typeface="Arial" panose="020B0604020202020204" pitchFamily="34" charset="0"/>
            </a:endParaRPr>
          </a:p>
          <a:p>
            <a:pPr algn="l"/>
            <a:r>
              <a:rPr lang="en-US" sz="750">
                <a:highlight>
                  <a:srgbClr val="FFFFFF"/>
                </a:highlight>
                <a:latin typeface="Arial"/>
                <a:cs typeface="Arial"/>
              </a:rPr>
              <a:t>These types of </a:t>
            </a:r>
            <a:r>
              <a:rPr lang="en-US" sz="750" err="1">
                <a:highlight>
                  <a:srgbClr val="FFFFFF"/>
                </a:highlight>
                <a:latin typeface="Arial"/>
                <a:cs typeface="Arial"/>
              </a:rPr>
              <a:t>laminant</a:t>
            </a:r>
            <a:r>
              <a:rPr lang="en-US" sz="750">
                <a:highlight>
                  <a:srgbClr val="FFFFFF"/>
                </a:highlight>
                <a:latin typeface="Arial"/>
                <a:cs typeface="Arial"/>
              </a:rPr>
              <a:t> can waterproof NUMEROUS pages at a time, but bubbles, wrinkling, and damage to sheets are common. This type of lamination requires practice to become proficient, whereas the machine can be done by anyone with a GT score higher than the average speed limit. </a:t>
            </a:r>
          </a:p>
          <a:p>
            <a:pPr algn="l"/>
            <a:endParaRPr lang="en-US" sz="750">
              <a:highlight>
                <a:srgbClr val="FFFFFF"/>
              </a:highlight>
              <a:latin typeface="Arial" panose="020B0604020202020204" pitchFamily="34" charset="0"/>
              <a:cs typeface="Arial" panose="020B0604020202020204" pitchFamily="34" charset="0"/>
            </a:endParaRPr>
          </a:p>
          <a:p>
            <a:r>
              <a:rPr lang="en-US" sz="750">
                <a:highlight>
                  <a:srgbClr val="FFFFFF"/>
                </a:highlight>
                <a:latin typeface="Arial"/>
                <a:cs typeface="Arial"/>
              </a:rPr>
              <a:t>The most obvious benefit is that pages can be laminated ANYWHERE at almost any time.</a:t>
            </a:r>
          </a:p>
        </p:txBody>
      </p:sp>
      <p:sp>
        <p:nvSpPr>
          <p:cNvPr id="3" name="TextBox 2">
            <a:extLst>
              <a:ext uri="{FF2B5EF4-FFF2-40B4-BE49-F238E27FC236}">
                <a16:creationId xmlns:a16="http://schemas.microsoft.com/office/drawing/2014/main" id="{0D14B58D-1742-A9E4-E6FC-DDCFA555C845}"/>
              </a:ext>
            </a:extLst>
          </p:cNvPr>
          <p:cNvSpPr txBox="1"/>
          <p:nvPr/>
        </p:nvSpPr>
        <p:spPr>
          <a:xfrm>
            <a:off x="22363" y="4823506"/>
            <a:ext cx="3952011" cy="1107996"/>
          </a:xfrm>
          <a:prstGeom prst="rect">
            <a:avLst/>
          </a:prstGeom>
          <a:noFill/>
          <a:ln>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675" b="1" u="sng">
                <a:latin typeface="Arial"/>
                <a:cs typeface="Arial"/>
              </a:rPr>
              <a:t>Cost Estimate</a:t>
            </a:r>
          </a:p>
          <a:p>
            <a:pPr marL="42863" indent="-42863">
              <a:buFont typeface="Arial"/>
              <a:buChar char="•"/>
            </a:pPr>
            <a:r>
              <a:rPr lang="en-US" sz="675">
                <a:latin typeface="Arial"/>
                <a:cs typeface="Arial"/>
              </a:rPr>
              <a:t>Cost for </a:t>
            </a:r>
            <a:r>
              <a:rPr lang="en-US" sz="675" err="1">
                <a:latin typeface="Arial"/>
                <a:cs typeface="Arial"/>
              </a:rPr>
              <a:t>lamenation</a:t>
            </a:r>
            <a:r>
              <a:rPr lang="en-US" sz="675">
                <a:latin typeface="Arial"/>
                <a:cs typeface="Arial"/>
              </a:rPr>
              <a:t> is difficult to estimate as cost per roll varies wildly depending upon the mil thickness chosen and the Width/Length or the roll(s) ordered. </a:t>
            </a:r>
            <a:endParaRPr lang="en-US" sz="1500">
              <a:latin typeface="Arial"/>
              <a:cs typeface="Arial"/>
            </a:endParaRPr>
          </a:p>
          <a:p>
            <a:pPr marL="42863" indent="-42863">
              <a:buFont typeface="Arial"/>
              <a:buChar char="•"/>
            </a:pPr>
            <a:r>
              <a:rPr lang="en-US" sz="675">
                <a:latin typeface="Arial"/>
                <a:cs typeface="Arial"/>
              </a:rPr>
              <a:t>Going with the pouch/machine method, while time intensive, is more durable AND professional in appearance, but comes at a greater cost. </a:t>
            </a:r>
          </a:p>
          <a:p>
            <a:pPr marL="42863" indent="-42863">
              <a:buFont typeface="Arial"/>
              <a:buChar char="•"/>
            </a:pPr>
            <a:r>
              <a:rPr lang="en-US" sz="675">
                <a:latin typeface="Arial"/>
                <a:cs typeface="Arial"/>
              </a:rPr>
              <a:t>On the upside, the supply rooms of most formations, already have OR are familiar with purchasing acetate.</a:t>
            </a:r>
          </a:p>
          <a:p>
            <a:pPr marL="42863" indent="-42863">
              <a:buFont typeface="Arial"/>
              <a:buChar char="•"/>
            </a:pPr>
            <a:r>
              <a:rPr lang="en-US" sz="675">
                <a:latin typeface="Arial"/>
                <a:cs typeface="Arial"/>
              </a:rPr>
              <a:t>The major downside is not only durability, but frequent updates/changes and wear and tear will cause the costs to climb as more and more acetate will be gone through regularly, on top of the acetate purchase for maps and normal products.</a:t>
            </a:r>
          </a:p>
        </p:txBody>
      </p:sp>
      <p:sp>
        <p:nvSpPr>
          <p:cNvPr id="2" name="TextBox 1">
            <a:extLst>
              <a:ext uri="{FF2B5EF4-FFF2-40B4-BE49-F238E27FC236}">
                <a16:creationId xmlns:a16="http://schemas.microsoft.com/office/drawing/2014/main" id="{F284E629-96A2-5D7D-6BFA-55B1E4B22440}"/>
              </a:ext>
            </a:extLst>
          </p:cNvPr>
          <p:cNvSpPr txBox="1"/>
          <p:nvPr/>
        </p:nvSpPr>
        <p:spPr>
          <a:xfrm>
            <a:off x="16291" y="896905"/>
            <a:ext cx="4930219" cy="3831818"/>
          </a:xfrm>
          <a:prstGeom prst="rect">
            <a:avLst/>
          </a:prstGeom>
          <a:noFill/>
          <a:ln>
            <a:solidFill>
              <a:schemeClr val="tx1"/>
            </a:solidFill>
          </a:ln>
        </p:spPr>
        <p:txBody>
          <a:bodyPr wrap="square" lIns="68580" tIns="34290" rIns="68580" bIns="34290" rtlCol="0" anchor="t">
            <a:spAutoFit/>
          </a:bodyPr>
          <a:lstStyle/>
          <a:p>
            <a:r>
              <a:rPr lang="en-US" sz="1050" b="1" u="sng">
                <a:latin typeface="Arial"/>
                <a:cs typeface="Arial"/>
              </a:rPr>
              <a:t>Tactical Leader Book Build Option 2:</a:t>
            </a:r>
          </a:p>
          <a:p>
            <a:r>
              <a:rPr lang="en-US" sz="1050">
                <a:latin typeface="Arial"/>
                <a:cs typeface="Arial"/>
              </a:rPr>
              <a:t>Print and acetate pages individually</a:t>
            </a:r>
          </a:p>
          <a:p>
            <a:endParaRPr lang="en-US" sz="1050">
              <a:latin typeface="Arial" panose="020B0604020202020204" pitchFamily="34" charset="0"/>
              <a:cs typeface="Arial" panose="020B0604020202020204" pitchFamily="34" charset="0"/>
            </a:endParaRPr>
          </a:p>
          <a:p>
            <a:r>
              <a:rPr lang="en-US" sz="1050" b="1">
                <a:latin typeface="Arial"/>
                <a:cs typeface="Arial"/>
              </a:rPr>
              <a:t>Lamination comes in many sizes and thicknesses.</a:t>
            </a:r>
          </a:p>
          <a:p>
            <a:r>
              <a:rPr lang="en-US" sz="1050" b="1">
                <a:latin typeface="Arial"/>
                <a:cs typeface="Arial"/>
              </a:rPr>
              <a:t>Lamination machines can be purchased through GPC or lamination can be completed </a:t>
            </a:r>
            <a:r>
              <a:rPr lang="en-US" sz="1050" b="1" err="1">
                <a:latin typeface="Arial"/>
                <a:cs typeface="Arial"/>
              </a:rPr>
              <a:t>en</a:t>
            </a:r>
            <a:r>
              <a:rPr lang="en-US" sz="1050" b="1">
                <a:latin typeface="Arial"/>
                <a:cs typeface="Arial"/>
              </a:rPr>
              <a:t> masse, similar to laminating maps</a:t>
            </a:r>
          </a:p>
          <a:p>
            <a:endParaRPr lang="en-US" sz="1050">
              <a:latin typeface="Arial" panose="020B0604020202020204" pitchFamily="34" charset="0"/>
              <a:cs typeface="Arial" panose="020B0604020202020204" pitchFamily="34" charset="0"/>
            </a:endParaRPr>
          </a:p>
          <a:p>
            <a:r>
              <a:rPr lang="en-US" sz="900" b="1" u="sng">
                <a:latin typeface="Arial"/>
                <a:cs typeface="Arial"/>
              </a:rPr>
              <a:t>Flight Book Production</a:t>
            </a:r>
            <a:r>
              <a:rPr lang="en-US" sz="900">
                <a:latin typeface="Arial"/>
                <a:cs typeface="Arial"/>
              </a:rPr>
              <a:t>: (Continued on next page. Visualization on next page)</a:t>
            </a:r>
          </a:p>
          <a:p>
            <a:pPr marL="42863" indent="-42863">
              <a:buFont typeface="Arial,Sans-Serif"/>
              <a:buChar char="•"/>
            </a:pPr>
            <a:r>
              <a:rPr lang="en-US" sz="900">
                <a:latin typeface="Arial"/>
                <a:cs typeface="Arial"/>
              </a:rPr>
              <a:t>Print according to the instructions on the next page. </a:t>
            </a:r>
          </a:p>
          <a:p>
            <a:pPr marL="42863" indent="-42863">
              <a:buFont typeface="Arial,Sans-Serif"/>
              <a:buChar char="•"/>
            </a:pPr>
            <a:r>
              <a:rPr lang="en-US" sz="900">
                <a:latin typeface="Arial"/>
                <a:cs typeface="Arial"/>
              </a:rPr>
              <a:t>Trim your pages along the black border line. TOP, BOTTOM, and SIDES ONLY. </a:t>
            </a:r>
          </a:p>
          <a:p>
            <a:pPr marL="42863" indent="-42863">
              <a:buFont typeface="Arial,Sans-Serif"/>
              <a:buChar char="•"/>
            </a:pPr>
            <a:r>
              <a:rPr lang="en-US" sz="900">
                <a:latin typeface="Arial"/>
                <a:cs typeface="Arial"/>
              </a:rPr>
              <a:t>Do NOT separate the two pages. </a:t>
            </a:r>
          </a:p>
          <a:p>
            <a:pPr marL="42863" indent="-42863">
              <a:buFont typeface="Arial,Sans-Serif"/>
              <a:buChar char="•"/>
            </a:pPr>
            <a:r>
              <a:rPr lang="en-US" sz="900">
                <a:latin typeface="Arial"/>
                <a:cs typeface="Arial"/>
              </a:rPr>
              <a:t>Once pages are trimmed, carefully fold within the blank space between the two remaining borders. (Bottom of top page and top of bottom page.)</a:t>
            </a:r>
          </a:p>
          <a:p>
            <a:pPr marL="42863" indent="-42863">
              <a:buFont typeface="Arial,Sans-Serif"/>
              <a:buChar char="•"/>
            </a:pPr>
            <a:r>
              <a:rPr lang="en-US" sz="900">
                <a:latin typeface="Arial"/>
                <a:cs typeface="Arial"/>
              </a:rPr>
              <a:t>What you are left with are front and back pages that flip as you turn the pages of your flight binder.</a:t>
            </a:r>
          </a:p>
          <a:p>
            <a:pPr marL="42863" indent="-42863">
              <a:buFont typeface="Arial,Sans-Serif"/>
              <a:buChar char="•"/>
            </a:pPr>
            <a:r>
              <a:rPr lang="en-US" sz="900">
                <a:latin typeface="Arial"/>
                <a:cs typeface="Arial"/>
              </a:rPr>
              <a:t>Use a small amount of rolled scotch tape to hold the fold you just left.</a:t>
            </a:r>
          </a:p>
          <a:p>
            <a:pPr marL="42863" indent="-42863">
              <a:buFont typeface="Arial,Sans-Serif"/>
              <a:buChar char="•"/>
            </a:pPr>
            <a:r>
              <a:rPr lang="en-US" sz="900">
                <a:latin typeface="Arial"/>
                <a:cs typeface="Arial"/>
              </a:rPr>
              <a:t>Acetate the pages as you would a map, trim the excess acetate, leave a decent border to help retain the seal. (you may find taping the edges to even further reinforce seal retention.</a:t>
            </a:r>
          </a:p>
          <a:p>
            <a:pPr marL="42863" indent="-42863">
              <a:buFont typeface="Arial,Sans-Serif"/>
              <a:buChar char="•"/>
            </a:pPr>
            <a:r>
              <a:rPr lang="en-US" sz="900">
                <a:latin typeface="Arial"/>
                <a:cs typeface="Arial"/>
              </a:rPr>
              <a:t>Use 100 mph along the SPINE edge at a minimum, then hole punch along the spine.</a:t>
            </a:r>
          </a:p>
          <a:p>
            <a:pPr marL="42863" indent="-42863">
              <a:buFont typeface="Arial,Sans-Serif"/>
              <a:buChar char="•"/>
            </a:pPr>
            <a:r>
              <a:rPr lang="en-US" sz="900">
                <a:latin typeface="Arial"/>
                <a:cs typeface="Arial"/>
              </a:rPr>
              <a:t>You MUST firm up the front and back covers if you plan to write ANYWHERE in your book.. MRE cardboard can be cut and trimmed to fit, covered in acetate OR 100MPH tape, poke holes aligned with the holes in the pages, and tie together with 550 cord, tied with a square knot and two overhands. Only use the overhands if you WON'T be disassembling between field problems.</a:t>
            </a:r>
          </a:p>
          <a:p>
            <a:pPr marL="42863" indent="-42863">
              <a:buFont typeface="Arial,Sans-Serif"/>
              <a:buChar char="•"/>
            </a:pPr>
            <a:endParaRPr lang="en-US" sz="900">
              <a:latin typeface="Arial"/>
              <a:cs typeface="Arial"/>
            </a:endParaRPr>
          </a:p>
          <a:p>
            <a:pPr marL="42863" indent="-42863">
              <a:buFont typeface="Arial,Sans-Serif"/>
              <a:buChar char="•"/>
            </a:pPr>
            <a:r>
              <a:rPr lang="en-US" sz="900" b="1" u="sng">
                <a:latin typeface="Arial"/>
                <a:cs typeface="Arial"/>
              </a:rPr>
              <a:t>A DEMONSTRATION VIDEO WILL BE PRODUCED!</a:t>
            </a:r>
            <a:endParaRPr lang="en-US" sz="1050" b="1" u="sng"/>
          </a:p>
        </p:txBody>
      </p:sp>
      <p:pic>
        <p:nvPicPr>
          <p:cNvPr id="7" name="Picture 6" descr="A picture containing diagram&#10;&#10;Description automatically generated">
            <a:extLst>
              <a:ext uri="{FF2B5EF4-FFF2-40B4-BE49-F238E27FC236}">
                <a16:creationId xmlns:a16="http://schemas.microsoft.com/office/drawing/2014/main" id="{D861FC88-0B2C-4529-D64D-99C73F94A9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11353" y="4107784"/>
            <a:ext cx="840386" cy="621764"/>
          </a:xfrm>
          <a:prstGeom prst="rect">
            <a:avLst/>
          </a:prstGeom>
        </p:spPr>
      </p:pic>
      <p:sp>
        <p:nvSpPr>
          <p:cNvPr id="9" name="TextBox 8">
            <a:extLst>
              <a:ext uri="{FF2B5EF4-FFF2-40B4-BE49-F238E27FC236}">
                <a16:creationId xmlns:a16="http://schemas.microsoft.com/office/drawing/2014/main" id="{64F4C71B-52B3-D98E-7529-8F536A2E3081}"/>
              </a:ext>
            </a:extLst>
          </p:cNvPr>
          <p:cNvSpPr txBox="1"/>
          <p:nvPr/>
        </p:nvSpPr>
        <p:spPr>
          <a:xfrm>
            <a:off x="1243" y="9939"/>
            <a:ext cx="9157665" cy="369332"/>
          </a:xfrm>
          <a:prstGeom prst="rect">
            <a:avLst/>
          </a:prstGeom>
          <a:solidFill>
            <a:srgbClr val="00B0F0"/>
          </a:solidFill>
          <a:ln>
            <a:solidFill>
              <a:srgbClr val="00B0F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t>NCO Field Leader Guide Construction Methods</a:t>
            </a:r>
          </a:p>
        </p:txBody>
      </p:sp>
    </p:spTree>
    <p:extLst>
      <p:ext uri="{BB962C8B-B14F-4D97-AF65-F5344CB8AC3E}">
        <p14:creationId xmlns:p14="http://schemas.microsoft.com/office/powerpoint/2010/main" val="9603853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with medium confidence">
            <a:extLst>
              <a:ext uri="{FF2B5EF4-FFF2-40B4-BE49-F238E27FC236}">
                <a16:creationId xmlns:a16="http://schemas.microsoft.com/office/drawing/2014/main" id="{A93959B0-8232-405E-6C89-36BCC173C4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3429000"/>
            <a:ext cx="2187907" cy="3429000"/>
          </a:xfrm>
          <a:prstGeom prst="rect">
            <a:avLst/>
          </a:prstGeom>
        </p:spPr>
      </p:pic>
      <p:pic>
        <p:nvPicPr>
          <p:cNvPr id="5" name="Picture 4" descr="Text&#10;&#10;Description automatically generated with low confidence">
            <a:extLst>
              <a:ext uri="{FF2B5EF4-FFF2-40B4-BE49-F238E27FC236}">
                <a16:creationId xmlns:a16="http://schemas.microsoft.com/office/drawing/2014/main" id="{1AAFC10D-F3A3-A2ED-4AD7-9DF050890A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4591" y="3429000"/>
            <a:ext cx="2185587" cy="3429000"/>
          </a:xfrm>
          <a:prstGeom prst="rect">
            <a:avLst/>
          </a:prstGeom>
        </p:spPr>
      </p:pic>
      <p:pic>
        <p:nvPicPr>
          <p:cNvPr id="9" name="Picture 8" descr="Text&#10;&#10;Description automatically generated">
            <a:extLst>
              <a:ext uri="{FF2B5EF4-FFF2-40B4-BE49-F238E27FC236}">
                <a16:creationId xmlns:a16="http://schemas.microsoft.com/office/drawing/2014/main" id="{FAE765A6-0ED8-8691-1083-351D5A4D82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4" y="290295"/>
            <a:ext cx="2205677" cy="3135900"/>
          </a:xfrm>
          <a:prstGeom prst="rect">
            <a:avLst/>
          </a:prstGeom>
        </p:spPr>
      </p:pic>
      <p:pic>
        <p:nvPicPr>
          <p:cNvPr id="10" name="Picture 9" descr="Text&#10;&#10;Description automatically generated">
            <a:extLst>
              <a:ext uri="{FF2B5EF4-FFF2-40B4-BE49-F238E27FC236}">
                <a16:creationId xmlns:a16="http://schemas.microsoft.com/office/drawing/2014/main" id="{0BFA61D8-1889-FB24-5D47-FA08576215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949" y="281219"/>
            <a:ext cx="2214102" cy="3147780"/>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8F6FA4B-5AD6-C00D-2CA0-E4501D692B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00223" y="280327"/>
            <a:ext cx="2537149" cy="3162236"/>
          </a:xfrm>
          <a:prstGeom prst="rect">
            <a:avLst/>
          </a:prstGeom>
        </p:spPr>
      </p:pic>
      <p:pic>
        <p:nvPicPr>
          <p:cNvPr id="12" name="Picture 11" descr="Text&#10;&#10;Description automatically generated">
            <a:extLst>
              <a:ext uri="{FF2B5EF4-FFF2-40B4-BE49-F238E27FC236}">
                <a16:creationId xmlns:a16="http://schemas.microsoft.com/office/drawing/2014/main" id="{244251F8-0B4F-9F16-9D10-C759A13A20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31388" y="3439137"/>
            <a:ext cx="2405984" cy="3444748"/>
          </a:xfrm>
          <a:prstGeom prst="rect">
            <a:avLst/>
          </a:prstGeom>
        </p:spPr>
      </p:pic>
      <p:pic>
        <p:nvPicPr>
          <p:cNvPr id="18" name="Picture 17" descr="A picture containing graphical user interface&#10;&#10;Description automatically generated">
            <a:extLst>
              <a:ext uri="{FF2B5EF4-FFF2-40B4-BE49-F238E27FC236}">
                <a16:creationId xmlns:a16="http://schemas.microsoft.com/office/drawing/2014/main" id="{40D8B051-0C41-E051-FF92-CB46820A69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85179" y="3426195"/>
            <a:ext cx="2405984" cy="3429000"/>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4125FB86-0A0D-96FD-B65F-E2626CEEBF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32361" y="276901"/>
            <a:ext cx="2185587" cy="3162236"/>
          </a:xfrm>
          <a:prstGeom prst="rect">
            <a:avLst/>
          </a:prstGeom>
        </p:spPr>
      </p:pic>
      <p:sp>
        <p:nvSpPr>
          <p:cNvPr id="4" name="TextBox 96">
            <a:extLst>
              <a:ext uri="{FF2B5EF4-FFF2-40B4-BE49-F238E27FC236}">
                <a16:creationId xmlns:a16="http://schemas.microsoft.com/office/drawing/2014/main" id="{6D3CABCE-F54C-EFC0-4AEF-0C41DC04A7EB}"/>
              </a:ext>
            </a:extLst>
          </p:cNvPr>
          <p:cNvSpPr txBox="1"/>
          <p:nvPr/>
        </p:nvSpPr>
        <p:spPr>
          <a:xfrm>
            <a:off x="0" y="0"/>
            <a:ext cx="9143999" cy="307777"/>
          </a:xfrm>
          <a:prstGeom prst="rect">
            <a:avLst/>
          </a:prstGeom>
          <a:solidFill>
            <a:srgbClr val="00B0F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b="1" dirty="0">
                <a:latin typeface="Arial"/>
                <a:cs typeface="Arial"/>
              </a:rPr>
              <a:t>Cold Weather Card</a:t>
            </a:r>
            <a:endParaRPr lang="en-US" sz="1400" dirty="0"/>
          </a:p>
        </p:txBody>
      </p:sp>
    </p:spTree>
    <p:extLst>
      <p:ext uri="{BB962C8B-B14F-4D97-AF65-F5344CB8AC3E}">
        <p14:creationId xmlns:p14="http://schemas.microsoft.com/office/powerpoint/2010/main" val="1921622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A34EEDA0-455D-05D0-6A08-4B5F1492D6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5682"/>
            <a:ext cx="9144000" cy="5626635"/>
          </a:xfrm>
          <a:prstGeom prst="rect">
            <a:avLst/>
          </a:prstGeom>
        </p:spPr>
      </p:pic>
      <p:sp>
        <p:nvSpPr>
          <p:cNvPr id="4" name="TextBox 96">
            <a:extLst>
              <a:ext uri="{FF2B5EF4-FFF2-40B4-BE49-F238E27FC236}">
                <a16:creationId xmlns:a16="http://schemas.microsoft.com/office/drawing/2014/main" id="{58E97628-2D04-B92B-D11F-EC5CF7B7CD7F}"/>
              </a:ext>
            </a:extLst>
          </p:cNvPr>
          <p:cNvSpPr txBox="1"/>
          <p:nvPr/>
        </p:nvSpPr>
        <p:spPr>
          <a:xfrm>
            <a:off x="0" y="0"/>
            <a:ext cx="9143999" cy="338554"/>
          </a:xfrm>
          <a:prstGeom prst="rect">
            <a:avLst/>
          </a:prstGeom>
          <a:solidFill>
            <a:srgbClr val="FF000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b="1" dirty="0">
                <a:latin typeface="Arial"/>
                <a:cs typeface="Arial"/>
              </a:rPr>
              <a:t>Hot Weather Work/Rest and Water Consumption Card</a:t>
            </a:r>
            <a:endParaRPr lang="en-US" sz="1600" dirty="0"/>
          </a:p>
        </p:txBody>
      </p:sp>
    </p:spTree>
    <p:extLst>
      <p:ext uri="{BB962C8B-B14F-4D97-AF65-F5344CB8AC3E}">
        <p14:creationId xmlns:p14="http://schemas.microsoft.com/office/powerpoint/2010/main" val="19055676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766B64-1970-CD7D-F414-2588DD1111EE}"/>
              </a:ext>
            </a:extLst>
          </p:cNvPr>
          <p:cNvPicPr>
            <a:picLocks noChangeAspect="1"/>
          </p:cNvPicPr>
          <p:nvPr/>
        </p:nvPicPr>
        <p:blipFill>
          <a:blip r:embed="rId2"/>
          <a:srcRect l="7992" t="2645" r="4483" b="1818"/>
          <a:stretch/>
        </p:blipFill>
        <p:spPr>
          <a:xfrm>
            <a:off x="-2393" y="337458"/>
            <a:ext cx="4611056" cy="6523328"/>
          </a:xfrm>
          <a:prstGeom prst="rect">
            <a:avLst/>
          </a:prstGeom>
        </p:spPr>
      </p:pic>
      <p:sp>
        <p:nvSpPr>
          <p:cNvPr id="4" name="TextBox 96">
            <a:extLst>
              <a:ext uri="{FF2B5EF4-FFF2-40B4-BE49-F238E27FC236}">
                <a16:creationId xmlns:a16="http://schemas.microsoft.com/office/drawing/2014/main" id="{A418D70D-CF65-E7E9-B60B-D827E35AC7AF}"/>
              </a:ext>
            </a:extLst>
          </p:cNvPr>
          <p:cNvSpPr txBox="1"/>
          <p:nvPr/>
        </p:nvSpPr>
        <p:spPr>
          <a:xfrm>
            <a:off x="0" y="0"/>
            <a:ext cx="9143999" cy="338554"/>
          </a:xfrm>
          <a:prstGeom prst="rect">
            <a:avLst/>
          </a:prstGeom>
          <a:solidFill>
            <a:srgbClr val="FF000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b="1" dirty="0">
                <a:latin typeface="Arial"/>
                <a:cs typeface="Arial"/>
              </a:rPr>
              <a:t>Hot Weather Work/Rest and Water Consumption Card</a:t>
            </a:r>
            <a:endParaRPr lang="en-US" sz="1600" dirty="0"/>
          </a:p>
        </p:txBody>
      </p:sp>
      <p:pic>
        <p:nvPicPr>
          <p:cNvPr id="6" name="Picture 5">
            <a:extLst>
              <a:ext uri="{FF2B5EF4-FFF2-40B4-BE49-F238E27FC236}">
                <a16:creationId xmlns:a16="http://schemas.microsoft.com/office/drawing/2014/main" id="{33B169BB-4DFA-EACB-A8DA-88312B2EEDF6}"/>
              </a:ext>
            </a:extLst>
          </p:cNvPr>
          <p:cNvPicPr>
            <a:picLocks noChangeAspect="1"/>
          </p:cNvPicPr>
          <p:nvPr/>
        </p:nvPicPr>
        <p:blipFill>
          <a:blip r:embed="rId3"/>
          <a:srcRect l="4742" t="1983" r="1649" b="1488"/>
          <a:stretch/>
        </p:blipFill>
        <p:spPr>
          <a:xfrm>
            <a:off x="4602005" y="337457"/>
            <a:ext cx="4539132" cy="6523315"/>
          </a:xfrm>
          <a:prstGeom prst="rect">
            <a:avLst/>
          </a:prstGeom>
        </p:spPr>
      </p:pic>
    </p:spTree>
    <p:extLst>
      <p:ext uri="{BB962C8B-B14F-4D97-AF65-F5344CB8AC3E}">
        <p14:creationId xmlns:p14="http://schemas.microsoft.com/office/powerpoint/2010/main" val="22446071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a:spLocks noChangeArrowheads="1"/>
          </p:cNvSpPr>
          <p:nvPr/>
        </p:nvSpPr>
        <p:spPr bwMode="auto">
          <a:xfrm>
            <a:off x="0" y="1"/>
            <a:ext cx="9144000" cy="338876"/>
          </a:xfrm>
          <a:prstGeom prst="rect">
            <a:avLst/>
          </a:prstGeom>
          <a:solidFill>
            <a:srgbClr val="00B0F0"/>
          </a:solidFill>
          <a:ln w="9525">
            <a:solidFill>
              <a:schemeClr val="tx1"/>
            </a:solidFill>
            <a:miter lim="800000"/>
            <a:headEnd/>
            <a:tailEnd/>
          </a:ln>
        </p:spPr>
        <p:txBody>
          <a:bodyPr lIns="91269" tIns="45635" rIns="91269" bIns="45635"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WARNO</a:t>
            </a:r>
          </a:p>
        </p:txBody>
      </p:sp>
      <p:graphicFrame>
        <p:nvGraphicFramePr>
          <p:cNvPr id="3" name="Table 2"/>
          <p:cNvGraphicFramePr>
            <a:graphicFrameLocks noGrp="1"/>
          </p:cNvGraphicFramePr>
          <p:nvPr/>
        </p:nvGraphicFramePr>
        <p:xfrm>
          <a:off x="1" y="338876"/>
          <a:ext cx="9144000" cy="6519129"/>
        </p:xfrm>
        <a:graphic>
          <a:graphicData uri="http://schemas.openxmlformats.org/drawingml/2006/table">
            <a:tbl>
              <a:tblPr firstRow="1" bandRow="1">
                <a:tableStyleId>{5C22544A-7EE6-4342-B048-85BDC9FD1C3A}</a:tableStyleId>
              </a:tblPr>
              <a:tblGrid>
                <a:gridCol w="360096">
                  <a:extLst>
                    <a:ext uri="{9D8B030D-6E8A-4147-A177-3AD203B41FA5}">
                      <a16:colId xmlns:a16="http://schemas.microsoft.com/office/drawing/2014/main" val="20000"/>
                    </a:ext>
                  </a:extLst>
                </a:gridCol>
                <a:gridCol w="785328">
                  <a:extLst>
                    <a:ext uri="{9D8B030D-6E8A-4147-A177-3AD203B41FA5}">
                      <a16:colId xmlns:a16="http://schemas.microsoft.com/office/drawing/2014/main" val="20001"/>
                    </a:ext>
                  </a:extLst>
                </a:gridCol>
                <a:gridCol w="543301">
                  <a:extLst>
                    <a:ext uri="{9D8B030D-6E8A-4147-A177-3AD203B41FA5}">
                      <a16:colId xmlns:a16="http://schemas.microsoft.com/office/drawing/2014/main" val="20002"/>
                    </a:ext>
                  </a:extLst>
                </a:gridCol>
                <a:gridCol w="683837">
                  <a:extLst>
                    <a:ext uri="{9D8B030D-6E8A-4147-A177-3AD203B41FA5}">
                      <a16:colId xmlns:a16="http://schemas.microsoft.com/office/drawing/2014/main" val="20003"/>
                    </a:ext>
                  </a:extLst>
                </a:gridCol>
                <a:gridCol w="122653">
                  <a:extLst>
                    <a:ext uri="{9D8B030D-6E8A-4147-A177-3AD203B41FA5}">
                      <a16:colId xmlns:a16="http://schemas.microsoft.com/office/drawing/2014/main" val="20004"/>
                    </a:ext>
                  </a:extLst>
                </a:gridCol>
                <a:gridCol w="1847141">
                  <a:extLst>
                    <a:ext uri="{9D8B030D-6E8A-4147-A177-3AD203B41FA5}">
                      <a16:colId xmlns:a16="http://schemas.microsoft.com/office/drawing/2014/main" val="20005"/>
                    </a:ext>
                  </a:extLst>
                </a:gridCol>
                <a:gridCol w="549364">
                  <a:extLst>
                    <a:ext uri="{9D8B030D-6E8A-4147-A177-3AD203B41FA5}">
                      <a16:colId xmlns:a16="http://schemas.microsoft.com/office/drawing/2014/main" val="20006"/>
                    </a:ext>
                  </a:extLst>
                </a:gridCol>
                <a:gridCol w="4252280">
                  <a:extLst>
                    <a:ext uri="{9D8B030D-6E8A-4147-A177-3AD203B41FA5}">
                      <a16:colId xmlns:a16="http://schemas.microsoft.com/office/drawing/2014/main" val="20007"/>
                    </a:ext>
                  </a:extLst>
                </a:gridCol>
              </a:tblGrid>
              <a:tr h="271673">
                <a:tc rowSpan="8">
                  <a:txBody>
                    <a:bodyPr/>
                    <a:lstStyle/>
                    <a:p>
                      <a:pPr algn="ctr"/>
                      <a:r>
                        <a:rPr lang="en-US" sz="1600" dirty="0">
                          <a:solidFill>
                            <a:schemeClr val="tx1"/>
                          </a:solidFill>
                        </a:rPr>
                        <a:t>SITUATION</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gridSpan="2">
                  <a:txBody>
                    <a:bodyPr/>
                    <a:lstStyle/>
                    <a:p>
                      <a:pPr algn="ctr"/>
                      <a:r>
                        <a:rPr lang="en-US" sz="1200" b="0" dirty="0">
                          <a:solidFill>
                            <a:schemeClr val="tx1"/>
                          </a:solidFill>
                        </a:rPr>
                        <a:t>ENEMY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3" hMerge="1">
                  <a:txBody>
                    <a:bodyPr/>
                    <a:lstStyle/>
                    <a:p>
                      <a:endParaRPr lang="en-US"/>
                    </a:p>
                  </a:txBody>
                  <a:tcPr/>
                </a:tc>
                <a:tc>
                  <a:txBody>
                    <a:bodyPr/>
                    <a:lstStyle/>
                    <a:p>
                      <a:r>
                        <a:rPr lang="en-US" sz="1100" dirty="0">
                          <a:solidFill>
                            <a:schemeClr val="tx1"/>
                          </a:solidFill>
                        </a:rPr>
                        <a:t>WHO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rowSpan="3" gridSpan="4">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hMerge="1">
                  <a:txBody>
                    <a:bodyPr/>
                    <a:lstStyle/>
                    <a:p>
                      <a:endParaRPr lang="en-US"/>
                    </a:p>
                  </a:txBody>
                  <a:tcPr/>
                </a:tc>
                <a:tc rowSpan="3" hMerge="1">
                  <a:txBody>
                    <a:bodyPr/>
                    <a:lstStyle/>
                    <a:p>
                      <a:endParaRPr lang="en-US"/>
                    </a:p>
                  </a:txBody>
                  <a:tcPr/>
                </a:tc>
                <a:tc rowSpan="3"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61562">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r>
                        <a:rPr lang="en-US" sz="1100" b="1" dirty="0">
                          <a:solidFill>
                            <a:schemeClr val="tx1"/>
                          </a:solidFill>
                        </a:rPr>
                        <a:t>WHAT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gridSpan="4"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0001"/>
                  </a:ext>
                </a:extLst>
              </a:tr>
              <a:tr h="42560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r>
                        <a:rPr lang="en-US" sz="1100" b="1" dirty="0">
                          <a:solidFill>
                            <a:schemeClr val="tx1"/>
                          </a:solidFill>
                        </a:rPr>
                        <a:t>WHERE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gridSpan="4"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0002"/>
                  </a:ext>
                </a:extLst>
              </a:tr>
              <a:tr h="261562">
                <a:tc vMerge="1">
                  <a:txBody>
                    <a:bodyPr/>
                    <a:lstStyle/>
                    <a:p>
                      <a:endParaRPr lang="en-US" dirty="0"/>
                    </a:p>
                  </a:txBody>
                  <a:tcPr/>
                </a:tc>
                <a:tc rowSpan="4" gridSpan="2">
                  <a:txBody>
                    <a:bodyPr/>
                    <a:lstStyle/>
                    <a:p>
                      <a:pPr algn="ctr"/>
                      <a:r>
                        <a:rPr lang="en-US" sz="1200" b="0" dirty="0"/>
                        <a:t>FRIENDLY</a:t>
                      </a:r>
                    </a:p>
                    <a:p>
                      <a:pPr algn="ctr"/>
                      <a:r>
                        <a:rPr lang="en-US" sz="1050" b="0" dirty="0">
                          <a:solidFill>
                            <a:schemeClr val="tx1"/>
                          </a:solidFill>
                        </a:rPr>
                        <a:t>(Higher’ s Mission)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4" hMerge="1">
                  <a:txBody>
                    <a:bodyPr/>
                    <a:lstStyle/>
                    <a:p>
                      <a:endParaRPr lang="en-US"/>
                    </a:p>
                  </a:txBody>
                  <a:tcPr/>
                </a:tc>
                <a:tc>
                  <a:txBody>
                    <a:bodyPr/>
                    <a:lstStyle/>
                    <a:p>
                      <a:r>
                        <a:rPr lang="en-US" sz="1100" b="1" dirty="0"/>
                        <a:t>WHO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rowSpan="4" gridSpan="4">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hMerge="1">
                  <a:txBody>
                    <a:bodyPr/>
                    <a:lstStyle/>
                    <a:p>
                      <a:endParaRPr lang="en-US"/>
                    </a:p>
                  </a:txBody>
                  <a:tcPr/>
                </a:tc>
                <a:tc rowSpan="4" hMerge="1">
                  <a:txBody>
                    <a:bodyPr/>
                    <a:lstStyle/>
                    <a:p>
                      <a:endParaRPr lang="en-US"/>
                    </a:p>
                  </a:txBody>
                  <a:tcPr/>
                </a:tc>
                <a:tc rowSpan="4"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61562">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r>
                        <a:rPr lang="en-US" sz="1100" b="1" dirty="0"/>
                        <a:t>WHAT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gridSpan="4"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0004"/>
                  </a:ext>
                </a:extLst>
              </a:tr>
              <a:tr h="42560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r>
                        <a:rPr lang="en-US" sz="1100" b="1" dirty="0"/>
                        <a:t>WHERE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gridSpan="4"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0005"/>
                  </a:ext>
                </a:extLst>
              </a:tr>
              <a:tr h="261562">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r>
                        <a:rPr lang="en-US" sz="1100" b="1" dirty="0"/>
                        <a:t>WHY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gridSpan="4"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0006"/>
                  </a:ext>
                </a:extLst>
              </a:tr>
              <a:tr h="482353">
                <a:tc vMerge="1">
                  <a:txBody>
                    <a:bodyPr/>
                    <a:lstStyle/>
                    <a:p>
                      <a:endParaRPr lang="en-US" dirty="0"/>
                    </a:p>
                  </a:txBody>
                  <a:tcPr/>
                </a:tc>
                <a:tc gridSpan="2">
                  <a:txBody>
                    <a:bodyPr/>
                    <a:lstStyle/>
                    <a:p>
                      <a:pPr algn="l"/>
                      <a:r>
                        <a:rPr lang="en-US" sz="1200" b="0" dirty="0"/>
                        <a:t>ATTCH-DETACH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gridSpan="5">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61562">
                <a:tc rowSpan="5">
                  <a:txBody>
                    <a:bodyPr/>
                    <a:lstStyle/>
                    <a:p>
                      <a:pPr algn="ctr"/>
                      <a:r>
                        <a:rPr lang="en-US" sz="1600" b="1" dirty="0"/>
                        <a:t>MISSION</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100" b="1" dirty="0"/>
                        <a:t>WHO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rowSpan="5" gridSpan="6">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5"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5"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5" hMerge="1">
                  <a:txBody>
                    <a:bodyPr/>
                    <a:lstStyle/>
                    <a:p>
                      <a:endParaRPr lang="en-US"/>
                    </a:p>
                  </a:txBody>
                  <a:tcPr/>
                </a:tc>
                <a:tc rowSpan="5" hMerge="1">
                  <a:txBody>
                    <a:bodyPr/>
                    <a:lstStyle/>
                    <a:p>
                      <a:endParaRPr lang="en-US"/>
                    </a:p>
                  </a:txBody>
                  <a:tcPr/>
                </a:tc>
                <a:tc rowSpan="5"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61562">
                <a:tc vMerge="1">
                  <a:txBody>
                    <a:bodyPr/>
                    <a:lstStyle/>
                    <a:p>
                      <a:endParaRPr lang="en-US"/>
                    </a:p>
                  </a:txBody>
                  <a:tcPr/>
                </a:tc>
                <a:tc>
                  <a:txBody>
                    <a:bodyPr/>
                    <a:lstStyle/>
                    <a:p>
                      <a:r>
                        <a:rPr lang="en-US" sz="1100" b="1" dirty="0"/>
                        <a:t>WHAT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gridSpan="6"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0009"/>
                  </a:ext>
                </a:extLst>
              </a:tr>
              <a:tr h="261562">
                <a:tc vMerge="1">
                  <a:txBody>
                    <a:bodyPr/>
                    <a:lstStyle/>
                    <a:p>
                      <a:endParaRPr lang="en-US"/>
                    </a:p>
                  </a:txBody>
                  <a:tcPr/>
                </a:tc>
                <a:tc>
                  <a:txBody>
                    <a:bodyPr/>
                    <a:lstStyle/>
                    <a:p>
                      <a:r>
                        <a:rPr lang="en-US" sz="1100" b="1" dirty="0"/>
                        <a:t>WHERE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gridSpan="6"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0010"/>
                  </a:ext>
                </a:extLst>
              </a:tr>
              <a:tr h="261562">
                <a:tc vMerge="1">
                  <a:txBody>
                    <a:bodyPr/>
                    <a:lstStyle/>
                    <a:p>
                      <a:endParaRPr lang="en-US"/>
                    </a:p>
                  </a:txBody>
                  <a:tcPr/>
                </a:tc>
                <a:tc>
                  <a:txBody>
                    <a:bodyPr/>
                    <a:lstStyle/>
                    <a:p>
                      <a:r>
                        <a:rPr lang="en-US" sz="1100" b="1" dirty="0"/>
                        <a:t>WHEN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gridSpan="6"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0011"/>
                  </a:ext>
                </a:extLst>
              </a:tr>
              <a:tr h="261562">
                <a:tc vMerge="1">
                  <a:txBody>
                    <a:bodyPr/>
                    <a:lstStyle/>
                    <a:p>
                      <a:endParaRPr lang="en-US"/>
                    </a:p>
                  </a:txBody>
                  <a:tcPr/>
                </a:tc>
                <a:tc>
                  <a:txBody>
                    <a:bodyPr/>
                    <a:lstStyle/>
                    <a:p>
                      <a:r>
                        <a:rPr lang="en-US" sz="1100" b="1" dirty="0"/>
                        <a:t>WHY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gridSpan="6"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0012"/>
                  </a:ext>
                </a:extLst>
              </a:tr>
              <a:tr h="595848">
                <a:tc rowSpan="5">
                  <a:txBody>
                    <a:bodyPr/>
                    <a:lstStyle/>
                    <a:p>
                      <a:pPr algn="ctr"/>
                      <a:r>
                        <a:rPr lang="en-US" sz="1600" b="1" dirty="0"/>
                        <a:t>EXECUTION</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US" sz="1100" dirty="0"/>
                        <a:t>CONCEPT OF THE OPERATION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gridSpan="5">
                  <a:txBody>
                    <a:bodyPr/>
                    <a:lstStyle/>
                    <a:p>
                      <a:pPr algn="l"/>
                      <a:r>
                        <a:rPr lang="en-US" sz="1100" b="1" i="1" baseline="0" dirty="0"/>
                        <a:t>REF: CONCEPT SKETCH</a:t>
                      </a:r>
                      <a:endParaRPr lang="en-US" sz="1100" b="1"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595848">
                <a:tc vMerge="1">
                  <a:txBody>
                    <a:bodyPr/>
                    <a:lstStyle/>
                    <a:p>
                      <a:endParaRPr lang="en-US" dirty="0"/>
                    </a:p>
                  </a:txBody>
                  <a:tcPr/>
                </a:tc>
                <a:tc gridSpan="2">
                  <a:txBody>
                    <a:bodyPr/>
                    <a:lstStyle/>
                    <a:p>
                      <a:pPr algn="ctr"/>
                      <a:r>
                        <a:rPr lang="en-US" sz="1100" dirty="0"/>
                        <a:t>TASK TO MANUVER UNITS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gridSpan="5">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680969">
                <a:tc vMerge="1">
                  <a:txBody>
                    <a:bodyPr/>
                    <a:lstStyle/>
                    <a:p>
                      <a:endParaRPr lang="en-US" dirty="0"/>
                    </a:p>
                  </a:txBody>
                  <a:tcPr/>
                </a:tc>
                <a:tc rowSpan="3" gridSpan="2">
                  <a:txBody>
                    <a:bodyPr/>
                    <a:lstStyle/>
                    <a:p>
                      <a:pPr algn="ctr"/>
                      <a:r>
                        <a:rPr lang="en-US" sz="1100" dirty="0"/>
                        <a:t>COORDINATING</a:t>
                      </a:r>
                      <a:r>
                        <a:rPr lang="en-US" sz="1100" baseline="0" dirty="0"/>
                        <a:t> INSTRUCTIONS</a:t>
                      </a: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3" hMerge="1">
                  <a:txBody>
                    <a:bodyPr/>
                    <a:lstStyle/>
                    <a:p>
                      <a:endParaRPr lang="en-US"/>
                    </a:p>
                  </a:txBody>
                  <a:tcPr/>
                </a:tc>
                <a:tc gridSpan="2">
                  <a:txBody>
                    <a:bodyPr/>
                    <a:lstStyle/>
                    <a:p>
                      <a:pPr algn="ctr"/>
                      <a:r>
                        <a:rPr lang="en-US" sz="1100" b="1" i="1" dirty="0"/>
                        <a:t>PACKING</a:t>
                      </a:r>
                      <a:r>
                        <a:rPr lang="en-US" sz="1100" b="1" i="1" baseline="0" dirty="0"/>
                        <a:t> </a:t>
                      </a:r>
                    </a:p>
                    <a:p>
                      <a:pPr algn="ctr"/>
                      <a:r>
                        <a:rPr lang="en-US" sz="1100" b="1" i="1" baseline="0" dirty="0"/>
                        <a:t>LIST</a:t>
                      </a:r>
                      <a:endParaRPr lang="en-US" sz="1100" b="1"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hMerge="1">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en-US" sz="1200" dirty="0"/>
                        <a:t>WORN:</a:t>
                      </a:r>
                    </a:p>
                    <a:p>
                      <a:endParaRPr lang="en-US" sz="1200" dirty="0"/>
                    </a:p>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r>
                        <a:rPr lang="en-US" sz="1200" dirty="0"/>
                        <a:t>RUCK: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261562">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5">
                  <a:txBody>
                    <a:bodyPr/>
                    <a:lstStyle/>
                    <a:p>
                      <a:r>
                        <a:rPr lang="en-US" sz="1100" b="1" i="1" dirty="0"/>
                        <a:t>TIMELINE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r h="425606">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3">
                  <a:txBody>
                    <a:bodyPr/>
                    <a:lstStyle/>
                    <a:p>
                      <a:pPr algn="ctr"/>
                      <a:r>
                        <a:rPr lang="en-US" sz="1100" b="1" i="1" dirty="0"/>
                        <a:t>SUBORDINATE</a:t>
                      </a:r>
                      <a:r>
                        <a:rPr lang="en-US" sz="1100" b="1" i="1" baseline="0" dirty="0"/>
                        <a:t> GUIDANCE (NON-TAC)</a:t>
                      </a:r>
                      <a:endParaRPr lang="en-US" sz="1100" b="1" i="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hMerge="1">
                  <a:txBody>
                    <a:bodyPr/>
                    <a:lstStyle/>
                    <a:p>
                      <a:endParaRPr lang="en-US"/>
                    </a:p>
                  </a:txBody>
                  <a:tcPr/>
                </a:tc>
                <a:tc hMerge="1">
                  <a:txBody>
                    <a:bodyPr/>
                    <a:lstStyle/>
                    <a:p>
                      <a:endParaRPr lang="en-US"/>
                    </a:p>
                  </a:txBody>
                  <a:tcPr/>
                </a:tc>
                <a:tc gridSpan="2">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14640145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a:spLocks noChangeArrowheads="1"/>
          </p:cNvSpPr>
          <p:nvPr/>
        </p:nvSpPr>
        <p:spPr bwMode="auto">
          <a:xfrm>
            <a:off x="0" y="1"/>
            <a:ext cx="9144000" cy="338876"/>
          </a:xfrm>
          <a:prstGeom prst="rect">
            <a:avLst/>
          </a:prstGeom>
          <a:solidFill>
            <a:srgbClr val="00B0F0"/>
          </a:solidFill>
          <a:ln w="9525">
            <a:solidFill>
              <a:schemeClr val="tx1"/>
            </a:solidFill>
            <a:miter lim="800000"/>
            <a:headEnd/>
            <a:tailEnd/>
          </a:ln>
        </p:spPr>
        <p:txBody>
          <a:bodyPr lIns="91269" tIns="45635" rIns="91269" bIns="45635"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WARNO CONT…</a:t>
            </a:r>
          </a:p>
        </p:txBody>
      </p:sp>
      <p:graphicFrame>
        <p:nvGraphicFramePr>
          <p:cNvPr id="3" name="Table 2"/>
          <p:cNvGraphicFramePr>
            <a:graphicFrameLocks noGrp="1"/>
          </p:cNvGraphicFramePr>
          <p:nvPr/>
        </p:nvGraphicFramePr>
        <p:xfrm>
          <a:off x="1" y="338877"/>
          <a:ext cx="9143999" cy="6535103"/>
        </p:xfrm>
        <a:graphic>
          <a:graphicData uri="http://schemas.openxmlformats.org/drawingml/2006/table">
            <a:tbl>
              <a:tblPr firstRow="1" bandRow="1">
                <a:tableStyleId>{5C22544A-7EE6-4342-B048-85BDC9FD1C3A}</a:tableStyleId>
              </a:tblPr>
              <a:tblGrid>
                <a:gridCol w="477671">
                  <a:extLst>
                    <a:ext uri="{9D8B030D-6E8A-4147-A177-3AD203B41FA5}">
                      <a16:colId xmlns:a16="http://schemas.microsoft.com/office/drawing/2014/main" val="20000"/>
                    </a:ext>
                  </a:extLst>
                </a:gridCol>
                <a:gridCol w="1473538">
                  <a:extLst>
                    <a:ext uri="{9D8B030D-6E8A-4147-A177-3AD203B41FA5}">
                      <a16:colId xmlns:a16="http://schemas.microsoft.com/office/drawing/2014/main" val="20001"/>
                    </a:ext>
                  </a:extLst>
                </a:gridCol>
                <a:gridCol w="1037007">
                  <a:extLst>
                    <a:ext uri="{9D8B030D-6E8A-4147-A177-3AD203B41FA5}">
                      <a16:colId xmlns:a16="http://schemas.microsoft.com/office/drawing/2014/main" val="20002"/>
                    </a:ext>
                  </a:extLst>
                </a:gridCol>
                <a:gridCol w="6155783">
                  <a:extLst>
                    <a:ext uri="{9D8B030D-6E8A-4147-A177-3AD203B41FA5}">
                      <a16:colId xmlns:a16="http://schemas.microsoft.com/office/drawing/2014/main" val="20003"/>
                    </a:ext>
                  </a:extLst>
                </a:gridCol>
              </a:tblGrid>
              <a:tr h="258269">
                <a:tc rowSpan="17">
                  <a:txBody>
                    <a:bodyPr/>
                    <a:lstStyle/>
                    <a:p>
                      <a:pPr algn="ctr"/>
                      <a:r>
                        <a:rPr lang="en-US" dirty="0">
                          <a:solidFill>
                            <a:schemeClr val="tx1"/>
                          </a:solidFill>
                        </a:rPr>
                        <a:t>SERVICE &amp; SUPPORT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6">
                  <a:txBody>
                    <a:bodyPr/>
                    <a:lstStyle/>
                    <a:p>
                      <a:pPr algn="ctr"/>
                      <a:r>
                        <a:rPr lang="en-US" sz="1600" b="1" dirty="0">
                          <a:solidFill>
                            <a:schemeClr val="tx1"/>
                          </a:solidFill>
                        </a:rPr>
                        <a:t>SPECIAL</a:t>
                      </a:r>
                      <a:r>
                        <a:rPr lang="en-US" sz="1600" b="1" baseline="0" dirty="0">
                          <a:solidFill>
                            <a:schemeClr val="tx1"/>
                          </a:solidFill>
                        </a:rPr>
                        <a:t> EQUIP</a:t>
                      </a: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100" dirty="0">
                          <a:solidFill>
                            <a:schemeClr val="tx1"/>
                          </a:solidFill>
                        </a:rPr>
                        <a:t>WHO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1100" dirty="0">
                          <a:solidFill>
                            <a:schemeClr val="tx1"/>
                          </a:solidFill>
                        </a:rPr>
                        <a:t>EQUIPMENT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258269">
                <a:tc vMerge="1">
                  <a:txBody>
                    <a:bodyPr/>
                    <a:lstStyle/>
                    <a:p>
                      <a:endParaRPr lang="en-US"/>
                    </a:p>
                  </a:txBody>
                  <a:tcPr/>
                </a:tc>
                <a:tc vMerge="1">
                  <a:txBody>
                    <a:bodyPr/>
                    <a:lstStyle/>
                    <a:p>
                      <a:endParaRPr lang="en-US"/>
                    </a:p>
                  </a:txBody>
                  <a:tcPr/>
                </a:tc>
                <a:tc>
                  <a:txBody>
                    <a:bodyPr/>
                    <a:lstStyle/>
                    <a:p>
                      <a:endParaRPr lang="en-US" sz="11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58269">
                <a:tc vMerge="1">
                  <a:txBody>
                    <a:bodyPr/>
                    <a:lstStyle/>
                    <a:p>
                      <a:endParaRPr lang="en-US"/>
                    </a:p>
                  </a:txBody>
                  <a:tcPr/>
                </a:tc>
                <a:tc vMerge="1">
                  <a:txBody>
                    <a:bodyPr/>
                    <a:lstStyle/>
                    <a:p>
                      <a:endParaRPr lang="en-US"/>
                    </a:p>
                  </a:txBody>
                  <a:tcPr/>
                </a:tc>
                <a:tc>
                  <a:txBody>
                    <a:bodyPr/>
                    <a:lstStyle/>
                    <a:p>
                      <a:endParaRPr lang="en-US" sz="11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58269">
                <a:tc vMerge="1">
                  <a:txBody>
                    <a:bodyPr/>
                    <a:lstStyle/>
                    <a:p>
                      <a:endParaRPr lang="en-US"/>
                    </a:p>
                  </a:txBody>
                  <a:tcPr/>
                </a:tc>
                <a:tc vMerge="1">
                  <a:txBody>
                    <a:bodyPr/>
                    <a:lstStyle/>
                    <a:p>
                      <a:endParaRPr lang="en-US"/>
                    </a:p>
                  </a:txBody>
                  <a:tcPr/>
                </a:tc>
                <a:tc>
                  <a:txBody>
                    <a:bodyPr/>
                    <a:lstStyle/>
                    <a:p>
                      <a:endParaRPr lang="en-US" sz="11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58269">
                <a:tc vMerge="1">
                  <a:txBody>
                    <a:bodyPr/>
                    <a:lstStyle/>
                    <a:p>
                      <a:endParaRPr lang="en-US"/>
                    </a:p>
                  </a:txBody>
                  <a:tcPr/>
                </a:tc>
                <a:tc vMerge="1">
                  <a:txBody>
                    <a:bodyPr/>
                    <a:lstStyle/>
                    <a:p>
                      <a:endParaRPr lang="en-US"/>
                    </a:p>
                  </a:txBody>
                  <a:tcPr/>
                </a:tc>
                <a:tc>
                  <a:txBody>
                    <a:bodyPr/>
                    <a:lstStyle/>
                    <a:p>
                      <a:endParaRPr lang="en-US" sz="11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58269">
                <a:tc vMerge="1">
                  <a:txBody>
                    <a:bodyPr/>
                    <a:lstStyle/>
                    <a:p>
                      <a:endParaRPr lang="en-US"/>
                    </a:p>
                  </a:txBody>
                  <a:tcPr/>
                </a:tc>
                <a:tc vMerge="1">
                  <a:txBody>
                    <a:bodyPr/>
                    <a:lstStyle/>
                    <a:p>
                      <a:endParaRPr lang="en-US"/>
                    </a:p>
                  </a:txBody>
                  <a:tcPr/>
                </a:tc>
                <a:tc>
                  <a:txBody>
                    <a:bodyPr/>
                    <a:lstStyle/>
                    <a:p>
                      <a:endParaRPr lang="en-US" sz="11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58269">
                <a:tc vMerge="1">
                  <a:txBody>
                    <a:bodyPr/>
                    <a:lstStyle/>
                    <a:p>
                      <a:endParaRPr lang="en-US" dirty="0"/>
                    </a:p>
                  </a:txBody>
                  <a:tcPr/>
                </a:tc>
                <a:tc rowSpan="10">
                  <a:txBody>
                    <a:bodyPr/>
                    <a:lstStyle/>
                    <a:p>
                      <a:pPr algn="ctr"/>
                      <a:r>
                        <a:rPr lang="en-US" sz="1800" b="1" dirty="0"/>
                        <a:t>AMMO</a:t>
                      </a:r>
                      <a:endParaRPr lang="en-US"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100" b="1" dirty="0"/>
                        <a:t>WPN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1100" b="1" dirty="0"/>
                        <a:t>QTY &amp; REMARKS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6"/>
                  </a:ext>
                </a:extLst>
              </a:tr>
              <a:tr h="364615">
                <a:tc vMerge="1">
                  <a:txBody>
                    <a:bodyPr/>
                    <a:lstStyle/>
                    <a:p>
                      <a:endParaRPr lang="en-US"/>
                    </a:p>
                  </a:txBody>
                  <a:tcPr/>
                </a:tc>
                <a:tc vMerge="1">
                  <a:txBody>
                    <a:bodyPr/>
                    <a:lstStyle/>
                    <a:p>
                      <a:endParaRPr lang="en-US"/>
                    </a:p>
                  </a:txBody>
                  <a:tcPr/>
                </a:tc>
                <a:tc>
                  <a:txBody>
                    <a:bodyPr/>
                    <a:lstStyle/>
                    <a:p>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64615">
                <a:tc vMerge="1">
                  <a:txBody>
                    <a:bodyPr/>
                    <a:lstStyle/>
                    <a:p>
                      <a:endParaRPr lang="en-US"/>
                    </a:p>
                  </a:txBody>
                  <a:tcPr/>
                </a:tc>
                <a:tc vMerge="1">
                  <a:txBody>
                    <a:bodyPr/>
                    <a:lstStyle/>
                    <a:p>
                      <a:endParaRPr lang="en-US"/>
                    </a:p>
                  </a:txBody>
                  <a:tcPr/>
                </a:tc>
                <a:tc>
                  <a:txBody>
                    <a:bodyPr/>
                    <a:lstStyle/>
                    <a:p>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64615">
                <a:tc vMerge="1">
                  <a:txBody>
                    <a:bodyPr/>
                    <a:lstStyle/>
                    <a:p>
                      <a:endParaRPr lang="en-US"/>
                    </a:p>
                  </a:txBody>
                  <a:tcPr/>
                </a:tc>
                <a:tc vMerge="1">
                  <a:txBody>
                    <a:bodyPr/>
                    <a:lstStyle/>
                    <a:p>
                      <a:endParaRPr lang="en-US"/>
                    </a:p>
                  </a:txBody>
                  <a:tcPr/>
                </a:tc>
                <a:tc>
                  <a:txBody>
                    <a:bodyPr/>
                    <a:lstStyle/>
                    <a:p>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364615">
                <a:tc vMerge="1">
                  <a:txBody>
                    <a:bodyPr/>
                    <a:lstStyle/>
                    <a:p>
                      <a:endParaRPr lang="en-US"/>
                    </a:p>
                  </a:txBody>
                  <a:tcPr/>
                </a:tc>
                <a:tc vMerge="1">
                  <a:txBody>
                    <a:bodyPr/>
                    <a:lstStyle/>
                    <a:p>
                      <a:endParaRPr lang="en-US"/>
                    </a:p>
                  </a:txBody>
                  <a:tcPr/>
                </a:tc>
                <a:tc>
                  <a:txBody>
                    <a:bodyPr/>
                    <a:lstStyle/>
                    <a:p>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364615">
                <a:tc vMerge="1">
                  <a:txBody>
                    <a:bodyPr/>
                    <a:lstStyle/>
                    <a:p>
                      <a:endParaRPr lang="en-US"/>
                    </a:p>
                  </a:txBody>
                  <a:tcPr/>
                </a:tc>
                <a:tc vMerge="1">
                  <a:txBody>
                    <a:bodyPr/>
                    <a:lstStyle/>
                    <a:p>
                      <a:endParaRPr lang="en-US"/>
                    </a:p>
                  </a:txBody>
                  <a:tcPr/>
                </a:tc>
                <a:tc>
                  <a:txBody>
                    <a:bodyPr/>
                    <a:lstStyle/>
                    <a:p>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364615">
                <a:tc vMerge="1">
                  <a:txBody>
                    <a:bodyPr/>
                    <a:lstStyle/>
                    <a:p>
                      <a:endParaRPr lang="en-US"/>
                    </a:p>
                  </a:txBody>
                  <a:tcPr/>
                </a:tc>
                <a:tc vMerge="1">
                  <a:txBody>
                    <a:bodyPr/>
                    <a:lstStyle/>
                    <a:p>
                      <a:endParaRPr lang="en-US"/>
                    </a:p>
                  </a:txBody>
                  <a:tcPr/>
                </a:tc>
                <a:tc>
                  <a:txBody>
                    <a:bodyPr/>
                    <a:lstStyle/>
                    <a:p>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364615">
                <a:tc vMerge="1">
                  <a:txBody>
                    <a:bodyPr/>
                    <a:lstStyle/>
                    <a:p>
                      <a:endParaRPr lang="en-US"/>
                    </a:p>
                  </a:txBody>
                  <a:tcPr/>
                </a:tc>
                <a:tc vMerge="1">
                  <a:txBody>
                    <a:bodyPr/>
                    <a:lstStyle/>
                    <a:p>
                      <a:endParaRPr lang="en-US"/>
                    </a:p>
                  </a:txBody>
                  <a:tcPr/>
                </a:tc>
                <a:tc>
                  <a:txBody>
                    <a:bodyPr/>
                    <a:lstStyle/>
                    <a:p>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364615">
                <a:tc vMerge="1">
                  <a:txBody>
                    <a:bodyPr/>
                    <a:lstStyle/>
                    <a:p>
                      <a:endParaRPr lang="en-US"/>
                    </a:p>
                  </a:txBody>
                  <a:tcPr/>
                </a:tc>
                <a:tc vMerge="1">
                  <a:txBody>
                    <a:bodyPr/>
                    <a:lstStyle/>
                    <a:p>
                      <a:endParaRPr lang="en-US"/>
                    </a:p>
                  </a:txBody>
                  <a:tcPr/>
                </a:tc>
                <a:tc>
                  <a:txBody>
                    <a:bodyPr/>
                    <a:lstStyle/>
                    <a:p>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364615">
                <a:tc vMerge="1">
                  <a:txBody>
                    <a:bodyPr/>
                    <a:lstStyle/>
                    <a:p>
                      <a:endParaRPr lang="en-US"/>
                    </a:p>
                  </a:txBody>
                  <a:tcPr/>
                </a:tc>
                <a:tc vMerge="1">
                  <a:txBody>
                    <a:bodyPr/>
                    <a:lstStyle/>
                    <a:p>
                      <a:endParaRPr lang="en-US"/>
                    </a:p>
                  </a:txBody>
                  <a:tcPr/>
                </a:tc>
                <a:tc>
                  <a:txBody>
                    <a:bodyPr/>
                    <a:lstStyle/>
                    <a:p>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372029">
                <a:tc vMerge="1">
                  <a:txBody>
                    <a:bodyPr/>
                    <a:lstStyle/>
                    <a:p>
                      <a:endParaRPr lang="en-US" dirty="0"/>
                    </a:p>
                  </a:txBody>
                  <a:tcPr/>
                </a:tc>
                <a:tc>
                  <a:txBody>
                    <a:bodyPr/>
                    <a:lstStyle/>
                    <a:p>
                      <a:pPr algn="l"/>
                      <a:r>
                        <a:rPr lang="en-US" sz="1200" b="1" dirty="0"/>
                        <a:t>TRANSPORTATION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2">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r h="1057674">
                <a:tc>
                  <a:txBody>
                    <a:bodyPr/>
                    <a:lstStyle/>
                    <a:p>
                      <a:pPr algn="ctr"/>
                      <a:r>
                        <a:rPr lang="en-US" sz="1400" b="1" dirty="0"/>
                        <a:t>COMMAND &amp; SIGNAL</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13437626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a:spLocks noChangeArrowheads="1"/>
          </p:cNvSpPr>
          <p:nvPr/>
        </p:nvSpPr>
        <p:spPr bwMode="auto">
          <a:xfrm>
            <a:off x="0" y="1"/>
            <a:ext cx="9144000" cy="338876"/>
          </a:xfrm>
          <a:prstGeom prst="rect">
            <a:avLst/>
          </a:prstGeom>
          <a:solidFill>
            <a:srgbClr val="00B0F0"/>
          </a:solidFill>
          <a:ln w="9525">
            <a:solidFill>
              <a:schemeClr val="tx1"/>
            </a:solidFill>
            <a:miter lim="800000"/>
            <a:headEnd/>
            <a:tailEnd/>
          </a:ln>
        </p:spPr>
        <p:txBody>
          <a:bodyPr lIns="91269" tIns="45635" rIns="91269" bIns="45635"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REVERSE PLANNING MISSION TIMELINE </a:t>
            </a:r>
            <a:r>
              <a:rPr kumimoji="0" lang="en-US" sz="1800" b="0" i="1"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(1/3 – 2/3)</a:t>
            </a:r>
          </a:p>
        </p:txBody>
      </p:sp>
      <p:sp>
        <p:nvSpPr>
          <p:cNvPr id="48" name="Rectangle 47"/>
          <p:cNvSpPr>
            <a:spLocks noChangeArrowheads="1"/>
          </p:cNvSpPr>
          <p:nvPr/>
        </p:nvSpPr>
        <p:spPr bwMode="auto">
          <a:xfrm>
            <a:off x="0" y="353722"/>
            <a:ext cx="9144000" cy="338876"/>
          </a:xfrm>
          <a:prstGeom prst="rect">
            <a:avLst/>
          </a:prstGeom>
          <a:noFill/>
          <a:ln w="9525">
            <a:solidFill>
              <a:schemeClr val="tx1"/>
            </a:solidFill>
            <a:miter lim="800000"/>
            <a:headEnd/>
            <a:tailEnd/>
          </a:ln>
        </p:spPr>
        <p:txBody>
          <a:bodyPr lIns="91269" tIns="45635" rIns="91269" bIns="45635"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OBJECTIVE NAME:                                                         NLT TIME ON TARGET:                                     NLT EXFIL:</a:t>
            </a:r>
            <a:endParaRPr kumimoji="0" lang="en-US" sz="1600" b="1" i="1" u="none" strike="noStrike" kern="1200" cap="none" spc="0" normalizeH="0" baseline="0" noProof="0" dirty="0">
              <a:ln>
                <a:noFill/>
              </a:ln>
              <a:solidFill>
                <a:srgbClr val="00B0F0"/>
              </a:solidFill>
              <a:effectLst/>
              <a:uLnTx/>
              <a:uFillTx/>
              <a:latin typeface="Calibri" panose="020F0502020204030204"/>
              <a:ea typeface="+mn-ea"/>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612419989"/>
              </p:ext>
            </p:extLst>
          </p:nvPr>
        </p:nvGraphicFramePr>
        <p:xfrm>
          <a:off x="0" y="710355"/>
          <a:ext cx="4468972" cy="6150560"/>
        </p:xfrm>
        <a:graphic>
          <a:graphicData uri="http://schemas.openxmlformats.org/drawingml/2006/table">
            <a:tbl>
              <a:tblPr firstRow="1" bandRow="1">
                <a:tableStyleId>{5C22544A-7EE6-4342-B048-85BDC9FD1C3A}</a:tableStyleId>
              </a:tblPr>
              <a:tblGrid>
                <a:gridCol w="2103857">
                  <a:extLst>
                    <a:ext uri="{9D8B030D-6E8A-4147-A177-3AD203B41FA5}">
                      <a16:colId xmlns:a16="http://schemas.microsoft.com/office/drawing/2014/main" val="20000"/>
                    </a:ext>
                  </a:extLst>
                </a:gridCol>
                <a:gridCol w="2365115">
                  <a:extLst>
                    <a:ext uri="{9D8B030D-6E8A-4147-A177-3AD203B41FA5}">
                      <a16:colId xmlns:a16="http://schemas.microsoft.com/office/drawing/2014/main" val="20001"/>
                    </a:ext>
                  </a:extLst>
                </a:gridCol>
              </a:tblGrid>
              <a:tr h="384410">
                <a:tc>
                  <a:txBody>
                    <a:bodyPr/>
                    <a:lstStyle/>
                    <a:p>
                      <a:pPr algn="ctr"/>
                      <a:r>
                        <a:rPr lang="en-US" sz="1800" dirty="0">
                          <a:solidFill>
                            <a:schemeClr val="tx1"/>
                          </a:solidFill>
                        </a:rPr>
                        <a:t>EVENT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1800" dirty="0">
                          <a:solidFill>
                            <a:schemeClr val="tx1"/>
                          </a:solidFill>
                        </a:rPr>
                        <a:t>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384410">
                <a:tc>
                  <a:txBody>
                    <a:bodyPr/>
                    <a:lstStyle/>
                    <a:p>
                      <a:r>
                        <a:rPr lang="en-US" b="1" i="1" dirty="0"/>
                        <a:t>NLT EXFIL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84410">
                <a:tc>
                  <a:txBody>
                    <a:bodyPr/>
                    <a:lstStyle/>
                    <a:p>
                      <a:r>
                        <a:rPr lang="en-US" b="1" i="1" dirty="0"/>
                        <a:t>MOVE TO EXFIL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84410">
                <a:tc>
                  <a:txBody>
                    <a:bodyPr/>
                    <a:lstStyle/>
                    <a:p>
                      <a:r>
                        <a:rPr lang="en-US" b="1" i="1" dirty="0"/>
                        <a:t>TOT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84410">
                <a:tc>
                  <a:txBody>
                    <a:bodyPr/>
                    <a:lstStyle/>
                    <a:p>
                      <a:r>
                        <a:rPr lang="en-US" b="1" i="1" dirty="0"/>
                        <a:t>INFIL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84410">
                <a:tc>
                  <a:txBody>
                    <a:bodyPr/>
                    <a:lstStyle/>
                    <a:p>
                      <a:r>
                        <a:rPr lang="en-US" b="1" i="1" dirty="0"/>
                        <a:t>WU / SP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84410">
                <a:tc>
                  <a:txBody>
                    <a:bodyPr/>
                    <a:lstStyle/>
                    <a:p>
                      <a:r>
                        <a:rPr lang="en-US" b="1" i="1" dirty="0"/>
                        <a:t>LOAD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84410">
                <a:tc>
                  <a:txBody>
                    <a:bodyPr/>
                    <a:lstStyle/>
                    <a:p>
                      <a:r>
                        <a:rPr lang="en-US" b="1" i="1" dirty="0"/>
                        <a:t>RAMP BRIEF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84410">
                <a:tc>
                  <a:txBody>
                    <a:bodyPr/>
                    <a:lstStyle/>
                    <a:p>
                      <a:r>
                        <a:rPr lang="en-US" b="1" i="1" dirty="0"/>
                        <a:t>FINAL</a:t>
                      </a:r>
                      <a:r>
                        <a:rPr lang="en-US" b="1" i="1" baseline="0" dirty="0"/>
                        <a:t> COMMEX</a:t>
                      </a:r>
                      <a:endParaRPr lang="en-US" b="1"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84410">
                <a:tc>
                  <a:txBody>
                    <a:bodyPr/>
                    <a:lstStyle/>
                    <a:p>
                      <a:r>
                        <a:rPr lang="en-US" b="1" i="1" dirty="0"/>
                        <a:t>FMC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8441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8441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38441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38441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38441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38441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464546579"/>
              </p:ext>
            </p:extLst>
          </p:nvPr>
        </p:nvGraphicFramePr>
        <p:xfrm>
          <a:off x="4468969" y="707440"/>
          <a:ext cx="4675031" cy="6150560"/>
        </p:xfrm>
        <a:graphic>
          <a:graphicData uri="http://schemas.openxmlformats.org/drawingml/2006/table">
            <a:tbl>
              <a:tblPr firstRow="1" bandRow="1">
                <a:tableStyleId>{5C22544A-7EE6-4342-B048-85BDC9FD1C3A}</a:tableStyleId>
              </a:tblPr>
              <a:tblGrid>
                <a:gridCol w="2200863">
                  <a:extLst>
                    <a:ext uri="{9D8B030D-6E8A-4147-A177-3AD203B41FA5}">
                      <a16:colId xmlns:a16="http://schemas.microsoft.com/office/drawing/2014/main" val="20000"/>
                    </a:ext>
                  </a:extLst>
                </a:gridCol>
                <a:gridCol w="2474168">
                  <a:extLst>
                    <a:ext uri="{9D8B030D-6E8A-4147-A177-3AD203B41FA5}">
                      <a16:colId xmlns:a16="http://schemas.microsoft.com/office/drawing/2014/main" val="20001"/>
                    </a:ext>
                  </a:extLst>
                </a:gridCol>
              </a:tblGrid>
              <a:tr h="384410">
                <a:tc>
                  <a:txBody>
                    <a:bodyPr/>
                    <a:lstStyle/>
                    <a:p>
                      <a:pPr algn="ctr"/>
                      <a:r>
                        <a:rPr lang="en-US" sz="1800" dirty="0">
                          <a:solidFill>
                            <a:schemeClr val="tx1"/>
                          </a:solidFill>
                        </a:rPr>
                        <a:t>EVENT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1800" dirty="0">
                          <a:solidFill>
                            <a:schemeClr val="tx1"/>
                          </a:solidFill>
                        </a:rPr>
                        <a:t>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38441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8441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8441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8441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8441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8441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8441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8441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8441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38441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38441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38441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38441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38441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38441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16869448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a:spLocks noChangeArrowheads="1"/>
          </p:cNvSpPr>
          <p:nvPr/>
        </p:nvSpPr>
        <p:spPr bwMode="auto">
          <a:xfrm>
            <a:off x="0" y="1"/>
            <a:ext cx="9144000" cy="338876"/>
          </a:xfrm>
          <a:prstGeom prst="rect">
            <a:avLst/>
          </a:prstGeom>
          <a:solidFill>
            <a:srgbClr val="00B0F0"/>
          </a:solidFill>
          <a:ln w="9525">
            <a:solidFill>
              <a:schemeClr val="tx1"/>
            </a:solidFill>
            <a:miter lim="800000"/>
            <a:headEnd/>
            <a:tailEnd/>
          </a:ln>
        </p:spPr>
        <p:txBody>
          <a:bodyPr lIns="91269" tIns="45635" rIns="91269" bIns="45635"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CONCEPT SKETCH</a:t>
            </a:r>
          </a:p>
        </p:txBody>
      </p:sp>
      <p:sp>
        <p:nvSpPr>
          <p:cNvPr id="48" name="Rectangle 47"/>
          <p:cNvSpPr>
            <a:spLocks noChangeArrowheads="1"/>
          </p:cNvSpPr>
          <p:nvPr/>
        </p:nvSpPr>
        <p:spPr bwMode="auto">
          <a:xfrm>
            <a:off x="0" y="353722"/>
            <a:ext cx="9144000" cy="338876"/>
          </a:xfrm>
          <a:prstGeom prst="rect">
            <a:avLst/>
          </a:prstGeom>
          <a:noFill/>
          <a:ln w="9525">
            <a:solidFill>
              <a:schemeClr val="tx1"/>
            </a:solidFill>
            <a:miter lim="800000"/>
            <a:headEnd/>
            <a:tailEnd/>
          </a:ln>
        </p:spPr>
        <p:txBody>
          <a:bodyPr lIns="91269" tIns="45635" rIns="91269" bIns="45635"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MISSION:                                       </a:t>
            </a:r>
            <a:endParaRPr kumimoji="0" lang="en-US" sz="1600" b="1" i="1" u="none" strike="noStrike" kern="1200" cap="none" spc="0" normalizeH="0" baseline="0" noProof="0" dirty="0">
              <a:ln>
                <a:noFill/>
              </a:ln>
              <a:solidFill>
                <a:srgbClr val="00B0F0"/>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6687799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3"/>
          <p:cNvGraphicFramePr>
            <a:graphicFrameLocks noGrp="1"/>
          </p:cNvGraphicFramePr>
          <p:nvPr>
            <p:extLst>
              <p:ext uri="{D42A27DB-BD31-4B8C-83A1-F6EECF244321}">
                <p14:modId xmlns:p14="http://schemas.microsoft.com/office/powerpoint/2010/main" val="417625147"/>
              </p:ext>
            </p:extLst>
          </p:nvPr>
        </p:nvGraphicFramePr>
        <p:xfrm>
          <a:off x="0" y="0"/>
          <a:ext cx="9144000" cy="6860019"/>
        </p:xfrm>
        <a:graphic>
          <a:graphicData uri="http://schemas.openxmlformats.org/drawingml/2006/table">
            <a:tbl>
              <a:tblPr firstRow="1" bandRow="1">
                <a:tableStyleId>{2D5ABB26-0587-4C30-8999-92F81FD0307C}</a:tableStyleId>
              </a:tblPr>
              <a:tblGrid>
                <a:gridCol w="2137239">
                  <a:extLst>
                    <a:ext uri="{9D8B030D-6E8A-4147-A177-3AD203B41FA5}">
                      <a16:colId xmlns:a16="http://schemas.microsoft.com/office/drawing/2014/main" val="20000"/>
                    </a:ext>
                  </a:extLst>
                </a:gridCol>
                <a:gridCol w="2439586">
                  <a:extLst>
                    <a:ext uri="{9D8B030D-6E8A-4147-A177-3AD203B41FA5}">
                      <a16:colId xmlns:a16="http://schemas.microsoft.com/office/drawing/2014/main" val="20001"/>
                    </a:ext>
                  </a:extLst>
                </a:gridCol>
                <a:gridCol w="4567175">
                  <a:extLst>
                    <a:ext uri="{9D8B030D-6E8A-4147-A177-3AD203B41FA5}">
                      <a16:colId xmlns:a16="http://schemas.microsoft.com/office/drawing/2014/main" val="20002"/>
                    </a:ext>
                  </a:extLst>
                </a:gridCol>
              </a:tblGrid>
              <a:tr h="319465">
                <a:tc gridSpan="3">
                  <a:txBody>
                    <a:bodyPr/>
                    <a:lstStyle/>
                    <a:p>
                      <a:endParaRPr sz="1400" dirty="0">
                        <a:latin typeface="Calibri Light"/>
                        <a:cs typeface="Calibri Light"/>
                      </a:endParaRPr>
                    </a:p>
                  </a:txBody>
                  <a:tcPr marL="0" marR="0" marT="0" marB="0">
                    <a:lnB w="5524">
                      <a:solidFill>
                        <a:srgbClr val="231F20"/>
                      </a:solidFill>
                      <a:prstDash val="solid"/>
                    </a:lnB>
                    <a:solidFill>
                      <a:srgbClr val="29ADE4"/>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841993">
                <a:tc gridSpan="3">
                  <a:txBody>
                    <a:bodyPr/>
                    <a:lstStyle/>
                    <a:p>
                      <a:pPr marL="51435">
                        <a:lnSpc>
                          <a:spcPct val="100000"/>
                        </a:lnSpc>
                      </a:pPr>
                      <a:r>
                        <a:rPr lang="en-US" sz="1000" b="1" i="0" u="sng" spc="-5" dirty="0">
                          <a:solidFill>
                            <a:srgbClr val="231F20"/>
                          </a:solidFill>
                          <a:latin typeface="Calibri"/>
                          <a:cs typeface="Calibri"/>
                        </a:rPr>
                        <a:t>2 HIGHER</a:t>
                      </a:r>
                      <a:r>
                        <a:rPr sz="1000" b="1" i="0" u="sng" dirty="0">
                          <a:solidFill>
                            <a:srgbClr val="231F20"/>
                          </a:solidFill>
                          <a:latin typeface="Calibri"/>
                          <a:cs typeface="Calibri"/>
                        </a:rPr>
                        <a:t> </a:t>
                      </a:r>
                      <a:r>
                        <a:rPr sz="1000" b="1" i="0" u="sng" spc="-5" dirty="0">
                          <a:solidFill>
                            <a:srgbClr val="231F20"/>
                          </a:solidFill>
                          <a:latin typeface="Calibri"/>
                          <a:cs typeface="Calibri"/>
                        </a:rPr>
                        <a:t>M</a:t>
                      </a:r>
                      <a:r>
                        <a:rPr sz="1000" b="1" i="0" u="sng" dirty="0">
                          <a:solidFill>
                            <a:srgbClr val="231F20"/>
                          </a:solidFill>
                          <a:latin typeface="Calibri"/>
                          <a:cs typeface="Calibri"/>
                        </a:rPr>
                        <a:t>I</a:t>
                      </a:r>
                      <a:r>
                        <a:rPr sz="1000" b="1" i="0" u="sng" spc="-5" dirty="0">
                          <a:solidFill>
                            <a:srgbClr val="231F20"/>
                          </a:solidFill>
                          <a:latin typeface="Calibri"/>
                          <a:cs typeface="Calibri"/>
                        </a:rPr>
                        <a:t>SS</a:t>
                      </a:r>
                      <a:r>
                        <a:rPr sz="1000" b="1" i="0" u="sng" dirty="0">
                          <a:solidFill>
                            <a:srgbClr val="231F20"/>
                          </a:solidFill>
                          <a:latin typeface="Calibri"/>
                          <a:cs typeface="Calibri"/>
                        </a:rPr>
                        <a:t>ION:</a:t>
                      </a:r>
                      <a:endParaRPr sz="1000" b="1" i="0" dirty="0">
                        <a:latin typeface="Calibri"/>
                        <a:cs typeface="Calibri"/>
                      </a:endParaRPr>
                    </a:p>
                  </a:txBody>
                  <a:tcPr marL="0" marR="0" marT="0" marB="0">
                    <a:lnL w="5524">
                      <a:solidFill>
                        <a:srgbClr val="231F20"/>
                      </a:solidFill>
                      <a:prstDash val="solid"/>
                    </a:lnL>
                    <a:lnR w="5524">
                      <a:solidFill>
                        <a:srgbClr val="231F20"/>
                      </a:solidFill>
                      <a:prstDash val="solid"/>
                    </a:lnR>
                    <a:lnT w="5524">
                      <a:solidFill>
                        <a:srgbClr val="231F20"/>
                      </a:solidFill>
                      <a:prstDash val="solid"/>
                    </a:lnT>
                    <a:lnB w="5524">
                      <a:solidFill>
                        <a:srgbClr val="231F2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r h="248144">
                <a:tc>
                  <a:txBody>
                    <a:bodyPr/>
                    <a:lstStyle/>
                    <a:p>
                      <a:pPr marL="51435">
                        <a:lnSpc>
                          <a:spcPct val="100000"/>
                        </a:lnSpc>
                      </a:pPr>
                      <a:r>
                        <a:rPr lang="en-US" sz="1000" b="1" i="0" u="sng" dirty="0">
                          <a:solidFill>
                            <a:srgbClr val="231F20"/>
                          </a:solidFill>
                          <a:latin typeface="Calibri"/>
                          <a:cs typeface="Calibri"/>
                        </a:rPr>
                        <a:t>2 HIGHER </a:t>
                      </a:r>
                      <a:r>
                        <a:rPr sz="1000" b="1" i="0" u="sng" dirty="0">
                          <a:solidFill>
                            <a:srgbClr val="231F20"/>
                          </a:solidFill>
                          <a:latin typeface="Calibri"/>
                          <a:cs typeface="Calibri"/>
                        </a:rPr>
                        <a:t>INTEN</a:t>
                      </a:r>
                      <a:r>
                        <a:rPr sz="1000" b="1" i="0" u="sng" spc="-30" dirty="0">
                          <a:solidFill>
                            <a:srgbClr val="231F20"/>
                          </a:solidFill>
                          <a:latin typeface="Calibri"/>
                          <a:cs typeface="Calibri"/>
                        </a:rPr>
                        <a:t>T</a:t>
                      </a:r>
                      <a:r>
                        <a:rPr sz="1000" b="1" i="0" u="sng" dirty="0">
                          <a:solidFill>
                            <a:srgbClr val="231F20"/>
                          </a:solidFill>
                          <a:latin typeface="Calibri"/>
                          <a:cs typeface="Calibri"/>
                        </a:rPr>
                        <a:t>:</a:t>
                      </a:r>
                      <a:endParaRPr sz="1000" b="1" i="0" dirty="0">
                        <a:latin typeface="Calibri"/>
                        <a:cs typeface="Calibri"/>
                      </a:endParaRPr>
                    </a:p>
                  </a:txBody>
                  <a:tcPr marL="0" marR="0" marT="0" marB="0">
                    <a:lnL w="5524">
                      <a:solidFill>
                        <a:srgbClr val="231F20"/>
                      </a:solidFill>
                      <a:prstDash val="solid"/>
                    </a:lnL>
                    <a:lnT w="5524">
                      <a:solidFill>
                        <a:srgbClr val="231F20"/>
                      </a:solidFill>
                      <a:prstDash val="solid"/>
                    </a:lnT>
                  </a:tcPr>
                </a:tc>
                <a:tc>
                  <a:txBody>
                    <a:bodyPr/>
                    <a:lstStyle/>
                    <a:p>
                      <a:endParaRPr sz="1000" b="1" i="0" dirty="0">
                        <a:latin typeface="Calibri"/>
                        <a:cs typeface="Calibri"/>
                      </a:endParaRPr>
                    </a:p>
                  </a:txBody>
                  <a:tcPr marL="0" marR="0" marT="0" marB="0">
                    <a:lnT w="5524">
                      <a:solidFill>
                        <a:srgbClr val="231F20"/>
                      </a:solidFill>
                      <a:prstDash val="solid"/>
                    </a:lnT>
                  </a:tcPr>
                </a:tc>
                <a:tc>
                  <a:txBody>
                    <a:bodyPr/>
                    <a:lstStyle/>
                    <a:p>
                      <a:endParaRPr sz="1000" b="1" i="0" dirty="0">
                        <a:latin typeface="Calibri"/>
                        <a:cs typeface="Calibri"/>
                      </a:endParaRPr>
                    </a:p>
                  </a:txBody>
                  <a:tcPr marL="0" marR="0" marT="0" marB="0">
                    <a:lnR w="5524">
                      <a:solidFill>
                        <a:srgbClr val="231F20"/>
                      </a:solidFill>
                      <a:prstDash val="solid"/>
                    </a:lnR>
                    <a:lnT w="5524">
                      <a:solidFill>
                        <a:srgbClr val="231F20"/>
                      </a:solidFill>
                      <a:prstDash val="solid"/>
                    </a:lnT>
                  </a:tcPr>
                </a:tc>
                <a:extLst>
                  <a:ext uri="{0D108BD9-81ED-4DB2-BD59-A6C34878D82A}">
                    <a16:rowId xmlns:a16="http://schemas.microsoft.com/office/drawing/2014/main" val="10002"/>
                  </a:ext>
                </a:extLst>
              </a:tr>
              <a:tr h="374561">
                <a:tc>
                  <a:txBody>
                    <a:bodyPr/>
                    <a:lstStyle/>
                    <a:p>
                      <a:pPr marL="51435">
                        <a:lnSpc>
                          <a:spcPct val="100000"/>
                        </a:lnSpc>
                      </a:pPr>
                      <a:r>
                        <a:rPr sz="1000" b="1" i="0" dirty="0">
                          <a:solidFill>
                            <a:srgbClr val="231F20"/>
                          </a:solidFill>
                          <a:latin typeface="Calibri"/>
                          <a:cs typeface="Calibri"/>
                        </a:rPr>
                        <a:t>Expanded</a:t>
                      </a:r>
                      <a:r>
                        <a:rPr sz="1000" b="1" i="0" spc="5" dirty="0">
                          <a:solidFill>
                            <a:srgbClr val="231F20"/>
                          </a:solidFill>
                          <a:latin typeface="Calibri"/>
                          <a:cs typeface="Calibri"/>
                        </a:rPr>
                        <a:t> </a:t>
                      </a:r>
                      <a:r>
                        <a:rPr sz="1000" b="1" i="0" dirty="0">
                          <a:solidFill>
                            <a:srgbClr val="231F20"/>
                          </a:solidFill>
                          <a:latin typeface="Calibri"/>
                          <a:cs typeface="Calibri"/>
                        </a:rPr>
                        <a:t>Purpo</a:t>
                      </a:r>
                      <a:r>
                        <a:rPr sz="1000" b="1" i="0" spc="-5" dirty="0">
                          <a:solidFill>
                            <a:srgbClr val="231F20"/>
                          </a:solidFill>
                          <a:latin typeface="Calibri"/>
                          <a:cs typeface="Calibri"/>
                        </a:rPr>
                        <a:t>s</a:t>
                      </a:r>
                      <a:r>
                        <a:rPr sz="1000" b="1" i="0" dirty="0">
                          <a:solidFill>
                            <a:srgbClr val="231F20"/>
                          </a:solidFill>
                          <a:latin typeface="Calibri"/>
                          <a:cs typeface="Calibri"/>
                        </a:rPr>
                        <a:t>e:</a:t>
                      </a:r>
                      <a:endParaRPr sz="1000" b="1" i="0" dirty="0">
                        <a:latin typeface="Calibri"/>
                        <a:cs typeface="Calibri"/>
                      </a:endParaRPr>
                    </a:p>
                  </a:txBody>
                  <a:tcPr marL="0" marR="0" marT="0" marB="0">
                    <a:lnL w="5524">
                      <a:solidFill>
                        <a:srgbClr val="231F20"/>
                      </a:solidFill>
                      <a:prstDash val="solid"/>
                    </a:lnL>
                  </a:tcPr>
                </a:tc>
                <a:tc>
                  <a:txBody>
                    <a:bodyPr/>
                    <a:lstStyle/>
                    <a:p>
                      <a:endParaRPr sz="1000" b="1" i="0" dirty="0">
                        <a:latin typeface="Calibri"/>
                        <a:cs typeface="Calibri"/>
                      </a:endParaRPr>
                    </a:p>
                  </a:txBody>
                  <a:tcPr marL="0" marR="0" marT="0" marB="0"/>
                </a:tc>
                <a:tc>
                  <a:txBody>
                    <a:bodyPr/>
                    <a:lstStyle/>
                    <a:p>
                      <a:endParaRPr sz="1000" b="1" i="0" dirty="0">
                        <a:latin typeface="Calibri"/>
                        <a:cs typeface="Calibri"/>
                      </a:endParaRPr>
                    </a:p>
                  </a:txBody>
                  <a:tcPr marL="0" marR="0" marT="0" marB="0">
                    <a:lnR w="5524">
                      <a:solidFill>
                        <a:srgbClr val="231F20"/>
                      </a:solidFill>
                      <a:prstDash val="solid"/>
                    </a:lnR>
                  </a:tcPr>
                </a:tc>
                <a:extLst>
                  <a:ext uri="{0D108BD9-81ED-4DB2-BD59-A6C34878D82A}">
                    <a16:rowId xmlns:a16="http://schemas.microsoft.com/office/drawing/2014/main" val="10003"/>
                  </a:ext>
                </a:extLst>
              </a:tr>
              <a:tr h="655494">
                <a:tc>
                  <a:txBody>
                    <a:bodyPr/>
                    <a:lstStyle/>
                    <a:p>
                      <a:pPr marL="51435">
                        <a:lnSpc>
                          <a:spcPct val="100000"/>
                        </a:lnSpc>
                      </a:pPr>
                      <a:r>
                        <a:rPr sz="1000" b="1" i="0" spc="-15" dirty="0">
                          <a:solidFill>
                            <a:srgbClr val="231F20"/>
                          </a:solidFill>
                          <a:latin typeface="Calibri"/>
                          <a:cs typeface="Calibri"/>
                        </a:rPr>
                        <a:t>K</a:t>
                      </a:r>
                      <a:r>
                        <a:rPr sz="1000" b="1" i="0" spc="-10" dirty="0">
                          <a:solidFill>
                            <a:srgbClr val="231F20"/>
                          </a:solidFill>
                          <a:latin typeface="Calibri"/>
                          <a:cs typeface="Calibri"/>
                        </a:rPr>
                        <a:t>e</a:t>
                      </a:r>
                      <a:r>
                        <a:rPr sz="1000" b="1" i="0" dirty="0">
                          <a:solidFill>
                            <a:srgbClr val="231F20"/>
                          </a:solidFill>
                          <a:latin typeface="Calibri"/>
                          <a:cs typeface="Calibri"/>
                        </a:rPr>
                        <a:t>y</a:t>
                      </a:r>
                      <a:r>
                        <a:rPr sz="1000" b="1" i="0" spc="5" dirty="0">
                          <a:solidFill>
                            <a:srgbClr val="231F20"/>
                          </a:solidFill>
                          <a:latin typeface="Calibri"/>
                          <a:cs typeface="Calibri"/>
                        </a:rPr>
                        <a:t> </a:t>
                      </a:r>
                      <a:r>
                        <a:rPr sz="1000" b="1" i="0" spc="-50" dirty="0">
                          <a:solidFill>
                            <a:srgbClr val="231F20"/>
                          </a:solidFill>
                          <a:latin typeface="Calibri"/>
                          <a:cs typeface="Calibri"/>
                        </a:rPr>
                        <a:t>T</a:t>
                      </a:r>
                      <a:r>
                        <a:rPr sz="1000" b="1" i="0" dirty="0">
                          <a:solidFill>
                            <a:srgbClr val="231F20"/>
                          </a:solidFill>
                          <a:latin typeface="Calibri"/>
                          <a:cs typeface="Calibri"/>
                        </a:rPr>
                        <a:t>a</a:t>
                      </a:r>
                      <a:r>
                        <a:rPr sz="1000" b="1" i="0" spc="-5" dirty="0">
                          <a:solidFill>
                            <a:srgbClr val="231F20"/>
                          </a:solidFill>
                          <a:latin typeface="Calibri"/>
                          <a:cs typeface="Calibri"/>
                        </a:rPr>
                        <a:t>s</a:t>
                      </a:r>
                      <a:r>
                        <a:rPr sz="1000" b="1" i="0" spc="-10" dirty="0">
                          <a:solidFill>
                            <a:srgbClr val="231F20"/>
                          </a:solidFill>
                          <a:latin typeface="Calibri"/>
                          <a:cs typeface="Calibri"/>
                        </a:rPr>
                        <a:t>k</a:t>
                      </a:r>
                      <a:r>
                        <a:rPr sz="1000" b="1" i="0" spc="-5" dirty="0">
                          <a:solidFill>
                            <a:srgbClr val="231F20"/>
                          </a:solidFill>
                          <a:latin typeface="Calibri"/>
                          <a:cs typeface="Calibri"/>
                        </a:rPr>
                        <a:t>s:</a:t>
                      </a:r>
                      <a:endParaRPr sz="1000" b="1" i="0" dirty="0">
                        <a:latin typeface="Calibri"/>
                        <a:cs typeface="Calibri"/>
                      </a:endParaRPr>
                    </a:p>
                  </a:txBody>
                  <a:tcPr marL="0" marR="0" marT="0" marB="0">
                    <a:lnL w="5524">
                      <a:solidFill>
                        <a:srgbClr val="231F20"/>
                      </a:solidFill>
                      <a:prstDash val="solid"/>
                    </a:lnL>
                  </a:tcPr>
                </a:tc>
                <a:tc>
                  <a:txBody>
                    <a:bodyPr/>
                    <a:lstStyle/>
                    <a:p>
                      <a:endParaRPr sz="1000" b="1" i="0" dirty="0">
                        <a:latin typeface="Calibri"/>
                        <a:cs typeface="Calibri"/>
                      </a:endParaRPr>
                    </a:p>
                  </a:txBody>
                  <a:tcPr marL="0" marR="0" marT="0" marB="0"/>
                </a:tc>
                <a:tc>
                  <a:txBody>
                    <a:bodyPr/>
                    <a:lstStyle/>
                    <a:p>
                      <a:endParaRPr sz="1000" b="1" i="0" dirty="0">
                        <a:latin typeface="Calibri"/>
                        <a:cs typeface="Calibri"/>
                      </a:endParaRPr>
                    </a:p>
                  </a:txBody>
                  <a:tcPr marL="0" marR="0" marT="0" marB="0">
                    <a:lnR w="5524">
                      <a:solidFill>
                        <a:srgbClr val="231F20"/>
                      </a:solidFill>
                      <a:prstDash val="solid"/>
                    </a:lnR>
                  </a:tcPr>
                </a:tc>
                <a:extLst>
                  <a:ext uri="{0D108BD9-81ED-4DB2-BD59-A6C34878D82A}">
                    <a16:rowId xmlns:a16="http://schemas.microsoft.com/office/drawing/2014/main" val="10004"/>
                  </a:ext>
                </a:extLst>
              </a:tr>
              <a:tr h="470262">
                <a:tc>
                  <a:txBody>
                    <a:bodyPr/>
                    <a:lstStyle/>
                    <a:p>
                      <a:pPr marL="51435">
                        <a:lnSpc>
                          <a:spcPct val="100000"/>
                        </a:lnSpc>
                      </a:pPr>
                      <a:r>
                        <a:rPr sz="1000" b="1" i="0" dirty="0">
                          <a:solidFill>
                            <a:srgbClr val="231F20"/>
                          </a:solidFill>
                          <a:latin typeface="Calibri"/>
                          <a:cs typeface="Calibri"/>
                        </a:rPr>
                        <a:t>End</a:t>
                      </a:r>
                      <a:r>
                        <a:rPr sz="1000" b="1" i="0" spc="-15" dirty="0">
                          <a:solidFill>
                            <a:srgbClr val="231F20"/>
                          </a:solidFill>
                          <a:latin typeface="Calibri"/>
                          <a:cs typeface="Calibri"/>
                        </a:rPr>
                        <a:t>s</a:t>
                      </a:r>
                      <a:r>
                        <a:rPr sz="1000" b="1" i="0" spc="-5" dirty="0">
                          <a:solidFill>
                            <a:srgbClr val="231F20"/>
                          </a:solidFill>
                          <a:latin typeface="Calibri"/>
                          <a:cs typeface="Calibri"/>
                        </a:rPr>
                        <a:t>t</a:t>
                      </a:r>
                      <a:r>
                        <a:rPr sz="1000" b="1" i="0" dirty="0">
                          <a:solidFill>
                            <a:srgbClr val="231F20"/>
                          </a:solidFill>
                          <a:latin typeface="Calibri"/>
                          <a:cs typeface="Calibri"/>
                        </a:rPr>
                        <a:t>a</a:t>
                      </a:r>
                      <a:r>
                        <a:rPr sz="1000" b="1" i="0" spc="-5" dirty="0">
                          <a:solidFill>
                            <a:srgbClr val="231F20"/>
                          </a:solidFill>
                          <a:latin typeface="Calibri"/>
                          <a:cs typeface="Calibri"/>
                        </a:rPr>
                        <a:t>te</a:t>
                      </a:r>
                      <a:r>
                        <a:rPr sz="1000" b="1" i="0" dirty="0">
                          <a:solidFill>
                            <a:srgbClr val="231F20"/>
                          </a:solidFill>
                          <a:latin typeface="Calibri"/>
                          <a:cs typeface="Calibri"/>
                        </a:rPr>
                        <a:t>:</a:t>
                      </a:r>
                      <a:endParaRPr sz="1000" b="1" i="0" dirty="0">
                        <a:latin typeface="Calibri"/>
                        <a:cs typeface="Calibri"/>
                      </a:endParaRPr>
                    </a:p>
                  </a:txBody>
                  <a:tcPr marL="0" marR="0" marT="0" marB="0">
                    <a:lnL w="5524">
                      <a:solidFill>
                        <a:srgbClr val="231F20"/>
                      </a:solidFill>
                      <a:prstDash val="solid"/>
                    </a:lnL>
                  </a:tcPr>
                </a:tc>
                <a:tc>
                  <a:txBody>
                    <a:bodyPr/>
                    <a:lstStyle/>
                    <a:p>
                      <a:endParaRPr sz="1000" b="1" i="0" dirty="0">
                        <a:latin typeface="Calibri"/>
                        <a:cs typeface="Calibri"/>
                      </a:endParaRPr>
                    </a:p>
                  </a:txBody>
                  <a:tcPr marL="0" marR="0" marT="0" marB="0"/>
                </a:tc>
                <a:tc>
                  <a:txBody>
                    <a:bodyPr/>
                    <a:lstStyle/>
                    <a:p>
                      <a:endParaRPr sz="1000" b="1" i="0" dirty="0">
                        <a:latin typeface="Calibri"/>
                        <a:cs typeface="Calibri"/>
                      </a:endParaRPr>
                    </a:p>
                  </a:txBody>
                  <a:tcPr marL="0" marR="0" marT="0" marB="0">
                    <a:lnR w="5524">
                      <a:solidFill>
                        <a:srgbClr val="231F20"/>
                      </a:solidFill>
                      <a:prstDash val="solid"/>
                    </a:lnR>
                  </a:tcPr>
                </a:tc>
                <a:extLst>
                  <a:ext uri="{0D108BD9-81ED-4DB2-BD59-A6C34878D82A}">
                    <a16:rowId xmlns:a16="http://schemas.microsoft.com/office/drawing/2014/main" val="10005"/>
                  </a:ext>
                </a:extLst>
              </a:tr>
              <a:tr h="686705">
                <a:tc>
                  <a:txBody>
                    <a:bodyPr/>
                    <a:lstStyle/>
                    <a:p>
                      <a:pPr marL="51435">
                        <a:lnSpc>
                          <a:spcPct val="100000"/>
                        </a:lnSpc>
                      </a:pPr>
                      <a:r>
                        <a:rPr sz="1000" b="1" i="0" u="sng" spc="-50" dirty="0">
                          <a:solidFill>
                            <a:srgbClr val="231F20"/>
                          </a:solidFill>
                          <a:latin typeface="Calibri"/>
                          <a:cs typeface="Calibri"/>
                        </a:rPr>
                        <a:t>T</a:t>
                      </a:r>
                      <a:r>
                        <a:rPr sz="1000" b="1" i="0" u="sng" spc="-5" dirty="0">
                          <a:solidFill>
                            <a:srgbClr val="231F20"/>
                          </a:solidFill>
                          <a:latin typeface="Calibri"/>
                          <a:cs typeface="Calibri"/>
                        </a:rPr>
                        <a:t>erra</a:t>
                      </a:r>
                      <a:r>
                        <a:rPr sz="1000" b="1" i="0" u="sng" dirty="0">
                          <a:solidFill>
                            <a:srgbClr val="231F20"/>
                          </a:solidFill>
                          <a:latin typeface="Calibri"/>
                          <a:cs typeface="Calibri"/>
                        </a:rPr>
                        <a:t>in:</a:t>
                      </a:r>
                      <a:endParaRPr sz="1000" b="1" i="0" dirty="0">
                        <a:latin typeface="Calibri"/>
                        <a:cs typeface="Calibri"/>
                      </a:endParaRPr>
                    </a:p>
                  </a:txBody>
                  <a:tcPr marL="0" marR="0" marT="0" marB="0">
                    <a:lnL w="5524">
                      <a:solidFill>
                        <a:srgbClr val="231F20"/>
                      </a:solidFill>
                      <a:prstDash val="solid"/>
                    </a:lnL>
                    <a:lnB w="5524">
                      <a:solidFill>
                        <a:srgbClr val="231F20"/>
                      </a:solidFill>
                      <a:prstDash val="solid"/>
                    </a:lnB>
                  </a:tcPr>
                </a:tc>
                <a:tc>
                  <a:txBody>
                    <a:bodyPr/>
                    <a:lstStyle/>
                    <a:p>
                      <a:pPr marL="421005">
                        <a:lnSpc>
                          <a:spcPct val="100000"/>
                        </a:lnSpc>
                      </a:pPr>
                      <a:r>
                        <a:rPr sz="1000" b="1" i="0" u="sng" dirty="0">
                          <a:solidFill>
                            <a:srgbClr val="231F20"/>
                          </a:solidFill>
                          <a:latin typeface="Calibri"/>
                          <a:cs typeface="Calibri"/>
                        </a:rPr>
                        <a:t>Ene</a:t>
                      </a:r>
                      <a:r>
                        <a:rPr sz="1000" b="1" i="0" u="sng" spc="-20" dirty="0">
                          <a:solidFill>
                            <a:srgbClr val="231F20"/>
                          </a:solidFill>
                          <a:latin typeface="Calibri"/>
                          <a:cs typeface="Calibri"/>
                        </a:rPr>
                        <a:t>m</a:t>
                      </a:r>
                      <a:r>
                        <a:rPr sz="1000" b="1" i="0" u="sng" dirty="0">
                          <a:solidFill>
                            <a:srgbClr val="231F20"/>
                          </a:solidFill>
                          <a:latin typeface="Calibri"/>
                          <a:cs typeface="Calibri"/>
                        </a:rPr>
                        <a:t>y:</a:t>
                      </a:r>
                      <a:endParaRPr sz="1000" b="1" i="0" dirty="0">
                        <a:latin typeface="Calibri"/>
                        <a:cs typeface="Calibri"/>
                      </a:endParaRPr>
                    </a:p>
                  </a:txBody>
                  <a:tcPr marL="0" marR="0" marT="0" marB="0">
                    <a:lnB w="5524">
                      <a:solidFill>
                        <a:srgbClr val="231F20"/>
                      </a:solidFill>
                      <a:prstDash val="solid"/>
                    </a:lnB>
                  </a:tcPr>
                </a:tc>
                <a:tc>
                  <a:txBody>
                    <a:bodyPr/>
                    <a:lstStyle/>
                    <a:p>
                      <a:pPr marL="772795">
                        <a:lnSpc>
                          <a:spcPct val="100000"/>
                        </a:lnSpc>
                      </a:pPr>
                      <a:r>
                        <a:rPr sz="1000" b="1" i="0" u="sng" dirty="0">
                          <a:solidFill>
                            <a:srgbClr val="231F20"/>
                          </a:solidFill>
                          <a:latin typeface="Calibri"/>
                          <a:cs typeface="Calibri"/>
                        </a:rPr>
                        <a:t>Civil</a:t>
                      </a:r>
                      <a:r>
                        <a:rPr sz="1000" b="1" i="0" dirty="0">
                          <a:solidFill>
                            <a:srgbClr val="231F20"/>
                          </a:solidFill>
                          <a:latin typeface="Calibri"/>
                          <a:cs typeface="Calibri"/>
                        </a:rPr>
                        <a:t>:</a:t>
                      </a:r>
                      <a:endParaRPr sz="1000" b="1" i="0" dirty="0">
                        <a:latin typeface="Calibri"/>
                        <a:cs typeface="Calibri"/>
                      </a:endParaRPr>
                    </a:p>
                  </a:txBody>
                  <a:tcPr marL="0" marR="0" marT="0" marB="0">
                    <a:lnR w="5524">
                      <a:solidFill>
                        <a:srgbClr val="231F20"/>
                      </a:solidFill>
                      <a:prstDash val="solid"/>
                    </a:lnR>
                    <a:lnB w="5524">
                      <a:solidFill>
                        <a:srgbClr val="231F20"/>
                      </a:solidFill>
                      <a:prstDash val="solid"/>
                    </a:lnB>
                  </a:tcPr>
                </a:tc>
                <a:extLst>
                  <a:ext uri="{0D108BD9-81ED-4DB2-BD59-A6C34878D82A}">
                    <a16:rowId xmlns:a16="http://schemas.microsoft.com/office/drawing/2014/main" val="10006"/>
                  </a:ext>
                </a:extLst>
              </a:tr>
              <a:tr h="844323">
                <a:tc gridSpan="3">
                  <a:txBody>
                    <a:bodyPr/>
                    <a:lstStyle/>
                    <a:p>
                      <a:pPr marL="51435">
                        <a:lnSpc>
                          <a:spcPct val="100000"/>
                        </a:lnSpc>
                      </a:pPr>
                      <a:r>
                        <a:rPr lang="en-US" sz="1000" b="1" u="sng" spc="-10" dirty="0">
                          <a:solidFill>
                            <a:srgbClr val="231F20"/>
                          </a:solidFill>
                          <a:latin typeface="Calibri"/>
                          <a:cs typeface="Calibri"/>
                        </a:rPr>
                        <a:t>HIGHER</a:t>
                      </a:r>
                      <a:r>
                        <a:rPr sz="1000" b="1" u="sng" dirty="0">
                          <a:solidFill>
                            <a:srgbClr val="231F20"/>
                          </a:solidFill>
                          <a:latin typeface="Calibri"/>
                          <a:cs typeface="Calibri"/>
                        </a:rPr>
                        <a:t> </a:t>
                      </a:r>
                      <a:r>
                        <a:rPr sz="1000" b="1" u="sng" spc="-5" dirty="0">
                          <a:solidFill>
                            <a:srgbClr val="231F20"/>
                          </a:solidFill>
                          <a:latin typeface="Calibri"/>
                          <a:cs typeface="Calibri"/>
                        </a:rPr>
                        <a:t>M</a:t>
                      </a:r>
                      <a:r>
                        <a:rPr sz="1000" b="1" u="sng" dirty="0">
                          <a:solidFill>
                            <a:srgbClr val="231F20"/>
                          </a:solidFill>
                          <a:latin typeface="Calibri"/>
                          <a:cs typeface="Calibri"/>
                        </a:rPr>
                        <a:t>I</a:t>
                      </a:r>
                      <a:r>
                        <a:rPr sz="1000" b="1" u="sng" spc="-5" dirty="0">
                          <a:solidFill>
                            <a:srgbClr val="231F20"/>
                          </a:solidFill>
                          <a:latin typeface="Calibri"/>
                          <a:cs typeface="Calibri"/>
                        </a:rPr>
                        <a:t>SS</a:t>
                      </a:r>
                      <a:r>
                        <a:rPr sz="1000" b="1" u="sng" dirty="0">
                          <a:solidFill>
                            <a:srgbClr val="231F20"/>
                          </a:solidFill>
                          <a:latin typeface="Calibri"/>
                          <a:cs typeface="Calibri"/>
                        </a:rPr>
                        <a:t>ION:</a:t>
                      </a:r>
                      <a:endParaRPr sz="1000" dirty="0">
                        <a:latin typeface="Calibri"/>
                        <a:cs typeface="Calibri"/>
                      </a:endParaRPr>
                    </a:p>
                  </a:txBody>
                  <a:tcPr marL="0" marR="0" marT="0" marB="0">
                    <a:lnL w="5524">
                      <a:solidFill>
                        <a:srgbClr val="231F20"/>
                      </a:solidFill>
                      <a:prstDash val="solid"/>
                    </a:lnL>
                    <a:lnR w="5524">
                      <a:solidFill>
                        <a:srgbClr val="231F20"/>
                      </a:solidFill>
                      <a:prstDash val="solid"/>
                    </a:lnR>
                    <a:lnT w="5524">
                      <a:solidFill>
                        <a:srgbClr val="231F20"/>
                      </a:solidFill>
                      <a:prstDash val="solid"/>
                    </a:lnT>
                    <a:lnB w="5524">
                      <a:solidFill>
                        <a:srgbClr val="231F2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7"/>
                  </a:ext>
                </a:extLst>
              </a:tr>
              <a:tr h="248172">
                <a:tc>
                  <a:txBody>
                    <a:bodyPr/>
                    <a:lstStyle/>
                    <a:p>
                      <a:pPr marL="51435">
                        <a:lnSpc>
                          <a:spcPct val="100000"/>
                        </a:lnSpc>
                      </a:pPr>
                      <a:r>
                        <a:rPr lang="en-US" sz="1000" b="1" u="sng" spc="-10" dirty="0">
                          <a:solidFill>
                            <a:srgbClr val="231F20"/>
                          </a:solidFill>
                          <a:latin typeface="Calibri"/>
                          <a:cs typeface="Calibri"/>
                        </a:rPr>
                        <a:t>HIGHER</a:t>
                      </a:r>
                      <a:r>
                        <a:rPr sz="1000" b="1" u="sng" dirty="0">
                          <a:solidFill>
                            <a:srgbClr val="231F20"/>
                          </a:solidFill>
                          <a:latin typeface="Calibri"/>
                          <a:cs typeface="Calibri"/>
                        </a:rPr>
                        <a:t> INTEN</a:t>
                      </a:r>
                      <a:r>
                        <a:rPr sz="1000" b="1" u="sng" spc="-30" dirty="0">
                          <a:solidFill>
                            <a:srgbClr val="231F20"/>
                          </a:solidFill>
                          <a:latin typeface="Calibri"/>
                          <a:cs typeface="Calibri"/>
                        </a:rPr>
                        <a:t>T</a:t>
                      </a:r>
                      <a:r>
                        <a:rPr sz="1000" b="1" u="sng" dirty="0">
                          <a:solidFill>
                            <a:srgbClr val="231F20"/>
                          </a:solidFill>
                          <a:latin typeface="Calibri"/>
                          <a:cs typeface="Calibri"/>
                        </a:rPr>
                        <a:t>:</a:t>
                      </a:r>
                      <a:endParaRPr sz="1000" dirty="0">
                        <a:latin typeface="Calibri"/>
                        <a:cs typeface="Calibri"/>
                      </a:endParaRPr>
                    </a:p>
                  </a:txBody>
                  <a:tcPr marL="0" marR="0" marT="0" marB="0">
                    <a:lnL w="5524">
                      <a:solidFill>
                        <a:srgbClr val="231F20"/>
                      </a:solidFill>
                      <a:prstDash val="solid"/>
                    </a:lnL>
                    <a:lnT w="5524">
                      <a:solidFill>
                        <a:srgbClr val="231F20"/>
                      </a:solidFill>
                      <a:prstDash val="solid"/>
                    </a:lnT>
                  </a:tcPr>
                </a:tc>
                <a:tc>
                  <a:txBody>
                    <a:bodyPr/>
                    <a:lstStyle/>
                    <a:p>
                      <a:endParaRPr sz="1000" dirty="0">
                        <a:latin typeface="Calibri"/>
                        <a:cs typeface="Calibri"/>
                      </a:endParaRPr>
                    </a:p>
                  </a:txBody>
                  <a:tcPr marL="0" marR="0" marT="0" marB="0">
                    <a:lnT w="5524">
                      <a:solidFill>
                        <a:srgbClr val="231F20"/>
                      </a:solidFill>
                      <a:prstDash val="solid"/>
                    </a:lnT>
                  </a:tcPr>
                </a:tc>
                <a:tc>
                  <a:txBody>
                    <a:bodyPr/>
                    <a:lstStyle/>
                    <a:p>
                      <a:endParaRPr sz="1000" dirty="0">
                        <a:latin typeface="Calibri"/>
                        <a:cs typeface="Calibri"/>
                      </a:endParaRPr>
                    </a:p>
                  </a:txBody>
                  <a:tcPr marL="0" marR="0" marT="0" marB="0">
                    <a:lnR w="5524">
                      <a:solidFill>
                        <a:srgbClr val="231F20"/>
                      </a:solidFill>
                      <a:prstDash val="solid"/>
                    </a:lnR>
                    <a:lnT w="5524">
                      <a:solidFill>
                        <a:srgbClr val="231F20"/>
                      </a:solidFill>
                      <a:prstDash val="solid"/>
                    </a:lnT>
                  </a:tcPr>
                </a:tc>
                <a:extLst>
                  <a:ext uri="{0D108BD9-81ED-4DB2-BD59-A6C34878D82A}">
                    <a16:rowId xmlns:a16="http://schemas.microsoft.com/office/drawing/2014/main" val="10008"/>
                  </a:ext>
                </a:extLst>
              </a:tr>
              <a:tr h="374570">
                <a:tc>
                  <a:txBody>
                    <a:bodyPr/>
                    <a:lstStyle/>
                    <a:p>
                      <a:pPr marL="51435">
                        <a:lnSpc>
                          <a:spcPct val="100000"/>
                        </a:lnSpc>
                      </a:pPr>
                      <a:r>
                        <a:rPr sz="1000" b="1" i="0" dirty="0">
                          <a:solidFill>
                            <a:srgbClr val="231F20"/>
                          </a:solidFill>
                          <a:latin typeface="Calibri"/>
                          <a:cs typeface="Calibri"/>
                        </a:rPr>
                        <a:t>Expanded</a:t>
                      </a:r>
                      <a:r>
                        <a:rPr sz="1000" b="1" i="0" spc="5" dirty="0">
                          <a:solidFill>
                            <a:srgbClr val="231F20"/>
                          </a:solidFill>
                          <a:latin typeface="Calibri"/>
                          <a:cs typeface="Calibri"/>
                        </a:rPr>
                        <a:t> </a:t>
                      </a:r>
                      <a:r>
                        <a:rPr sz="1000" b="1" i="0" dirty="0">
                          <a:solidFill>
                            <a:srgbClr val="231F20"/>
                          </a:solidFill>
                          <a:latin typeface="Calibri"/>
                          <a:cs typeface="Calibri"/>
                        </a:rPr>
                        <a:t>Purpo</a:t>
                      </a:r>
                      <a:r>
                        <a:rPr sz="1000" b="1" i="0" spc="-5" dirty="0">
                          <a:solidFill>
                            <a:srgbClr val="231F20"/>
                          </a:solidFill>
                          <a:latin typeface="Calibri"/>
                          <a:cs typeface="Calibri"/>
                        </a:rPr>
                        <a:t>s</a:t>
                      </a:r>
                      <a:r>
                        <a:rPr sz="1000" b="1" i="0" dirty="0">
                          <a:solidFill>
                            <a:srgbClr val="231F20"/>
                          </a:solidFill>
                          <a:latin typeface="Calibri"/>
                          <a:cs typeface="Calibri"/>
                        </a:rPr>
                        <a:t>e:</a:t>
                      </a:r>
                      <a:endParaRPr sz="1000" i="0">
                        <a:latin typeface="Calibri"/>
                        <a:cs typeface="Calibri"/>
                      </a:endParaRPr>
                    </a:p>
                  </a:txBody>
                  <a:tcPr marL="0" marR="0" marT="0" marB="0">
                    <a:lnL w="5524">
                      <a:solidFill>
                        <a:srgbClr val="231F20"/>
                      </a:solidFill>
                      <a:prstDash val="solid"/>
                    </a:lnL>
                  </a:tcPr>
                </a:tc>
                <a:tc>
                  <a:txBody>
                    <a:bodyPr/>
                    <a:lstStyle/>
                    <a:p>
                      <a:endParaRPr sz="1000" i="0" dirty="0">
                        <a:latin typeface="Calibri"/>
                        <a:cs typeface="Calibri"/>
                      </a:endParaRPr>
                    </a:p>
                  </a:txBody>
                  <a:tcPr marL="0" marR="0" marT="0" marB="0"/>
                </a:tc>
                <a:tc>
                  <a:txBody>
                    <a:bodyPr/>
                    <a:lstStyle/>
                    <a:p>
                      <a:endParaRPr sz="1000" i="0" dirty="0">
                        <a:latin typeface="Calibri"/>
                        <a:cs typeface="Calibri"/>
                      </a:endParaRPr>
                    </a:p>
                  </a:txBody>
                  <a:tcPr marL="0" marR="0" marT="0" marB="0">
                    <a:lnR w="5524">
                      <a:solidFill>
                        <a:srgbClr val="231F20"/>
                      </a:solidFill>
                      <a:prstDash val="solid"/>
                    </a:lnR>
                  </a:tcPr>
                </a:tc>
                <a:extLst>
                  <a:ext uri="{0D108BD9-81ED-4DB2-BD59-A6C34878D82A}">
                    <a16:rowId xmlns:a16="http://schemas.microsoft.com/office/drawing/2014/main" val="10009"/>
                  </a:ext>
                </a:extLst>
              </a:tr>
              <a:tr h="655487">
                <a:tc>
                  <a:txBody>
                    <a:bodyPr/>
                    <a:lstStyle/>
                    <a:p>
                      <a:pPr marL="51435">
                        <a:lnSpc>
                          <a:spcPct val="100000"/>
                        </a:lnSpc>
                      </a:pPr>
                      <a:r>
                        <a:rPr sz="1000" b="1" i="0" spc="-15" dirty="0">
                          <a:solidFill>
                            <a:srgbClr val="231F20"/>
                          </a:solidFill>
                          <a:latin typeface="Calibri"/>
                          <a:cs typeface="Calibri"/>
                        </a:rPr>
                        <a:t>K</a:t>
                      </a:r>
                      <a:r>
                        <a:rPr sz="1000" b="1" i="0" spc="-10" dirty="0">
                          <a:solidFill>
                            <a:srgbClr val="231F20"/>
                          </a:solidFill>
                          <a:latin typeface="Calibri"/>
                          <a:cs typeface="Calibri"/>
                        </a:rPr>
                        <a:t>e</a:t>
                      </a:r>
                      <a:r>
                        <a:rPr sz="1000" b="1" i="0" dirty="0">
                          <a:solidFill>
                            <a:srgbClr val="231F20"/>
                          </a:solidFill>
                          <a:latin typeface="Calibri"/>
                          <a:cs typeface="Calibri"/>
                        </a:rPr>
                        <a:t>y</a:t>
                      </a:r>
                      <a:r>
                        <a:rPr sz="1000" b="1" i="0" spc="5" dirty="0">
                          <a:solidFill>
                            <a:srgbClr val="231F20"/>
                          </a:solidFill>
                          <a:latin typeface="Calibri"/>
                          <a:cs typeface="Calibri"/>
                        </a:rPr>
                        <a:t> </a:t>
                      </a:r>
                      <a:r>
                        <a:rPr sz="1000" b="1" i="0" spc="-50" dirty="0">
                          <a:solidFill>
                            <a:srgbClr val="231F20"/>
                          </a:solidFill>
                          <a:latin typeface="Calibri"/>
                          <a:cs typeface="Calibri"/>
                        </a:rPr>
                        <a:t>T</a:t>
                      </a:r>
                      <a:r>
                        <a:rPr sz="1000" b="1" i="0" dirty="0">
                          <a:solidFill>
                            <a:srgbClr val="231F20"/>
                          </a:solidFill>
                          <a:latin typeface="Calibri"/>
                          <a:cs typeface="Calibri"/>
                        </a:rPr>
                        <a:t>a</a:t>
                      </a:r>
                      <a:r>
                        <a:rPr sz="1000" b="1" i="0" spc="-5" dirty="0">
                          <a:solidFill>
                            <a:srgbClr val="231F20"/>
                          </a:solidFill>
                          <a:latin typeface="Calibri"/>
                          <a:cs typeface="Calibri"/>
                        </a:rPr>
                        <a:t>s</a:t>
                      </a:r>
                      <a:r>
                        <a:rPr sz="1000" b="1" i="0" spc="-10" dirty="0">
                          <a:solidFill>
                            <a:srgbClr val="231F20"/>
                          </a:solidFill>
                          <a:latin typeface="Calibri"/>
                          <a:cs typeface="Calibri"/>
                        </a:rPr>
                        <a:t>k</a:t>
                      </a:r>
                      <a:r>
                        <a:rPr sz="1000" b="1" i="0" spc="-5" dirty="0">
                          <a:solidFill>
                            <a:srgbClr val="231F20"/>
                          </a:solidFill>
                          <a:latin typeface="Calibri"/>
                          <a:cs typeface="Calibri"/>
                        </a:rPr>
                        <a:t>s:</a:t>
                      </a:r>
                      <a:endParaRPr sz="1000" i="0">
                        <a:latin typeface="Calibri"/>
                        <a:cs typeface="Calibri"/>
                      </a:endParaRPr>
                    </a:p>
                  </a:txBody>
                  <a:tcPr marL="0" marR="0" marT="0" marB="0">
                    <a:lnL w="5524">
                      <a:solidFill>
                        <a:srgbClr val="231F20"/>
                      </a:solidFill>
                      <a:prstDash val="solid"/>
                    </a:lnL>
                  </a:tcPr>
                </a:tc>
                <a:tc>
                  <a:txBody>
                    <a:bodyPr/>
                    <a:lstStyle/>
                    <a:p>
                      <a:endParaRPr sz="1000" i="0" dirty="0">
                        <a:latin typeface="Calibri"/>
                        <a:cs typeface="Calibri"/>
                      </a:endParaRPr>
                    </a:p>
                  </a:txBody>
                  <a:tcPr marL="0" marR="0" marT="0" marB="0"/>
                </a:tc>
                <a:tc>
                  <a:txBody>
                    <a:bodyPr/>
                    <a:lstStyle/>
                    <a:p>
                      <a:endParaRPr sz="1000" i="0" dirty="0">
                        <a:latin typeface="Calibri"/>
                        <a:cs typeface="Calibri"/>
                      </a:endParaRPr>
                    </a:p>
                  </a:txBody>
                  <a:tcPr marL="0" marR="0" marT="0" marB="0">
                    <a:lnR w="5524">
                      <a:solidFill>
                        <a:srgbClr val="231F20"/>
                      </a:solidFill>
                      <a:prstDash val="solid"/>
                    </a:lnR>
                  </a:tcPr>
                </a:tc>
                <a:extLst>
                  <a:ext uri="{0D108BD9-81ED-4DB2-BD59-A6C34878D82A}">
                    <a16:rowId xmlns:a16="http://schemas.microsoft.com/office/drawing/2014/main" val="10010"/>
                  </a:ext>
                </a:extLst>
              </a:tr>
              <a:tr h="468202">
                <a:tc>
                  <a:txBody>
                    <a:bodyPr/>
                    <a:lstStyle/>
                    <a:p>
                      <a:pPr marL="51435">
                        <a:lnSpc>
                          <a:spcPct val="100000"/>
                        </a:lnSpc>
                      </a:pPr>
                      <a:r>
                        <a:rPr sz="1000" b="1" i="0" dirty="0">
                          <a:solidFill>
                            <a:srgbClr val="231F20"/>
                          </a:solidFill>
                          <a:latin typeface="Calibri"/>
                          <a:cs typeface="Calibri"/>
                        </a:rPr>
                        <a:t>End</a:t>
                      </a:r>
                      <a:r>
                        <a:rPr sz="1000" b="1" i="0" spc="-15" dirty="0">
                          <a:solidFill>
                            <a:srgbClr val="231F20"/>
                          </a:solidFill>
                          <a:latin typeface="Calibri"/>
                          <a:cs typeface="Calibri"/>
                        </a:rPr>
                        <a:t>s</a:t>
                      </a:r>
                      <a:r>
                        <a:rPr sz="1000" b="1" i="0" spc="-5" dirty="0">
                          <a:solidFill>
                            <a:srgbClr val="231F20"/>
                          </a:solidFill>
                          <a:latin typeface="Calibri"/>
                          <a:cs typeface="Calibri"/>
                        </a:rPr>
                        <a:t>t</a:t>
                      </a:r>
                      <a:r>
                        <a:rPr sz="1000" b="1" i="0" dirty="0">
                          <a:solidFill>
                            <a:srgbClr val="231F20"/>
                          </a:solidFill>
                          <a:latin typeface="Calibri"/>
                          <a:cs typeface="Calibri"/>
                        </a:rPr>
                        <a:t>a</a:t>
                      </a:r>
                      <a:r>
                        <a:rPr sz="1000" b="1" i="0" spc="-5" dirty="0">
                          <a:solidFill>
                            <a:srgbClr val="231F20"/>
                          </a:solidFill>
                          <a:latin typeface="Calibri"/>
                          <a:cs typeface="Calibri"/>
                        </a:rPr>
                        <a:t>te</a:t>
                      </a:r>
                      <a:r>
                        <a:rPr sz="1000" b="1" i="0" dirty="0">
                          <a:solidFill>
                            <a:srgbClr val="231F20"/>
                          </a:solidFill>
                          <a:latin typeface="Calibri"/>
                          <a:cs typeface="Calibri"/>
                        </a:rPr>
                        <a:t>:</a:t>
                      </a:r>
                      <a:endParaRPr sz="1000" i="0">
                        <a:latin typeface="Calibri"/>
                        <a:cs typeface="Calibri"/>
                      </a:endParaRPr>
                    </a:p>
                  </a:txBody>
                  <a:tcPr marL="0" marR="0" marT="0" marB="0">
                    <a:lnL w="5524">
                      <a:solidFill>
                        <a:srgbClr val="231F20"/>
                      </a:solidFill>
                      <a:prstDash val="solid"/>
                    </a:lnL>
                  </a:tcPr>
                </a:tc>
                <a:tc>
                  <a:txBody>
                    <a:bodyPr/>
                    <a:lstStyle/>
                    <a:p>
                      <a:endParaRPr sz="1000" i="0" dirty="0">
                        <a:latin typeface="Calibri"/>
                        <a:cs typeface="Calibri"/>
                      </a:endParaRPr>
                    </a:p>
                  </a:txBody>
                  <a:tcPr marL="0" marR="0" marT="0" marB="0"/>
                </a:tc>
                <a:tc>
                  <a:txBody>
                    <a:bodyPr/>
                    <a:lstStyle/>
                    <a:p>
                      <a:endParaRPr sz="1000" i="0" dirty="0">
                        <a:latin typeface="Calibri"/>
                        <a:cs typeface="Calibri"/>
                      </a:endParaRPr>
                    </a:p>
                  </a:txBody>
                  <a:tcPr marL="0" marR="0" marT="0" marB="0">
                    <a:lnR w="5524">
                      <a:solidFill>
                        <a:srgbClr val="231F20"/>
                      </a:solidFill>
                      <a:prstDash val="solid"/>
                    </a:lnR>
                  </a:tcPr>
                </a:tc>
                <a:extLst>
                  <a:ext uri="{0D108BD9-81ED-4DB2-BD59-A6C34878D82A}">
                    <a16:rowId xmlns:a16="http://schemas.microsoft.com/office/drawing/2014/main" val="10011"/>
                  </a:ext>
                </a:extLst>
              </a:tr>
              <a:tr h="672641">
                <a:tc>
                  <a:txBody>
                    <a:bodyPr/>
                    <a:lstStyle/>
                    <a:p>
                      <a:pPr marL="51435">
                        <a:lnSpc>
                          <a:spcPct val="100000"/>
                        </a:lnSpc>
                      </a:pPr>
                      <a:r>
                        <a:rPr sz="1000" b="1" i="0" u="sng" spc="-50" dirty="0">
                          <a:solidFill>
                            <a:srgbClr val="231F20"/>
                          </a:solidFill>
                          <a:latin typeface="Calibri"/>
                          <a:cs typeface="Calibri"/>
                        </a:rPr>
                        <a:t>T</a:t>
                      </a:r>
                      <a:r>
                        <a:rPr sz="1000" b="1" i="0" u="sng" spc="-5" dirty="0">
                          <a:solidFill>
                            <a:srgbClr val="231F20"/>
                          </a:solidFill>
                          <a:latin typeface="Calibri"/>
                          <a:cs typeface="Calibri"/>
                        </a:rPr>
                        <a:t>erra</a:t>
                      </a:r>
                      <a:r>
                        <a:rPr sz="1000" b="1" i="0" u="sng" dirty="0">
                          <a:solidFill>
                            <a:srgbClr val="231F20"/>
                          </a:solidFill>
                          <a:latin typeface="Calibri"/>
                          <a:cs typeface="Calibri"/>
                        </a:rPr>
                        <a:t>in:</a:t>
                      </a:r>
                      <a:endParaRPr sz="1000" i="0">
                        <a:latin typeface="Calibri"/>
                        <a:cs typeface="Calibri"/>
                      </a:endParaRPr>
                    </a:p>
                  </a:txBody>
                  <a:tcPr marL="0" marR="0" marT="0" marB="0">
                    <a:lnL w="5524">
                      <a:solidFill>
                        <a:srgbClr val="231F20"/>
                      </a:solidFill>
                      <a:prstDash val="solid"/>
                    </a:lnL>
                    <a:lnB w="5524">
                      <a:solidFill>
                        <a:srgbClr val="231F20"/>
                      </a:solidFill>
                      <a:prstDash val="solid"/>
                    </a:lnB>
                  </a:tcPr>
                </a:tc>
                <a:tc>
                  <a:txBody>
                    <a:bodyPr/>
                    <a:lstStyle/>
                    <a:p>
                      <a:pPr marL="421005">
                        <a:lnSpc>
                          <a:spcPct val="100000"/>
                        </a:lnSpc>
                      </a:pPr>
                      <a:r>
                        <a:rPr sz="1000" b="1" i="0" u="sng" dirty="0">
                          <a:solidFill>
                            <a:srgbClr val="231F20"/>
                          </a:solidFill>
                          <a:latin typeface="Calibri"/>
                          <a:cs typeface="Calibri"/>
                        </a:rPr>
                        <a:t>Ene</a:t>
                      </a:r>
                      <a:r>
                        <a:rPr sz="1000" b="1" i="0" u="sng" spc="-20" dirty="0">
                          <a:solidFill>
                            <a:srgbClr val="231F20"/>
                          </a:solidFill>
                          <a:latin typeface="Calibri"/>
                          <a:cs typeface="Calibri"/>
                        </a:rPr>
                        <a:t>m</a:t>
                      </a:r>
                      <a:r>
                        <a:rPr sz="1000" b="1" i="0" u="sng" dirty="0">
                          <a:solidFill>
                            <a:srgbClr val="231F20"/>
                          </a:solidFill>
                          <a:latin typeface="Calibri"/>
                          <a:cs typeface="Calibri"/>
                        </a:rPr>
                        <a:t>y:</a:t>
                      </a:r>
                      <a:endParaRPr sz="1000" i="0">
                        <a:latin typeface="Calibri"/>
                        <a:cs typeface="Calibri"/>
                      </a:endParaRPr>
                    </a:p>
                  </a:txBody>
                  <a:tcPr marL="0" marR="0" marT="0" marB="0">
                    <a:lnB w="5524">
                      <a:solidFill>
                        <a:srgbClr val="231F20"/>
                      </a:solidFill>
                      <a:prstDash val="solid"/>
                    </a:lnB>
                  </a:tcPr>
                </a:tc>
                <a:tc>
                  <a:txBody>
                    <a:bodyPr/>
                    <a:lstStyle/>
                    <a:p>
                      <a:pPr marL="772795">
                        <a:lnSpc>
                          <a:spcPct val="100000"/>
                        </a:lnSpc>
                      </a:pPr>
                      <a:r>
                        <a:rPr sz="1000" b="1" i="0" u="sng" dirty="0">
                          <a:solidFill>
                            <a:srgbClr val="231F20"/>
                          </a:solidFill>
                          <a:latin typeface="Calibri"/>
                          <a:cs typeface="Calibri"/>
                        </a:rPr>
                        <a:t>Civil</a:t>
                      </a:r>
                      <a:r>
                        <a:rPr sz="1000" b="1" i="0" dirty="0">
                          <a:solidFill>
                            <a:srgbClr val="231F20"/>
                          </a:solidFill>
                          <a:latin typeface="Calibri"/>
                          <a:cs typeface="Calibri"/>
                        </a:rPr>
                        <a:t>:</a:t>
                      </a:r>
                      <a:endParaRPr sz="1000" i="0">
                        <a:latin typeface="Calibri"/>
                        <a:cs typeface="Calibri"/>
                      </a:endParaRPr>
                    </a:p>
                  </a:txBody>
                  <a:tcPr marL="0" marR="0" marT="0" marB="0">
                    <a:lnR w="5524">
                      <a:solidFill>
                        <a:srgbClr val="231F20"/>
                      </a:solidFill>
                      <a:prstDash val="solid"/>
                    </a:lnR>
                    <a:lnB w="5524">
                      <a:solidFill>
                        <a:srgbClr val="231F20"/>
                      </a:solidFill>
                      <a:prstDash val="solid"/>
                    </a:lnB>
                  </a:tcPr>
                </a:tc>
                <a:extLst>
                  <a:ext uri="{0D108BD9-81ED-4DB2-BD59-A6C34878D82A}">
                    <a16:rowId xmlns:a16="http://schemas.microsoft.com/office/drawing/2014/main" val="10012"/>
                  </a:ext>
                </a:extLst>
              </a:tr>
            </a:tbl>
          </a:graphicData>
        </a:graphic>
      </p:graphicFrame>
      <p:sp>
        <p:nvSpPr>
          <p:cNvPr id="4" name="object 2"/>
          <p:cNvSpPr txBox="1"/>
          <p:nvPr/>
        </p:nvSpPr>
        <p:spPr>
          <a:xfrm>
            <a:off x="2890573" y="55659"/>
            <a:ext cx="3362854" cy="210827"/>
          </a:xfrm>
          <a:prstGeom prst="rect">
            <a:avLst/>
          </a:prstGeom>
        </p:spPr>
        <p:txBody>
          <a:bodyPr vert="horz" wrap="square" lIns="0" tIns="0" rIns="0" bIns="0" rtlCol="0">
            <a:spAutoFit/>
          </a:bodyPr>
          <a:lstStyle/>
          <a:p>
            <a:pPr marL="14502"/>
            <a:r>
              <a:rPr sz="1370" b="1" spc="-5" dirty="0">
                <a:solidFill>
                  <a:srgbClr val="231F20"/>
                </a:solidFill>
                <a:latin typeface="Arial" panose="020B0604020202020204" pitchFamily="34" charset="0"/>
                <a:cs typeface="Arial" panose="020B0604020202020204" pitchFamily="34" charset="0"/>
              </a:rPr>
              <a:t>H</a:t>
            </a:r>
            <a:r>
              <a:rPr sz="1370" b="1" dirty="0">
                <a:solidFill>
                  <a:srgbClr val="231F20"/>
                </a:solidFill>
                <a:latin typeface="Arial" panose="020B0604020202020204" pitchFamily="34" charset="0"/>
                <a:cs typeface="Arial" panose="020B0604020202020204" pitchFamily="34" charset="0"/>
              </a:rPr>
              <a:t>I</a:t>
            </a:r>
            <a:r>
              <a:rPr sz="1370" b="1" spc="-17" dirty="0">
                <a:solidFill>
                  <a:srgbClr val="231F20"/>
                </a:solidFill>
                <a:latin typeface="Arial" panose="020B0604020202020204" pitchFamily="34" charset="0"/>
                <a:cs typeface="Arial" panose="020B0604020202020204" pitchFamily="34" charset="0"/>
              </a:rPr>
              <a:t>G</a:t>
            </a:r>
            <a:r>
              <a:rPr sz="1370" b="1" spc="-23" dirty="0">
                <a:solidFill>
                  <a:srgbClr val="231F20"/>
                </a:solidFill>
                <a:latin typeface="Arial" panose="020B0604020202020204" pitchFamily="34" charset="0"/>
                <a:cs typeface="Arial" panose="020B0604020202020204" pitchFamily="34" charset="0"/>
              </a:rPr>
              <a:t>H</a:t>
            </a:r>
            <a:r>
              <a:rPr sz="1370" b="1" spc="-17" dirty="0">
                <a:solidFill>
                  <a:srgbClr val="231F20"/>
                </a:solidFill>
                <a:latin typeface="Arial" panose="020B0604020202020204" pitchFamily="34" charset="0"/>
                <a:cs typeface="Arial" panose="020B0604020202020204" pitchFamily="34" charset="0"/>
              </a:rPr>
              <a:t>E</a:t>
            </a:r>
            <a:r>
              <a:rPr sz="1370" b="1" dirty="0">
                <a:solidFill>
                  <a:srgbClr val="231F20"/>
                </a:solidFill>
                <a:latin typeface="Arial" panose="020B0604020202020204" pitchFamily="34" charset="0"/>
                <a:cs typeface="Arial" panose="020B0604020202020204" pitchFamily="34" charset="0"/>
              </a:rPr>
              <a:t>R</a:t>
            </a:r>
            <a:r>
              <a:rPr sz="1370" b="1" spc="-40" dirty="0">
                <a:solidFill>
                  <a:srgbClr val="231F20"/>
                </a:solidFill>
                <a:latin typeface="Arial" panose="020B0604020202020204" pitchFamily="34" charset="0"/>
                <a:cs typeface="Arial" panose="020B0604020202020204" pitchFamily="34" charset="0"/>
              </a:rPr>
              <a:t> </a:t>
            </a:r>
            <a:r>
              <a:rPr sz="1370" b="1" spc="-11" dirty="0">
                <a:solidFill>
                  <a:srgbClr val="231F20"/>
                </a:solidFill>
                <a:latin typeface="Arial" panose="020B0604020202020204" pitchFamily="34" charset="0"/>
                <a:cs typeface="Arial" panose="020B0604020202020204" pitchFamily="34" charset="0"/>
              </a:rPr>
              <a:t>M</a:t>
            </a:r>
            <a:r>
              <a:rPr sz="1370" b="1" dirty="0">
                <a:solidFill>
                  <a:srgbClr val="231F20"/>
                </a:solidFill>
                <a:latin typeface="Arial" panose="020B0604020202020204" pitchFamily="34" charset="0"/>
                <a:cs typeface="Arial" panose="020B0604020202020204" pitchFamily="34" charset="0"/>
              </a:rPr>
              <a:t>I</a:t>
            </a:r>
            <a:r>
              <a:rPr sz="1370" b="1" spc="-17" dirty="0">
                <a:solidFill>
                  <a:srgbClr val="231F20"/>
                </a:solidFill>
                <a:latin typeface="Arial" panose="020B0604020202020204" pitchFamily="34" charset="0"/>
                <a:cs typeface="Arial" panose="020B0604020202020204" pitchFamily="34" charset="0"/>
              </a:rPr>
              <a:t>SS</a:t>
            </a:r>
            <a:r>
              <a:rPr sz="1370" b="1" spc="-11" dirty="0">
                <a:solidFill>
                  <a:srgbClr val="231F20"/>
                </a:solidFill>
                <a:latin typeface="Arial" panose="020B0604020202020204" pitchFamily="34" charset="0"/>
                <a:cs typeface="Arial" panose="020B0604020202020204" pitchFamily="34" charset="0"/>
              </a:rPr>
              <a:t>I</a:t>
            </a:r>
            <a:r>
              <a:rPr sz="1370" b="1" spc="-23" dirty="0">
                <a:solidFill>
                  <a:srgbClr val="231F20"/>
                </a:solidFill>
                <a:latin typeface="Arial" panose="020B0604020202020204" pitchFamily="34" charset="0"/>
                <a:cs typeface="Arial" panose="020B0604020202020204" pitchFamily="34" charset="0"/>
              </a:rPr>
              <a:t>ON</a:t>
            </a:r>
            <a:r>
              <a:rPr sz="1370" b="1" dirty="0">
                <a:solidFill>
                  <a:srgbClr val="231F20"/>
                </a:solidFill>
                <a:latin typeface="Arial" panose="020B0604020202020204" pitchFamily="34" charset="0"/>
                <a:cs typeface="Arial" panose="020B0604020202020204" pitchFamily="34" charset="0"/>
              </a:rPr>
              <a:t>,</a:t>
            </a:r>
            <a:r>
              <a:rPr sz="1370" b="1" spc="-40" dirty="0">
                <a:solidFill>
                  <a:srgbClr val="231F20"/>
                </a:solidFill>
                <a:latin typeface="Arial" panose="020B0604020202020204" pitchFamily="34" charset="0"/>
                <a:cs typeface="Arial" panose="020B0604020202020204" pitchFamily="34" charset="0"/>
              </a:rPr>
              <a:t> </a:t>
            </a:r>
            <a:r>
              <a:rPr sz="1370" b="1" dirty="0">
                <a:solidFill>
                  <a:srgbClr val="231F20"/>
                </a:solidFill>
                <a:latin typeface="Arial" panose="020B0604020202020204" pitchFamily="34" charset="0"/>
                <a:cs typeface="Arial" panose="020B0604020202020204" pitchFamily="34" charset="0"/>
              </a:rPr>
              <a:t>I</a:t>
            </a:r>
            <a:r>
              <a:rPr sz="1370" b="1" spc="-5" dirty="0">
                <a:solidFill>
                  <a:srgbClr val="231F20"/>
                </a:solidFill>
                <a:latin typeface="Arial" panose="020B0604020202020204" pitchFamily="34" charset="0"/>
                <a:cs typeface="Arial" panose="020B0604020202020204" pitchFamily="34" charset="0"/>
              </a:rPr>
              <a:t>N</a:t>
            </a:r>
            <a:r>
              <a:rPr sz="1370" b="1" spc="-17" dirty="0">
                <a:solidFill>
                  <a:srgbClr val="231F20"/>
                </a:solidFill>
                <a:latin typeface="Arial" panose="020B0604020202020204" pitchFamily="34" charset="0"/>
                <a:cs typeface="Arial" panose="020B0604020202020204" pitchFamily="34" charset="0"/>
              </a:rPr>
              <a:t>TE</a:t>
            </a:r>
            <a:r>
              <a:rPr sz="1370" b="1" spc="-23" dirty="0">
                <a:solidFill>
                  <a:srgbClr val="231F20"/>
                </a:solidFill>
                <a:latin typeface="Arial" panose="020B0604020202020204" pitchFamily="34" charset="0"/>
                <a:cs typeface="Arial" panose="020B0604020202020204" pitchFamily="34" charset="0"/>
              </a:rPr>
              <a:t>N</a:t>
            </a:r>
            <a:r>
              <a:rPr sz="1370" b="1" spc="-166" dirty="0">
                <a:solidFill>
                  <a:srgbClr val="231F20"/>
                </a:solidFill>
                <a:latin typeface="Arial" panose="020B0604020202020204" pitchFamily="34" charset="0"/>
                <a:cs typeface="Arial" panose="020B0604020202020204" pitchFamily="34" charset="0"/>
              </a:rPr>
              <a:t>T</a:t>
            </a:r>
            <a:r>
              <a:rPr sz="1370" b="1" dirty="0">
                <a:solidFill>
                  <a:srgbClr val="231F20"/>
                </a:solidFill>
                <a:latin typeface="Arial" panose="020B0604020202020204" pitchFamily="34" charset="0"/>
                <a:cs typeface="Arial" panose="020B0604020202020204" pitchFamily="34" charset="0"/>
              </a:rPr>
              <a:t>,</a:t>
            </a:r>
            <a:r>
              <a:rPr sz="1370" b="1" spc="-28" dirty="0">
                <a:solidFill>
                  <a:srgbClr val="231F20"/>
                </a:solidFill>
                <a:latin typeface="Arial" panose="020B0604020202020204" pitchFamily="34" charset="0"/>
                <a:cs typeface="Arial" panose="020B0604020202020204" pitchFamily="34" charset="0"/>
              </a:rPr>
              <a:t> </a:t>
            </a:r>
            <a:r>
              <a:rPr sz="1370" b="1" dirty="0">
                <a:solidFill>
                  <a:srgbClr val="231F20"/>
                </a:solidFill>
                <a:latin typeface="Arial" panose="020B0604020202020204" pitchFamily="34" charset="0"/>
                <a:cs typeface="Arial" panose="020B0604020202020204" pitchFamily="34" charset="0"/>
              </a:rPr>
              <a:t>&amp;</a:t>
            </a:r>
            <a:r>
              <a:rPr sz="1370" b="1" spc="-23" dirty="0">
                <a:solidFill>
                  <a:srgbClr val="231F20"/>
                </a:solidFill>
                <a:latin typeface="Arial" panose="020B0604020202020204" pitchFamily="34" charset="0"/>
                <a:cs typeface="Arial" panose="020B0604020202020204" pitchFamily="34" charset="0"/>
              </a:rPr>
              <a:t> C</a:t>
            </a:r>
            <a:r>
              <a:rPr sz="1370" b="1" spc="-11" dirty="0">
                <a:solidFill>
                  <a:srgbClr val="231F20"/>
                </a:solidFill>
                <a:latin typeface="Arial" panose="020B0604020202020204" pitchFamily="34" charset="0"/>
                <a:cs typeface="Arial" panose="020B0604020202020204" pitchFamily="34" charset="0"/>
              </a:rPr>
              <a:t>O</a:t>
            </a:r>
            <a:r>
              <a:rPr sz="1370" b="1" spc="-17" dirty="0">
                <a:solidFill>
                  <a:srgbClr val="231F20"/>
                </a:solidFill>
                <a:latin typeface="Arial" panose="020B0604020202020204" pitchFamily="34" charset="0"/>
                <a:cs typeface="Arial" panose="020B0604020202020204" pitchFamily="34" charset="0"/>
              </a:rPr>
              <a:t>N</a:t>
            </a:r>
            <a:r>
              <a:rPr sz="1370" b="1" spc="-11" dirty="0">
                <a:solidFill>
                  <a:srgbClr val="231F20"/>
                </a:solidFill>
                <a:latin typeface="Arial" panose="020B0604020202020204" pitchFamily="34" charset="0"/>
                <a:cs typeface="Arial" panose="020B0604020202020204" pitchFamily="34" charset="0"/>
              </a:rPr>
              <a:t>C</a:t>
            </a:r>
            <a:r>
              <a:rPr sz="1370" b="1" spc="-17" dirty="0">
                <a:solidFill>
                  <a:srgbClr val="231F20"/>
                </a:solidFill>
                <a:latin typeface="Arial" panose="020B0604020202020204" pitchFamily="34" charset="0"/>
                <a:cs typeface="Arial" panose="020B0604020202020204" pitchFamily="34" charset="0"/>
              </a:rPr>
              <a:t>E</a:t>
            </a:r>
            <a:r>
              <a:rPr sz="1370" b="1" spc="-28" dirty="0">
                <a:solidFill>
                  <a:srgbClr val="231F20"/>
                </a:solidFill>
                <a:latin typeface="Arial" panose="020B0604020202020204" pitchFamily="34" charset="0"/>
                <a:cs typeface="Arial" panose="020B0604020202020204" pitchFamily="34" charset="0"/>
              </a:rPr>
              <a:t>P</a:t>
            </a:r>
            <a:r>
              <a:rPr sz="1370" b="1" dirty="0">
                <a:solidFill>
                  <a:srgbClr val="231F20"/>
                </a:solidFill>
                <a:latin typeface="Arial" panose="020B0604020202020204" pitchFamily="34" charset="0"/>
                <a:cs typeface="Arial" panose="020B0604020202020204" pitchFamily="34" charset="0"/>
              </a:rPr>
              <a:t>T</a:t>
            </a:r>
            <a:endParaRPr sz="137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08837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5"/>
          <p:cNvGraphicFramePr>
            <a:graphicFrameLocks noGrp="1"/>
          </p:cNvGraphicFramePr>
          <p:nvPr>
            <p:extLst>
              <p:ext uri="{D42A27DB-BD31-4B8C-83A1-F6EECF244321}">
                <p14:modId xmlns:p14="http://schemas.microsoft.com/office/powerpoint/2010/main" val="2286875830"/>
              </p:ext>
            </p:extLst>
          </p:nvPr>
        </p:nvGraphicFramePr>
        <p:xfrm>
          <a:off x="-1600" y="6804"/>
          <a:ext cx="9136319" cy="6830843"/>
        </p:xfrm>
        <a:graphic>
          <a:graphicData uri="http://schemas.openxmlformats.org/drawingml/2006/table">
            <a:tbl>
              <a:tblPr firstRow="1" bandRow="1">
                <a:tableStyleId>{2D5ABB26-0587-4C30-8999-92F81FD0307C}</a:tableStyleId>
              </a:tblPr>
              <a:tblGrid>
                <a:gridCol w="2816265">
                  <a:extLst>
                    <a:ext uri="{9D8B030D-6E8A-4147-A177-3AD203B41FA5}">
                      <a16:colId xmlns:a16="http://schemas.microsoft.com/office/drawing/2014/main" val="20000"/>
                    </a:ext>
                  </a:extLst>
                </a:gridCol>
                <a:gridCol w="2893166">
                  <a:extLst>
                    <a:ext uri="{9D8B030D-6E8A-4147-A177-3AD203B41FA5}">
                      <a16:colId xmlns:a16="http://schemas.microsoft.com/office/drawing/2014/main" val="20001"/>
                    </a:ext>
                  </a:extLst>
                </a:gridCol>
                <a:gridCol w="3426888">
                  <a:extLst>
                    <a:ext uri="{9D8B030D-6E8A-4147-A177-3AD203B41FA5}">
                      <a16:colId xmlns:a16="http://schemas.microsoft.com/office/drawing/2014/main" val="20002"/>
                    </a:ext>
                  </a:extLst>
                </a:gridCol>
              </a:tblGrid>
              <a:tr h="627985">
                <a:tc gridSpan="3">
                  <a:txBody>
                    <a:bodyPr/>
                    <a:lstStyle/>
                    <a:p>
                      <a:pPr marL="46355" algn="ctr">
                        <a:lnSpc>
                          <a:spcPct val="100000"/>
                        </a:lnSpc>
                      </a:pPr>
                      <a:endParaRPr sz="1200" b="1" dirty="0">
                        <a:solidFill>
                          <a:srgbClr val="231F20"/>
                        </a:solidFill>
                        <a:latin typeface="Aptos"/>
                        <a:cs typeface="Calibri Light"/>
                      </a:endParaRPr>
                    </a:p>
                  </a:txBody>
                  <a:tcPr marL="0" marR="0" marT="0" marB="0">
                    <a:lnL w="15646">
                      <a:solidFill>
                        <a:srgbClr val="282973"/>
                      </a:solidFill>
                      <a:prstDash val="solid"/>
                    </a:lnL>
                    <a:lnR w="15646">
                      <a:solidFill>
                        <a:srgbClr val="282973"/>
                      </a:solidFill>
                      <a:prstDash val="solid"/>
                    </a:lnR>
                    <a:lnT w="15646">
                      <a:solidFill>
                        <a:srgbClr val="282973"/>
                      </a:solidFill>
                      <a:prstDash val="solid"/>
                    </a:lnT>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1451479">
                <a:tc gridSpan="3">
                  <a:txBody>
                    <a:bodyPr/>
                    <a:lstStyle/>
                    <a:p>
                      <a:pPr lvl="0">
                        <a:buNone/>
                      </a:pPr>
                      <a:r>
                        <a:rPr lang="en-US" sz="1050" b="1" i="0" u="none" strike="noStrike" noProof="0" dirty="0">
                          <a:solidFill>
                            <a:srgbClr val="231F20"/>
                          </a:solidFill>
                          <a:latin typeface="Arial"/>
                        </a:rPr>
                        <a:t>MISSION:</a:t>
                      </a:r>
                      <a:endParaRPr sz="1050" dirty="0"/>
                    </a:p>
                  </a:txBody>
                  <a:tcPr marL="0" marR="0" marT="0" marB="0">
                    <a:lnL w="15646">
                      <a:solidFill>
                        <a:srgbClr val="282973"/>
                      </a:solidFill>
                      <a:prstDash val="solid"/>
                    </a:lnL>
                    <a:lnR w="15646">
                      <a:solidFill>
                        <a:srgbClr val="282973"/>
                      </a:solidFill>
                      <a:prstDash val="solid"/>
                    </a:lnR>
                    <a:lnB w="5524">
                      <a:solidFill>
                        <a:srgbClr val="231F20"/>
                      </a:solidFill>
                      <a:prstDash val="solid"/>
                    </a:lnB>
                    <a:no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r h="1498875">
                <a:tc gridSpan="3">
                  <a:txBody>
                    <a:bodyPr/>
                    <a:lstStyle/>
                    <a:p>
                      <a:pPr marL="20320">
                        <a:lnSpc>
                          <a:spcPct val="100000"/>
                        </a:lnSpc>
                      </a:pPr>
                      <a:r>
                        <a:rPr sz="1000" b="1" dirty="0">
                          <a:solidFill>
                            <a:srgbClr val="231F20"/>
                          </a:solidFill>
                          <a:latin typeface="Arial"/>
                          <a:cs typeface="Arial"/>
                        </a:rPr>
                        <a:t>EX</a:t>
                      </a:r>
                      <a:r>
                        <a:rPr sz="1000" b="1" spc="-50" dirty="0">
                          <a:solidFill>
                            <a:srgbClr val="231F20"/>
                          </a:solidFill>
                          <a:latin typeface="Arial"/>
                          <a:cs typeface="Arial"/>
                        </a:rPr>
                        <a:t>P</a:t>
                      </a:r>
                      <a:r>
                        <a:rPr sz="1000" b="1" spc="-25" dirty="0">
                          <a:solidFill>
                            <a:srgbClr val="231F20"/>
                          </a:solidFill>
                          <a:latin typeface="Arial"/>
                          <a:cs typeface="Arial"/>
                        </a:rPr>
                        <a:t>A</a:t>
                      </a:r>
                      <a:r>
                        <a:rPr sz="1000" b="1" spc="-5" dirty="0">
                          <a:solidFill>
                            <a:srgbClr val="231F20"/>
                          </a:solidFill>
                          <a:latin typeface="Arial"/>
                          <a:cs typeface="Arial"/>
                        </a:rPr>
                        <a:t>ND</a:t>
                      </a:r>
                      <a:r>
                        <a:rPr sz="1000" b="1" dirty="0">
                          <a:solidFill>
                            <a:srgbClr val="231F20"/>
                          </a:solidFill>
                          <a:latin typeface="Arial"/>
                          <a:cs typeface="Arial"/>
                        </a:rPr>
                        <a:t>ED</a:t>
                      </a:r>
                      <a:r>
                        <a:rPr sz="1000" b="1" spc="10" dirty="0">
                          <a:solidFill>
                            <a:srgbClr val="231F20"/>
                          </a:solidFill>
                          <a:latin typeface="Arial"/>
                          <a:cs typeface="Arial"/>
                        </a:rPr>
                        <a:t> </a:t>
                      </a:r>
                      <a:r>
                        <a:rPr sz="1000" b="1" dirty="0">
                          <a:solidFill>
                            <a:srgbClr val="231F20"/>
                          </a:solidFill>
                          <a:latin typeface="Arial"/>
                          <a:cs typeface="Arial"/>
                        </a:rPr>
                        <a:t>P</a:t>
                      </a:r>
                      <a:r>
                        <a:rPr sz="1000" b="1" spc="-5" dirty="0">
                          <a:solidFill>
                            <a:srgbClr val="231F20"/>
                          </a:solidFill>
                          <a:latin typeface="Arial"/>
                          <a:cs typeface="Arial"/>
                        </a:rPr>
                        <a:t>UR</a:t>
                      </a:r>
                      <a:r>
                        <a:rPr sz="1000" b="1" dirty="0">
                          <a:solidFill>
                            <a:srgbClr val="231F20"/>
                          </a:solidFill>
                          <a:latin typeface="Arial"/>
                          <a:cs typeface="Arial"/>
                        </a:rPr>
                        <a:t>P</a:t>
                      </a:r>
                      <a:r>
                        <a:rPr sz="1000" b="1" spc="-5" dirty="0">
                          <a:solidFill>
                            <a:srgbClr val="231F20"/>
                          </a:solidFill>
                          <a:latin typeface="Arial"/>
                          <a:cs typeface="Arial"/>
                        </a:rPr>
                        <a:t>O</a:t>
                      </a:r>
                      <a:r>
                        <a:rPr sz="1000" b="1" dirty="0">
                          <a:solidFill>
                            <a:srgbClr val="231F20"/>
                          </a:solidFill>
                          <a:latin typeface="Arial"/>
                          <a:cs typeface="Arial"/>
                        </a:rPr>
                        <a:t>SE:</a:t>
                      </a:r>
                      <a:endParaRPr sz="1000">
                        <a:latin typeface="Arial"/>
                        <a:cs typeface="Arial"/>
                      </a:endParaRPr>
                    </a:p>
                  </a:txBody>
                  <a:tcPr marL="0" marR="0" marT="0" marB="0">
                    <a:lnL w="15646">
                      <a:solidFill>
                        <a:srgbClr val="282973"/>
                      </a:solidFill>
                      <a:prstDash val="solid"/>
                    </a:lnL>
                    <a:lnR w="15646">
                      <a:solidFill>
                        <a:srgbClr val="282973"/>
                      </a:solidFill>
                      <a:prstDash val="solid"/>
                    </a:lnR>
                    <a:lnT w="5524" cap="flat" cmpd="sng" algn="ctr">
                      <a:solidFill>
                        <a:srgbClr val="231F20"/>
                      </a:solidFill>
                      <a:prstDash val="solid"/>
                      <a:round/>
                      <a:headEnd type="none" w="med" len="med"/>
                      <a:tailEnd type="none" w="med" len="med"/>
                    </a:lnT>
                    <a:lnB w="5524">
                      <a:solidFill>
                        <a:srgbClr val="231F2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r h="1747701">
                <a:tc gridSpan="3">
                  <a:txBody>
                    <a:bodyPr/>
                    <a:lstStyle/>
                    <a:p>
                      <a:pPr marL="20320">
                        <a:lnSpc>
                          <a:spcPct val="100000"/>
                        </a:lnSpc>
                      </a:pPr>
                      <a:r>
                        <a:rPr sz="1000" b="1" spc="-5" dirty="0">
                          <a:solidFill>
                            <a:srgbClr val="231F20"/>
                          </a:solidFill>
                          <a:latin typeface="Arial"/>
                          <a:cs typeface="Arial"/>
                        </a:rPr>
                        <a:t>K</a:t>
                      </a:r>
                      <a:r>
                        <a:rPr sz="1000" b="1" dirty="0">
                          <a:solidFill>
                            <a:srgbClr val="231F20"/>
                          </a:solidFill>
                          <a:latin typeface="Arial"/>
                          <a:cs typeface="Arial"/>
                        </a:rPr>
                        <a:t>EY</a:t>
                      </a:r>
                      <a:r>
                        <a:rPr sz="1000" b="1" spc="-5" dirty="0">
                          <a:solidFill>
                            <a:srgbClr val="231F20"/>
                          </a:solidFill>
                          <a:latin typeface="Arial"/>
                          <a:cs typeface="Arial"/>
                        </a:rPr>
                        <a:t> </a:t>
                      </a:r>
                      <a:r>
                        <a:rPr sz="1000" b="1" spc="-55" dirty="0">
                          <a:solidFill>
                            <a:srgbClr val="231F20"/>
                          </a:solidFill>
                          <a:latin typeface="Arial"/>
                          <a:cs typeface="Arial"/>
                        </a:rPr>
                        <a:t>T</a:t>
                      </a:r>
                      <a:r>
                        <a:rPr sz="1000" b="1" spc="-25" dirty="0">
                          <a:solidFill>
                            <a:srgbClr val="231F20"/>
                          </a:solidFill>
                          <a:latin typeface="Arial"/>
                          <a:cs typeface="Arial"/>
                        </a:rPr>
                        <a:t>A</a:t>
                      </a:r>
                      <a:r>
                        <a:rPr sz="1000" b="1" dirty="0">
                          <a:solidFill>
                            <a:srgbClr val="231F20"/>
                          </a:solidFill>
                          <a:latin typeface="Arial"/>
                          <a:cs typeface="Arial"/>
                        </a:rPr>
                        <a:t>S</a:t>
                      </a:r>
                      <a:r>
                        <a:rPr sz="1000" b="1" spc="-5" dirty="0">
                          <a:solidFill>
                            <a:srgbClr val="231F20"/>
                          </a:solidFill>
                          <a:latin typeface="Arial"/>
                          <a:cs typeface="Arial"/>
                        </a:rPr>
                        <a:t>K</a:t>
                      </a:r>
                      <a:r>
                        <a:rPr sz="1000" b="1" dirty="0">
                          <a:solidFill>
                            <a:srgbClr val="231F20"/>
                          </a:solidFill>
                          <a:latin typeface="Arial"/>
                          <a:cs typeface="Arial"/>
                        </a:rPr>
                        <a:t>S:</a:t>
                      </a:r>
                      <a:endParaRPr sz="1000" dirty="0">
                        <a:latin typeface="Arial"/>
                        <a:cs typeface="Arial"/>
                      </a:endParaRPr>
                    </a:p>
                  </a:txBody>
                  <a:tcPr marL="0" marR="0" marT="0" marB="0">
                    <a:lnL w="15646">
                      <a:solidFill>
                        <a:srgbClr val="282973"/>
                      </a:solidFill>
                      <a:prstDash val="solid"/>
                    </a:lnL>
                    <a:lnR w="15646">
                      <a:solidFill>
                        <a:srgbClr val="282973"/>
                      </a:solidFill>
                      <a:prstDash val="solid"/>
                    </a:lnR>
                    <a:lnT w="5524">
                      <a:solidFill>
                        <a:srgbClr val="231F20"/>
                      </a:solidFill>
                      <a:prstDash val="solid"/>
                    </a:lnT>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5"/>
                  </a:ext>
                </a:extLst>
              </a:tr>
              <a:tr h="1504803">
                <a:tc>
                  <a:txBody>
                    <a:bodyPr/>
                    <a:lstStyle/>
                    <a:p>
                      <a:pPr marL="64135">
                        <a:lnSpc>
                          <a:spcPct val="100000"/>
                        </a:lnSpc>
                      </a:pPr>
                      <a:r>
                        <a:rPr sz="1000" b="1" u="sng" dirty="0">
                          <a:solidFill>
                            <a:srgbClr val="231F20"/>
                          </a:solidFill>
                          <a:latin typeface="Arial"/>
                          <a:cs typeface="Arial"/>
                        </a:rPr>
                        <a:t>E</a:t>
                      </a:r>
                      <a:r>
                        <a:rPr sz="1000" b="1" u="sng" spc="-5" dirty="0">
                          <a:solidFill>
                            <a:srgbClr val="231F20"/>
                          </a:solidFill>
                          <a:latin typeface="Arial"/>
                          <a:cs typeface="Arial"/>
                        </a:rPr>
                        <a:t>N</a:t>
                      </a:r>
                      <a:r>
                        <a:rPr sz="1000" b="1" u="sng" dirty="0">
                          <a:solidFill>
                            <a:srgbClr val="231F20"/>
                          </a:solidFill>
                          <a:latin typeface="Arial"/>
                          <a:cs typeface="Arial"/>
                        </a:rPr>
                        <a:t>D S</a:t>
                      </a:r>
                      <a:r>
                        <a:rPr sz="1000" b="1" u="sng" spc="-55" dirty="0">
                          <a:solidFill>
                            <a:srgbClr val="231F20"/>
                          </a:solidFill>
                          <a:latin typeface="Arial"/>
                          <a:cs typeface="Arial"/>
                        </a:rPr>
                        <a:t>T</a:t>
                      </a:r>
                      <a:r>
                        <a:rPr sz="1000" b="1" u="sng" spc="-75" dirty="0">
                          <a:solidFill>
                            <a:srgbClr val="231F20"/>
                          </a:solidFill>
                          <a:latin typeface="Arial"/>
                          <a:cs typeface="Arial"/>
                        </a:rPr>
                        <a:t>A</a:t>
                      </a:r>
                      <a:r>
                        <a:rPr sz="1000" b="1" u="sng" spc="-5" dirty="0">
                          <a:solidFill>
                            <a:srgbClr val="231F20"/>
                          </a:solidFill>
                          <a:latin typeface="Arial"/>
                          <a:cs typeface="Arial"/>
                        </a:rPr>
                        <a:t>T</a:t>
                      </a:r>
                      <a:r>
                        <a:rPr sz="1000" b="1" u="sng" dirty="0">
                          <a:solidFill>
                            <a:srgbClr val="231F20"/>
                          </a:solidFill>
                          <a:latin typeface="Arial"/>
                          <a:cs typeface="Arial"/>
                        </a:rPr>
                        <a:t>E</a:t>
                      </a:r>
                      <a:r>
                        <a:rPr sz="1000" b="1" u="sng" spc="15" dirty="0">
                          <a:solidFill>
                            <a:srgbClr val="231F20"/>
                          </a:solidFill>
                          <a:latin typeface="Arial"/>
                          <a:cs typeface="Arial"/>
                        </a:rPr>
                        <a:t> </a:t>
                      </a:r>
                      <a:r>
                        <a:rPr sz="1000" b="1" dirty="0">
                          <a:solidFill>
                            <a:srgbClr val="231F20"/>
                          </a:solidFill>
                          <a:latin typeface="Arial"/>
                          <a:cs typeface="Arial"/>
                        </a:rPr>
                        <a:t>(</a:t>
                      </a:r>
                      <a:r>
                        <a:rPr sz="1000" b="1" spc="-10" dirty="0">
                          <a:solidFill>
                            <a:srgbClr val="231F20"/>
                          </a:solidFill>
                          <a:latin typeface="Arial"/>
                          <a:cs typeface="Arial"/>
                        </a:rPr>
                        <a:t>T</a:t>
                      </a:r>
                      <a:r>
                        <a:rPr sz="1000" b="1" spc="-5" dirty="0">
                          <a:solidFill>
                            <a:srgbClr val="231F20"/>
                          </a:solidFill>
                          <a:latin typeface="Arial"/>
                          <a:cs typeface="Arial"/>
                        </a:rPr>
                        <a:t>ER</a:t>
                      </a:r>
                      <a:r>
                        <a:rPr sz="1000" b="1" dirty="0">
                          <a:solidFill>
                            <a:srgbClr val="231F20"/>
                          </a:solidFill>
                          <a:latin typeface="Arial"/>
                          <a:cs typeface="Arial"/>
                        </a:rPr>
                        <a:t>R</a:t>
                      </a:r>
                      <a:r>
                        <a:rPr sz="1000" b="1" spc="-25" dirty="0">
                          <a:solidFill>
                            <a:srgbClr val="231F20"/>
                          </a:solidFill>
                          <a:latin typeface="Arial"/>
                          <a:cs typeface="Arial"/>
                        </a:rPr>
                        <a:t>A</a:t>
                      </a:r>
                      <a:r>
                        <a:rPr sz="1000" b="1" dirty="0">
                          <a:solidFill>
                            <a:srgbClr val="231F20"/>
                          </a:solidFill>
                          <a:latin typeface="Arial"/>
                          <a:cs typeface="Arial"/>
                        </a:rPr>
                        <a:t>I</a:t>
                      </a:r>
                      <a:r>
                        <a:rPr sz="1000" b="1" spc="-5" dirty="0">
                          <a:solidFill>
                            <a:srgbClr val="231F20"/>
                          </a:solidFill>
                          <a:latin typeface="Arial"/>
                          <a:cs typeface="Arial"/>
                        </a:rPr>
                        <a:t>N</a:t>
                      </a:r>
                      <a:r>
                        <a:rPr sz="1000" b="1" dirty="0">
                          <a:solidFill>
                            <a:srgbClr val="231F20"/>
                          </a:solidFill>
                          <a:latin typeface="Arial"/>
                          <a:cs typeface="Arial"/>
                        </a:rPr>
                        <a:t>):</a:t>
                      </a:r>
                      <a:endParaRPr sz="1000" b="1">
                        <a:latin typeface="Arial"/>
                        <a:cs typeface="Arial"/>
                      </a:endParaRPr>
                    </a:p>
                  </a:txBody>
                  <a:tcPr marL="0" marR="0" marT="0" marB="0">
                    <a:lnL w="15646">
                      <a:solidFill>
                        <a:srgbClr val="282973"/>
                      </a:solidFill>
                      <a:prstDash val="solid"/>
                    </a:lnL>
                    <a:lnR w="5524">
                      <a:solidFill>
                        <a:srgbClr val="231F20"/>
                      </a:solidFill>
                      <a:prstDash val="solid"/>
                    </a:lnR>
                    <a:lnB w="5524">
                      <a:solidFill>
                        <a:srgbClr val="231F20"/>
                      </a:solidFill>
                      <a:prstDash val="solid"/>
                    </a:lnB>
                  </a:tcPr>
                </a:tc>
                <a:tc>
                  <a:txBody>
                    <a:bodyPr/>
                    <a:lstStyle/>
                    <a:p>
                      <a:pPr marL="69850">
                        <a:lnSpc>
                          <a:spcPct val="100000"/>
                        </a:lnSpc>
                      </a:pPr>
                      <a:r>
                        <a:rPr sz="1000" b="1" dirty="0">
                          <a:solidFill>
                            <a:srgbClr val="231F20"/>
                          </a:solidFill>
                          <a:latin typeface="Arial"/>
                          <a:cs typeface="Arial"/>
                        </a:rPr>
                        <a:t>(</a:t>
                      </a:r>
                      <a:r>
                        <a:rPr sz="1000" b="1" spc="-5" dirty="0">
                          <a:solidFill>
                            <a:srgbClr val="231F20"/>
                          </a:solidFill>
                          <a:latin typeface="Arial"/>
                          <a:cs typeface="Arial"/>
                        </a:rPr>
                        <a:t>ENE</a:t>
                      </a:r>
                      <a:r>
                        <a:rPr sz="1000" b="1" dirty="0">
                          <a:solidFill>
                            <a:srgbClr val="231F20"/>
                          </a:solidFill>
                          <a:latin typeface="Arial"/>
                          <a:cs typeface="Arial"/>
                        </a:rPr>
                        <a:t>M</a:t>
                      </a:r>
                      <a:r>
                        <a:rPr sz="1000" b="1" spc="-5" dirty="0">
                          <a:solidFill>
                            <a:srgbClr val="231F20"/>
                          </a:solidFill>
                          <a:latin typeface="Arial"/>
                          <a:cs typeface="Arial"/>
                        </a:rPr>
                        <a:t>Y</a:t>
                      </a:r>
                      <a:r>
                        <a:rPr sz="1000" b="1" dirty="0">
                          <a:solidFill>
                            <a:srgbClr val="231F20"/>
                          </a:solidFill>
                          <a:latin typeface="Arial"/>
                          <a:cs typeface="Arial"/>
                        </a:rPr>
                        <a:t>):</a:t>
                      </a:r>
                      <a:endParaRPr sz="1000" b="1">
                        <a:latin typeface="Arial"/>
                        <a:cs typeface="Arial"/>
                      </a:endParaRPr>
                    </a:p>
                  </a:txBody>
                  <a:tcPr marL="0" marR="0" marT="0" marB="0">
                    <a:lnL w="5524">
                      <a:solidFill>
                        <a:srgbClr val="231F20"/>
                      </a:solidFill>
                      <a:prstDash val="solid"/>
                    </a:lnL>
                    <a:lnR w="5524">
                      <a:solidFill>
                        <a:srgbClr val="231F20"/>
                      </a:solidFill>
                      <a:prstDash val="solid"/>
                    </a:lnR>
                    <a:lnT w="5524">
                      <a:solidFill>
                        <a:srgbClr val="231F20"/>
                      </a:solidFill>
                      <a:prstDash val="solid"/>
                    </a:lnT>
                    <a:lnB w="5524">
                      <a:solidFill>
                        <a:srgbClr val="231F20"/>
                      </a:solidFill>
                      <a:prstDash val="solid"/>
                    </a:lnB>
                  </a:tcPr>
                </a:tc>
                <a:tc>
                  <a:txBody>
                    <a:bodyPr/>
                    <a:lstStyle/>
                    <a:p>
                      <a:pPr marL="69850">
                        <a:lnSpc>
                          <a:spcPct val="100000"/>
                        </a:lnSpc>
                      </a:pPr>
                      <a:r>
                        <a:rPr sz="1000" b="1" dirty="0">
                          <a:solidFill>
                            <a:srgbClr val="231F20"/>
                          </a:solidFill>
                          <a:latin typeface="Arial"/>
                          <a:cs typeface="Arial"/>
                        </a:rPr>
                        <a:t>(</a:t>
                      </a:r>
                      <a:r>
                        <a:rPr sz="1000" b="1" spc="-5" dirty="0">
                          <a:solidFill>
                            <a:srgbClr val="231F20"/>
                          </a:solidFill>
                          <a:latin typeface="Arial"/>
                          <a:cs typeface="Arial"/>
                        </a:rPr>
                        <a:t>C</a:t>
                      </a:r>
                      <a:r>
                        <a:rPr sz="1000" b="1" dirty="0">
                          <a:solidFill>
                            <a:srgbClr val="231F20"/>
                          </a:solidFill>
                          <a:latin typeface="Arial"/>
                          <a:cs typeface="Arial"/>
                        </a:rPr>
                        <a:t>I</a:t>
                      </a:r>
                      <a:r>
                        <a:rPr sz="1000" b="1" spc="-5" dirty="0">
                          <a:solidFill>
                            <a:srgbClr val="231F20"/>
                          </a:solidFill>
                          <a:latin typeface="Arial"/>
                          <a:cs typeface="Arial"/>
                        </a:rPr>
                        <a:t>V</a:t>
                      </a:r>
                      <a:r>
                        <a:rPr sz="1000" b="1" dirty="0">
                          <a:solidFill>
                            <a:srgbClr val="231F20"/>
                          </a:solidFill>
                          <a:latin typeface="Arial"/>
                          <a:cs typeface="Arial"/>
                        </a:rPr>
                        <a:t>I</a:t>
                      </a:r>
                      <a:r>
                        <a:rPr sz="1000" b="1" spc="-5" dirty="0">
                          <a:solidFill>
                            <a:srgbClr val="231F20"/>
                          </a:solidFill>
                          <a:latin typeface="Arial"/>
                          <a:cs typeface="Arial"/>
                        </a:rPr>
                        <a:t>L</a:t>
                      </a:r>
                      <a:r>
                        <a:rPr sz="1000" b="1" dirty="0">
                          <a:solidFill>
                            <a:srgbClr val="231F20"/>
                          </a:solidFill>
                          <a:latin typeface="Arial"/>
                          <a:cs typeface="Arial"/>
                        </a:rPr>
                        <a:t>):</a:t>
                      </a:r>
                      <a:endParaRPr sz="1000" b="1">
                        <a:latin typeface="Arial"/>
                        <a:cs typeface="Arial"/>
                      </a:endParaRPr>
                    </a:p>
                  </a:txBody>
                  <a:tcPr marL="0" marR="0" marT="0" marB="0">
                    <a:lnL w="5524">
                      <a:solidFill>
                        <a:srgbClr val="231F20"/>
                      </a:solidFill>
                      <a:prstDash val="solid"/>
                    </a:lnL>
                    <a:lnR w="15646">
                      <a:solidFill>
                        <a:srgbClr val="282973"/>
                      </a:solidFill>
                      <a:prstDash val="solid"/>
                    </a:lnR>
                    <a:lnT w="5524">
                      <a:solidFill>
                        <a:srgbClr val="231F20"/>
                      </a:solidFill>
                      <a:prstDash val="solid"/>
                    </a:lnT>
                    <a:lnB w="5524">
                      <a:solidFill>
                        <a:srgbClr val="231F20"/>
                      </a:solidFill>
                      <a:prstDash val="solid"/>
                    </a:lnB>
                  </a:tcPr>
                </a:tc>
                <a:extLst>
                  <a:ext uri="{0D108BD9-81ED-4DB2-BD59-A6C34878D82A}">
                    <a16:rowId xmlns:a16="http://schemas.microsoft.com/office/drawing/2014/main" val="10006"/>
                  </a:ext>
                </a:extLst>
              </a:tr>
            </a:tbl>
          </a:graphicData>
        </a:graphic>
      </p:graphicFrame>
      <p:sp>
        <p:nvSpPr>
          <p:cNvPr id="2" name="Rectangle 1">
            <a:extLst>
              <a:ext uri="{FF2B5EF4-FFF2-40B4-BE49-F238E27FC236}">
                <a16:creationId xmlns:a16="http://schemas.microsoft.com/office/drawing/2014/main" id="{7245ECA5-326A-7EC1-2FFF-52F30C68B122}"/>
              </a:ext>
            </a:extLst>
          </p:cNvPr>
          <p:cNvSpPr/>
          <p:nvPr/>
        </p:nvSpPr>
        <p:spPr>
          <a:xfrm>
            <a:off x="4083" y="8164"/>
            <a:ext cx="9139917" cy="349704"/>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231F20"/>
                </a:solidFill>
                <a:latin typeface="Aptos"/>
              </a:rPr>
              <a:t>MISSION</a:t>
            </a:r>
          </a:p>
        </p:txBody>
      </p:sp>
    </p:spTree>
    <p:extLst>
      <p:ext uri="{BB962C8B-B14F-4D97-AF65-F5344CB8AC3E}">
        <p14:creationId xmlns:p14="http://schemas.microsoft.com/office/powerpoint/2010/main" val="8313134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3"/>
          <p:cNvGraphicFramePr>
            <a:graphicFrameLocks noGrp="1"/>
          </p:cNvGraphicFramePr>
          <p:nvPr>
            <p:extLst>
              <p:ext uri="{D42A27DB-BD31-4B8C-83A1-F6EECF244321}">
                <p14:modId xmlns:p14="http://schemas.microsoft.com/office/powerpoint/2010/main" val="1971052091"/>
              </p:ext>
            </p:extLst>
          </p:nvPr>
        </p:nvGraphicFramePr>
        <p:xfrm>
          <a:off x="0" y="-1"/>
          <a:ext cx="9144000" cy="4409656"/>
        </p:xfrm>
        <a:graphic>
          <a:graphicData uri="http://schemas.openxmlformats.org/drawingml/2006/table">
            <a:tbl>
              <a:tblPr firstRow="1" bandRow="1">
                <a:tableStyleId>{2D5ABB26-0587-4C30-8999-92F81FD0307C}</a:tableStyleId>
              </a:tblPr>
              <a:tblGrid>
                <a:gridCol w="4419603">
                  <a:extLst>
                    <a:ext uri="{9D8B030D-6E8A-4147-A177-3AD203B41FA5}">
                      <a16:colId xmlns:a16="http://schemas.microsoft.com/office/drawing/2014/main" val="20000"/>
                    </a:ext>
                  </a:extLst>
                </a:gridCol>
                <a:gridCol w="685792">
                  <a:extLst>
                    <a:ext uri="{9D8B030D-6E8A-4147-A177-3AD203B41FA5}">
                      <a16:colId xmlns:a16="http://schemas.microsoft.com/office/drawing/2014/main" val="20001"/>
                    </a:ext>
                  </a:extLst>
                </a:gridCol>
                <a:gridCol w="1135652">
                  <a:extLst>
                    <a:ext uri="{9D8B030D-6E8A-4147-A177-3AD203B41FA5}">
                      <a16:colId xmlns:a16="http://schemas.microsoft.com/office/drawing/2014/main" val="20002"/>
                    </a:ext>
                  </a:extLst>
                </a:gridCol>
                <a:gridCol w="910732">
                  <a:extLst>
                    <a:ext uri="{9D8B030D-6E8A-4147-A177-3AD203B41FA5}">
                      <a16:colId xmlns:a16="http://schemas.microsoft.com/office/drawing/2014/main" val="20003"/>
                    </a:ext>
                  </a:extLst>
                </a:gridCol>
                <a:gridCol w="1992221">
                  <a:extLst>
                    <a:ext uri="{9D8B030D-6E8A-4147-A177-3AD203B41FA5}">
                      <a16:colId xmlns:a16="http://schemas.microsoft.com/office/drawing/2014/main" val="20004"/>
                    </a:ext>
                  </a:extLst>
                </a:gridCol>
              </a:tblGrid>
              <a:tr h="304045">
                <a:tc>
                  <a:txBody>
                    <a:bodyPr/>
                    <a:lstStyle/>
                    <a:p>
                      <a:pPr algn="ctr"/>
                      <a:r>
                        <a:rPr lang="en-US" sz="1200" b="1" dirty="0">
                          <a:latin typeface="+mn-lt"/>
                          <a:cs typeface="Calibri"/>
                        </a:rPr>
                        <a:t>BACK BRIEF</a:t>
                      </a:r>
                      <a:endParaRPr sz="1200" b="1" dirty="0">
                        <a:latin typeface="+mn-lt"/>
                        <a:cs typeface="Calibri"/>
                      </a:endParaRPr>
                    </a:p>
                  </a:txBody>
                  <a:tcPr marL="0" marR="0" marT="0" marB="0" anchor="ctr">
                    <a:lnR w="7670">
                      <a:solidFill>
                        <a:srgbClr val="231F20"/>
                      </a:solidFill>
                      <a:prstDash val="solid"/>
                    </a:lnR>
                    <a:lnB w="5524">
                      <a:solidFill>
                        <a:srgbClr val="231F20"/>
                      </a:solidFill>
                      <a:prstDash val="solid"/>
                    </a:lnB>
                    <a:solidFill>
                      <a:srgbClr val="00B0F0"/>
                    </a:solidFill>
                  </a:tcPr>
                </a:tc>
                <a:tc>
                  <a:txBody>
                    <a:bodyPr/>
                    <a:lstStyle/>
                    <a:p>
                      <a:pPr marL="77470" algn="ctr">
                        <a:lnSpc>
                          <a:spcPct val="100000"/>
                        </a:lnSpc>
                      </a:pPr>
                      <a:r>
                        <a:rPr sz="900" b="1" spc="-5" dirty="0">
                          <a:solidFill>
                            <a:srgbClr val="231F20"/>
                          </a:solidFill>
                          <a:latin typeface="+mn-lt"/>
                          <a:cs typeface="Calibri"/>
                        </a:rPr>
                        <a:t>PH</a:t>
                      </a:r>
                      <a:r>
                        <a:rPr sz="900" b="1" dirty="0">
                          <a:solidFill>
                            <a:srgbClr val="231F20"/>
                          </a:solidFill>
                          <a:latin typeface="+mn-lt"/>
                          <a:cs typeface="Calibri"/>
                        </a:rPr>
                        <a:t>A</a:t>
                      </a:r>
                      <a:r>
                        <a:rPr sz="900" b="1" spc="-5" dirty="0">
                          <a:solidFill>
                            <a:srgbClr val="231F20"/>
                          </a:solidFill>
                          <a:latin typeface="+mn-lt"/>
                          <a:cs typeface="Calibri"/>
                        </a:rPr>
                        <a:t>S</a:t>
                      </a:r>
                      <a:r>
                        <a:rPr sz="900" b="1" dirty="0">
                          <a:solidFill>
                            <a:srgbClr val="231F20"/>
                          </a:solidFill>
                          <a:latin typeface="+mn-lt"/>
                          <a:cs typeface="Calibri"/>
                        </a:rPr>
                        <a:t>E</a:t>
                      </a:r>
                      <a:endParaRPr sz="900" b="1" dirty="0">
                        <a:latin typeface="+mn-lt"/>
                        <a:cs typeface="Calibri"/>
                      </a:endParaRPr>
                    </a:p>
                  </a:txBody>
                  <a:tcPr marL="0" marR="0" marT="0" marB="0" anchor="ctr">
                    <a:lnL w="7670">
                      <a:solidFill>
                        <a:srgbClr val="231F20"/>
                      </a:solidFill>
                      <a:prstDash val="solid"/>
                    </a:lnL>
                    <a:lnR w="7670">
                      <a:solidFill>
                        <a:srgbClr val="231F20"/>
                      </a:solidFill>
                      <a:prstDash val="solid"/>
                    </a:lnR>
                    <a:lnT w="7670">
                      <a:solidFill>
                        <a:srgbClr val="231F20"/>
                      </a:solidFill>
                      <a:prstDash val="solid"/>
                    </a:lnT>
                    <a:lnB w="7670">
                      <a:solidFill>
                        <a:srgbClr val="231F20"/>
                      </a:solidFill>
                      <a:prstDash val="solid"/>
                    </a:lnB>
                    <a:solidFill>
                      <a:srgbClr val="00B0F0"/>
                    </a:solidFill>
                  </a:tcPr>
                </a:tc>
                <a:tc>
                  <a:txBody>
                    <a:bodyPr/>
                    <a:lstStyle/>
                    <a:p>
                      <a:pPr marL="196850" algn="ctr">
                        <a:lnSpc>
                          <a:spcPct val="100000"/>
                        </a:lnSpc>
                      </a:pPr>
                      <a:r>
                        <a:rPr lang="en-US" sz="900" b="1" dirty="0">
                          <a:solidFill>
                            <a:srgbClr val="231F20"/>
                          </a:solidFill>
                          <a:latin typeface="+mn-lt"/>
                          <a:cs typeface="Calibri"/>
                        </a:rPr>
                        <a:t>TRIGGER</a:t>
                      </a:r>
                      <a:endParaRPr sz="900" b="1" dirty="0">
                        <a:latin typeface="+mn-lt"/>
                        <a:cs typeface="Calibri"/>
                      </a:endParaRPr>
                    </a:p>
                  </a:txBody>
                  <a:tcPr marL="0" marR="0" marT="0" marB="0" anchor="ctr">
                    <a:lnL w="7670">
                      <a:solidFill>
                        <a:srgbClr val="231F20"/>
                      </a:solidFill>
                      <a:prstDash val="solid"/>
                    </a:lnL>
                    <a:lnR w="7670">
                      <a:solidFill>
                        <a:srgbClr val="231F20"/>
                      </a:solidFill>
                      <a:prstDash val="solid"/>
                    </a:lnR>
                    <a:lnT w="7670">
                      <a:solidFill>
                        <a:srgbClr val="231F20"/>
                      </a:solidFill>
                      <a:prstDash val="solid"/>
                    </a:lnT>
                    <a:lnB w="7670">
                      <a:solidFill>
                        <a:srgbClr val="231F20"/>
                      </a:solidFill>
                      <a:prstDash val="solid"/>
                    </a:lnB>
                    <a:solidFill>
                      <a:srgbClr val="00B0F0"/>
                    </a:solidFill>
                  </a:tcPr>
                </a:tc>
                <a:tc>
                  <a:txBody>
                    <a:bodyPr/>
                    <a:lstStyle/>
                    <a:p>
                      <a:pPr marL="167640" algn="ctr">
                        <a:lnSpc>
                          <a:spcPct val="100000"/>
                        </a:lnSpc>
                      </a:pPr>
                      <a:r>
                        <a:rPr lang="en-US" sz="900" b="1" dirty="0">
                          <a:solidFill>
                            <a:srgbClr val="231F20"/>
                          </a:solidFill>
                          <a:latin typeface="+mn-lt"/>
                          <a:cs typeface="Calibri"/>
                        </a:rPr>
                        <a:t>EFFECT</a:t>
                      </a:r>
                      <a:endParaRPr sz="900" b="1" dirty="0">
                        <a:latin typeface="+mn-lt"/>
                        <a:cs typeface="Calibri"/>
                      </a:endParaRPr>
                    </a:p>
                  </a:txBody>
                  <a:tcPr marL="0" marR="0" marT="0" marB="0" anchor="ctr">
                    <a:lnL w="7670">
                      <a:solidFill>
                        <a:srgbClr val="231F20"/>
                      </a:solidFill>
                      <a:prstDash val="solid"/>
                    </a:lnL>
                    <a:lnR w="7670">
                      <a:solidFill>
                        <a:srgbClr val="231F20"/>
                      </a:solidFill>
                      <a:prstDash val="solid"/>
                    </a:lnR>
                    <a:lnT w="7670">
                      <a:solidFill>
                        <a:srgbClr val="231F20"/>
                      </a:solidFill>
                      <a:prstDash val="solid"/>
                    </a:lnT>
                    <a:lnB w="7670">
                      <a:solidFill>
                        <a:srgbClr val="231F20"/>
                      </a:solidFill>
                      <a:prstDash val="solid"/>
                    </a:lnB>
                    <a:solidFill>
                      <a:srgbClr val="00B0F0"/>
                    </a:solidFill>
                  </a:tcPr>
                </a:tc>
                <a:tc>
                  <a:txBody>
                    <a:bodyPr/>
                    <a:lstStyle/>
                    <a:p>
                      <a:pPr marL="300355" algn="ctr">
                        <a:lnSpc>
                          <a:spcPct val="100000"/>
                        </a:lnSpc>
                      </a:pPr>
                      <a:r>
                        <a:rPr sz="900" b="1" dirty="0">
                          <a:solidFill>
                            <a:srgbClr val="231F20"/>
                          </a:solidFill>
                          <a:latin typeface="+mn-lt"/>
                          <a:cs typeface="Calibri"/>
                        </a:rPr>
                        <a:t>C</a:t>
                      </a:r>
                      <a:r>
                        <a:rPr sz="900" b="1" spc="-5" dirty="0">
                          <a:solidFill>
                            <a:srgbClr val="231F20"/>
                          </a:solidFill>
                          <a:latin typeface="+mn-lt"/>
                          <a:cs typeface="Calibri"/>
                        </a:rPr>
                        <a:t>R</a:t>
                      </a:r>
                      <a:r>
                        <a:rPr sz="900" b="1" dirty="0">
                          <a:solidFill>
                            <a:srgbClr val="231F20"/>
                          </a:solidFill>
                          <a:latin typeface="+mn-lt"/>
                          <a:cs typeface="Calibri"/>
                        </a:rPr>
                        <a:t>ITI</a:t>
                      </a:r>
                      <a:r>
                        <a:rPr sz="900" b="1" spc="-5" dirty="0">
                          <a:solidFill>
                            <a:srgbClr val="231F20"/>
                          </a:solidFill>
                          <a:latin typeface="+mn-lt"/>
                          <a:cs typeface="Calibri"/>
                        </a:rPr>
                        <a:t>C</a:t>
                      </a:r>
                      <a:r>
                        <a:rPr sz="900" b="1" dirty="0">
                          <a:solidFill>
                            <a:srgbClr val="231F20"/>
                          </a:solidFill>
                          <a:latin typeface="+mn-lt"/>
                          <a:cs typeface="Calibri"/>
                        </a:rPr>
                        <a:t>AL</a:t>
                      </a:r>
                      <a:r>
                        <a:rPr sz="900" b="1" spc="10" dirty="0">
                          <a:solidFill>
                            <a:srgbClr val="231F20"/>
                          </a:solidFill>
                          <a:latin typeface="+mn-lt"/>
                          <a:cs typeface="Calibri"/>
                        </a:rPr>
                        <a:t> </a:t>
                      </a:r>
                      <a:r>
                        <a:rPr sz="900" b="1" spc="-55" dirty="0">
                          <a:solidFill>
                            <a:srgbClr val="231F20"/>
                          </a:solidFill>
                          <a:latin typeface="+mn-lt"/>
                          <a:cs typeface="Calibri"/>
                        </a:rPr>
                        <a:t>T</a:t>
                      </a:r>
                      <a:r>
                        <a:rPr sz="900" b="1" dirty="0">
                          <a:solidFill>
                            <a:srgbClr val="231F20"/>
                          </a:solidFill>
                          <a:latin typeface="+mn-lt"/>
                          <a:cs typeface="Calibri"/>
                        </a:rPr>
                        <a:t>A</a:t>
                      </a:r>
                      <a:r>
                        <a:rPr sz="900" b="1" spc="-5" dirty="0">
                          <a:solidFill>
                            <a:srgbClr val="231F20"/>
                          </a:solidFill>
                          <a:latin typeface="+mn-lt"/>
                          <a:cs typeface="Calibri"/>
                        </a:rPr>
                        <a:t>SKS</a:t>
                      </a:r>
                      <a:endParaRPr sz="900" b="1" dirty="0">
                        <a:latin typeface="+mn-lt"/>
                        <a:cs typeface="Calibri"/>
                      </a:endParaRPr>
                    </a:p>
                  </a:txBody>
                  <a:tcPr marL="0" marR="0" marT="0" marB="0" anchor="ctr">
                    <a:lnL w="7670">
                      <a:solidFill>
                        <a:srgbClr val="231F20"/>
                      </a:solidFill>
                      <a:prstDash val="solid"/>
                    </a:lnL>
                    <a:lnR w="7670">
                      <a:solidFill>
                        <a:srgbClr val="231F20"/>
                      </a:solidFill>
                      <a:prstDash val="solid"/>
                    </a:lnR>
                    <a:lnT w="7670">
                      <a:solidFill>
                        <a:srgbClr val="231F20"/>
                      </a:solidFill>
                      <a:prstDash val="solid"/>
                    </a:lnT>
                    <a:lnB w="7670">
                      <a:solidFill>
                        <a:srgbClr val="231F20"/>
                      </a:solidFill>
                      <a:prstDash val="solid"/>
                    </a:lnB>
                    <a:solidFill>
                      <a:srgbClr val="00B0F0"/>
                    </a:solidFill>
                  </a:tcPr>
                </a:tc>
                <a:extLst>
                  <a:ext uri="{0D108BD9-81ED-4DB2-BD59-A6C34878D82A}">
                    <a16:rowId xmlns:a16="http://schemas.microsoft.com/office/drawing/2014/main" val="10000"/>
                  </a:ext>
                </a:extLst>
              </a:tr>
              <a:tr h="704320">
                <a:tc rowSpan="6">
                  <a:txBody>
                    <a:bodyPr/>
                    <a:lstStyle/>
                    <a:p>
                      <a:pPr marL="52069" algn="just">
                        <a:lnSpc>
                          <a:spcPct val="100000"/>
                        </a:lnSpc>
                      </a:pPr>
                      <a:r>
                        <a:rPr sz="800" b="1" dirty="0">
                          <a:solidFill>
                            <a:srgbClr val="231F20"/>
                          </a:solidFill>
                          <a:latin typeface="+mn-lt"/>
                          <a:cs typeface="Calibri"/>
                        </a:rPr>
                        <a:t>The purpo</a:t>
                      </a:r>
                      <a:r>
                        <a:rPr sz="800" b="1" spc="-5" dirty="0">
                          <a:solidFill>
                            <a:srgbClr val="231F20"/>
                          </a:solidFill>
                          <a:latin typeface="+mn-lt"/>
                          <a:cs typeface="Calibri"/>
                        </a:rPr>
                        <a:t>s</a:t>
                      </a:r>
                      <a:r>
                        <a:rPr sz="800" b="1" dirty="0">
                          <a:solidFill>
                            <a:srgbClr val="231F20"/>
                          </a:solidFill>
                          <a:latin typeface="+mn-lt"/>
                          <a:cs typeface="Calibri"/>
                        </a:rPr>
                        <a:t>e</a:t>
                      </a:r>
                      <a:r>
                        <a:rPr sz="800" b="1" spc="-15" dirty="0">
                          <a:solidFill>
                            <a:srgbClr val="231F20"/>
                          </a:solidFill>
                          <a:latin typeface="+mn-lt"/>
                          <a:cs typeface="Calibri"/>
                        </a:rPr>
                        <a:t> </a:t>
                      </a:r>
                      <a:r>
                        <a:rPr sz="800" b="1" dirty="0">
                          <a:solidFill>
                            <a:srgbClr val="231F20"/>
                          </a:solidFill>
                          <a:latin typeface="+mn-lt"/>
                          <a:cs typeface="Calibri"/>
                        </a:rPr>
                        <a:t>of this</a:t>
                      </a:r>
                      <a:r>
                        <a:rPr sz="800" b="1" spc="-5" dirty="0">
                          <a:solidFill>
                            <a:srgbClr val="231F20"/>
                          </a:solidFill>
                          <a:latin typeface="+mn-lt"/>
                          <a:cs typeface="Calibri"/>
                        </a:rPr>
                        <a:t> </a:t>
                      </a:r>
                      <a:r>
                        <a:rPr sz="800" b="1" dirty="0">
                          <a:solidFill>
                            <a:srgbClr val="231F20"/>
                          </a:solidFill>
                          <a:latin typeface="+mn-lt"/>
                          <a:cs typeface="Calibri"/>
                        </a:rPr>
                        <a:t>ope</a:t>
                      </a:r>
                      <a:r>
                        <a:rPr sz="800" b="1" spc="-15" dirty="0">
                          <a:solidFill>
                            <a:srgbClr val="231F20"/>
                          </a:solidFill>
                          <a:latin typeface="+mn-lt"/>
                          <a:cs typeface="Calibri"/>
                        </a:rPr>
                        <a:t>r</a:t>
                      </a:r>
                      <a:r>
                        <a:rPr sz="800" b="1" spc="-10" dirty="0">
                          <a:solidFill>
                            <a:srgbClr val="231F20"/>
                          </a:solidFill>
                          <a:latin typeface="+mn-lt"/>
                          <a:cs typeface="Calibri"/>
                        </a:rPr>
                        <a:t>a</a:t>
                      </a:r>
                      <a:r>
                        <a:rPr sz="800" b="1" dirty="0">
                          <a:solidFill>
                            <a:srgbClr val="231F20"/>
                          </a:solidFill>
                          <a:latin typeface="+mn-lt"/>
                          <a:cs typeface="Calibri"/>
                        </a:rPr>
                        <a:t>tion</a:t>
                      </a:r>
                      <a:r>
                        <a:rPr sz="800" b="1" spc="-15" dirty="0">
                          <a:solidFill>
                            <a:srgbClr val="231F20"/>
                          </a:solidFill>
                          <a:latin typeface="+mn-lt"/>
                          <a:cs typeface="Calibri"/>
                        </a:rPr>
                        <a:t> </a:t>
                      </a:r>
                      <a:r>
                        <a:rPr sz="800" b="1" dirty="0">
                          <a:solidFill>
                            <a:srgbClr val="231F20"/>
                          </a:solidFill>
                          <a:latin typeface="+mn-lt"/>
                          <a:cs typeface="Calibri"/>
                        </a:rPr>
                        <a:t>is</a:t>
                      </a:r>
                      <a:r>
                        <a:rPr sz="800" b="1" spc="10" dirty="0">
                          <a:solidFill>
                            <a:srgbClr val="231F20"/>
                          </a:solidFill>
                          <a:latin typeface="+mn-lt"/>
                          <a:cs typeface="Calibri"/>
                        </a:rPr>
                        <a:t> </a:t>
                      </a:r>
                      <a:r>
                        <a:rPr sz="800" b="1" spc="-5" dirty="0">
                          <a:solidFill>
                            <a:srgbClr val="231F20"/>
                          </a:solidFill>
                          <a:latin typeface="+mn-lt"/>
                          <a:cs typeface="Calibri"/>
                        </a:rPr>
                        <a:t>t</a:t>
                      </a:r>
                      <a:r>
                        <a:rPr sz="800" b="1" dirty="0">
                          <a:solidFill>
                            <a:srgbClr val="231F20"/>
                          </a:solidFill>
                          <a:latin typeface="+mn-lt"/>
                          <a:cs typeface="Calibri"/>
                        </a:rPr>
                        <a:t>o:</a:t>
                      </a:r>
                      <a:endParaRPr sz="800" b="1" dirty="0">
                        <a:latin typeface="+mn-lt"/>
                        <a:cs typeface="Calibri"/>
                      </a:endParaRPr>
                    </a:p>
                    <a:p>
                      <a:pPr>
                        <a:lnSpc>
                          <a:spcPct val="100000"/>
                        </a:lnSpc>
                      </a:pPr>
                      <a:endParaRPr sz="800" b="1" dirty="0">
                        <a:latin typeface="+mn-lt"/>
                        <a:cs typeface="Times New Roman"/>
                      </a:endParaRPr>
                    </a:p>
                    <a:p>
                      <a:pPr>
                        <a:lnSpc>
                          <a:spcPct val="100000"/>
                        </a:lnSpc>
                        <a:spcBef>
                          <a:spcPts val="31"/>
                        </a:spcBef>
                      </a:pPr>
                      <a:endParaRPr sz="1100" b="1" dirty="0">
                        <a:latin typeface="+mn-lt"/>
                        <a:cs typeface="Times New Roman"/>
                      </a:endParaRPr>
                    </a:p>
                    <a:p>
                      <a:pPr marL="52069" algn="just">
                        <a:lnSpc>
                          <a:spcPct val="100000"/>
                        </a:lnSpc>
                      </a:pPr>
                      <a:r>
                        <a:rPr sz="800" b="1" spc="-30" dirty="0">
                          <a:solidFill>
                            <a:srgbClr val="231F20"/>
                          </a:solidFill>
                          <a:latin typeface="+mn-lt"/>
                          <a:cs typeface="Calibri"/>
                        </a:rPr>
                        <a:t>W</a:t>
                      </a:r>
                      <a:r>
                        <a:rPr sz="800" b="1" dirty="0">
                          <a:solidFill>
                            <a:srgbClr val="231F20"/>
                          </a:solidFill>
                          <a:latin typeface="+mn-lt"/>
                          <a:cs typeface="Calibri"/>
                        </a:rPr>
                        <a:t>e</a:t>
                      </a:r>
                      <a:r>
                        <a:rPr sz="800" b="1" spc="10" dirty="0">
                          <a:solidFill>
                            <a:srgbClr val="231F20"/>
                          </a:solidFill>
                          <a:latin typeface="+mn-lt"/>
                          <a:cs typeface="Calibri"/>
                        </a:rPr>
                        <a:t> </a:t>
                      </a:r>
                      <a:r>
                        <a:rPr sz="800" b="1" spc="-5" dirty="0">
                          <a:solidFill>
                            <a:srgbClr val="231F20"/>
                          </a:solidFill>
                          <a:latin typeface="+mn-lt"/>
                          <a:cs typeface="Calibri"/>
                        </a:rPr>
                        <a:t>w</a:t>
                      </a:r>
                      <a:r>
                        <a:rPr sz="800" b="1" dirty="0">
                          <a:solidFill>
                            <a:srgbClr val="231F20"/>
                          </a:solidFill>
                          <a:latin typeface="+mn-lt"/>
                          <a:cs typeface="Calibri"/>
                        </a:rPr>
                        <a:t>ill</a:t>
                      </a:r>
                      <a:r>
                        <a:rPr sz="800" b="1" spc="5" dirty="0">
                          <a:solidFill>
                            <a:srgbClr val="231F20"/>
                          </a:solidFill>
                          <a:latin typeface="+mn-lt"/>
                          <a:cs typeface="Calibri"/>
                        </a:rPr>
                        <a:t> </a:t>
                      </a:r>
                      <a:r>
                        <a:rPr sz="800" b="1" dirty="0">
                          <a:solidFill>
                            <a:srgbClr val="231F20"/>
                          </a:solidFill>
                          <a:latin typeface="+mn-lt"/>
                          <a:cs typeface="Calibri"/>
                        </a:rPr>
                        <a:t>ac</a:t>
                      </a:r>
                      <a:r>
                        <a:rPr sz="800" b="1" spc="-10" dirty="0">
                          <a:solidFill>
                            <a:srgbClr val="231F20"/>
                          </a:solidFill>
                          <a:latin typeface="+mn-lt"/>
                          <a:cs typeface="Calibri"/>
                        </a:rPr>
                        <a:t>c</a:t>
                      </a:r>
                      <a:r>
                        <a:rPr sz="800" b="1" dirty="0">
                          <a:solidFill>
                            <a:srgbClr val="231F20"/>
                          </a:solidFill>
                          <a:latin typeface="+mn-lt"/>
                          <a:cs typeface="Calibri"/>
                        </a:rPr>
                        <a:t>omplish</a:t>
                      </a:r>
                      <a:r>
                        <a:rPr sz="800" b="1" spc="10" dirty="0">
                          <a:solidFill>
                            <a:srgbClr val="231F20"/>
                          </a:solidFill>
                          <a:latin typeface="+mn-lt"/>
                          <a:cs typeface="Calibri"/>
                        </a:rPr>
                        <a:t> </a:t>
                      </a:r>
                      <a:r>
                        <a:rPr sz="800" b="1" dirty="0">
                          <a:solidFill>
                            <a:srgbClr val="231F20"/>
                          </a:solidFill>
                          <a:latin typeface="+mn-lt"/>
                          <a:cs typeface="Calibri"/>
                        </a:rPr>
                        <a:t>this</a:t>
                      </a:r>
                      <a:r>
                        <a:rPr sz="800" b="1" spc="-10" dirty="0">
                          <a:solidFill>
                            <a:srgbClr val="231F20"/>
                          </a:solidFill>
                          <a:latin typeface="+mn-lt"/>
                          <a:cs typeface="Calibri"/>
                        </a:rPr>
                        <a:t> </a:t>
                      </a:r>
                      <a:r>
                        <a:rPr sz="800" b="1" dirty="0">
                          <a:solidFill>
                            <a:srgbClr val="231F20"/>
                          </a:solidFill>
                          <a:latin typeface="+mn-lt"/>
                          <a:cs typeface="Calibri"/>
                        </a:rPr>
                        <a:t>by </a:t>
                      </a:r>
                      <a:r>
                        <a:rPr sz="800" b="1" u="sng" dirty="0">
                          <a:solidFill>
                            <a:srgbClr val="231F20"/>
                          </a:solidFill>
                          <a:latin typeface="+mn-lt"/>
                          <a:cs typeface="Calibri"/>
                        </a:rPr>
                        <a:t>conducting</a:t>
                      </a:r>
                      <a:r>
                        <a:rPr sz="800" b="1" spc="5" dirty="0">
                          <a:solidFill>
                            <a:srgbClr val="231F20"/>
                          </a:solidFill>
                          <a:latin typeface="+mn-lt"/>
                          <a:cs typeface="Calibri"/>
                        </a:rPr>
                        <a:t> </a:t>
                      </a:r>
                      <a:r>
                        <a:rPr sz="800" b="1" spc="-5" dirty="0">
                          <a:solidFill>
                            <a:srgbClr val="231F20"/>
                          </a:solidFill>
                          <a:latin typeface="+mn-lt"/>
                          <a:cs typeface="Calibri"/>
                        </a:rPr>
                        <a:t>(</a:t>
                      </a:r>
                      <a:r>
                        <a:rPr sz="800" b="1" spc="-10" dirty="0">
                          <a:solidFill>
                            <a:srgbClr val="231F20"/>
                          </a:solidFill>
                          <a:latin typeface="+mn-lt"/>
                          <a:cs typeface="Calibri"/>
                        </a:rPr>
                        <a:t>F</a:t>
                      </a:r>
                      <a:r>
                        <a:rPr sz="800" b="1" spc="-5" dirty="0">
                          <a:solidFill>
                            <a:srgbClr val="231F20"/>
                          </a:solidFill>
                          <a:latin typeface="+mn-lt"/>
                          <a:cs typeface="Calibri"/>
                        </a:rPr>
                        <a:t>O</a:t>
                      </a:r>
                      <a:r>
                        <a:rPr sz="800" b="1" dirty="0">
                          <a:solidFill>
                            <a:srgbClr val="231F20"/>
                          </a:solidFill>
                          <a:latin typeface="+mn-lt"/>
                          <a:cs typeface="Calibri"/>
                        </a:rPr>
                        <a:t>M</a:t>
                      </a:r>
                      <a:r>
                        <a:rPr sz="800" b="1" spc="10" dirty="0">
                          <a:solidFill>
                            <a:srgbClr val="231F20"/>
                          </a:solidFill>
                          <a:latin typeface="+mn-lt"/>
                          <a:cs typeface="Calibri"/>
                        </a:rPr>
                        <a:t> </a:t>
                      </a:r>
                      <a:r>
                        <a:rPr sz="800" b="1" dirty="0">
                          <a:solidFill>
                            <a:srgbClr val="231F20"/>
                          </a:solidFill>
                          <a:latin typeface="+mn-lt"/>
                          <a:cs typeface="Calibri"/>
                        </a:rPr>
                        <a:t>or DEF</a:t>
                      </a:r>
                      <a:r>
                        <a:rPr sz="800" b="1" spc="-5" dirty="0">
                          <a:solidFill>
                            <a:srgbClr val="231F20"/>
                          </a:solidFill>
                          <a:latin typeface="+mn-lt"/>
                          <a:cs typeface="Calibri"/>
                        </a:rPr>
                        <a:t> t</a:t>
                      </a:r>
                      <a:r>
                        <a:rPr sz="800" b="1" dirty="0">
                          <a:solidFill>
                            <a:srgbClr val="231F20"/>
                          </a:solidFill>
                          <a:latin typeface="+mn-lt"/>
                          <a:cs typeface="Calibri"/>
                        </a:rPr>
                        <a:t>e</a:t>
                      </a:r>
                      <a:r>
                        <a:rPr sz="800" b="1" spc="-5" dirty="0">
                          <a:solidFill>
                            <a:srgbClr val="231F20"/>
                          </a:solidFill>
                          <a:latin typeface="+mn-lt"/>
                          <a:cs typeface="Calibri"/>
                        </a:rPr>
                        <a:t>c</a:t>
                      </a:r>
                      <a:r>
                        <a:rPr sz="800" b="1" dirty="0">
                          <a:solidFill>
                            <a:srgbClr val="231F20"/>
                          </a:solidFill>
                          <a:latin typeface="+mn-lt"/>
                          <a:cs typeface="Calibri"/>
                        </a:rPr>
                        <a:t>h</a:t>
                      </a:r>
                      <a:r>
                        <a:rPr sz="800" b="1" spc="-5" dirty="0">
                          <a:solidFill>
                            <a:srgbClr val="231F20"/>
                          </a:solidFill>
                          <a:latin typeface="+mn-lt"/>
                          <a:cs typeface="Calibri"/>
                        </a:rPr>
                        <a:t>):</a:t>
                      </a:r>
                      <a:endParaRPr sz="800" b="1" dirty="0">
                        <a:latin typeface="+mn-lt"/>
                        <a:cs typeface="Calibri"/>
                      </a:endParaRPr>
                    </a:p>
                    <a:p>
                      <a:pPr marL="52069" marR="826135">
                        <a:lnSpc>
                          <a:spcPct val="330500"/>
                        </a:lnSpc>
                      </a:pPr>
                      <a:r>
                        <a:rPr sz="800" b="1" u="sng" dirty="0">
                          <a:solidFill>
                            <a:srgbClr val="231F20"/>
                          </a:solidFill>
                          <a:latin typeface="+mn-lt"/>
                          <a:cs typeface="Calibri"/>
                        </a:rPr>
                        <a:t>Decisi</a:t>
                      </a:r>
                      <a:r>
                        <a:rPr sz="800" b="1" u="sng" spc="-10" dirty="0">
                          <a:solidFill>
                            <a:srgbClr val="231F20"/>
                          </a:solidFill>
                          <a:latin typeface="+mn-lt"/>
                          <a:cs typeface="Calibri"/>
                        </a:rPr>
                        <a:t>v</a:t>
                      </a:r>
                      <a:r>
                        <a:rPr sz="800" b="1" u="sng" dirty="0">
                          <a:solidFill>
                            <a:srgbClr val="231F20"/>
                          </a:solidFill>
                          <a:latin typeface="+mn-lt"/>
                          <a:cs typeface="Calibri"/>
                        </a:rPr>
                        <a:t>e</a:t>
                      </a:r>
                      <a:r>
                        <a:rPr sz="800" b="1" spc="5" dirty="0">
                          <a:solidFill>
                            <a:srgbClr val="231F20"/>
                          </a:solidFill>
                          <a:latin typeface="+mn-lt"/>
                          <a:cs typeface="Calibri"/>
                        </a:rPr>
                        <a:t> </a:t>
                      </a:r>
                      <a:r>
                        <a:rPr sz="800" b="1" spc="-5" dirty="0">
                          <a:solidFill>
                            <a:srgbClr val="231F20"/>
                          </a:solidFill>
                          <a:latin typeface="+mn-lt"/>
                          <a:cs typeface="Calibri"/>
                        </a:rPr>
                        <a:t>t</a:t>
                      </a:r>
                      <a:r>
                        <a:rPr sz="800" b="1" dirty="0">
                          <a:solidFill>
                            <a:srgbClr val="231F20"/>
                          </a:solidFill>
                          <a:latin typeface="+mn-lt"/>
                          <a:cs typeface="Calibri"/>
                        </a:rPr>
                        <a:t>o this ope</a:t>
                      </a:r>
                      <a:r>
                        <a:rPr sz="800" b="1" spc="-15" dirty="0">
                          <a:solidFill>
                            <a:srgbClr val="231F20"/>
                          </a:solidFill>
                          <a:latin typeface="+mn-lt"/>
                          <a:cs typeface="Calibri"/>
                        </a:rPr>
                        <a:t>r</a:t>
                      </a:r>
                      <a:r>
                        <a:rPr sz="800" b="1" spc="-10" dirty="0">
                          <a:solidFill>
                            <a:srgbClr val="231F20"/>
                          </a:solidFill>
                          <a:latin typeface="+mn-lt"/>
                          <a:cs typeface="Calibri"/>
                        </a:rPr>
                        <a:t>a</a:t>
                      </a:r>
                      <a:r>
                        <a:rPr sz="800" b="1" dirty="0">
                          <a:solidFill>
                            <a:srgbClr val="231F20"/>
                          </a:solidFill>
                          <a:latin typeface="+mn-lt"/>
                          <a:cs typeface="Calibri"/>
                        </a:rPr>
                        <a:t>tion</a:t>
                      </a:r>
                      <a:r>
                        <a:rPr sz="800" b="1" spc="-15" dirty="0">
                          <a:solidFill>
                            <a:srgbClr val="231F20"/>
                          </a:solidFill>
                          <a:latin typeface="+mn-lt"/>
                          <a:cs typeface="Calibri"/>
                        </a:rPr>
                        <a:t> </a:t>
                      </a:r>
                      <a:r>
                        <a:rPr sz="800" b="1" dirty="0">
                          <a:solidFill>
                            <a:srgbClr val="231F20"/>
                          </a:solidFill>
                          <a:latin typeface="+mn-lt"/>
                          <a:cs typeface="Calibri"/>
                        </a:rPr>
                        <a:t>is</a:t>
                      </a:r>
                      <a:r>
                        <a:rPr sz="800" b="1" spc="5" dirty="0">
                          <a:solidFill>
                            <a:srgbClr val="231F20"/>
                          </a:solidFill>
                          <a:latin typeface="+mn-lt"/>
                          <a:cs typeface="Calibri"/>
                        </a:rPr>
                        <a:t> </a:t>
                      </a:r>
                      <a:r>
                        <a:rPr sz="800" b="1" dirty="0">
                          <a:solidFill>
                            <a:srgbClr val="231F20"/>
                          </a:solidFill>
                          <a:latin typeface="+mn-lt"/>
                          <a:cs typeface="Calibri"/>
                        </a:rPr>
                        <a:t>(DO</a:t>
                      </a:r>
                      <a:r>
                        <a:rPr sz="800" b="1" spc="15" dirty="0">
                          <a:solidFill>
                            <a:srgbClr val="231F20"/>
                          </a:solidFill>
                          <a:latin typeface="+mn-lt"/>
                          <a:cs typeface="Calibri"/>
                        </a:rPr>
                        <a:t> </a:t>
                      </a:r>
                      <a:r>
                        <a:rPr sz="800" b="1" dirty="0">
                          <a:solidFill>
                            <a:srgbClr val="231F20"/>
                          </a:solidFill>
                          <a:latin typeface="+mn-lt"/>
                          <a:cs typeface="Calibri"/>
                        </a:rPr>
                        <a:t>ac</a:t>
                      </a:r>
                      <a:r>
                        <a:rPr sz="800" b="1" spc="-10" dirty="0">
                          <a:solidFill>
                            <a:srgbClr val="231F20"/>
                          </a:solidFill>
                          <a:latin typeface="+mn-lt"/>
                          <a:cs typeface="Calibri"/>
                        </a:rPr>
                        <a:t>c</a:t>
                      </a:r>
                      <a:r>
                        <a:rPr sz="800" b="1" dirty="0">
                          <a:solidFill>
                            <a:srgbClr val="231F20"/>
                          </a:solidFill>
                          <a:latin typeface="+mn-lt"/>
                          <a:cs typeface="Calibri"/>
                        </a:rPr>
                        <a:t>omplishes): </a:t>
                      </a:r>
                      <a:r>
                        <a:rPr sz="800" b="1" spc="-5" dirty="0">
                          <a:solidFill>
                            <a:srgbClr val="231F20"/>
                          </a:solidFill>
                          <a:latin typeface="+mn-lt"/>
                          <a:cs typeface="Calibri"/>
                        </a:rPr>
                        <a:t>I</a:t>
                      </a:r>
                      <a:r>
                        <a:rPr sz="800" b="1" dirty="0">
                          <a:solidFill>
                            <a:srgbClr val="231F20"/>
                          </a:solidFill>
                          <a:latin typeface="+mn-lt"/>
                          <a:cs typeface="Calibri"/>
                        </a:rPr>
                        <a:t>t </a:t>
                      </a:r>
                      <a:r>
                        <a:rPr sz="800" b="1" spc="-5" dirty="0">
                          <a:solidFill>
                            <a:srgbClr val="231F20"/>
                          </a:solidFill>
                          <a:latin typeface="+mn-lt"/>
                          <a:cs typeface="Calibri"/>
                        </a:rPr>
                        <a:t>i</a:t>
                      </a:r>
                      <a:r>
                        <a:rPr sz="800" b="1" dirty="0">
                          <a:solidFill>
                            <a:srgbClr val="231F20"/>
                          </a:solidFill>
                          <a:latin typeface="+mn-lt"/>
                          <a:cs typeface="Calibri"/>
                        </a:rPr>
                        <a:t>s</a:t>
                      </a:r>
                      <a:r>
                        <a:rPr sz="800" b="1" spc="15" dirty="0">
                          <a:solidFill>
                            <a:srgbClr val="231F20"/>
                          </a:solidFill>
                          <a:latin typeface="+mn-lt"/>
                          <a:cs typeface="Calibri"/>
                        </a:rPr>
                        <a:t> </a:t>
                      </a:r>
                      <a:r>
                        <a:rPr sz="800" b="1" u="sng" dirty="0">
                          <a:solidFill>
                            <a:srgbClr val="231F20"/>
                          </a:solidFill>
                          <a:latin typeface="+mn-lt"/>
                          <a:cs typeface="Calibri"/>
                        </a:rPr>
                        <a:t>d</a:t>
                      </a:r>
                      <a:r>
                        <a:rPr sz="800" b="1" u="sng" spc="-5" dirty="0">
                          <a:solidFill>
                            <a:srgbClr val="231F20"/>
                          </a:solidFill>
                          <a:latin typeface="+mn-lt"/>
                          <a:cs typeface="Calibri"/>
                        </a:rPr>
                        <a:t>e</a:t>
                      </a:r>
                      <a:r>
                        <a:rPr sz="800" b="1" u="sng" dirty="0">
                          <a:solidFill>
                            <a:srgbClr val="231F20"/>
                          </a:solidFill>
                          <a:latin typeface="+mn-lt"/>
                          <a:cs typeface="Calibri"/>
                        </a:rPr>
                        <a:t>cisi</a:t>
                      </a:r>
                      <a:r>
                        <a:rPr sz="800" b="1" u="sng" spc="-10" dirty="0">
                          <a:solidFill>
                            <a:srgbClr val="231F20"/>
                          </a:solidFill>
                          <a:latin typeface="+mn-lt"/>
                          <a:cs typeface="Calibri"/>
                        </a:rPr>
                        <a:t>v</a:t>
                      </a:r>
                      <a:r>
                        <a:rPr sz="800" b="1" u="sng" dirty="0">
                          <a:solidFill>
                            <a:srgbClr val="231F20"/>
                          </a:solidFill>
                          <a:latin typeface="+mn-lt"/>
                          <a:cs typeface="Calibri"/>
                        </a:rPr>
                        <a:t>e</a:t>
                      </a:r>
                      <a:r>
                        <a:rPr sz="800" b="1" u="sng" spc="-10" dirty="0">
                          <a:solidFill>
                            <a:srgbClr val="231F20"/>
                          </a:solidFill>
                          <a:latin typeface="+mn-lt"/>
                          <a:cs typeface="Calibri"/>
                        </a:rPr>
                        <a:t> </a:t>
                      </a:r>
                      <a:r>
                        <a:rPr sz="800" b="1" u="sng" dirty="0">
                          <a:solidFill>
                            <a:srgbClr val="231F20"/>
                          </a:solidFill>
                          <a:latin typeface="+mn-lt"/>
                          <a:cs typeface="Calibri"/>
                        </a:rPr>
                        <a:t>b</a:t>
                      </a:r>
                      <a:r>
                        <a:rPr sz="800" b="1" u="sng" spc="-5" dirty="0">
                          <a:solidFill>
                            <a:srgbClr val="231F20"/>
                          </a:solidFill>
                          <a:latin typeface="+mn-lt"/>
                          <a:cs typeface="Calibri"/>
                        </a:rPr>
                        <a:t>e</a:t>
                      </a:r>
                      <a:r>
                        <a:rPr sz="800" b="1" u="sng" spc="-10" dirty="0">
                          <a:solidFill>
                            <a:srgbClr val="231F20"/>
                          </a:solidFill>
                          <a:latin typeface="+mn-lt"/>
                          <a:cs typeface="Calibri"/>
                        </a:rPr>
                        <a:t>c</a:t>
                      </a:r>
                      <a:r>
                        <a:rPr sz="800" b="1" u="sng" spc="-5" dirty="0">
                          <a:solidFill>
                            <a:srgbClr val="231F20"/>
                          </a:solidFill>
                          <a:latin typeface="+mn-lt"/>
                          <a:cs typeface="Calibri"/>
                        </a:rPr>
                        <a:t>a</a:t>
                      </a:r>
                      <a:r>
                        <a:rPr sz="800" b="1" u="sng" dirty="0">
                          <a:solidFill>
                            <a:srgbClr val="231F20"/>
                          </a:solidFill>
                          <a:latin typeface="+mn-lt"/>
                          <a:cs typeface="Calibri"/>
                        </a:rPr>
                        <a:t>us</a:t>
                      </a:r>
                      <a:r>
                        <a:rPr sz="800" b="1" u="sng" spc="-5" dirty="0">
                          <a:solidFill>
                            <a:srgbClr val="231F20"/>
                          </a:solidFill>
                          <a:latin typeface="+mn-lt"/>
                          <a:cs typeface="Calibri"/>
                        </a:rPr>
                        <a:t>e</a:t>
                      </a:r>
                      <a:r>
                        <a:rPr sz="800" b="1" dirty="0">
                          <a:solidFill>
                            <a:srgbClr val="231F20"/>
                          </a:solidFill>
                          <a:latin typeface="+mn-lt"/>
                          <a:cs typeface="Calibri"/>
                        </a:rPr>
                        <a:t>:</a:t>
                      </a:r>
                      <a:endParaRPr sz="800" b="1" dirty="0">
                        <a:latin typeface="+mn-lt"/>
                        <a:cs typeface="Calibri"/>
                      </a:endParaRPr>
                    </a:p>
                    <a:p>
                      <a:pPr>
                        <a:lnSpc>
                          <a:spcPct val="100000"/>
                        </a:lnSpc>
                      </a:pPr>
                      <a:endParaRPr sz="800" b="1" dirty="0">
                        <a:latin typeface="+mn-lt"/>
                        <a:cs typeface="Times New Roman"/>
                      </a:endParaRPr>
                    </a:p>
                    <a:p>
                      <a:pPr marL="52069" marR="1468755" algn="just">
                        <a:lnSpc>
                          <a:spcPct val="330000"/>
                        </a:lnSpc>
                        <a:spcBef>
                          <a:spcPts val="580"/>
                        </a:spcBef>
                      </a:pPr>
                      <a:r>
                        <a:rPr sz="800" b="1" spc="-30" dirty="0">
                          <a:solidFill>
                            <a:srgbClr val="231F20"/>
                          </a:solidFill>
                          <a:latin typeface="+mn-lt"/>
                          <a:cs typeface="Calibri"/>
                        </a:rPr>
                        <a:t>W</a:t>
                      </a:r>
                      <a:r>
                        <a:rPr sz="800" b="1" dirty="0">
                          <a:solidFill>
                            <a:srgbClr val="231F20"/>
                          </a:solidFill>
                          <a:latin typeface="+mn-lt"/>
                          <a:cs typeface="Calibri"/>
                        </a:rPr>
                        <a:t>e</a:t>
                      </a:r>
                      <a:r>
                        <a:rPr sz="800" b="1" spc="10" dirty="0">
                          <a:solidFill>
                            <a:srgbClr val="231F20"/>
                          </a:solidFill>
                          <a:latin typeface="+mn-lt"/>
                          <a:cs typeface="Calibri"/>
                        </a:rPr>
                        <a:t> </a:t>
                      </a:r>
                      <a:r>
                        <a:rPr sz="800" b="1" spc="-5" dirty="0">
                          <a:solidFill>
                            <a:srgbClr val="231F20"/>
                          </a:solidFill>
                          <a:latin typeface="+mn-lt"/>
                          <a:cs typeface="Calibri"/>
                        </a:rPr>
                        <a:t>w</a:t>
                      </a:r>
                      <a:r>
                        <a:rPr sz="800" b="1" dirty="0">
                          <a:solidFill>
                            <a:srgbClr val="231F20"/>
                          </a:solidFill>
                          <a:latin typeface="+mn-lt"/>
                          <a:cs typeface="Calibri"/>
                        </a:rPr>
                        <a:t>ill</a:t>
                      </a:r>
                      <a:r>
                        <a:rPr sz="800" b="1" spc="5" dirty="0">
                          <a:solidFill>
                            <a:srgbClr val="231F20"/>
                          </a:solidFill>
                          <a:latin typeface="+mn-lt"/>
                          <a:cs typeface="Calibri"/>
                        </a:rPr>
                        <a:t> </a:t>
                      </a:r>
                      <a:r>
                        <a:rPr sz="800" b="1" u="sng" spc="-5" dirty="0">
                          <a:solidFill>
                            <a:srgbClr val="231F20"/>
                          </a:solidFill>
                          <a:latin typeface="+mn-lt"/>
                          <a:cs typeface="Calibri"/>
                        </a:rPr>
                        <a:t>a</a:t>
                      </a:r>
                      <a:r>
                        <a:rPr sz="800" b="1" u="sng" dirty="0">
                          <a:solidFill>
                            <a:srgbClr val="231F20"/>
                          </a:solidFill>
                          <a:latin typeface="+mn-lt"/>
                          <a:cs typeface="Calibri"/>
                        </a:rPr>
                        <a:t>ccept</a:t>
                      </a:r>
                      <a:r>
                        <a:rPr sz="800" b="1" u="sng" spc="-5" dirty="0">
                          <a:solidFill>
                            <a:srgbClr val="231F20"/>
                          </a:solidFill>
                          <a:latin typeface="+mn-lt"/>
                          <a:cs typeface="Calibri"/>
                        </a:rPr>
                        <a:t> ta</a:t>
                      </a:r>
                      <a:r>
                        <a:rPr sz="800" b="1" u="sng" dirty="0">
                          <a:solidFill>
                            <a:srgbClr val="231F20"/>
                          </a:solidFill>
                          <a:latin typeface="+mn-lt"/>
                          <a:cs typeface="Calibri"/>
                        </a:rPr>
                        <a:t>cti</a:t>
                      </a:r>
                      <a:r>
                        <a:rPr sz="800" b="1" u="sng" spc="-10" dirty="0">
                          <a:solidFill>
                            <a:srgbClr val="231F20"/>
                          </a:solidFill>
                          <a:latin typeface="+mn-lt"/>
                          <a:cs typeface="Calibri"/>
                        </a:rPr>
                        <a:t>c</a:t>
                      </a:r>
                      <a:r>
                        <a:rPr sz="800" b="1" u="sng" spc="-5" dirty="0">
                          <a:solidFill>
                            <a:srgbClr val="231F20"/>
                          </a:solidFill>
                          <a:latin typeface="+mn-lt"/>
                          <a:cs typeface="Calibri"/>
                        </a:rPr>
                        <a:t>a</a:t>
                      </a:r>
                      <a:r>
                        <a:rPr sz="800" b="1" u="sng" dirty="0">
                          <a:solidFill>
                            <a:srgbClr val="231F20"/>
                          </a:solidFill>
                          <a:latin typeface="+mn-lt"/>
                          <a:cs typeface="Calibri"/>
                        </a:rPr>
                        <a:t>l</a:t>
                      </a:r>
                      <a:r>
                        <a:rPr sz="800" b="1" u="sng" spc="-10" dirty="0">
                          <a:solidFill>
                            <a:srgbClr val="231F20"/>
                          </a:solidFill>
                          <a:latin typeface="+mn-lt"/>
                          <a:cs typeface="Calibri"/>
                        </a:rPr>
                        <a:t> </a:t>
                      </a:r>
                      <a:r>
                        <a:rPr sz="800" b="1" u="sng" dirty="0">
                          <a:solidFill>
                            <a:srgbClr val="231F20"/>
                          </a:solidFill>
                          <a:latin typeface="+mn-lt"/>
                          <a:cs typeface="Calibri"/>
                        </a:rPr>
                        <a:t>risk</a:t>
                      </a:r>
                      <a:r>
                        <a:rPr sz="800" b="1" u="sng" spc="-5" dirty="0">
                          <a:solidFill>
                            <a:srgbClr val="231F20"/>
                          </a:solidFill>
                          <a:latin typeface="+mn-lt"/>
                          <a:cs typeface="Calibri"/>
                        </a:rPr>
                        <a:t> </a:t>
                      </a:r>
                      <a:r>
                        <a:rPr sz="800" b="1" dirty="0">
                          <a:solidFill>
                            <a:srgbClr val="231F20"/>
                          </a:solidFill>
                          <a:latin typeface="+mn-lt"/>
                          <a:cs typeface="Calibri"/>
                        </a:rPr>
                        <a:t>b</a:t>
                      </a:r>
                      <a:r>
                        <a:rPr sz="800" b="1" spc="-5" dirty="0">
                          <a:solidFill>
                            <a:srgbClr val="231F20"/>
                          </a:solidFill>
                          <a:latin typeface="+mn-lt"/>
                          <a:cs typeface="Calibri"/>
                        </a:rPr>
                        <a:t>y</a:t>
                      </a:r>
                      <a:r>
                        <a:rPr sz="800" b="1" dirty="0">
                          <a:solidFill>
                            <a:srgbClr val="231F20"/>
                          </a:solidFill>
                          <a:latin typeface="+mn-lt"/>
                          <a:cs typeface="Calibri"/>
                        </a:rPr>
                        <a:t>: </a:t>
                      </a:r>
                      <a:r>
                        <a:rPr sz="800" b="1" spc="-30" dirty="0">
                          <a:solidFill>
                            <a:srgbClr val="231F20"/>
                          </a:solidFill>
                          <a:latin typeface="+mn-lt"/>
                          <a:cs typeface="Calibri"/>
                        </a:rPr>
                        <a:t>W</a:t>
                      </a:r>
                      <a:r>
                        <a:rPr sz="800" b="1" dirty="0">
                          <a:solidFill>
                            <a:srgbClr val="231F20"/>
                          </a:solidFill>
                          <a:latin typeface="+mn-lt"/>
                          <a:cs typeface="Calibri"/>
                        </a:rPr>
                        <a:t>e</a:t>
                      </a:r>
                      <a:r>
                        <a:rPr sz="800" b="1" spc="10" dirty="0">
                          <a:solidFill>
                            <a:srgbClr val="231F20"/>
                          </a:solidFill>
                          <a:latin typeface="+mn-lt"/>
                          <a:cs typeface="Calibri"/>
                        </a:rPr>
                        <a:t> </a:t>
                      </a:r>
                      <a:r>
                        <a:rPr sz="800" b="1" spc="-5" dirty="0">
                          <a:solidFill>
                            <a:srgbClr val="231F20"/>
                          </a:solidFill>
                          <a:latin typeface="+mn-lt"/>
                          <a:cs typeface="Calibri"/>
                        </a:rPr>
                        <a:t>w</a:t>
                      </a:r>
                      <a:r>
                        <a:rPr sz="800" b="1" dirty="0">
                          <a:solidFill>
                            <a:srgbClr val="231F20"/>
                          </a:solidFill>
                          <a:latin typeface="+mn-lt"/>
                          <a:cs typeface="Calibri"/>
                        </a:rPr>
                        <a:t>ill</a:t>
                      </a:r>
                      <a:r>
                        <a:rPr sz="800" b="1" spc="5" dirty="0">
                          <a:solidFill>
                            <a:srgbClr val="231F20"/>
                          </a:solidFill>
                          <a:latin typeface="+mn-lt"/>
                          <a:cs typeface="Calibri"/>
                        </a:rPr>
                        <a:t> </a:t>
                      </a:r>
                      <a:r>
                        <a:rPr sz="800" b="1" u="sng" spc="-5" dirty="0">
                          <a:solidFill>
                            <a:srgbClr val="231F20"/>
                          </a:solidFill>
                          <a:latin typeface="+mn-lt"/>
                          <a:cs typeface="Calibri"/>
                        </a:rPr>
                        <a:t>m</a:t>
                      </a:r>
                      <a:r>
                        <a:rPr sz="800" b="1" u="sng" dirty="0">
                          <a:solidFill>
                            <a:srgbClr val="231F20"/>
                          </a:solidFill>
                          <a:latin typeface="+mn-lt"/>
                          <a:cs typeface="Calibri"/>
                        </a:rPr>
                        <a:t>iti</a:t>
                      </a:r>
                      <a:r>
                        <a:rPr sz="800" b="1" u="sng" spc="-20" dirty="0">
                          <a:solidFill>
                            <a:srgbClr val="231F20"/>
                          </a:solidFill>
                          <a:latin typeface="+mn-lt"/>
                          <a:cs typeface="Calibri"/>
                        </a:rPr>
                        <a:t>g</a:t>
                      </a:r>
                      <a:r>
                        <a:rPr sz="800" b="1" u="sng" spc="-10" dirty="0">
                          <a:solidFill>
                            <a:srgbClr val="231F20"/>
                          </a:solidFill>
                          <a:latin typeface="+mn-lt"/>
                          <a:cs typeface="Calibri"/>
                        </a:rPr>
                        <a:t>a</a:t>
                      </a:r>
                      <a:r>
                        <a:rPr sz="800" b="1" u="sng" spc="-5" dirty="0">
                          <a:solidFill>
                            <a:srgbClr val="231F20"/>
                          </a:solidFill>
                          <a:latin typeface="+mn-lt"/>
                          <a:cs typeface="Calibri"/>
                        </a:rPr>
                        <a:t>t</a:t>
                      </a:r>
                      <a:r>
                        <a:rPr sz="800" b="1" u="sng" dirty="0">
                          <a:solidFill>
                            <a:srgbClr val="231F20"/>
                          </a:solidFill>
                          <a:latin typeface="+mn-lt"/>
                          <a:cs typeface="Calibri"/>
                        </a:rPr>
                        <a:t>e</a:t>
                      </a:r>
                      <a:r>
                        <a:rPr sz="800" b="1" spc="5" dirty="0">
                          <a:solidFill>
                            <a:srgbClr val="231F20"/>
                          </a:solidFill>
                          <a:latin typeface="+mn-lt"/>
                          <a:cs typeface="Calibri"/>
                        </a:rPr>
                        <a:t> </a:t>
                      </a:r>
                      <a:r>
                        <a:rPr sz="800" b="1" dirty="0">
                          <a:solidFill>
                            <a:srgbClr val="231F20"/>
                          </a:solidFill>
                          <a:latin typeface="+mn-lt"/>
                          <a:cs typeface="Calibri"/>
                        </a:rPr>
                        <a:t>this</a:t>
                      </a:r>
                      <a:r>
                        <a:rPr sz="800" b="1" spc="-5" dirty="0">
                          <a:solidFill>
                            <a:srgbClr val="231F20"/>
                          </a:solidFill>
                          <a:latin typeface="+mn-lt"/>
                          <a:cs typeface="Calibri"/>
                        </a:rPr>
                        <a:t> </a:t>
                      </a:r>
                      <a:r>
                        <a:rPr sz="800" b="1" dirty="0">
                          <a:solidFill>
                            <a:srgbClr val="231F20"/>
                          </a:solidFill>
                          <a:latin typeface="+mn-lt"/>
                          <a:cs typeface="Calibri"/>
                        </a:rPr>
                        <a:t>th</a:t>
                      </a:r>
                      <a:r>
                        <a:rPr sz="800" b="1" spc="-15" dirty="0">
                          <a:solidFill>
                            <a:srgbClr val="231F20"/>
                          </a:solidFill>
                          <a:latin typeface="+mn-lt"/>
                          <a:cs typeface="Calibri"/>
                        </a:rPr>
                        <a:t>r</a:t>
                      </a:r>
                      <a:r>
                        <a:rPr sz="800" b="1" dirty="0">
                          <a:solidFill>
                            <a:srgbClr val="231F20"/>
                          </a:solidFill>
                          <a:latin typeface="+mn-lt"/>
                          <a:cs typeface="Calibri"/>
                        </a:rPr>
                        <a:t>ou</a:t>
                      </a:r>
                      <a:r>
                        <a:rPr sz="800" b="1" spc="-5" dirty="0">
                          <a:solidFill>
                            <a:srgbClr val="231F20"/>
                          </a:solidFill>
                          <a:latin typeface="+mn-lt"/>
                          <a:cs typeface="Calibri"/>
                        </a:rPr>
                        <a:t>gh</a:t>
                      </a:r>
                      <a:r>
                        <a:rPr sz="800" b="1" dirty="0">
                          <a:solidFill>
                            <a:srgbClr val="231F20"/>
                          </a:solidFill>
                          <a:latin typeface="+mn-lt"/>
                          <a:cs typeface="Calibri"/>
                        </a:rPr>
                        <a:t>: </a:t>
                      </a:r>
                      <a:r>
                        <a:rPr sz="800" b="1" spc="-60" dirty="0">
                          <a:solidFill>
                            <a:srgbClr val="231F20"/>
                          </a:solidFill>
                          <a:latin typeface="+mn-lt"/>
                          <a:cs typeface="Calibri"/>
                        </a:rPr>
                        <a:t>T</a:t>
                      </a:r>
                      <a:r>
                        <a:rPr sz="800" b="1" dirty="0">
                          <a:solidFill>
                            <a:srgbClr val="231F20"/>
                          </a:solidFill>
                          <a:latin typeface="+mn-lt"/>
                          <a:cs typeface="Calibri"/>
                        </a:rPr>
                        <a:t>a</a:t>
                      </a:r>
                      <a:r>
                        <a:rPr sz="800" b="1" spc="-5" dirty="0">
                          <a:solidFill>
                            <a:srgbClr val="231F20"/>
                          </a:solidFill>
                          <a:latin typeface="+mn-lt"/>
                          <a:cs typeface="Calibri"/>
                        </a:rPr>
                        <a:t>sk</a:t>
                      </a:r>
                      <a:r>
                        <a:rPr sz="800" b="1" dirty="0">
                          <a:solidFill>
                            <a:srgbClr val="231F20"/>
                          </a:solidFill>
                          <a:latin typeface="+mn-lt"/>
                          <a:cs typeface="Calibri"/>
                        </a:rPr>
                        <a:t>/Purpo</a:t>
                      </a:r>
                      <a:r>
                        <a:rPr sz="800" b="1" spc="-5" dirty="0">
                          <a:solidFill>
                            <a:srgbClr val="231F20"/>
                          </a:solidFill>
                          <a:latin typeface="+mn-lt"/>
                          <a:cs typeface="Calibri"/>
                        </a:rPr>
                        <a:t>s</a:t>
                      </a:r>
                      <a:r>
                        <a:rPr sz="800" b="1" dirty="0">
                          <a:solidFill>
                            <a:srgbClr val="231F20"/>
                          </a:solidFill>
                          <a:latin typeface="+mn-lt"/>
                          <a:cs typeface="Calibri"/>
                        </a:rPr>
                        <a:t>e: D</a:t>
                      </a:r>
                      <a:r>
                        <a:rPr sz="800" b="1" spc="-5" dirty="0">
                          <a:solidFill>
                            <a:srgbClr val="231F20"/>
                          </a:solidFill>
                          <a:latin typeface="+mn-lt"/>
                          <a:cs typeface="Calibri"/>
                        </a:rPr>
                        <a:t>O</a:t>
                      </a:r>
                      <a:r>
                        <a:rPr sz="800" b="1" dirty="0">
                          <a:solidFill>
                            <a:srgbClr val="231F20"/>
                          </a:solidFill>
                          <a:latin typeface="+mn-lt"/>
                          <a:cs typeface="Calibri"/>
                        </a:rPr>
                        <a:t>/SO</a:t>
                      </a:r>
                      <a:endParaRPr sz="800" b="1" dirty="0">
                        <a:latin typeface="+mn-lt"/>
                        <a:cs typeface="Calibri"/>
                      </a:endParaRPr>
                    </a:p>
                    <a:p>
                      <a:pPr marL="52069" algn="just">
                        <a:lnSpc>
                          <a:spcPct val="100000"/>
                        </a:lnSpc>
                        <a:spcBef>
                          <a:spcPts val="545"/>
                        </a:spcBef>
                        <a:tabLst>
                          <a:tab pos="1198880" algn="l"/>
                        </a:tabLst>
                      </a:pPr>
                      <a:r>
                        <a:rPr sz="800" b="1" dirty="0">
                          <a:solidFill>
                            <a:srgbClr val="231F20"/>
                          </a:solidFill>
                          <a:latin typeface="+mn-lt"/>
                          <a:cs typeface="Calibri"/>
                        </a:rPr>
                        <a:t>DO: </a:t>
                      </a:r>
                      <a:r>
                        <a:rPr sz="800" b="1" spc="10" dirty="0">
                          <a:solidFill>
                            <a:srgbClr val="231F20"/>
                          </a:solidFill>
                          <a:latin typeface="+mn-lt"/>
                          <a:cs typeface="Calibri"/>
                        </a:rPr>
                        <a:t> </a:t>
                      </a:r>
                      <a:r>
                        <a:rPr sz="800" b="1" spc="-30" dirty="0">
                          <a:solidFill>
                            <a:srgbClr val="231F20"/>
                          </a:solidFill>
                          <a:latin typeface="+mn-lt"/>
                          <a:cs typeface="Calibri"/>
                        </a:rPr>
                        <a:t>T</a:t>
                      </a:r>
                      <a:r>
                        <a:rPr sz="800" b="1" dirty="0">
                          <a:solidFill>
                            <a:srgbClr val="231F20"/>
                          </a:solidFill>
                          <a:latin typeface="+mn-lt"/>
                          <a:cs typeface="Calibri"/>
                        </a:rPr>
                        <a:t>:	</a:t>
                      </a:r>
                      <a:r>
                        <a:rPr lang="en-US" sz="800" b="1" dirty="0">
                          <a:solidFill>
                            <a:srgbClr val="231F20"/>
                          </a:solidFill>
                          <a:latin typeface="+mn-lt"/>
                          <a:cs typeface="Calibri"/>
                        </a:rPr>
                        <a:t>             </a:t>
                      </a:r>
                      <a:r>
                        <a:rPr sz="800" b="1" spc="-5" dirty="0">
                          <a:solidFill>
                            <a:srgbClr val="231F20"/>
                          </a:solidFill>
                          <a:latin typeface="+mn-lt"/>
                          <a:cs typeface="Calibri"/>
                        </a:rPr>
                        <a:t>S</a:t>
                      </a:r>
                      <a:r>
                        <a:rPr sz="800" b="1" dirty="0">
                          <a:solidFill>
                            <a:srgbClr val="231F20"/>
                          </a:solidFill>
                          <a:latin typeface="+mn-lt"/>
                          <a:cs typeface="Calibri"/>
                        </a:rPr>
                        <a:t>O2</a:t>
                      </a:r>
                      <a:r>
                        <a:rPr lang="en-US" sz="800" b="1" dirty="0">
                          <a:solidFill>
                            <a:srgbClr val="231F20"/>
                          </a:solidFill>
                          <a:latin typeface="+mn-lt"/>
                          <a:cs typeface="Calibri"/>
                        </a:rPr>
                        <a:t> </a:t>
                      </a:r>
                      <a:r>
                        <a:rPr sz="800" b="1" spc="-5" dirty="0">
                          <a:solidFill>
                            <a:srgbClr val="231F20"/>
                          </a:solidFill>
                          <a:latin typeface="+mn-lt"/>
                          <a:cs typeface="Calibri"/>
                        </a:rPr>
                        <a:t> </a:t>
                      </a:r>
                      <a:r>
                        <a:rPr sz="800" b="1" spc="-30" dirty="0">
                          <a:solidFill>
                            <a:srgbClr val="231F20"/>
                          </a:solidFill>
                          <a:latin typeface="+mn-lt"/>
                          <a:cs typeface="Calibri"/>
                        </a:rPr>
                        <a:t>T</a:t>
                      </a:r>
                      <a:r>
                        <a:rPr sz="800" b="1" dirty="0">
                          <a:solidFill>
                            <a:srgbClr val="231F20"/>
                          </a:solidFill>
                          <a:latin typeface="+mn-lt"/>
                          <a:cs typeface="Calibri"/>
                        </a:rPr>
                        <a:t>:</a:t>
                      </a:r>
                      <a:endParaRPr lang="en-US" sz="800" b="1" dirty="0">
                        <a:solidFill>
                          <a:srgbClr val="231F20"/>
                        </a:solidFill>
                        <a:latin typeface="+mn-lt"/>
                        <a:cs typeface="Calibri"/>
                      </a:endParaRPr>
                    </a:p>
                    <a:p>
                      <a:pPr marL="52069" algn="just">
                        <a:lnSpc>
                          <a:spcPct val="100000"/>
                        </a:lnSpc>
                        <a:spcBef>
                          <a:spcPts val="545"/>
                        </a:spcBef>
                        <a:tabLst>
                          <a:tab pos="1198880" algn="l"/>
                        </a:tabLst>
                      </a:pPr>
                      <a:endParaRPr lang="en-US" sz="800" b="1" dirty="0">
                        <a:solidFill>
                          <a:srgbClr val="231F20"/>
                        </a:solidFill>
                        <a:latin typeface="+mn-lt"/>
                        <a:cs typeface="Calibri"/>
                      </a:endParaRPr>
                    </a:p>
                    <a:p>
                      <a:pPr marL="52069" algn="just">
                        <a:lnSpc>
                          <a:spcPct val="100000"/>
                        </a:lnSpc>
                        <a:spcBef>
                          <a:spcPts val="545"/>
                        </a:spcBef>
                        <a:tabLst>
                          <a:tab pos="1198880" algn="l"/>
                        </a:tabLst>
                      </a:pPr>
                      <a:r>
                        <a:rPr lang="en-US" sz="800" b="1" dirty="0">
                          <a:solidFill>
                            <a:srgbClr val="231F20"/>
                          </a:solidFill>
                          <a:latin typeface="+mn-lt"/>
                          <a:cs typeface="Calibri"/>
                        </a:rPr>
                        <a:t>P:                                                                P:</a:t>
                      </a:r>
                    </a:p>
                    <a:p>
                      <a:pPr marL="52069" algn="just">
                        <a:lnSpc>
                          <a:spcPct val="100000"/>
                        </a:lnSpc>
                        <a:spcBef>
                          <a:spcPts val="545"/>
                        </a:spcBef>
                        <a:tabLst>
                          <a:tab pos="1198880" algn="l"/>
                        </a:tabLst>
                      </a:pPr>
                      <a:endParaRPr lang="en-US" sz="800" b="1" dirty="0">
                        <a:solidFill>
                          <a:srgbClr val="231F20"/>
                        </a:solidFill>
                        <a:latin typeface="+mn-lt"/>
                        <a:cs typeface="Calibri"/>
                      </a:endParaRPr>
                    </a:p>
                    <a:p>
                      <a:pPr marL="52069" algn="just">
                        <a:lnSpc>
                          <a:spcPct val="100000"/>
                        </a:lnSpc>
                        <a:spcBef>
                          <a:spcPts val="545"/>
                        </a:spcBef>
                        <a:tabLst>
                          <a:tab pos="1198880" algn="l"/>
                        </a:tabLst>
                      </a:pPr>
                      <a:endParaRPr lang="en-US" sz="800" b="1" dirty="0">
                        <a:solidFill>
                          <a:srgbClr val="231F20"/>
                        </a:solidFill>
                        <a:latin typeface="+mn-lt"/>
                        <a:cs typeface="Calibri"/>
                      </a:endParaRPr>
                    </a:p>
                    <a:p>
                      <a:pPr marL="52069" marR="1545590" indent="17780">
                        <a:lnSpc>
                          <a:spcPct val="148600"/>
                        </a:lnSpc>
                        <a:tabLst>
                          <a:tab pos="668020" algn="l"/>
                        </a:tabLst>
                      </a:pPr>
                      <a:endParaRPr lang="en-US" sz="800" b="1" spc="-5" dirty="0">
                        <a:solidFill>
                          <a:srgbClr val="231F20"/>
                        </a:solidFill>
                        <a:latin typeface="+mn-lt"/>
                        <a:cs typeface="Calibri"/>
                      </a:endParaRPr>
                    </a:p>
                    <a:p>
                      <a:pPr marL="52069" marR="1545590" indent="17780">
                        <a:lnSpc>
                          <a:spcPct val="148600"/>
                        </a:lnSpc>
                        <a:tabLst>
                          <a:tab pos="668020" algn="l"/>
                        </a:tabLst>
                      </a:pPr>
                      <a:endParaRPr lang="en-US" sz="800" b="1" spc="-5" dirty="0">
                        <a:solidFill>
                          <a:srgbClr val="231F20"/>
                        </a:solidFill>
                        <a:latin typeface="+mn-lt"/>
                        <a:cs typeface="Calibri"/>
                      </a:endParaRPr>
                    </a:p>
                    <a:p>
                      <a:pPr marL="52069" marR="1545590" indent="17780">
                        <a:lnSpc>
                          <a:spcPct val="148600"/>
                        </a:lnSpc>
                        <a:tabLst>
                          <a:tab pos="668020" algn="l"/>
                        </a:tabLst>
                      </a:pPr>
                      <a:r>
                        <a:rPr lang="en-US" sz="800" b="1" spc="-5" dirty="0">
                          <a:solidFill>
                            <a:srgbClr val="231F20"/>
                          </a:solidFill>
                          <a:latin typeface="+mn-lt"/>
                          <a:cs typeface="Calibri"/>
                        </a:rPr>
                        <a:t>S</a:t>
                      </a:r>
                      <a:r>
                        <a:rPr lang="en-US" sz="800" b="1" dirty="0">
                          <a:solidFill>
                            <a:srgbClr val="231F20"/>
                          </a:solidFill>
                          <a:latin typeface="+mn-lt"/>
                          <a:cs typeface="Calibri"/>
                        </a:rPr>
                        <a:t>O1: </a:t>
                      </a:r>
                      <a:r>
                        <a:rPr lang="en-US" sz="800" b="1" spc="-30" dirty="0">
                          <a:solidFill>
                            <a:srgbClr val="231F20"/>
                          </a:solidFill>
                          <a:latin typeface="+mn-lt"/>
                          <a:cs typeface="Calibri"/>
                        </a:rPr>
                        <a:t>T</a:t>
                      </a:r>
                      <a:r>
                        <a:rPr lang="en-US" sz="800" b="1" dirty="0">
                          <a:solidFill>
                            <a:srgbClr val="231F20"/>
                          </a:solidFill>
                          <a:latin typeface="+mn-lt"/>
                          <a:cs typeface="Calibri"/>
                        </a:rPr>
                        <a:t>:                                                    SO3  T:                </a:t>
                      </a:r>
                      <a:endParaRPr lang="en-US" sz="800" b="1" dirty="0">
                        <a:latin typeface="+mn-lt"/>
                        <a:cs typeface="Calibri"/>
                      </a:endParaRPr>
                    </a:p>
                    <a:p>
                      <a:pPr marL="52069" algn="just">
                        <a:lnSpc>
                          <a:spcPct val="100000"/>
                        </a:lnSpc>
                        <a:spcBef>
                          <a:spcPts val="545"/>
                        </a:spcBef>
                        <a:tabLst>
                          <a:tab pos="1198880" algn="l"/>
                        </a:tabLst>
                      </a:pPr>
                      <a:endParaRPr lang="en-US" sz="800" b="1" dirty="0">
                        <a:latin typeface="+mn-lt"/>
                        <a:cs typeface="Calibri"/>
                      </a:endParaRPr>
                    </a:p>
                    <a:p>
                      <a:pPr marL="52069" algn="just">
                        <a:lnSpc>
                          <a:spcPct val="100000"/>
                        </a:lnSpc>
                        <a:spcBef>
                          <a:spcPts val="545"/>
                        </a:spcBef>
                        <a:tabLst>
                          <a:tab pos="1198880" algn="l"/>
                        </a:tabLst>
                      </a:pPr>
                      <a:endParaRPr lang="en-US" sz="800" b="1" dirty="0">
                        <a:latin typeface="+mn-lt"/>
                        <a:cs typeface="Calibri"/>
                      </a:endParaRPr>
                    </a:p>
                    <a:p>
                      <a:pPr marL="52069" algn="just">
                        <a:lnSpc>
                          <a:spcPct val="100000"/>
                        </a:lnSpc>
                        <a:spcBef>
                          <a:spcPts val="545"/>
                        </a:spcBef>
                        <a:tabLst>
                          <a:tab pos="1198880" algn="l"/>
                        </a:tabLst>
                      </a:pPr>
                      <a:r>
                        <a:rPr lang="en-US" sz="800" b="1" dirty="0">
                          <a:latin typeface="+mn-lt"/>
                          <a:cs typeface="Calibri"/>
                        </a:rPr>
                        <a:t>P:                                                               P:</a:t>
                      </a:r>
                      <a:endParaRPr sz="800" b="1" dirty="0">
                        <a:latin typeface="+mn-lt"/>
                        <a:cs typeface="Calibri"/>
                      </a:endParaRPr>
                    </a:p>
                  </a:txBody>
                  <a:tcPr marL="0" marR="0" marT="0" marB="0">
                    <a:lnL w="5524">
                      <a:solidFill>
                        <a:srgbClr val="231F20"/>
                      </a:solidFill>
                      <a:prstDash val="solid"/>
                    </a:lnL>
                    <a:lnR w="7670">
                      <a:solidFill>
                        <a:srgbClr val="231F20"/>
                      </a:solidFill>
                      <a:prstDash val="solid"/>
                    </a:lnR>
                    <a:lnT w="5524">
                      <a:solidFill>
                        <a:srgbClr val="231F20"/>
                      </a:solidFill>
                      <a:prstDash val="solid"/>
                    </a:lnT>
                    <a:lnB w="5524">
                      <a:solidFill>
                        <a:srgbClr val="231F20"/>
                      </a:solidFill>
                      <a:prstDash val="solid"/>
                    </a:lnB>
                  </a:tcPr>
                </a:tc>
                <a:tc>
                  <a:txBody>
                    <a:bodyPr/>
                    <a:lstStyle/>
                    <a:p>
                      <a:endParaRPr sz="900" dirty="0">
                        <a:latin typeface="+mn-lt"/>
                        <a:cs typeface="Calibri"/>
                      </a:endParaRPr>
                    </a:p>
                  </a:txBody>
                  <a:tcPr marL="0" marR="0" marT="0" marB="0">
                    <a:lnL w="7670">
                      <a:solidFill>
                        <a:srgbClr val="231F20"/>
                      </a:solidFill>
                      <a:prstDash val="solid"/>
                    </a:lnL>
                    <a:lnR w="7670">
                      <a:solidFill>
                        <a:srgbClr val="231F20"/>
                      </a:solidFill>
                      <a:prstDash val="solid"/>
                    </a:lnR>
                    <a:lnT w="7670">
                      <a:solidFill>
                        <a:srgbClr val="231F20"/>
                      </a:solidFill>
                      <a:prstDash val="solid"/>
                    </a:lnT>
                    <a:lnB w="7670">
                      <a:solidFill>
                        <a:srgbClr val="231F20"/>
                      </a:solidFill>
                      <a:prstDash val="solid"/>
                    </a:lnB>
                  </a:tcPr>
                </a:tc>
                <a:tc>
                  <a:txBody>
                    <a:bodyPr/>
                    <a:lstStyle/>
                    <a:p>
                      <a:endParaRPr sz="900" dirty="0">
                        <a:latin typeface="+mn-lt"/>
                        <a:cs typeface="Calibri"/>
                      </a:endParaRPr>
                    </a:p>
                  </a:txBody>
                  <a:tcPr marL="0" marR="0" marT="0" marB="0">
                    <a:lnL w="7670">
                      <a:solidFill>
                        <a:srgbClr val="231F20"/>
                      </a:solidFill>
                      <a:prstDash val="solid"/>
                    </a:lnL>
                    <a:lnR w="7670">
                      <a:solidFill>
                        <a:srgbClr val="231F20"/>
                      </a:solidFill>
                      <a:prstDash val="solid"/>
                    </a:lnR>
                    <a:lnT w="7670">
                      <a:solidFill>
                        <a:srgbClr val="231F20"/>
                      </a:solidFill>
                      <a:prstDash val="solid"/>
                    </a:lnT>
                    <a:lnB w="7670">
                      <a:solidFill>
                        <a:srgbClr val="231F20"/>
                      </a:solidFill>
                      <a:prstDash val="solid"/>
                    </a:lnB>
                  </a:tcPr>
                </a:tc>
                <a:tc>
                  <a:txBody>
                    <a:bodyPr/>
                    <a:lstStyle/>
                    <a:p>
                      <a:endParaRPr sz="900" dirty="0">
                        <a:latin typeface="+mn-lt"/>
                        <a:cs typeface="Calibri"/>
                      </a:endParaRPr>
                    </a:p>
                  </a:txBody>
                  <a:tcPr marL="0" marR="0" marT="0" marB="0">
                    <a:lnL w="7670">
                      <a:solidFill>
                        <a:srgbClr val="231F20"/>
                      </a:solidFill>
                      <a:prstDash val="solid"/>
                    </a:lnL>
                    <a:lnR w="7670">
                      <a:solidFill>
                        <a:srgbClr val="231F20"/>
                      </a:solidFill>
                      <a:prstDash val="solid"/>
                    </a:lnR>
                    <a:lnT w="7670">
                      <a:solidFill>
                        <a:srgbClr val="231F20"/>
                      </a:solidFill>
                      <a:prstDash val="solid"/>
                    </a:lnT>
                    <a:lnB w="7670">
                      <a:solidFill>
                        <a:srgbClr val="231F20"/>
                      </a:solidFill>
                      <a:prstDash val="solid"/>
                    </a:lnB>
                  </a:tcPr>
                </a:tc>
                <a:tc>
                  <a:txBody>
                    <a:bodyPr/>
                    <a:lstStyle/>
                    <a:p>
                      <a:endParaRPr sz="900" dirty="0">
                        <a:latin typeface="+mn-lt"/>
                        <a:cs typeface="Calibri"/>
                      </a:endParaRPr>
                    </a:p>
                  </a:txBody>
                  <a:tcPr marL="0" marR="0" marT="0" marB="0">
                    <a:lnL w="7670">
                      <a:solidFill>
                        <a:srgbClr val="231F20"/>
                      </a:solidFill>
                      <a:prstDash val="solid"/>
                    </a:lnL>
                    <a:lnR w="7670">
                      <a:solidFill>
                        <a:srgbClr val="231F20"/>
                      </a:solidFill>
                      <a:prstDash val="solid"/>
                    </a:lnR>
                    <a:lnT w="7670">
                      <a:solidFill>
                        <a:srgbClr val="231F20"/>
                      </a:solidFill>
                      <a:prstDash val="solid"/>
                    </a:lnT>
                    <a:lnB w="7670">
                      <a:solidFill>
                        <a:srgbClr val="231F20"/>
                      </a:solidFill>
                      <a:prstDash val="solid"/>
                    </a:lnB>
                  </a:tcPr>
                </a:tc>
                <a:extLst>
                  <a:ext uri="{0D108BD9-81ED-4DB2-BD59-A6C34878D82A}">
                    <a16:rowId xmlns:a16="http://schemas.microsoft.com/office/drawing/2014/main" val="10001"/>
                  </a:ext>
                </a:extLst>
              </a:tr>
              <a:tr h="678103">
                <a:tc vMerge="1">
                  <a:txBody>
                    <a:bodyPr/>
                    <a:lstStyle/>
                    <a:p>
                      <a:endParaRPr/>
                    </a:p>
                  </a:txBody>
                  <a:tcPr marL="0" marR="0" marT="0" marB="0">
                    <a:lnL w="5524">
                      <a:solidFill>
                        <a:srgbClr val="231F20"/>
                      </a:solidFill>
                      <a:prstDash val="solid"/>
                    </a:lnL>
                    <a:lnR w="7670">
                      <a:solidFill>
                        <a:srgbClr val="231F20"/>
                      </a:solidFill>
                      <a:prstDash val="solid"/>
                    </a:lnR>
                    <a:lnT w="5524">
                      <a:solidFill>
                        <a:srgbClr val="231F20"/>
                      </a:solidFill>
                      <a:prstDash val="solid"/>
                    </a:lnT>
                    <a:lnB w="5524">
                      <a:solidFill>
                        <a:srgbClr val="231F20"/>
                      </a:solidFill>
                      <a:prstDash val="solid"/>
                    </a:lnB>
                  </a:tcPr>
                </a:tc>
                <a:tc>
                  <a:txBody>
                    <a:bodyPr/>
                    <a:lstStyle/>
                    <a:p>
                      <a:endParaRPr sz="900">
                        <a:latin typeface="+mn-lt"/>
                        <a:cs typeface="Calibri"/>
                      </a:endParaRPr>
                    </a:p>
                  </a:txBody>
                  <a:tcPr marL="0" marR="0" marT="0" marB="0">
                    <a:lnL w="7670">
                      <a:solidFill>
                        <a:srgbClr val="231F20"/>
                      </a:solidFill>
                      <a:prstDash val="solid"/>
                    </a:lnL>
                    <a:lnR w="7670">
                      <a:solidFill>
                        <a:srgbClr val="231F20"/>
                      </a:solidFill>
                      <a:prstDash val="solid"/>
                    </a:lnR>
                    <a:lnT w="7670">
                      <a:solidFill>
                        <a:srgbClr val="231F20"/>
                      </a:solidFill>
                      <a:prstDash val="solid"/>
                    </a:lnT>
                    <a:lnB w="7670">
                      <a:solidFill>
                        <a:srgbClr val="231F20"/>
                      </a:solidFill>
                      <a:prstDash val="solid"/>
                    </a:lnB>
                  </a:tcPr>
                </a:tc>
                <a:tc>
                  <a:txBody>
                    <a:bodyPr/>
                    <a:lstStyle/>
                    <a:p>
                      <a:endParaRPr sz="900">
                        <a:latin typeface="+mn-lt"/>
                        <a:cs typeface="Calibri"/>
                      </a:endParaRPr>
                    </a:p>
                  </a:txBody>
                  <a:tcPr marL="0" marR="0" marT="0" marB="0">
                    <a:lnL w="7670">
                      <a:solidFill>
                        <a:srgbClr val="231F20"/>
                      </a:solidFill>
                      <a:prstDash val="solid"/>
                    </a:lnL>
                    <a:lnR w="7670">
                      <a:solidFill>
                        <a:srgbClr val="231F20"/>
                      </a:solidFill>
                      <a:prstDash val="solid"/>
                    </a:lnR>
                    <a:lnT w="7670">
                      <a:solidFill>
                        <a:srgbClr val="231F20"/>
                      </a:solidFill>
                      <a:prstDash val="solid"/>
                    </a:lnT>
                    <a:lnB w="7670">
                      <a:solidFill>
                        <a:srgbClr val="231F20"/>
                      </a:solidFill>
                      <a:prstDash val="solid"/>
                    </a:lnB>
                  </a:tcPr>
                </a:tc>
                <a:tc>
                  <a:txBody>
                    <a:bodyPr/>
                    <a:lstStyle/>
                    <a:p>
                      <a:endParaRPr sz="900">
                        <a:latin typeface="+mn-lt"/>
                        <a:cs typeface="Calibri"/>
                      </a:endParaRPr>
                    </a:p>
                  </a:txBody>
                  <a:tcPr marL="0" marR="0" marT="0" marB="0">
                    <a:lnL w="7670">
                      <a:solidFill>
                        <a:srgbClr val="231F20"/>
                      </a:solidFill>
                      <a:prstDash val="solid"/>
                    </a:lnL>
                    <a:lnR w="7670">
                      <a:solidFill>
                        <a:srgbClr val="231F20"/>
                      </a:solidFill>
                      <a:prstDash val="solid"/>
                    </a:lnR>
                    <a:lnT w="7670">
                      <a:solidFill>
                        <a:srgbClr val="231F20"/>
                      </a:solidFill>
                      <a:prstDash val="solid"/>
                    </a:lnT>
                    <a:lnB w="7670">
                      <a:solidFill>
                        <a:srgbClr val="231F20"/>
                      </a:solidFill>
                      <a:prstDash val="solid"/>
                    </a:lnB>
                  </a:tcPr>
                </a:tc>
                <a:tc>
                  <a:txBody>
                    <a:bodyPr/>
                    <a:lstStyle/>
                    <a:p>
                      <a:endParaRPr sz="900">
                        <a:latin typeface="+mn-lt"/>
                        <a:cs typeface="Calibri"/>
                      </a:endParaRPr>
                    </a:p>
                  </a:txBody>
                  <a:tcPr marL="0" marR="0" marT="0" marB="0">
                    <a:lnL w="7670">
                      <a:solidFill>
                        <a:srgbClr val="231F20"/>
                      </a:solidFill>
                      <a:prstDash val="solid"/>
                    </a:lnL>
                    <a:lnR w="7670">
                      <a:solidFill>
                        <a:srgbClr val="231F20"/>
                      </a:solidFill>
                      <a:prstDash val="solid"/>
                    </a:lnR>
                    <a:lnT w="7670">
                      <a:solidFill>
                        <a:srgbClr val="231F20"/>
                      </a:solidFill>
                      <a:prstDash val="solid"/>
                    </a:lnT>
                    <a:lnB w="7670">
                      <a:solidFill>
                        <a:srgbClr val="231F20"/>
                      </a:solidFill>
                      <a:prstDash val="solid"/>
                    </a:lnB>
                  </a:tcPr>
                </a:tc>
                <a:extLst>
                  <a:ext uri="{0D108BD9-81ED-4DB2-BD59-A6C34878D82A}">
                    <a16:rowId xmlns:a16="http://schemas.microsoft.com/office/drawing/2014/main" val="10002"/>
                  </a:ext>
                </a:extLst>
              </a:tr>
              <a:tr h="678084">
                <a:tc vMerge="1">
                  <a:txBody>
                    <a:bodyPr/>
                    <a:lstStyle/>
                    <a:p>
                      <a:endParaRPr/>
                    </a:p>
                  </a:txBody>
                  <a:tcPr marL="0" marR="0" marT="0" marB="0">
                    <a:lnL w="5524">
                      <a:solidFill>
                        <a:srgbClr val="231F20"/>
                      </a:solidFill>
                      <a:prstDash val="solid"/>
                    </a:lnL>
                    <a:lnR w="7670">
                      <a:solidFill>
                        <a:srgbClr val="231F20"/>
                      </a:solidFill>
                      <a:prstDash val="solid"/>
                    </a:lnR>
                    <a:lnT w="5524">
                      <a:solidFill>
                        <a:srgbClr val="231F20"/>
                      </a:solidFill>
                      <a:prstDash val="solid"/>
                    </a:lnT>
                    <a:lnB w="5524">
                      <a:solidFill>
                        <a:srgbClr val="231F20"/>
                      </a:solidFill>
                      <a:prstDash val="solid"/>
                    </a:lnB>
                  </a:tcPr>
                </a:tc>
                <a:tc>
                  <a:txBody>
                    <a:bodyPr/>
                    <a:lstStyle/>
                    <a:p>
                      <a:endParaRPr sz="900">
                        <a:latin typeface="+mn-lt"/>
                        <a:cs typeface="Calibri"/>
                      </a:endParaRPr>
                    </a:p>
                  </a:txBody>
                  <a:tcPr marL="0" marR="0" marT="0" marB="0">
                    <a:lnL w="7670">
                      <a:solidFill>
                        <a:srgbClr val="231F20"/>
                      </a:solidFill>
                      <a:prstDash val="solid"/>
                    </a:lnL>
                    <a:lnR w="7670">
                      <a:solidFill>
                        <a:srgbClr val="231F20"/>
                      </a:solidFill>
                      <a:prstDash val="solid"/>
                    </a:lnR>
                    <a:lnT w="7670">
                      <a:solidFill>
                        <a:srgbClr val="231F20"/>
                      </a:solidFill>
                      <a:prstDash val="solid"/>
                    </a:lnT>
                    <a:lnB w="7670">
                      <a:solidFill>
                        <a:srgbClr val="231F20"/>
                      </a:solidFill>
                      <a:prstDash val="solid"/>
                    </a:lnB>
                  </a:tcPr>
                </a:tc>
                <a:tc>
                  <a:txBody>
                    <a:bodyPr/>
                    <a:lstStyle/>
                    <a:p>
                      <a:endParaRPr sz="900">
                        <a:latin typeface="+mn-lt"/>
                        <a:cs typeface="Calibri"/>
                      </a:endParaRPr>
                    </a:p>
                  </a:txBody>
                  <a:tcPr marL="0" marR="0" marT="0" marB="0">
                    <a:lnL w="7670">
                      <a:solidFill>
                        <a:srgbClr val="231F20"/>
                      </a:solidFill>
                      <a:prstDash val="solid"/>
                    </a:lnL>
                    <a:lnR w="7670">
                      <a:solidFill>
                        <a:srgbClr val="231F20"/>
                      </a:solidFill>
                      <a:prstDash val="solid"/>
                    </a:lnR>
                    <a:lnT w="7670">
                      <a:solidFill>
                        <a:srgbClr val="231F20"/>
                      </a:solidFill>
                      <a:prstDash val="solid"/>
                    </a:lnT>
                    <a:lnB w="7670">
                      <a:solidFill>
                        <a:srgbClr val="231F20"/>
                      </a:solidFill>
                      <a:prstDash val="solid"/>
                    </a:lnB>
                  </a:tcPr>
                </a:tc>
                <a:tc>
                  <a:txBody>
                    <a:bodyPr/>
                    <a:lstStyle/>
                    <a:p>
                      <a:endParaRPr sz="900">
                        <a:latin typeface="+mn-lt"/>
                        <a:cs typeface="Calibri"/>
                      </a:endParaRPr>
                    </a:p>
                  </a:txBody>
                  <a:tcPr marL="0" marR="0" marT="0" marB="0">
                    <a:lnL w="7670">
                      <a:solidFill>
                        <a:srgbClr val="231F20"/>
                      </a:solidFill>
                      <a:prstDash val="solid"/>
                    </a:lnL>
                    <a:lnR w="7670">
                      <a:solidFill>
                        <a:srgbClr val="231F20"/>
                      </a:solidFill>
                      <a:prstDash val="solid"/>
                    </a:lnR>
                    <a:lnT w="7670">
                      <a:solidFill>
                        <a:srgbClr val="231F20"/>
                      </a:solidFill>
                      <a:prstDash val="solid"/>
                    </a:lnT>
                    <a:lnB w="7670">
                      <a:solidFill>
                        <a:srgbClr val="231F20"/>
                      </a:solidFill>
                      <a:prstDash val="solid"/>
                    </a:lnB>
                  </a:tcPr>
                </a:tc>
                <a:tc>
                  <a:txBody>
                    <a:bodyPr/>
                    <a:lstStyle/>
                    <a:p>
                      <a:endParaRPr sz="900">
                        <a:latin typeface="+mn-lt"/>
                        <a:cs typeface="Calibri"/>
                      </a:endParaRPr>
                    </a:p>
                  </a:txBody>
                  <a:tcPr marL="0" marR="0" marT="0" marB="0">
                    <a:lnL w="7670">
                      <a:solidFill>
                        <a:srgbClr val="231F20"/>
                      </a:solidFill>
                      <a:prstDash val="solid"/>
                    </a:lnL>
                    <a:lnR w="7670">
                      <a:solidFill>
                        <a:srgbClr val="231F20"/>
                      </a:solidFill>
                      <a:prstDash val="solid"/>
                    </a:lnR>
                    <a:lnT w="7670">
                      <a:solidFill>
                        <a:srgbClr val="231F20"/>
                      </a:solidFill>
                      <a:prstDash val="solid"/>
                    </a:lnT>
                    <a:lnB w="7670">
                      <a:solidFill>
                        <a:srgbClr val="231F20"/>
                      </a:solidFill>
                      <a:prstDash val="solid"/>
                    </a:lnB>
                  </a:tcPr>
                </a:tc>
                <a:extLst>
                  <a:ext uri="{0D108BD9-81ED-4DB2-BD59-A6C34878D82A}">
                    <a16:rowId xmlns:a16="http://schemas.microsoft.com/office/drawing/2014/main" val="10003"/>
                  </a:ext>
                </a:extLst>
              </a:tr>
              <a:tr h="678084">
                <a:tc vMerge="1">
                  <a:txBody>
                    <a:bodyPr/>
                    <a:lstStyle/>
                    <a:p>
                      <a:endParaRPr/>
                    </a:p>
                  </a:txBody>
                  <a:tcPr marL="0" marR="0" marT="0" marB="0">
                    <a:lnL w="5524">
                      <a:solidFill>
                        <a:srgbClr val="231F20"/>
                      </a:solidFill>
                      <a:prstDash val="solid"/>
                    </a:lnL>
                    <a:lnR w="7670">
                      <a:solidFill>
                        <a:srgbClr val="231F20"/>
                      </a:solidFill>
                      <a:prstDash val="solid"/>
                    </a:lnR>
                    <a:lnT w="5524">
                      <a:solidFill>
                        <a:srgbClr val="231F20"/>
                      </a:solidFill>
                      <a:prstDash val="solid"/>
                    </a:lnT>
                    <a:lnB w="5524">
                      <a:solidFill>
                        <a:srgbClr val="231F20"/>
                      </a:solidFill>
                      <a:prstDash val="solid"/>
                    </a:lnB>
                  </a:tcPr>
                </a:tc>
                <a:tc>
                  <a:txBody>
                    <a:bodyPr/>
                    <a:lstStyle/>
                    <a:p>
                      <a:endParaRPr sz="900">
                        <a:latin typeface="+mn-lt"/>
                        <a:cs typeface="Calibri"/>
                      </a:endParaRPr>
                    </a:p>
                  </a:txBody>
                  <a:tcPr marL="0" marR="0" marT="0" marB="0">
                    <a:lnL w="7670">
                      <a:solidFill>
                        <a:srgbClr val="231F20"/>
                      </a:solidFill>
                      <a:prstDash val="solid"/>
                    </a:lnL>
                    <a:lnR w="7670">
                      <a:solidFill>
                        <a:srgbClr val="231F20"/>
                      </a:solidFill>
                      <a:prstDash val="solid"/>
                    </a:lnR>
                    <a:lnT w="7670">
                      <a:solidFill>
                        <a:srgbClr val="231F20"/>
                      </a:solidFill>
                      <a:prstDash val="solid"/>
                    </a:lnT>
                    <a:lnB w="7670">
                      <a:solidFill>
                        <a:srgbClr val="231F20"/>
                      </a:solidFill>
                      <a:prstDash val="solid"/>
                    </a:lnB>
                  </a:tcPr>
                </a:tc>
                <a:tc>
                  <a:txBody>
                    <a:bodyPr/>
                    <a:lstStyle/>
                    <a:p>
                      <a:endParaRPr sz="900">
                        <a:latin typeface="+mn-lt"/>
                        <a:cs typeface="Calibri"/>
                      </a:endParaRPr>
                    </a:p>
                  </a:txBody>
                  <a:tcPr marL="0" marR="0" marT="0" marB="0">
                    <a:lnL w="7670">
                      <a:solidFill>
                        <a:srgbClr val="231F20"/>
                      </a:solidFill>
                      <a:prstDash val="solid"/>
                    </a:lnL>
                    <a:lnR w="7670">
                      <a:solidFill>
                        <a:srgbClr val="231F20"/>
                      </a:solidFill>
                      <a:prstDash val="solid"/>
                    </a:lnR>
                    <a:lnT w="7670">
                      <a:solidFill>
                        <a:srgbClr val="231F20"/>
                      </a:solidFill>
                      <a:prstDash val="solid"/>
                    </a:lnT>
                    <a:lnB w="7670">
                      <a:solidFill>
                        <a:srgbClr val="231F20"/>
                      </a:solidFill>
                      <a:prstDash val="solid"/>
                    </a:lnB>
                  </a:tcPr>
                </a:tc>
                <a:tc>
                  <a:txBody>
                    <a:bodyPr/>
                    <a:lstStyle/>
                    <a:p>
                      <a:endParaRPr sz="900">
                        <a:latin typeface="+mn-lt"/>
                        <a:cs typeface="Calibri"/>
                      </a:endParaRPr>
                    </a:p>
                  </a:txBody>
                  <a:tcPr marL="0" marR="0" marT="0" marB="0">
                    <a:lnL w="7670">
                      <a:solidFill>
                        <a:srgbClr val="231F20"/>
                      </a:solidFill>
                      <a:prstDash val="solid"/>
                    </a:lnL>
                    <a:lnR w="7670">
                      <a:solidFill>
                        <a:srgbClr val="231F20"/>
                      </a:solidFill>
                      <a:prstDash val="solid"/>
                    </a:lnR>
                    <a:lnT w="7670">
                      <a:solidFill>
                        <a:srgbClr val="231F20"/>
                      </a:solidFill>
                      <a:prstDash val="solid"/>
                    </a:lnT>
                    <a:lnB w="7670">
                      <a:solidFill>
                        <a:srgbClr val="231F20"/>
                      </a:solidFill>
                      <a:prstDash val="solid"/>
                    </a:lnB>
                  </a:tcPr>
                </a:tc>
                <a:tc>
                  <a:txBody>
                    <a:bodyPr/>
                    <a:lstStyle/>
                    <a:p>
                      <a:endParaRPr sz="900">
                        <a:latin typeface="+mn-lt"/>
                        <a:cs typeface="Calibri"/>
                      </a:endParaRPr>
                    </a:p>
                  </a:txBody>
                  <a:tcPr marL="0" marR="0" marT="0" marB="0">
                    <a:lnL w="7670">
                      <a:solidFill>
                        <a:srgbClr val="231F20"/>
                      </a:solidFill>
                      <a:prstDash val="solid"/>
                    </a:lnL>
                    <a:lnR w="7670">
                      <a:solidFill>
                        <a:srgbClr val="231F20"/>
                      </a:solidFill>
                      <a:prstDash val="solid"/>
                    </a:lnR>
                    <a:lnT w="7670">
                      <a:solidFill>
                        <a:srgbClr val="231F20"/>
                      </a:solidFill>
                      <a:prstDash val="solid"/>
                    </a:lnT>
                    <a:lnB w="7670">
                      <a:solidFill>
                        <a:srgbClr val="231F20"/>
                      </a:solidFill>
                      <a:prstDash val="solid"/>
                    </a:lnB>
                  </a:tcPr>
                </a:tc>
                <a:extLst>
                  <a:ext uri="{0D108BD9-81ED-4DB2-BD59-A6C34878D82A}">
                    <a16:rowId xmlns:a16="http://schemas.microsoft.com/office/drawing/2014/main" val="10004"/>
                  </a:ext>
                </a:extLst>
              </a:tr>
              <a:tr h="678103">
                <a:tc vMerge="1">
                  <a:txBody>
                    <a:bodyPr/>
                    <a:lstStyle/>
                    <a:p>
                      <a:endParaRPr/>
                    </a:p>
                  </a:txBody>
                  <a:tcPr marL="0" marR="0" marT="0" marB="0">
                    <a:lnL w="5524">
                      <a:solidFill>
                        <a:srgbClr val="231F20"/>
                      </a:solidFill>
                      <a:prstDash val="solid"/>
                    </a:lnL>
                    <a:lnR w="7670">
                      <a:solidFill>
                        <a:srgbClr val="231F20"/>
                      </a:solidFill>
                      <a:prstDash val="solid"/>
                    </a:lnR>
                    <a:lnT w="5524">
                      <a:solidFill>
                        <a:srgbClr val="231F20"/>
                      </a:solidFill>
                      <a:prstDash val="solid"/>
                    </a:lnT>
                    <a:lnB w="5524">
                      <a:solidFill>
                        <a:srgbClr val="231F20"/>
                      </a:solidFill>
                      <a:prstDash val="solid"/>
                    </a:lnB>
                  </a:tcPr>
                </a:tc>
                <a:tc>
                  <a:txBody>
                    <a:bodyPr/>
                    <a:lstStyle/>
                    <a:p>
                      <a:endParaRPr sz="900">
                        <a:latin typeface="+mn-lt"/>
                        <a:cs typeface="Calibri"/>
                      </a:endParaRPr>
                    </a:p>
                  </a:txBody>
                  <a:tcPr marL="0" marR="0" marT="0" marB="0">
                    <a:lnL w="7670">
                      <a:solidFill>
                        <a:srgbClr val="231F20"/>
                      </a:solidFill>
                      <a:prstDash val="solid"/>
                    </a:lnL>
                    <a:lnR w="7670">
                      <a:solidFill>
                        <a:srgbClr val="231F20"/>
                      </a:solidFill>
                      <a:prstDash val="solid"/>
                    </a:lnR>
                    <a:lnT w="7670">
                      <a:solidFill>
                        <a:srgbClr val="231F20"/>
                      </a:solidFill>
                      <a:prstDash val="solid"/>
                    </a:lnT>
                    <a:lnB w="7670">
                      <a:solidFill>
                        <a:srgbClr val="231F20"/>
                      </a:solidFill>
                      <a:prstDash val="solid"/>
                    </a:lnB>
                  </a:tcPr>
                </a:tc>
                <a:tc>
                  <a:txBody>
                    <a:bodyPr/>
                    <a:lstStyle/>
                    <a:p>
                      <a:endParaRPr sz="900">
                        <a:latin typeface="+mn-lt"/>
                        <a:cs typeface="Calibri"/>
                      </a:endParaRPr>
                    </a:p>
                  </a:txBody>
                  <a:tcPr marL="0" marR="0" marT="0" marB="0">
                    <a:lnL w="7670">
                      <a:solidFill>
                        <a:srgbClr val="231F20"/>
                      </a:solidFill>
                      <a:prstDash val="solid"/>
                    </a:lnL>
                    <a:lnR w="7670">
                      <a:solidFill>
                        <a:srgbClr val="231F20"/>
                      </a:solidFill>
                      <a:prstDash val="solid"/>
                    </a:lnR>
                    <a:lnT w="7670">
                      <a:solidFill>
                        <a:srgbClr val="231F20"/>
                      </a:solidFill>
                      <a:prstDash val="solid"/>
                    </a:lnT>
                    <a:lnB w="7670">
                      <a:solidFill>
                        <a:srgbClr val="231F20"/>
                      </a:solidFill>
                      <a:prstDash val="solid"/>
                    </a:lnB>
                  </a:tcPr>
                </a:tc>
                <a:tc>
                  <a:txBody>
                    <a:bodyPr/>
                    <a:lstStyle/>
                    <a:p>
                      <a:endParaRPr sz="900">
                        <a:latin typeface="+mn-lt"/>
                        <a:cs typeface="Calibri"/>
                      </a:endParaRPr>
                    </a:p>
                  </a:txBody>
                  <a:tcPr marL="0" marR="0" marT="0" marB="0">
                    <a:lnL w="7670">
                      <a:solidFill>
                        <a:srgbClr val="231F20"/>
                      </a:solidFill>
                      <a:prstDash val="solid"/>
                    </a:lnL>
                    <a:lnR w="7670">
                      <a:solidFill>
                        <a:srgbClr val="231F20"/>
                      </a:solidFill>
                      <a:prstDash val="solid"/>
                    </a:lnR>
                    <a:lnT w="7670">
                      <a:solidFill>
                        <a:srgbClr val="231F20"/>
                      </a:solidFill>
                      <a:prstDash val="solid"/>
                    </a:lnT>
                    <a:lnB w="7670">
                      <a:solidFill>
                        <a:srgbClr val="231F20"/>
                      </a:solidFill>
                      <a:prstDash val="solid"/>
                    </a:lnB>
                  </a:tcPr>
                </a:tc>
                <a:tc>
                  <a:txBody>
                    <a:bodyPr/>
                    <a:lstStyle/>
                    <a:p>
                      <a:endParaRPr sz="900">
                        <a:latin typeface="+mn-lt"/>
                        <a:cs typeface="Calibri"/>
                      </a:endParaRPr>
                    </a:p>
                  </a:txBody>
                  <a:tcPr marL="0" marR="0" marT="0" marB="0">
                    <a:lnL w="7670">
                      <a:solidFill>
                        <a:srgbClr val="231F20"/>
                      </a:solidFill>
                      <a:prstDash val="solid"/>
                    </a:lnL>
                    <a:lnR w="7670">
                      <a:solidFill>
                        <a:srgbClr val="231F20"/>
                      </a:solidFill>
                      <a:prstDash val="solid"/>
                    </a:lnR>
                    <a:lnT w="7670">
                      <a:solidFill>
                        <a:srgbClr val="231F20"/>
                      </a:solidFill>
                      <a:prstDash val="solid"/>
                    </a:lnT>
                    <a:lnB w="7670">
                      <a:solidFill>
                        <a:srgbClr val="231F20"/>
                      </a:solidFill>
                      <a:prstDash val="solid"/>
                    </a:lnB>
                  </a:tcPr>
                </a:tc>
                <a:extLst>
                  <a:ext uri="{0D108BD9-81ED-4DB2-BD59-A6C34878D82A}">
                    <a16:rowId xmlns:a16="http://schemas.microsoft.com/office/drawing/2014/main" val="10005"/>
                  </a:ext>
                </a:extLst>
              </a:tr>
              <a:tr h="688917">
                <a:tc vMerge="1">
                  <a:txBody>
                    <a:bodyPr/>
                    <a:lstStyle/>
                    <a:p>
                      <a:endParaRPr/>
                    </a:p>
                  </a:txBody>
                  <a:tcPr marL="0" marR="0" marT="0" marB="0">
                    <a:lnL w="5524">
                      <a:solidFill>
                        <a:srgbClr val="231F20"/>
                      </a:solidFill>
                      <a:prstDash val="solid"/>
                    </a:lnL>
                    <a:lnR w="7670">
                      <a:solidFill>
                        <a:srgbClr val="231F20"/>
                      </a:solidFill>
                      <a:prstDash val="solid"/>
                    </a:lnR>
                    <a:lnT w="5524">
                      <a:solidFill>
                        <a:srgbClr val="231F20"/>
                      </a:solidFill>
                      <a:prstDash val="solid"/>
                    </a:lnT>
                    <a:lnB w="5524">
                      <a:solidFill>
                        <a:srgbClr val="231F20"/>
                      </a:solidFill>
                      <a:prstDash val="solid"/>
                    </a:lnB>
                  </a:tcPr>
                </a:tc>
                <a:tc>
                  <a:txBody>
                    <a:bodyPr/>
                    <a:lstStyle/>
                    <a:p>
                      <a:endParaRPr sz="900">
                        <a:latin typeface="+mn-lt"/>
                        <a:cs typeface="Calibri"/>
                      </a:endParaRPr>
                    </a:p>
                  </a:txBody>
                  <a:tcPr marL="0" marR="0" marT="0" marB="0">
                    <a:lnL w="7670">
                      <a:solidFill>
                        <a:srgbClr val="231F20"/>
                      </a:solidFill>
                      <a:prstDash val="solid"/>
                    </a:lnL>
                    <a:lnR w="7670">
                      <a:solidFill>
                        <a:srgbClr val="231F20"/>
                      </a:solidFill>
                      <a:prstDash val="solid"/>
                    </a:lnR>
                    <a:lnT w="7670">
                      <a:solidFill>
                        <a:srgbClr val="231F20"/>
                      </a:solidFill>
                      <a:prstDash val="solid"/>
                    </a:lnT>
                    <a:lnB w="7670">
                      <a:solidFill>
                        <a:srgbClr val="231F20"/>
                      </a:solidFill>
                      <a:prstDash val="solid"/>
                    </a:lnB>
                  </a:tcPr>
                </a:tc>
                <a:tc>
                  <a:txBody>
                    <a:bodyPr/>
                    <a:lstStyle/>
                    <a:p>
                      <a:endParaRPr sz="900">
                        <a:latin typeface="+mn-lt"/>
                        <a:cs typeface="Calibri"/>
                      </a:endParaRPr>
                    </a:p>
                  </a:txBody>
                  <a:tcPr marL="0" marR="0" marT="0" marB="0">
                    <a:lnL w="7670">
                      <a:solidFill>
                        <a:srgbClr val="231F20"/>
                      </a:solidFill>
                      <a:prstDash val="solid"/>
                    </a:lnL>
                    <a:lnR w="7670">
                      <a:solidFill>
                        <a:srgbClr val="231F20"/>
                      </a:solidFill>
                      <a:prstDash val="solid"/>
                    </a:lnR>
                    <a:lnT w="7670">
                      <a:solidFill>
                        <a:srgbClr val="231F20"/>
                      </a:solidFill>
                      <a:prstDash val="solid"/>
                    </a:lnT>
                    <a:lnB w="7670">
                      <a:solidFill>
                        <a:srgbClr val="231F20"/>
                      </a:solidFill>
                      <a:prstDash val="solid"/>
                    </a:lnB>
                  </a:tcPr>
                </a:tc>
                <a:tc>
                  <a:txBody>
                    <a:bodyPr/>
                    <a:lstStyle/>
                    <a:p>
                      <a:endParaRPr sz="900">
                        <a:latin typeface="+mn-lt"/>
                        <a:cs typeface="Calibri"/>
                      </a:endParaRPr>
                    </a:p>
                  </a:txBody>
                  <a:tcPr marL="0" marR="0" marT="0" marB="0">
                    <a:lnL w="7670">
                      <a:solidFill>
                        <a:srgbClr val="231F20"/>
                      </a:solidFill>
                      <a:prstDash val="solid"/>
                    </a:lnL>
                    <a:lnR w="7670">
                      <a:solidFill>
                        <a:srgbClr val="231F20"/>
                      </a:solidFill>
                      <a:prstDash val="solid"/>
                    </a:lnR>
                    <a:lnT w="7670">
                      <a:solidFill>
                        <a:srgbClr val="231F20"/>
                      </a:solidFill>
                      <a:prstDash val="solid"/>
                    </a:lnT>
                    <a:lnB w="7670">
                      <a:solidFill>
                        <a:srgbClr val="231F20"/>
                      </a:solidFill>
                      <a:prstDash val="solid"/>
                    </a:lnB>
                  </a:tcPr>
                </a:tc>
                <a:tc>
                  <a:txBody>
                    <a:bodyPr/>
                    <a:lstStyle/>
                    <a:p>
                      <a:endParaRPr sz="900" dirty="0">
                        <a:latin typeface="+mn-lt"/>
                        <a:cs typeface="Calibri"/>
                      </a:endParaRPr>
                    </a:p>
                  </a:txBody>
                  <a:tcPr marL="0" marR="0" marT="0" marB="0">
                    <a:lnL w="7670">
                      <a:solidFill>
                        <a:srgbClr val="231F20"/>
                      </a:solidFill>
                      <a:prstDash val="solid"/>
                    </a:lnL>
                    <a:lnR w="7670">
                      <a:solidFill>
                        <a:srgbClr val="231F20"/>
                      </a:solidFill>
                      <a:prstDash val="solid"/>
                    </a:lnR>
                    <a:lnT w="7670">
                      <a:solidFill>
                        <a:srgbClr val="231F20"/>
                      </a:solidFill>
                      <a:prstDash val="solid"/>
                    </a:lnT>
                    <a:lnB w="7670">
                      <a:solidFill>
                        <a:srgbClr val="231F20"/>
                      </a:solidFill>
                      <a:prstDash val="solid"/>
                    </a:lnB>
                  </a:tcPr>
                </a:tc>
                <a:extLst>
                  <a:ext uri="{0D108BD9-81ED-4DB2-BD59-A6C34878D82A}">
                    <a16:rowId xmlns:a16="http://schemas.microsoft.com/office/drawing/2014/main" val="10006"/>
                  </a:ext>
                </a:extLst>
              </a:tr>
            </a:tbl>
          </a:graphicData>
        </a:graphic>
      </p:graphicFrame>
      <p:graphicFrame>
        <p:nvGraphicFramePr>
          <p:cNvPr id="6" name="object 6"/>
          <p:cNvGraphicFramePr>
            <a:graphicFrameLocks noGrp="1"/>
          </p:cNvGraphicFramePr>
          <p:nvPr/>
        </p:nvGraphicFramePr>
        <p:xfrm>
          <a:off x="0" y="4409655"/>
          <a:ext cx="9144000" cy="2448345"/>
        </p:xfrm>
        <a:graphic>
          <a:graphicData uri="http://schemas.openxmlformats.org/drawingml/2006/table">
            <a:tbl>
              <a:tblPr firstRow="1" bandRow="1">
                <a:tableStyleId>{2D5ABB26-0587-4C30-8999-92F81FD0307C}</a:tableStyleId>
              </a:tblPr>
              <a:tblGrid>
                <a:gridCol w="4419603">
                  <a:extLst>
                    <a:ext uri="{9D8B030D-6E8A-4147-A177-3AD203B41FA5}">
                      <a16:colId xmlns:a16="http://schemas.microsoft.com/office/drawing/2014/main" val="20000"/>
                    </a:ext>
                  </a:extLst>
                </a:gridCol>
                <a:gridCol w="1447815">
                  <a:extLst>
                    <a:ext uri="{9D8B030D-6E8A-4147-A177-3AD203B41FA5}">
                      <a16:colId xmlns:a16="http://schemas.microsoft.com/office/drawing/2014/main" val="20001"/>
                    </a:ext>
                  </a:extLst>
                </a:gridCol>
                <a:gridCol w="1600181">
                  <a:extLst>
                    <a:ext uri="{9D8B030D-6E8A-4147-A177-3AD203B41FA5}">
                      <a16:colId xmlns:a16="http://schemas.microsoft.com/office/drawing/2014/main" val="20002"/>
                    </a:ext>
                  </a:extLst>
                </a:gridCol>
                <a:gridCol w="1676401">
                  <a:extLst>
                    <a:ext uri="{9D8B030D-6E8A-4147-A177-3AD203B41FA5}">
                      <a16:colId xmlns:a16="http://schemas.microsoft.com/office/drawing/2014/main" val="20003"/>
                    </a:ext>
                  </a:extLst>
                </a:gridCol>
              </a:tblGrid>
              <a:tr h="2448345">
                <a:tc>
                  <a:txBody>
                    <a:bodyPr/>
                    <a:lstStyle/>
                    <a:p>
                      <a:pPr marL="52069" marR="1545590" indent="17780">
                        <a:lnSpc>
                          <a:spcPct val="148600"/>
                        </a:lnSpc>
                        <a:tabLst>
                          <a:tab pos="668020" algn="l"/>
                        </a:tabLst>
                      </a:pPr>
                      <a:r>
                        <a:rPr lang="en-US" sz="1000" b="1" dirty="0">
                          <a:latin typeface="+mn-lt"/>
                          <a:cs typeface="Calibri"/>
                        </a:rPr>
                        <a:t>Attachments: Task, Purpose, and Duration</a:t>
                      </a:r>
                      <a:endParaRPr sz="1000" b="1" dirty="0">
                        <a:latin typeface="+mn-lt"/>
                        <a:cs typeface="Calibri"/>
                      </a:endParaRPr>
                    </a:p>
                  </a:txBody>
                  <a:tcPr marL="0" marR="0" marT="0" marB="0">
                    <a:lnL w="5524">
                      <a:solidFill>
                        <a:srgbClr val="231F20"/>
                      </a:solidFill>
                      <a:prstDash val="solid"/>
                    </a:lnL>
                    <a:lnR w="5524">
                      <a:solidFill>
                        <a:srgbClr val="231F20"/>
                      </a:solidFill>
                      <a:prstDash val="solid"/>
                    </a:lnR>
                    <a:lnT w="5524">
                      <a:solidFill>
                        <a:srgbClr val="231F20"/>
                      </a:solidFill>
                      <a:prstDash val="solid"/>
                    </a:lnT>
                    <a:lnB w="5524">
                      <a:solidFill>
                        <a:srgbClr val="231F20"/>
                      </a:solidFill>
                      <a:prstDash val="solid"/>
                    </a:lnB>
                  </a:tcPr>
                </a:tc>
                <a:tc>
                  <a:txBody>
                    <a:bodyPr/>
                    <a:lstStyle/>
                    <a:p>
                      <a:pPr marL="69850">
                        <a:lnSpc>
                          <a:spcPct val="100000"/>
                        </a:lnSpc>
                      </a:pPr>
                      <a:r>
                        <a:rPr sz="1000" b="1" u="sng" dirty="0">
                          <a:solidFill>
                            <a:srgbClr val="231F20"/>
                          </a:solidFill>
                          <a:latin typeface="+mn-lt"/>
                          <a:cs typeface="Calibri"/>
                        </a:rPr>
                        <a:t>END </a:t>
                      </a:r>
                      <a:r>
                        <a:rPr sz="1000" b="1" u="sng" spc="-10" dirty="0">
                          <a:solidFill>
                            <a:srgbClr val="231F20"/>
                          </a:solidFill>
                          <a:latin typeface="+mn-lt"/>
                          <a:cs typeface="Calibri"/>
                        </a:rPr>
                        <a:t>S</a:t>
                      </a:r>
                      <a:r>
                        <a:rPr sz="1000" b="1" u="sng" spc="-55" dirty="0">
                          <a:solidFill>
                            <a:srgbClr val="231F20"/>
                          </a:solidFill>
                          <a:latin typeface="+mn-lt"/>
                          <a:cs typeface="Calibri"/>
                        </a:rPr>
                        <a:t>TA</a:t>
                      </a:r>
                      <a:r>
                        <a:rPr sz="1000" b="1" u="sng" dirty="0">
                          <a:solidFill>
                            <a:srgbClr val="231F20"/>
                          </a:solidFill>
                          <a:latin typeface="+mn-lt"/>
                          <a:cs typeface="Calibri"/>
                        </a:rPr>
                        <a:t>TE</a:t>
                      </a:r>
                      <a:endParaRPr sz="1000">
                        <a:latin typeface="+mn-lt"/>
                        <a:cs typeface="Calibri"/>
                      </a:endParaRPr>
                    </a:p>
                    <a:p>
                      <a:pPr marL="69850">
                        <a:lnSpc>
                          <a:spcPct val="100000"/>
                        </a:lnSpc>
                        <a:spcBef>
                          <a:spcPts val="20"/>
                        </a:spcBef>
                      </a:pPr>
                      <a:r>
                        <a:rPr sz="900" b="1" dirty="0">
                          <a:solidFill>
                            <a:srgbClr val="231F20"/>
                          </a:solidFill>
                          <a:latin typeface="+mn-lt"/>
                          <a:cs typeface="Calibri"/>
                        </a:rPr>
                        <a:t>(TERRAI</a:t>
                      </a:r>
                      <a:r>
                        <a:rPr sz="900" b="1" spc="-10" dirty="0">
                          <a:solidFill>
                            <a:srgbClr val="231F20"/>
                          </a:solidFill>
                          <a:latin typeface="+mn-lt"/>
                          <a:cs typeface="Calibri"/>
                        </a:rPr>
                        <a:t>N</a:t>
                      </a:r>
                      <a:r>
                        <a:rPr sz="900" b="1" dirty="0">
                          <a:solidFill>
                            <a:srgbClr val="231F20"/>
                          </a:solidFill>
                          <a:latin typeface="+mn-lt"/>
                          <a:cs typeface="Calibri"/>
                        </a:rPr>
                        <a:t>):</a:t>
                      </a:r>
                      <a:endParaRPr sz="900">
                        <a:latin typeface="+mn-lt"/>
                        <a:cs typeface="Calibri"/>
                      </a:endParaRPr>
                    </a:p>
                  </a:txBody>
                  <a:tcPr marL="0" marR="0" marT="0" marB="0">
                    <a:lnL w="5524">
                      <a:solidFill>
                        <a:srgbClr val="231F20"/>
                      </a:solidFill>
                      <a:prstDash val="solid"/>
                    </a:lnL>
                    <a:lnR w="5524">
                      <a:solidFill>
                        <a:srgbClr val="231F20"/>
                      </a:solidFill>
                      <a:prstDash val="solid"/>
                    </a:lnR>
                    <a:lnT w="5524">
                      <a:solidFill>
                        <a:srgbClr val="231F20"/>
                      </a:solidFill>
                      <a:prstDash val="solid"/>
                    </a:lnT>
                  </a:tcPr>
                </a:tc>
                <a:tc>
                  <a:txBody>
                    <a:bodyPr/>
                    <a:lstStyle/>
                    <a:p>
                      <a:pPr marL="69850">
                        <a:lnSpc>
                          <a:spcPct val="100000"/>
                        </a:lnSpc>
                      </a:pPr>
                      <a:r>
                        <a:rPr sz="900" b="1" dirty="0">
                          <a:solidFill>
                            <a:srgbClr val="231F20"/>
                          </a:solidFill>
                          <a:latin typeface="+mn-lt"/>
                          <a:cs typeface="Calibri"/>
                        </a:rPr>
                        <a:t>(ENE</a:t>
                      </a:r>
                      <a:r>
                        <a:rPr sz="900" b="1" spc="-5" dirty="0">
                          <a:solidFill>
                            <a:srgbClr val="231F20"/>
                          </a:solidFill>
                          <a:latin typeface="+mn-lt"/>
                          <a:cs typeface="Calibri"/>
                        </a:rPr>
                        <a:t>M</a:t>
                      </a:r>
                      <a:r>
                        <a:rPr sz="900" b="1" dirty="0">
                          <a:solidFill>
                            <a:srgbClr val="231F20"/>
                          </a:solidFill>
                          <a:latin typeface="+mn-lt"/>
                          <a:cs typeface="Calibri"/>
                        </a:rPr>
                        <a:t>Y):</a:t>
                      </a:r>
                      <a:endParaRPr sz="900">
                        <a:latin typeface="+mn-lt"/>
                        <a:cs typeface="Calibri"/>
                      </a:endParaRPr>
                    </a:p>
                  </a:txBody>
                  <a:tcPr marL="0" marR="0" marT="0" marB="0">
                    <a:lnL w="5524">
                      <a:solidFill>
                        <a:srgbClr val="231F20"/>
                      </a:solidFill>
                      <a:prstDash val="solid"/>
                    </a:lnL>
                    <a:lnR w="5524">
                      <a:solidFill>
                        <a:srgbClr val="231F20"/>
                      </a:solidFill>
                      <a:prstDash val="solid"/>
                    </a:lnR>
                    <a:lnT w="5524">
                      <a:solidFill>
                        <a:srgbClr val="231F20"/>
                      </a:solidFill>
                      <a:prstDash val="solid"/>
                    </a:lnT>
                  </a:tcPr>
                </a:tc>
                <a:tc>
                  <a:txBody>
                    <a:bodyPr/>
                    <a:lstStyle/>
                    <a:p>
                      <a:pPr marL="69850">
                        <a:lnSpc>
                          <a:spcPct val="100000"/>
                        </a:lnSpc>
                      </a:pPr>
                      <a:r>
                        <a:rPr sz="900" b="1" dirty="0">
                          <a:solidFill>
                            <a:srgbClr val="231F20"/>
                          </a:solidFill>
                          <a:latin typeface="+mn-lt"/>
                          <a:cs typeface="Calibri"/>
                        </a:rPr>
                        <a:t>(CI</a:t>
                      </a:r>
                      <a:r>
                        <a:rPr sz="900" b="1" spc="-5" dirty="0">
                          <a:solidFill>
                            <a:srgbClr val="231F20"/>
                          </a:solidFill>
                          <a:latin typeface="+mn-lt"/>
                          <a:cs typeface="Calibri"/>
                        </a:rPr>
                        <a:t>V</a:t>
                      </a:r>
                      <a:r>
                        <a:rPr sz="900" b="1" dirty="0">
                          <a:solidFill>
                            <a:srgbClr val="231F20"/>
                          </a:solidFill>
                          <a:latin typeface="+mn-lt"/>
                          <a:cs typeface="Calibri"/>
                        </a:rPr>
                        <a:t>IL</a:t>
                      </a:r>
                      <a:r>
                        <a:rPr sz="900" b="1" spc="-5" dirty="0">
                          <a:solidFill>
                            <a:srgbClr val="231F20"/>
                          </a:solidFill>
                          <a:latin typeface="+mn-lt"/>
                          <a:cs typeface="Calibri"/>
                        </a:rPr>
                        <a:t>)</a:t>
                      </a:r>
                      <a:r>
                        <a:rPr sz="900" b="1" dirty="0">
                          <a:solidFill>
                            <a:srgbClr val="231F20"/>
                          </a:solidFill>
                          <a:latin typeface="+mn-lt"/>
                          <a:cs typeface="Calibri"/>
                        </a:rPr>
                        <a:t>:</a:t>
                      </a:r>
                      <a:endParaRPr sz="900" dirty="0">
                        <a:latin typeface="+mn-lt"/>
                        <a:cs typeface="Calibri"/>
                      </a:endParaRPr>
                    </a:p>
                  </a:txBody>
                  <a:tcPr marL="0" marR="0" marT="0" marB="0">
                    <a:lnL w="5524">
                      <a:solidFill>
                        <a:srgbClr val="231F20"/>
                      </a:solidFill>
                      <a:prstDash val="solid"/>
                    </a:lnL>
                    <a:lnR w="5524">
                      <a:solidFill>
                        <a:srgbClr val="231F20"/>
                      </a:solidFill>
                      <a:prstDash val="solid"/>
                    </a:lnR>
                    <a:lnT w="5524">
                      <a:solidFill>
                        <a:srgbClr val="231F20"/>
                      </a:solidFill>
                      <a:prstDash val="solid"/>
                    </a:lnT>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119924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60F3-26D3-8C5C-62CD-E772D05DE5A8}"/>
              </a:ext>
            </a:extLst>
          </p:cNvPr>
          <p:cNvSpPr>
            <a:spLocks noGrp="1"/>
          </p:cNvSpPr>
          <p:nvPr>
            <p:ph type="title"/>
          </p:nvPr>
        </p:nvSpPr>
        <p:spPr>
          <a:xfrm>
            <a:off x="0" y="0"/>
            <a:ext cx="9141515" cy="447521"/>
          </a:xfrm>
          <a:solidFill>
            <a:srgbClr val="00B0F0"/>
          </a:solidFill>
        </p:spPr>
        <p:txBody>
          <a:bodyPr>
            <a:normAutofit/>
          </a:bodyPr>
          <a:lstStyle/>
          <a:p>
            <a:pPr algn="ctr"/>
            <a:r>
              <a:rPr lang="en-US" sz="2400" dirty="0"/>
              <a:t>NCO Field Leader Guide</a:t>
            </a:r>
          </a:p>
        </p:txBody>
      </p:sp>
      <p:sp>
        <p:nvSpPr>
          <p:cNvPr id="3" name="Content Placeholder 2">
            <a:extLst>
              <a:ext uri="{FF2B5EF4-FFF2-40B4-BE49-F238E27FC236}">
                <a16:creationId xmlns:a16="http://schemas.microsoft.com/office/drawing/2014/main" id="{D4FD2B2A-F3B9-AB3D-A39A-043B021D05F2}"/>
              </a:ext>
            </a:extLst>
          </p:cNvPr>
          <p:cNvSpPr>
            <a:spLocks noGrp="1"/>
          </p:cNvSpPr>
          <p:nvPr>
            <p:ph idx="1"/>
          </p:nvPr>
        </p:nvSpPr>
        <p:spPr>
          <a:xfrm>
            <a:off x="89930" y="586953"/>
            <a:ext cx="8911829" cy="5725793"/>
          </a:xfrm>
        </p:spPr>
        <p:txBody>
          <a:bodyPr vert="horz" lIns="68580" tIns="34290" rIns="68580" bIns="34290" rtlCol="0" anchor="t">
            <a:normAutofit/>
          </a:bodyPr>
          <a:lstStyle/>
          <a:p>
            <a:pPr marL="0" indent="0">
              <a:lnSpc>
                <a:spcPct val="100000"/>
              </a:lnSpc>
              <a:spcBef>
                <a:spcPts val="0"/>
              </a:spcBef>
              <a:buNone/>
            </a:pPr>
            <a:r>
              <a:rPr lang="en-US" sz="1200" b="1" dirty="0">
                <a:latin typeface="Aptos"/>
                <a:cs typeface="Arial"/>
              </a:rPr>
              <a:t>Standardized Contents</a:t>
            </a:r>
          </a:p>
          <a:p>
            <a:pPr>
              <a:lnSpc>
                <a:spcPct val="100000"/>
              </a:lnSpc>
              <a:spcBef>
                <a:spcPts val="0"/>
              </a:spcBef>
              <a:buAutoNum type="arabicPeriod"/>
            </a:pPr>
            <a:r>
              <a:rPr lang="en-US" sz="1050" b="1" dirty="0">
                <a:latin typeface="Aptos"/>
                <a:cs typeface="Arial"/>
              </a:rPr>
              <a:t>Roles and Responsibilities of the TL/SL/PSG/1SG/SGM/CSM</a:t>
            </a:r>
            <a:r>
              <a:rPr lang="en-US" sz="1050" dirty="0">
                <a:latin typeface="Aptos"/>
                <a:cs typeface="Arial"/>
              </a:rPr>
              <a:t> (Ranger Handbook 1-2 – 1-5) (Doctrine- RHB stops at PSG)</a:t>
            </a:r>
          </a:p>
          <a:p>
            <a:pPr>
              <a:lnSpc>
                <a:spcPct val="100000"/>
              </a:lnSpc>
              <a:spcBef>
                <a:spcPts val="0"/>
              </a:spcBef>
              <a:buAutoNum type="arabicPeriod"/>
            </a:pPr>
            <a:r>
              <a:rPr lang="en-US" sz="1050" b="1" dirty="0">
                <a:latin typeface="Aptos"/>
                <a:cs typeface="Arial"/>
              </a:rPr>
              <a:t>Common to all; </a:t>
            </a:r>
            <a:r>
              <a:rPr lang="en-US" sz="1050" dirty="0">
                <a:latin typeface="Aptos"/>
                <a:cs typeface="Arial"/>
              </a:rPr>
              <a:t>Custom</a:t>
            </a:r>
          </a:p>
          <a:p>
            <a:pPr>
              <a:lnSpc>
                <a:spcPct val="100000"/>
              </a:lnSpc>
              <a:spcBef>
                <a:spcPts val="0"/>
              </a:spcBef>
              <a:buAutoNum type="arabicPeriod"/>
            </a:pPr>
            <a:r>
              <a:rPr lang="en-US" sz="1050" b="1" dirty="0">
                <a:latin typeface="Aptos"/>
                <a:cs typeface="Arial"/>
              </a:rPr>
              <a:t>Status Card</a:t>
            </a:r>
            <a:r>
              <a:rPr lang="en-US" sz="1050" dirty="0">
                <a:latin typeface="Aptos"/>
                <a:cs typeface="Arial"/>
              </a:rPr>
              <a:t>- Custom </a:t>
            </a:r>
          </a:p>
          <a:p>
            <a:pPr>
              <a:lnSpc>
                <a:spcPct val="100000"/>
              </a:lnSpc>
              <a:spcBef>
                <a:spcPts val="0"/>
              </a:spcBef>
              <a:buAutoNum type="arabicPeriod"/>
            </a:pPr>
            <a:r>
              <a:rPr lang="en-US" sz="1050" b="1" dirty="0">
                <a:latin typeface="Aptos"/>
                <a:cs typeface="Arial"/>
              </a:rPr>
              <a:t>PLT/CO Battle Roster- </a:t>
            </a:r>
            <a:r>
              <a:rPr lang="en-US" sz="1050" dirty="0">
                <a:latin typeface="Aptos"/>
                <a:cs typeface="Arial"/>
              </a:rPr>
              <a:t>Custom</a:t>
            </a:r>
          </a:p>
          <a:p>
            <a:pPr>
              <a:lnSpc>
                <a:spcPct val="100000"/>
              </a:lnSpc>
              <a:spcBef>
                <a:spcPts val="0"/>
              </a:spcBef>
              <a:buAutoNum type="arabicPeriod"/>
            </a:pPr>
            <a:r>
              <a:rPr lang="en-US" sz="1050" b="1" dirty="0">
                <a:latin typeface="Aptos"/>
                <a:cs typeface="Arial"/>
              </a:rPr>
              <a:t>CL VIII Tracker- </a:t>
            </a:r>
            <a:r>
              <a:rPr lang="en-US" sz="1050" dirty="0">
                <a:latin typeface="Aptos"/>
                <a:cs typeface="Arial"/>
              </a:rPr>
              <a:t>Custom- Scalable</a:t>
            </a:r>
          </a:p>
          <a:p>
            <a:pPr>
              <a:lnSpc>
                <a:spcPct val="100000"/>
              </a:lnSpc>
              <a:spcBef>
                <a:spcPts val="0"/>
              </a:spcBef>
              <a:buAutoNum type="arabicPeriod"/>
            </a:pPr>
            <a:r>
              <a:rPr lang="en-US" sz="1050" b="1" dirty="0">
                <a:latin typeface="Aptos"/>
                <a:cs typeface="Arial"/>
              </a:rPr>
              <a:t>Basic Hand and Arm signals</a:t>
            </a:r>
            <a:r>
              <a:rPr lang="en-US" sz="1050" dirty="0">
                <a:latin typeface="Aptos"/>
                <a:cs typeface="Arial"/>
              </a:rPr>
              <a:t>- GTA 17-02-019 / USAIS PAMPHLET 350-6- 071-COM-0608-Use Visual Signaling Techniques </a:t>
            </a:r>
          </a:p>
          <a:p>
            <a:pPr>
              <a:lnSpc>
                <a:spcPct val="100000"/>
              </a:lnSpc>
              <a:spcBef>
                <a:spcPts val="0"/>
              </a:spcBef>
              <a:buAutoNum type="arabicPeriod"/>
            </a:pPr>
            <a:r>
              <a:rPr lang="en-US" sz="1050" b="1" dirty="0">
                <a:latin typeface="Aptos"/>
                <a:cs typeface="Arial"/>
              </a:rPr>
              <a:t>Knots </a:t>
            </a:r>
            <a:r>
              <a:rPr lang="en-US" sz="1050" dirty="0">
                <a:latin typeface="Aptos"/>
                <a:cs typeface="Arial"/>
              </a:rPr>
              <a:t>(Ranger Handbook 9-6 – 9-19) Custom</a:t>
            </a:r>
          </a:p>
          <a:p>
            <a:pPr>
              <a:lnSpc>
                <a:spcPct val="100000"/>
              </a:lnSpc>
              <a:spcBef>
                <a:spcPts val="0"/>
              </a:spcBef>
              <a:buAutoNum type="arabicPeriod"/>
            </a:pPr>
            <a:r>
              <a:rPr lang="en-US" sz="1050" b="1" dirty="0">
                <a:latin typeface="Aptos"/>
                <a:cs typeface="Arial"/>
              </a:rPr>
              <a:t>Counter UAS</a:t>
            </a:r>
            <a:r>
              <a:rPr lang="en-US" sz="1050" dirty="0">
                <a:latin typeface="Aptos"/>
                <a:cs typeface="Arial"/>
              </a:rPr>
              <a:t>; Custom; ATP 3-01.81 Chapters 3 and 4</a:t>
            </a:r>
          </a:p>
          <a:p>
            <a:pPr>
              <a:lnSpc>
                <a:spcPct val="100000"/>
              </a:lnSpc>
              <a:spcBef>
                <a:spcPts val="0"/>
              </a:spcBef>
              <a:buAutoNum type="arabicPeriod"/>
            </a:pPr>
            <a:r>
              <a:rPr lang="en-US" sz="1050" b="1" dirty="0">
                <a:latin typeface="Aptos"/>
                <a:cs typeface="Arial"/>
              </a:rPr>
              <a:t>Range Card Example/Sketch Example</a:t>
            </a:r>
            <a:r>
              <a:rPr lang="en-US" sz="1050" dirty="0">
                <a:latin typeface="Aptos"/>
                <a:cs typeface="Arial"/>
              </a:rPr>
              <a:t>: NOT A GTA (?) DA 5517 (basic)(Ref: ATP 3-21.8)</a:t>
            </a:r>
          </a:p>
          <a:p>
            <a:pPr>
              <a:lnSpc>
                <a:spcPct val="100000"/>
              </a:lnSpc>
              <a:spcBef>
                <a:spcPts val="0"/>
              </a:spcBef>
              <a:buAutoNum type="arabicPeriod"/>
            </a:pPr>
            <a:r>
              <a:rPr lang="en-US" sz="1050" b="1" dirty="0">
                <a:latin typeface="Aptos"/>
                <a:cs typeface="Arial"/>
              </a:rPr>
              <a:t>Fighting Positions</a:t>
            </a:r>
            <a:r>
              <a:rPr lang="en-US" sz="1050" dirty="0">
                <a:latin typeface="Aptos"/>
                <a:cs typeface="Arial"/>
              </a:rPr>
              <a:t> (Individual-Crew Served): Custom GTAs 05-08-001 (Survivability POSNs), 07-06-001 (Fighting POSN Constr.), 07-04-006 (Building the DEF for the Comp/Tm)</a:t>
            </a:r>
          </a:p>
          <a:p>
            <a:pPr>
              <a:lnSpc>
                <a:spcPct val="100000"/>
              </a:lnSpc>
              <a:spcBef>
                <a:spcPts val="0"/>
              </a:spcBef>
              <a:buAutoNum type="arabicPeriod"/>
            </a:pPr>
            <a:r>
              <a:rPr lang="en-US" sz="1050" b="1" dirty="0">
                <a:latin typeface="Aptos"/>
                <a:cs typeface="Arial"/>
              </a:rPr>
              <a:t>Heat/Cold Chart</a:t>
            </a:r>
            <a:r>
              <a:rPr lang="en-US" sz="1050" dirty="0">
                <a:latin typeface="Aptos"/>
                <a:cs typeface="Arial"/>
              </a:rPr>
              <a:t>; GTA 20-01-001 (Cold Weather Smart Card Custom) TC 21-3 Soldier's handbook for </a:t>
            </a:r>
            <a:r>
              <a:rPr lang="en-US" sz="1050" err="1">
                <a:latin typeface="Aptos"/>
                <a:cs typeface="Arial"/>
              </a:rPr>
              <a:t>Indiv</a:t>
            </a:r>
            <a:r>
              <a:rPr lang="en-US" sz="1050" dirty="0">
                <a:latin typeface="Aptos"/>
                <a:cs typeface="Arial"/>
              </a:rPr>
              <a:t> Ops and survival in CW Areas, TR 350-29 Prev of HEAT and COLD Weather Injuries</a:t>
            </a:r>
          </a:p>
          <a:p>
            <a:pPr>
              <a:lnSpc>
                <a:spcPct val="100000"/>
              </a:lnSpc>
              <a:spcBef>
                <a:spcPts val="0"/>
              </a:spcBef>
              <a:buAutoNum type="arabicPeriod"/>
            </a:pPr>
            <a:r>
              <a:rPr lang="en-US" sz="1050" b="1" dirty="0">
                <a:latin typeface="Aptos"/>
                <a:cs typeface="Segoe UI"/>
              </a:rPr>
              <a:t>Risk estimates distances for unguided mortars and cannon artillery (REDS)</a:t>
            </a:r>
            <a:r>
              <a:rPr lang="en-US" sz="1050" dirty="0">
                <a:latin typeface="Aptos"/>
                <a:cs typeface="Segoe UI"/>
              </a:rPr>
              <a:t> Ranger Handbook CUSTOM; TC 3-21.76; IT 071-620-0078 Plan REDs at Company Level includes the charts</a:t>
            </a:r>
          </a:p>
          <a:p>
            <a:pPr>
              <a:lnSpc>
                <a:spcPct val="100000"/>
              </a:lnSpc>
              <a:spcBef>
                <a:spcPts val="0"/>
              </a:spcBef>
              <a:buAutoNum type="arabicPeriod"/>
            </a:pPr>
            <a:r>
              <a:rPr lang="en-US" sz="1050" b="1" dirty="0">
                <a:latin typeface="Aptos"/>
                <a:cs typeface="Segoe UI"/>
              </a:rPr>
              <a:t>Counter UAS; </a:t>
            </a:r>
            <a:r>
              <a:rPr lang="en-US" sz="1050" dirty="0">
                <a:latin typeface="Aptos"/>
                <a:cs typeface="Segoe UI"/>
              </a:rPr>
              <a:t>Custom; ATP 3-01.81 Chapters 3 and 4</a:t>
            </a:r>
          </a:p>
          <a:p>
            <a:pPr>
              <a:lnSpc>
                <a:spcPct val="100000"/>
              </a:lnSpc>
              <a:spcBef>
                <a:spcPts val="0"/>
              </a:spcBef>
              <a:buAutoNum type="arabicPeriod"/>
            </a:pPr>
            <a:r>
              <a:rPr lang="en-US" sz="1050" b="1" dirty="0">
                <a:latin typeface="Aptos"/>
                <a:cs typeface="Segoe UI"/>
              </a:rPr>
              <a:t>HLZ establishment; </a:t>
            </a:r>
            <a:r>
              <a:rPr lang="en-US" sz="1050" dirty="0">
                <a:latin typeface="Aptos"/>
                <a:cs typeface="Segoe UI"/>
              </a:rPr>
              <a:t>Custom GTA 31-02-001 Special Forces Air Operations; EXCEPTIONAL one pager in source material</a:t>
            </a:r>
          </a:p>
          <a:p>
            <a:pPr>
              <a:lnSpc>
                <a:spcPct val="100000"/>
              </a:lnSpc>
              <a:spcBef>
                <a:spcPts val="0"/>
              </a:spcBef>
              <a:buAutoNum type="arabicPeriod"/>
            </a:pPr>
            <a:r>
              <a:rPr lang="en-US" sz="1050" b="1" dirty="0">
                <a:latin typeface="Aptos"/>
                <a:cs typeface="Segoe UI"/>
              </a:rPr>
              <a:t>Range Card Example /Sector sketch example- </a:t>
            </a:r>
            <a:r>
              <a:rPr lang="en-US" sz="1050" dirty="0">
                <a:latin typeface="Aptos"/>
                <a:cs typeface="Segoe UI"/>
              </a:rPr>
              <a:t>NOT A GTA (?) DA 5517 (basic)(Ref: ATP 3-21.8)</a:t>
            </a:r>
          </a:p>
          <a:p>
            <a:pPr>
              <a:lnSpc>
                <a:spcPct val="100000"/>
              </a:lnSpc>
              <a:spcBef>
                <a:spcPts val="0"/>
              </a:spcBef>
              <a:buAutoNum type="arabicPeriod"/>
            </a:pPr>
            <a:r>
              <a:rPr lang="en-US" sz="1050" b="1" dirty="0">
                <a:latin typeface="Aptos"/>
                <a:cs typeface="Segoe UI"/>
              </a:rPr>
              <a:t>Fighting Positions (Individual-Crew Served); </a:t>
            </a:r>
            <a:r>
              <a:rPr lang="en-US" sz="1050" dirty="0">
                <a:latin typeface="Aptos"/>
                <a:cs typeface="Segoe UI"/>
              </a:rPr>
              <a:t>Custom GTAs 05-08-001 (Survivability POSNs), 07-06-001 (Fighting POSN Constr.), 07-04-006 (Building the DEF for the Comp/Tm)</a:t>
            </a:r>
          </a:p>
          <a:p>
            <a:pPr>
              <a:lnSpc>
                <a:spcPct val="100000"/>
              </a:lnSpc>
              <a:spcBef>
                <a:spcPts val="0"/>
              </a:spcBef>
              <a:buAutoNum type="arabicPeriod"/>
            </a:pPr>
            <a:r>
              <a:rPr lang="en-US" sz="1050" b="1" dirty="0">
                <a:latin typeface="Aptos"/>
                <a:cs typeface="Segoe UI"/>
              </a:rPr>
              <a:t>Heat/Cold Chart; </a:t>
            </a:r>
            <a:r>
              <a:rPr lang="en-US" sz="1050" dirty="0">
                <a:latin typeface="Aptos"/>
                <a:cs typeface="Segoe UI"/>
              </a:rPr>
              <a:t>GTA 20-01-001 (Cold Weather Smart Card Custom) TC 21-3 Soldier's handbook for </a:t>
            </a:r>
            <a:r>
              <a:rPr lang="en-US" sz="1050" err="1">
                <a:latin typeface="Aptos"/>
                <a:cs typeface="Segoe UI"/>
              </a:rPr>
              <a:t>Indiv</a:t>
            </a:r>
            <a:r>
              <a:rPr lang="en-US" sz="1050" dirty="0">
                <a:latin typeface="Aptos"/>
                <a:cs typeface="Segoe UI"/>
              </a:rPr>
              <a:t> Ops and survival in CW Areas, TR 350-29 Prev of HEAT and COLD Weather Injuries</a:t>
            </a:r>
          </a:p>
          <a:p>
            <a:pPr>
              <a:lnSpc>
                <a:spcPct val="100000"/>
              </a:lnSpc>
              <a:spcBef>
                <a:spcPts val="0"/>
              </a:spcBef>
              <a:buAutoNum type="arabicPeriod"/>
            </a:pPr>
            <a:r>
              <a:rPr lang="en-US" sz="1050" b="1" dirty="0">
                <a:latin typeface="Aptos"/>
                <a:cs typeface="Segoe UI"/>
              </a:rPr>
              <a:t>OPORD format for;</a:t>
            </a:r>
            <a:r>
              <a:rPr lang="en-US" sz="1050" dirty="0">
                <a:latin typeface="Aptos"/>
                <a:cs typeface="Segoe UI"/>
              </a:rPr>
              <a:t> CUSTOM (Usable up to Company)</a:t>
            </a:r>
          </a:p>
          <a:p>
            <a:pPr>
              <a:lnSpc>
                <a:spcPct val="114999"/>
              </a:lnSpc>
              <a:spcBef>
                <a:spcPts val="0"/>
              </a:spcBef>
              <a:buAutoNum type="arabicPeriod"/>
            </a:pPr>
            <a:r>
              <a:rPr lang="en-US" sz="1050" b="1" dirty="0">
                <a:latin typeface="Aptos"/>
                <a:cs typeface="Arial"/>
              </a:rPr>
              <a:t>Mortar Capabilities and emplacement/Mortar Firing Point  </a:t>
            </a:r>
          </a:p>
          <a:p>
            <a:pPr>
              <a:lnSpc>
                <a:spcPct val="114999"/>
              </a:lnSpc>
              <a:spcBef>
                <a:spcPts val="0"/>
              </a:spcBef>
              <a:buAutoNum type="arabicPeriod"/>
            </a:pPr>
            <a:r>
              <a:rPr lang="en-US" sz="1050" b="1" dirty="0">
                <a:latin typeface="Aptos"/>
                <a:cs typeface="Arial"/>
              </a:rPr>
              <a:t>MEDEVAC/CASEVAC Platform Capabilities (?)</a:t>
            </a:r>
          </a:p>
          <a:p>
            <a:pPr>
              <a:lnSpc>
                <a:spcPct val="114999"/>
              </a:lnSpc>
              <a:spcBef>
                <a:spcPts val="0"/>
              </a:spcBef>
              <a:buAutoNum type="arabicPeriod"/>
            </a:pPr>
            <a:endParaRPr lang="en-US" sz="1050" dirty="0">
              <a:solidFill>
                <a:schemeClr val="tx1">
                  <a:lumMod val="50000"/>
                  <a:lumOff val="50000"/>
                </a:schemeClr>
              </a:solidFill>
              <a:latin typeface="Aptos"/>
              <a:cs typeface="Arial"/>
            </a:endParaRPr>
          </a:p>
          <a:p>
            <a:pPr marL="214313" indent="-214313">
              <a:lnSpc>
                <a:spcPct val="100000"/>
              </a:lnSpc>
              <a:spcBef>
                <a:spcPts val="0"/>
              </a:spcBef>
              <a:buAutoNum type="arabicPeriod"/>
            </a:pPr>
            <a:endParaRPr lang="en-US" sz="1050" dirty="0">
              <a:latin typeface="Aptos"/>
              <a:cs typeface="Segoe UI"/>
            </a:endParaRPr>
          </a:p>
          <a:p>
            <a:pPr>
              <a:lnSpc>
                <a:spcPct val="100000"/>
              </a:lnSpc>
              <a:spcBef>
                <a:spcPts val="0"/>
              </a:spcBef>
              <a:buAutoNum type="arabicPeriod"/>
            </a:pPr>
            <a:endParaRPr lang="en-US" sz="1050" dirty="0">
              <a:latin typeface="Aptos"/>
              <a:cs typeface="Segoe UI"/>
            </a:endParaRPr>
          </a:p>
          <a:p>
            <a:endParaRPr lang="en-US" sz="1050" dirty="0">
              <a:latin typeface="Aptos"/>
            </a:endParaRPr>
          </a:p>
        </p:txBody>
      </p:sp>
    </p:spTree>
    <p:extLst>
      <p:ext uri="{BB962C8B-B14F-4D97-AF65-F5344CB8AC3E}">
        <p14:creationId xmlns:p14="http://schemas.microsoft.com/office/powerpoint/2010/main" val="5153519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a:spLocks noChangeArrowheads="1"/>
          </p:cNvSpPr>
          <p:nvPr/>
        </p:nvSpPr>
        <p:spPr bwMode="auto">
          <a:xfrm>
            <a:off x="0" y="1"/>
            <a:ext cx="9144000" cy="338876"/>
          </a:xfrm>
          <a:prstGeom prst="rect">
            <a:avLst/>
          </a:prstGeom>
          <a:solidFill>
            <a:srgbClr val="00B0F0"/>
          </a:solidFill>
          <a:ln w="9525">
            <a:solidFill>
              <a:schemeClr val="tx1"/>
            </a:solidFill>
            <a:miter lim="800000"/>
            <a:headEnd/>
            <a:tailEnd/>
          </a:ln>
        </p:spPr>
        <p:txBody>
          <a:bodyPr lIns="91269" tIns="45635" rIns="91269" bIns="45635"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CONCEPT SKETCH</a:t>
            </a:r>
          </a:p>
        </p:txBody>
      </p:sp>
      <p:sp>
        <p:nvSpPr>
          <p:cNvPr id="48" name="Rectangle 47"/>
          <p:cNvSpPr>
            <a:spLocks noChangeArrowheads="1"/>
          </p:cNvSpPr>
          <p:nvPr/>
        </p:nvSpPr>
        <p:spPr bwMode="auto">
          <a:xfrm>
            <a:off x="0" y="353722"/>
            <a:ext cx="9144000" cy="338876"/>
          </a:xfrm>
          <a:prstGeom prst="rect">
            <a:avLst/>
          </a:prstGeom>
          <a:noFill/>
          <a:ln w="9525">
            <a:solidFill>
              <a:schemeClr val="tx1"/>
            </a:solidFill>
            <a:miter lim="800000"/>
            <a:headEnd/>
            <a:tailEnd/>
          </a:ln>
        </p:spPr>
        <p:txBody>
          <a:bodyPr lIns="91269" tIns="45635" rIns="91269" bIns="45635"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MISSION:                                       </a:t>
            </a:r>
            <a:endParaRPr kumimoji="0" lang="en-US" sz="1600" b="1" i="1" u="none" strike="noStrike" kern="1200" cap="none" spc="0" normalizeH="0" baseline="0" noProof="0" dirty="0">
              <a:ln>
                <a:noFill/>
              </a:ln>
              <a:solidFill>
                <a:srgbClr val="00B0F0"/>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8292534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83" y="210861"/>
            <a:ext cx="9142122" cy="6647139"/>
          </a:xfrm>
          <a:custGeom>
            <a:avLst/>
            <a:gdLst/>
            <a:ahLst/>
            <a:cxnLst/>
            <a:rect l="l" t="t" r="r" b="b"/>
            <a:pathLst>
              <a:path w="6645275" h="3805554">
                <a:moveTo>
                  <a:pt x="0" y="0"/>
                </a:moveTo>
                <a:lnTo>
                  <a:pt x="6645122" y="0"/>
                </a:lnTo>
                <a:lnTo>
                  <a:pt x="6645122" y="3805364"/>
                </a:lnTo>
                <a:lnTo>
                  <a:pt x="0" y="3805364"/>
                </a:lnTo>
                <a:lnTo>
                  <a:pt x="0" y="0"/>
                </a:lnTo>
                <a:close/>
              </a:path>
            </a:pathLst>
          </a:custGeom>
          <a:ln w="5524">
            <a:solidFill>
              <a:srgbClr val="231F20"/>
            </a:solidFill>
          </a:ln>
        </p:spPr>
        <p:txBody>
          <a:bodyPr wrap="square" lIns="0" tIns="0" rIns="0" bIns="0" rtlCol="0"/>
          <a:lstStyle/>
          <a:p>
            <a:endParaRPr sz="2055"/>
          </a:p>
        </p:txBody>
      </p:sp>
      <p:sp>
        <p:nvSpPr>
          <p:cNvPr id="9" name="object 9"/>
          <p:cNvSpPr txBox="1"/>
          <p:nvPr/>
        </p:nvSpPr>
        <p:spPr>
          <a:xfrm>
            <a:off x="16123" y="3074954"/>
            <a:ext cx="8983211" cy="4267322"/>
          </a:xfrm>
          <a:prstGeom prst="rect">
            <a:avLst/>
          </a:prstGeom>
        </p:spPr>
        <p:txBody>
          <a:bodyPr vert="horz" wrap="square" lIns="0" tIns="0" rIns="0" bIns="0" rtlCol="0" anchor="t">
            <a:spAutoFit/>
          </a:bodyPr>
          <a:lstStyle/>
          <a:p>
            <a:pPr marL="13970">
              <a:spcBef>
                <a:spcPts val="622"/>
              </a:spcBef>
            </a:pPr>
            <a:r>
              <a:rPr lang="en-US" sz="1550" b="1" spc="5" dirty="0">
                <a:solidFill>
                  <a:srgbClr val="231F20"/>
                </a:solidFill>
                <a:latin typeface="Aptos Narrow"/>
                <a:cs typeface="Calibri"/>
              </a:rPr>
              <a:t>C</a:t>
            </a:r>
            <a:r>
              <a:rPr sz="1550" b="1" spc="5" dirty="0">
                <a:solidFill>
                  <a:srgbClr val="231F20"/>
                </a:solidFill>
                <a:latin typeface="Aptos Narrow"/>
                <a:cs typeface="Calibri"/>
              </a:rPr>
              <a:t>L</a:t>
            </a:r>
            <a:r>
              <a:rPr sz="1550" b="1" spc="17" dirty="0">
                <a:solidFill>
                  <a:srgbClr val="231F20"/>
                </a:solidFill>
                <a:latin typeface="Aptos Narrow"/>
                <a:cs typeface="Calibri"/>
              </a:rPr>
              <a:t> </a:t>
            </a:r>
            <a:r>
              <a:rPr sz="1550" b="1" spc="-17" dirty="0">
                <a:solidFill>
                  <a:srgbClr val="231F20"/>
                </a:solidFill>
                <a:latin typeface="Aptos Narrow"/>
                <a:cs typeface="Calibri"/>
              </a:rPr>
              <a:t>V</a:t>
            </a:r>
            <a:r>
              <a:rPr sz="1550" b="1" spc="5" dirty="0">
                <a:solidFill>
                  <a:srgbClr val="231F20"/>
                </a:solidFill>
                <a:latin typeface="Aptos Narrow"/>
                <a:cs typeface="Calibri"/>
              </a:rPr>
              <a:t>:</a:t>
            </a:r>
            <a:r>
              <a:rPr lang="en-US" sz="1550" b="1" spc="5" dirty="0">
                <a:solidFill>
                  <a:srgbClr val="231F20"/>
                </a:solidFill>
                <a:latin typeface="Aptos Narrow"/>
                <a:cs typeface="Calibri"/>
              </a:rPr>
              <a:t>_____________________________________________________________________________________</a:t>
            </a:r>
            <a:endParaRPr lang="en-US" sz="1550" b="1" dirty="0">
              <a:latin typeface="Aptos Narrow"/>
              <a:ea typeface="Calibri"/>
              <a:cs typeface="Calibri"/>
            </a:endParaRPr>
          </a:p>
          <a:p>
            <a:pPr marL="13970">
              <a:spcBef>
                <a:spcPts val="622"/>
              </a:spcBef>
            </a:pPr>
            <a:r>
              <a:rPr sz="1550" b="1" spc="11" dirty="0">
                <a:solidFill>
                  <a:srgbClr val="231F20"/>
                </a:solidFill>
                <a:latin typeface="Aptos Narrow"/>
                <a:cs typeface="Calibri"/>
              </a:rPr>
              <a:t>SP w</a:t>
            </a:r>
            <a:r>
              <a:rPr sz="1550" b="1" spc="5" dirty="0">
                <a:solidFill>
                  <a:srgbClr val="231F20"/>
                </a:solidFill>
                <a:latin typeface="Aptos Narrow"/>
                <a:cs typeface="Calibri"/>
              </a:rPr>
              <a:t>ith</a:t>
            </a:r>
            <a:r>
              <a:rPr sz="1550" b="1" dirty="0">
                <a:solidFill>
                  <a:srgbClr val="231F20"/>
                </a:solidFill>
                <a:latin typeface="Aptos Narrow"/>
                <a:cs typeface="Calibri"/>
              </a:rPr>
              <a:t> </a:t>
            </a:r>
            <a:r>
              <a:rPr sz="1550" b="1" spc="5" dirty="0">
                <a:solidFill>
                  <a:srgbClr val="231F20"/>
                </a:solidFill>
                <a:latin typeface="Aptos Narrow"/>
                <a:cs typeface="Calibri"/>
              </a:rPr>
              <a:t>UBL,</a:t>
            </a:r>
            <a:r>
              <a:rPr sz="1550" b="1" spc="11" dirty="0">
                <a:solidFill>
                  <a:srgbClr val="231F20"/>
                </a:solidFill>
                <a:latin typeface="Aptos Narrow"/>
                <a:cs typeface="Calibri"/>
              </a:rPr>
              <a:t> </a:t>
            </a:r>
            <a:r>
              <a:rPr sz="1550" b="1" spc="5" dirty="0">
                <a:solidFill>
                  <a:srgbClr val="231F20"/>
                </a:solidFill>
                <a:latin typeface="Aptos Narrow"/>
                <a:cs typeface="Calibri"/>
              </a:rPr>
              <a:t>addition</a:t>
            </a:r>
            <a:r>
              <a:rPr sz="1550" b="1" dirty="0">
                <a:solidFill>
                  <a:srgbClr val="231F20"/>
                </a:solidFill>
                <a:latin typeface="Aptos Narrow"/>
                <a:cs typeface="Calibri"/>
              </a:rPr>
              <a:t>al</a:t>
            </a:r>
            <a:r>
              <a:rPr sz="1550" b="1" spc="-17" dirty="0">
                <a:solidFill>
                  <a:srgbClr val="231F20"/>
                </a:solidFill>
                <a:latin typeface="Aptos Narrow"/>
                <a:cs typeface="Calibri"/>
              </a:rPr>
              <a:t> </a:t>
            </a:r>
            <a:r>
              <a:rPr sz="1550" b="1" spc="-5" dirty="0">
                <a:solidFill>
                  <a:srgbClr val="231F20"/>
                </a:solidFill>
                <a:latin typeface="Aptos Narrow"/>
                <a:cs typeface="Calibri"/>
              </a:rPr>
              <a:t>r</a:t>
            </a:r>
            <a:r>
              <a:rPr sz="1550" b="1" spc="5" dirty="0">
                <a:solidFill>
                  <a:srgbClr val="231F20"/>
                </a:solidFill>
                <a:latin typeface="Aptos Narrow"/>
                <a:cs typeface="Calibri"/>
              </a:rPr>
              <a:t>equi</a:t>
            </a:r>
            <a:r>
              <a:rPr sz="1550" b="1" spc="-5" dirty="0">
                <a:solidFill>
                  <a:srgbClr val="231F20"/>
                </a:solidFill>
                <a:latin typeface="Aptos Narrow"/>
                <a:cs typeface="Calibri"/>
              </a:rPr>
              <a:t>r</a:t>
            </a:r>
            <a:r>
              <a:rPr sz="1550" b="1" spc="11" dirty="0">
                <a:solidFill>
                  <a:srgbClr val="231F20"/>
                </a:solidFill>
                <a:latin typeface="Aptos Narrow"/>
                <a:cs typeface="Calibri"/>
              </a:rPr>
              <a:t>eme</a:t>
            </a:r>
            <a:r>
              <a:rPr sz="1550" b="1" spc="-5" dirty="0">
                <a:solidFill>
                  <a:srgbClr val="231F20"/>
                </a:solidFill>
                <a:latin typeface="Aptos Narrow"/>
                <a:cs typeface="Calibri"/>
              </a:rPr>
              <a:t>n</a:t>
            </a:r>
            <a:r>
              <a:rPr sz="1550" b="1" dirty="0">
                <a:solidFill>
                  <a:srgbClr val="231F20"/>
                </a:solidFill>
                <a:latin typeface="Aptos Narrow"/>
                <a:cs typeface="Calibri"/>
              </a:rPr>
              <a:t>t</a:t>
            </a:r>
            <a:r>
              <a:rPr sz="1550" b="1" spc="5" dirty="0">
                <a:solidFill>
                  <a:srgbClr val="231F20"/>
                </a:solidFill>
                <a:latin typeface="Aptos Narrow"/>
                <a:cs typeface="Calibri"/>
              </a:rPr>
              <a:t>s</a:t>
            </a:r>
            <a:r>
              <a:rPr sz="1550" b="1" spc="-11" dirty="0">
                <a:solidFill>
                  <a:srgbClr val="231F20"/>
                </a:solidFill>
                <a:latin typeface="Aptos Narrow"/>
                <a:cs typeface="Calibri"/>
              </a:rPr>
              <a:t> </a:t>
            </a:r>
            <a:r>
              <a:rPr sz="1550" b="1" spc="-5" dirty="0">
                <a:solidFill>
                  <a:srgbClr val="231F20"/>
                </a:solidFill>
                <a:latin typeface="Aptos Narrow"/>
                <a:cs typeface="Calibri"/>
              </a:rPr>
              <a:t>c</a:t>
            </a:r>
            <a:r>
              <a:rPr sz="1550" b="1" spc="11" dirty="0">
                <a:solidFill>
                  <a:srgbClr val="231F20"/>
                </a:solidFill>
                <a:latin typeface="Aptos Narrow"/>
                <a:cs typeface="Calibri"/>
              </a:rPr>
              <a:t>o</a:t>
            </a:r>
            <a:r>
              <a:rPr sz="1550" b="1" spc="-5" dirty="0">
                <a:solidFill>
                  <a:srgbClr val="231F20"/>
                </a:solidFill>
                <a:latin typeface="Aptos Narrow"/>
                <a:cs typeface="Calibri"/>
              </a:rPr>
              <a:t>v</a:t>
            </a:r>
            <a:r>
              <a:rPr sz="1550" b="1" spc="11" dirty="0">
                <a:solidFill>
                  <a:srgbClr val="231F20"/>
                </a:solidFill>
                <a:latin typeface="Aptos Narrow"/>
                <a:cs typeface="Calibri"/>
              </a:rPr>
              <a:t>e</a:t>
            </a:r>
            <a:r>
              <a:rPr sz="1550" b="1" spc="-5" dirty="0">
                <a:solidFill>
                  <a:srgbClr val="231F20"/>
                </a:solidFill>
                <a:latin typeface="Aptos Narrow"/>
                <a:cs typeface="Calibri"/>
              </a:rPr>
              <a:t>r</a:t>
            </a:r>
            <a:r>
              <a:rPr sz="1550" b="1" spc="11" dirty="0">
                <a:solidFill>
                  <a:srgbClr val="231F20"/>
                </a:solidFill>
                <a:latin typeface="Aptos Narrow"/>
                <a:cs typeface="Calibri"/>
              </a:rPr>
              <a:t>ed</a:t>
            </a:r>
            <a:r>
              <a:rPr sz="1550" b="1" spc="-5" dirty="0">
                <a:solidFill>
                  <a:srgbClr val="231F20"/>
                </a:solidFill>
                <a:latin typeface="Aptos Narrow"/>
                <a:cs typeface="Calibri"/>
              </a:rPr>
              <a:t> </a:t>
            </a:r>
            <a:r>
              <a:rPr sz="1550" b="1" spc="5" dirty="0">
                <a:solidFill>
                  <a:srgbClr val="231F20"/>
                </a:solidFill>
                <a:latin typeface="Aptos Narrow"/>
                <a:cs typeface="Calibri"/>
              </a:rPr>
              <a:t>in</a:t>
            </a:r>
            <a:r>
              <a:rPr sz="1550" b="1" dirty="0">
                <a:solidFill>
                  <a:srgbClr val="231F20"/>
                </a:solidFill>
                <a:latin typeface="Aptos Narrow"/>
                <a:cs typeface="Calibri"/>
              </a:rPr>
              <a:t> </a:t>
            </a:r>
            <a:r>
              <a:rPr sz="1550" b="1" spc="11" dirty="0">
                <a:solidFill>
                  <a:srgbClr val="231F20"/>
                </a:solidFill>
                <a:latin typeface="Aptos Narrow"/>
                <a:cs typeface="Calibri"/>
              </a:rPr>
              <a:t> </a:t>
            </a:r>
            <a:r>
              <a:rPr sz="1550" b="1" spc="-57" dirty="0">
                <a:solidFill>
                  <a:srgbClr val="231F20"/>
                </a:solidFill>
                <a:latin typeface="Aptos Narrow"/>
                <a:cs typeface="Calibri"/>
              </a:rPr>
              <a:t>T</a:t>
            </a:r>
            <a:r>
              <a:rPr sz="1550" b="1" spc="11" dirty="0">
                <a:solidFill>
                  <a:srgbClr val="231F20"/>
                </a:solidFill>
                <a:latin typeface="Aptos Narrow"/>
                <a:cs typeface="Calibri"/>
              </a:rPr>
              <a:t>ASK </a:t>
            </a:r>
            <a:r>
              <a:rPr sz="1550" b="1" spc="5" dirty="0">
                <a:solidFill>
                  <a:srgbClr val="231F20"/>
                </a:solidFill>
                <a:latin typeface="Aptos Narrow"/>
                <a:cs typeface="Calibri"/>
              </a:rPr>
              <a:t>O</a:t>
            </a:r>
            <a:r>
              <a:rPr sz="1550" b="1" dirty="0">
                <a:solidFill>
                  <a:srgbClr val="231F20"/>
                </a:solidFill>
                <a:latin typeface="Aptos Narrow"/>
                <a:cs typeface="Calibri"/>
              </a:rPr>
              <a:t>R</a:t>
            </a:r>
            <a:r>
              <a:rPr sz="1550" b="1" spc="11" dirty="0">
                <a:solidFill>
                  <a:srgbClr val="231F20"/>
                </a:solidFill>
                <a:latin typeface="Aptos Narrow"/>
                <a:cs typeface="Calibri"/>
              </a:rPr>
              <a:t>G</a:t>
            </a:r>
            <a:r>
              <a:rPr sz="1550" b="1" spc="23" dirty="0">
                <a:solidFill>
                  <a:srgbClr val="231F20"/>
                </a:solidFill>
                <a:latin typeface="Aptos Narrow"/>
                <a:cs typeface="Calibri"/>
              </a:rPr>
              <a:t> </a:t>
            </a:r>
            <a:r>
              <a:rPr sz="1550" b="1" spc="11" dirty="0">
                <a:solidFill>
                  <a:srgbClr val="231F20"/>
                </a:solidFill>
                <a:latin typeface="Aptos Narrow"/>
                <a:cs typeface="Calibri"/>
              </a:rPr>
              <a:t>and</a:t>
            </a:r>
            <a:r>
              <a:rPr sz="1550" b="1" spc="-5" dirty="0">
                <a:solidFill>
                  <a:srgbClr val="231F20"/>
                </a:solidFill>
                <a:latin typeface="Aptos Narrow"/>
                <a:cs typeface="Calibri"/>
              </a:rPr>
              <a:t> </a:t>
            </a:r>
            <a:r>
              <a:rPr sz="1550" b="1" spc="5" dirty="0">
                <a:solidFill>
                  <a:srgbClr val="231F20"/>
                </a:solidFill>
                <a:latin typeface="Aptos Narrow"/>
                <a:cs typeface="Calibri"/>
              </a:rPr>
              <a:t>SO</a:t>
            </a:r>
            <a:r>
              <a:rPr sz="1550" b="1" spc="17" dirty="0">
                <a:solidFill>
                  <a:srgbClr val="231F20"/>
                </a:solidFill>
                <a:latin typeface="Aptos Narrow"/>
                <a:cs typeface="Calibri"/>
              </a:rPr>
              <a:t>M</a:t>
            </a:r>
            <a:endParaRPr sz="1550" b="1" dirty="0">
              <a:latin typeface="Aptos Narrow"/>
              <a:ea typeface="Calibri"/>
              <a:cs typeface="Calibri"/>
            </a:endParaRPr>
          </a:p>
          <a:p>
            <a:pPr marL="13970">
              <a:spcBef>
                <a:spcPts val="628"/>
              </a:spcBef>
            </a:pPr>
            <a:r>
              <a:rPr sz="1550" b="1" spc="11" dirty="0">
                <a:solidFill>
                  <a:srgbClr val="231F20"/>
                </a:solidFill>
                <a:latin typeface="Aptos Narrow"/>
                <a:cs typeface="Calibri"/>
              </a:rPr>
              <a:t>CL </a:t>
            </a:r>
            <a:r>
              <a:rPr sz="1550" b="1" spc="5" dirty="0">
                <a:solidFill>
                  <a:srgbClr val="231F20"/>
                </a:solidFill>
                <a:latin typeface="Aptos Narrow"/>
                <a:cs typeface="Calibri"/>
              </a:rPr>
              <a:t>VII:</a:t>
            </a:r>
            <a:r>
              <a:rPr lang="en-US" sz="1550" b="1" spc="5" dirty="0">
                <a:solidFill>
                  <a:srgbClr val="231F20"/>
                </a:solidFill>
                <a:latin typeface="Aptos Narrow"/>
                <a:cs typeface="Calibri"/>
              </a:rPr>
              <a:t>____________________________________________________________________________________</a:t>
            </a:r>
            <a:endParaRPr sz="1550" b="1" dirty="0">
              <a:latin typeface="Aptos Narrow"/>
              <a:ea typeface="Calibri"/>
              <a:cs typeface="Calibri"/>
            </a:endParaRPr>
          </a:p>
          <a:p>
            <a:pPr marL="13970" marR="2216785">
              <a:lnSpc>
                <a:spcPct val="164800"/>
              </a:lnSpc>
            </a:pPr>
            <a:r>
              <a:rPr sz="1550" b="1" spc="11" dirty="0">
                <a:solidFill>
                  <a:srgbClr val="231F20"/>
                </a:solidFill>
                <a:latin typeface="Aptos Narrow"/>
                <a:cs typeface="Calibri"/>
              </a:rPr>
              <a:t>Mortuary</a:t>
            </a:r>
            <a:r>
              <a:rPr sz="1550" b="1" spc="-17" dirty="0">
                <a:solidFill>
                  <a:srgbClr val="231F20"/>
                </a:solidFill>
                <a:latin typeface="Aptos Narrow"/>
                <a:cs typeface="Calibri"/>
              </a:rPr>
              <a:t> </a:t>
            </a:r>
            <a:r>
              <a:rPr sz="1550" b="1" spc="11" dirty="0">
                <a:solidFill>
                  <a:srgbClr val="231F20"/>
                </a:solidFill>
                <a:latin typeface="Aptos Narrow"/>
                <a:cs typeface="Calibri"/>
              </a:rPr>
              <a:t>A</a:t>
            </a:r>
            <a:r>
              <a:rPr sz="1550" b="1" dirty="0">
                <a:solidFill>
                  <a:srgbClr val="231F20"/>
                </a:solidFill>
                <a:latin typeface="Aptos Narrow"/>
                <a:cs typeface="Calibri"/>
              </a:rPr>
              <a:t>f</a:t>
            </a:r>
            <a:r>
              <a:rPr sz="1550" b="1" spc="-11" dirty="0">
                <a:solidFill>
                  <a:srgbClr val="231F20"/>
                </a:solidFill>
                <a:latin typeface="Aptos Narrow"/>
                <a:cs typeface="Calibri"/>
              </a:rPr>
              <a:t>f</a:t>
            </a:r>
            <a:r>
              <a:rPr sz="1550" b="1" spc="5" dirty="0">
                <a:solidFill>
                  <a:srgbClr val="231F20"/>
                </a:solidFill>
                <a:latin typeface="Aptos Narrow"/>
                <a:cs typeface="Calibri"/>
              </a:rPr>
              <a:t>ai</a:t>
            </a:r>
            <a:r>
              <a:rPr sz="1550" b="1" spc="-11" dirty="0">
                <a:solidFill>
                  <a:srgbClr val="231F20"/>
                </a:solidFill>
                <a:latin typeface="Aptos Narrow"/>
                <a:cs typeface="Calibri"/>
              </a:rPr>
              <a:t>r</a:t>
            </a:r>
            <a:r>
              <a:rPr sz="1550" b="1" spc="5" dirty="0">
                <a:solidFill>
                  <a:srgbClr val="231F20"/>
                </a:solidFill>
                <a:latin typeface="Aptos Narrow"/>
                <a:cs typeface="Calibri"/>
              </a:rPr>
              <a:t>s</a:t>
            </a:r>
            <a:r>
              <a:rPr lang="en-US" sz="1550" b="1" spc="5" dirty="0">
                <a:solidFill>
                  <a:srgbClr val="231F20"/>
                </a:solidFill>
                <a:latin typeface="Aptos Narrow"/>
                <a:cs typeface="Calibri"/>
              </a:rPr>
              <a:t>:___________________________________________________________________________</a:t>
            </a:r>
            <a:endParaRPr lang="en-US" sz="1550" b="1" spc="5" dirty="0">
              <a:solidFill>
                <a:srgbClr val="231F20"/>
              </a:solidFill>
              <a:latin typeface="Aptos Narrow"/>
              <a:ea typeface="Calibri"/>
              <a:cs typeface="Calibri"/>
            </a:endParaRPr>
          </a:p>
          <a:p>
            <a:pPr marL="13970" marR="2216785">
              <a:lnSpc>
                <a:spcPct val="164800"/>
              </a:lnSpc>
            </a:pPr>
            <a:r>
              <a:rPr sz="1550" b="1" spc="5" dirty="0">
                <a:solidFill>
                  <a:srgbClr val="231F20"/>
                </a:solidFill>
                <a:latin typeface="Aptos Narrow"/>
                <a:cs typeface="Calibri"/>
              </a:rPr>
              <a:t>EP</a:t>
            </a:r>
            <a:r>
              <a:rPr sz="1550" b="1" spc="-17" dirty="0">
                <a:solidFill>
                  <a:srgbClr val="231F20"/>
                </a:solidFill>
                <a:latin typeface="Aptos Narrow"/>
                <a:cs typeface="Calibri"/>
              </a:rPr>
              <a:t>W</a:t>
            </a:r>
            <a:r>
              <a:rPr sz="1550" b="1" dirty="0">
                <a:solidFill>
                  <a:srgbClr val="231F20"/>
                </a:solidFill>
                <a:latin typeface="Aptos Narrow"/>
                <a:cs typeface="Calibri"/>
              </a:rPr>
              <a:t>s</a:t>
            </a:r>
            <a:r>
              <a:rPr lang="en-US" sz="1550" b="1" spc="5" dirty="0">
                <a:solidFill>
                  <a:srgbClr val="231F20"/>
                </a:solidFill>
                <a:latin typeface="Aptos Narrow"/>
                <a:cs typeface="Calibri"/>
              </a:rPr>
              <a:t>:____________________________________________________________________________________</a:t>
            </a:r>
            <a:endParaRPr sz="1550" b="1" dirty="0">
              <a:latin typeface="Aptos Narrow"/>
              <a:ea typeface="Calibri"/>
              <a:cs typeface="Calibri"/>
            </a:endParaRPr>
          </a:p>
          <a:p>
            <a:pPr>
              <a:spcBef>
                <a:spcPts val="43"/>
              </a:spcBef>
            </a:pPr>
            <a:endParaRPr sz="1550" b="1" dirty="0">
              <a:latin typeface="Aptos Narrow"/>
              <a:cs typeface="Times New Roman"/>
            </a:endParaRPr>
          </a:p>
          <a:p>
            <a:pPr marL="13970"/>
            <a:r>
              <a:rPr sz="1550" b="1" spc="11" dirty="0">
                <a:solidFill>
                  <a:srgbClr val="231F20"/>
                </a:solidFill>
                <a:latin typeface="Aptos Narrow"/>
                <a:cs typeface="Calibri"/>
              </a:rPr>
              <a:t>C</a:t>
            </a:r>
            <a:r>
              <a:rPr sz="1550" b="1" spc="-63" dirty="0">
                <a:solidFill>
                  <a:srgbClr val="231F20"/>
                </a:solidFill>
                <a:latin typeface="Aptos Narrow"/>
                <a:cs typeface="Calibri"/>
              </a:rPr>
              <a:t>L</a:t>
            </a:r>
            <a:r>
              <a:rPr sz="1550" b="1" spc="5" dirty="0">
                <a:solidFill>
                  <a:srgbClr val="231F20"/>
                </a:solidFill>
                <a:latin typeface="Aptos Narrow"/>
                <a:cs typeface="Calibri"/>
              </a:rPr>
              <a:t>VIII</a:t>
            </a:r>
            <a:r>
              <a:rPr lang="en-US" sz="1550" b="1" spc="5" dirty="0">
                <a:solidFill>
                  <a:srgbClr val="231F20"/>
                </a:solidFill>
                <a:latin typeface="Aptos Narrow"/>
                <a:cs typeface="Calibri"/>
              </a:rPr>
              <a:t>:____________________________________________________________________________________</a:t>
            </a:r>
            <a:endParaRPr sz="1550" b="1" dirty="0">
              <a:latin typeface="Aptos Narrow"/>
              <a:ea typeface="Calibri"/>
              <a:cs typeface="Calibri"/>
            </a:endParaRPr>
          </a:p>
          <a:p>
            <a:pPr marL="13970">
              <a:spcBef>
                <a:spcPts val="622"/>
              </a:spcBef>
            </a:pPr>
            <a:endParaRPr lang="en-US" sz="1550" b="1" spc="11" dirty="0">
              <a:solidFill>
                <a:srgbClr val="231F20"/>
              </a:solidFill>
              <a:latin typeface="Aptos Narrow"/>
              <a:cs typeface="Calibri"/>
            </a:endParaRPr>
          </a:p>
          <a:p>
            <a:pPr marL="13970">
              <a:spcBef>
                <a:spcPts val="622"/>
              </a:spcBef>
            </a:pPr>
            <a:r>
              <a:rPr sz="1550" b="1" spc="11" dirty="0">
                <a:solidFill>
                  <a:srgbClr val="231F20"/>
                </a:solidFill>
                <a:latin typeface="Aptos Narrow"/>
                <a:cs typeface="Calibri"/>
              </a:rPr>
              <a:t>Mai</a:t>
            </a:r>
            <a:r>
              <a:rPr sz="1550" b="1" dirty="0">
                <a:solidFill>
                  <a:srgbClr val="231F20"/>
                </a:solidFill>
                <a:latin typeface="Aptos Narrow"/>
                <a:cs typeface="Calibri"/>
              </a:rPr>
              <a:t>nt</a:t>
            </a:r>
            <a:r>
              <a:rPr sz="1550" b="1" spc="11" dirty="0">
                <a:solidFill>
                  <a:srgbClr val="231F20"/>
                </a:solidFill>
                <a:latin typeface="Aptos Narrow"/>
                <a:cs typeface="Calibri"/>
              </a:rPr>
              <a:t>ena</a:t>
            </a:r>
            <a:r>
              <a:rPr sz="1550" b="1" spc="5" dirty="0">
                <a:solidFill>
                  <a:srgbClr val="231F20"/>
                </a:solidFill>
                <a:latin typeface="Aptos Narrow"/>
                <a:cs typeface="Calibri"/>
              </a:rPr>
              <a:t>nce</a:t>
            </a:r>
            <a:r>
              <a:rPr lang="en-US" sz="1550" b="1" spc="5" dirty="0">
                <a:solidFill>
                  <a:srgbClr val="231F20"/>
                </a:solidFill>
                <a:latin typeface="Aptos Narrow"/>
                <a:cs typeface="Calibri"/>
              </a:rPr>
              <a:t>:______________________________________________________________________________</a:t>
            </a:r>
            <a:endParaRPr sz="1550" b="1" dirty="0">
              <a:latin typeface="Aptos Narrow"/>
              <a:ea typeface="Calibri"/>
              <a:cs typeface="Calibri"/>
            </a:endParaRPr>
          </a:p>
          <a:p>
            <a:pPr>
              <a:lnSpc>
                <a:spcPct val="100000"/>
              </a:lnSpc>
            </a:pPr>
            <a:endParaRPr sz="1550" b="1" dirty="0">
              <a:latin typeface="Aptos Narrow"/>
              <a:cs typeface="Times New Roman"/>
            </a:endParaRPr>
          </a:p>
          <a:p>
            <a:pPr>
              <a:spcBef>
                <a:spcPts val="43"/>
              </a:spcBef>
            </a:pPr>
            <a:endParaRPr sz="1550" b="1" dirty="0">
              <a:latin typeface="Aptos Narrow"/>
              <a:cs typeface="Times New Roman"/>
            </a:endParaRPr>
          </a:p>
          <a:p>
            <a:pPr marL="13970"/>
            <a:r>
              <a:rPr sz="1550" b="1" spc="11" dirty="0">
                <a:solidFill>
                  <a:srgbClr val="231F20"/>
                </a:solidFill>
                <a:latin typeface="Aptos Narrow"/>
                <a:cs typeface="Calibri"/>
              </a:rPr>
              <a:t>Mo</a:t>
            </a:r>
            <a:r>
              <a:rPr sz="1550" b="1" spc="-11" dirty="0">
                <a:solidFill>
                  <a:srgbClr val="231F20"/>
                </a:solidFill>
                <a:latin typeface="Aptos Narrow"/>
                <a:cs typeface="Calibri"/>
              </a:rPr>
              <a:t>r</a:t>
            </a:r>
            <a:r>
              <a:rPr sz="1550" b="1" spc="5" dirty="0">
                <a:solidFill>
                  <a:srgbClr val="231F20"/>
                </a:solidFill>
                <a:latin typeface="Aptos Narrow"/>
                <a:cs typeface="Calibri"/>
              </a:rPr>
              <a:t>ale</a:t>
            </a:r>
            <a:r>
              <a:rPr lang="en-US" sz="1550" b="1" spc="5" dirty="0">
                <a:solidFill>
                  <a:srgbClr val="231F20"/>
                </a:solidFill>
                <a:latin typeface="Aptos Narrow"/>
                <a:cs typeface="Calibri"/>
              </a:rPr>
              <a:t>:___________________________________________________________________________________</a:t>
            </a:r>
            <a:endParaRPr sz="1550" b="1" dirty="0">
              <a:latin typeface="Aptos Narrow"/>
              <a:ea typeface="Calibri"/>
              <a:cs typeface="Calibri"/>
            </a:endParaRPr>
          </a:p>
        </p:txBody>
      </p:sp>
      <p:sp>
        <p:nvSpPr>
          <p:cNvPr id="11" name="object 11"/>
          <p:cNvSpPr txBox="1"/>
          <p:nvPr/>
        </p:nvSpPr>
        <p:spPr>
          <a:xfrm>
            <a:off x="36736" y="1272630"/>
            <a:ext cx="8839602" cy="559833"/>
          </a:xfrm>
          <a:prstGeom prst="rect">
            <a:avLst/>
          </a:prstGeom>
        </p:spPr>
        <p:txBody>
          <a:bodyPr vert="horz" wrap="square" lIns="0" tIns="0" rIns="0" bIns="0" rtlCol="0" anchor="t">
            <a:spAutoFit/>
          </a:bodyPr>
          <a:lstStyle/>
          <a:p>
            <a:pPr marL="13970"/>
            <a:r>
              <a:rPr sz="1550" b="1" spc="5" dirty="0">
                <a:solidFill>
                  <a:srgbClr val="231F20"/>
                </a:solidFill>
                <a:latin typeface="Aptos Narrow"/>
                <a:cs typeface="Calibri"/>
              </a:rPr>
              <a:t>CL</a:t>
            </a:r>
            <a:r>
              <a:rPr sz="1550" b="1" spc="17" dirty="0">
                <a:solidFill>
                  <a:srgbClr val="231F20"/>
                </a:solidFill>
                <a:latin typeface="Aptos Narrow"/>
                <a:cs typeface="Calibri"/>
              </a:rPr>
              <a:t> </a:t>
            </a:r>
            <a:r>
              <a:rPr sz="1550" b="1" spc="5" dirty="0">
                <a:solidFill>
                  <a:srgbClr val="231F20"/>
                </a:solidFill>
                <a:latin typeface="Aptos Narrow"/>
                <a:cs typeface="Calibri"/>
              </a:rPr>
              <a:t>IX</a:t>
            </a:r>
            <a:r>
              <a:rPr lang="en-US" sz="1550" b="1" spc="5" dirty="0">
                <a:solidFill>
                  <a:srgbClr val="231F20"/>
                </a:solidFill>
                <a:latin typeface="Aptos Narrow"/>
                <a:cs typeface="Calibri"/>
              </a:rPr>
              <a:t>:____________________________________________________________________________________</a:t>
            </a:r>
            <a:endParaRPr lang="en-US" sz="1550" b="1" dirty="0">
              <a:latin typeface="Aptos Narrow"/>
              <a:cs typeface="Calibri"/>
            </a:endParaRPr>
          </a:p>
          <a:p>
            <a:pPr marL="13970">
              <a:spcBef>
                <a:spcPts val="622"/>
              </a:spcBef>
            </a:pPr>
            <a:r>
              <a:rPr sz="1550" b="1" spc="5" dirty="0">
                <a:solidFill>
                  <a:srgbClr val="231F20"/>
                </a:solidFill>
                <a:latin typeface="Aptos Narrow"/>
                <a:cs typeface="Calibri"/>
              </a:rPr>
              <a:t>B</a:t>
            </a:r>
            <a:r>
              <a:rPr sz="1550" b="1" spc="11" dirty="0">
                <a:solidFill>
                  <a:srgbClr val="231F20"/>
                </a:solidFill>
                <a:latin typeface="Aptos Narrow"/>
                <a:cs typeface="Calibri"/>
              </a:rPr>
              <a:t>N </a:t>
            </a:r>
            <a:r>
              <a:rPr sz="1550" b="1" spc="5" dirty="0">
                <a:solidFill>
                  <a:srgbClr val="231F20"/>
                </a:solidFill>
                <a:latin typeface="Aptos Narrow"/>
                <a:cs typeface="Calibri"/>
              </a:rPr>
              <a:t>Aid</a:t>
            </a:r>
            <a:r>
              <a:rPr sz="1550" b="1" dirty="0">
                <a:solidFill>
                  <a:srgbClr val="231F20"/>
                </a:solidFill>
                <a:latin typeface="Aptos Narrow"/>
                <a:cs typeface="Calibri"/>
              </a:rPr>
              <a:t> </a:t>
            </a:r>
            <a:r>
              <a:rPr lang="en-US" sz="1550" b="1" spc="5" dirty="0">
                <a:solidFill>
                  <a:srgbClr val="231F20"/>
                </a:solidFill>
                <a:latin typeface="Aptos Narrow"/>
                <a:cs typeface="Calibri"/>
              </a:rPr>
              <a:t>S</a:t>
            </a:r>
            <a:r>
              <a:rPr lang="en-US" sz="1550" b="1" dirty="0">
                <a:solidFill>
                  <a:srgbClr val="231F20"/>
                </a:solidFill>
                <a:latin typeface="Aptos Narrow"/>
                <a:cs typeface="Calibri"/>
              </a:rPr>
              <a:t>ta</a:t>
            </a:r>
            <a:r>
              <a:rPr lang="en-US" sz="1550" b="1" spc="5" dirty="0">
                <a:solidFill>
                  <a:srgbClr val="231F20"/>
                </a:solidFill>
                <a:latin typeface="Aptos Narrow"/>
                <a:cs typeface="Calibri"/>
              </a:rPr>
              <a:t>tion vic</a:t>
            </a:r>
            <a:r>
              <a:rPr sz="1550" b="1" spc="5" dirty="0">
                <a:solidFill>
                  <a:srgbClr val="231F20"/>
                </a:solidFill>
                <a:latin typeface="Aptos Narrow"/>
                <a:cs typeface="Calibri"/>
              </a:rPr>
              <a:t>:</a:t>
            </a:r>
            <a:r>
              <a:rPr lang="en-US" sz="1550" b="1" spc="5" dirty="0">
                <a:solidFill>
                  <a:srgbClr val="231F20"/>
                </a:solidFill>
                <a:latin typeface="Aptos Narrow"/>
                <a:cs typeface="Calibri"/>
              </a:rPr>
              <a:t>_________________________________________________________________________</a:t>
            </a:r>
            <a:endParaRPr sz="1550" b="1" dirty="0">
              <a:latin typeface="Aptos Narrow"/>
              <a:cs typeface="Calibri"/>
            </a:endParaRPr>
          </a:p>
        </p:txBody>
      </p:sp>
      <p:sp>
        <p:nvSpPr>
          <p:cNvPr id="13" name="object 13"/>
          <p:cNvSpPr txBox="1"/>
          <p:nvPr/>
        </p:nvSpPr>
        <p:spPr>
          <a:xfrm>
            <a:off x="36735" y="2019769"/>
            <a:ext cx="8949727" cy="244682"/>
          </a:xfrm>
          <a:prstGeom prst="rect">
            <a:avLst/>
          </a:prstGeom>
        </p:spPr>
        <p:txBody>
          <a:bodyPr vert="horz" wrap="square" lIns="0" tIns="0" rIns="0" bIns="0" rtlCol="0" anchor="t">
            <a:spAutoFit/>
          </a:bodyPr>
          <a:lstStyle/>
          <a:p>
            <a:pPr marL="13970"/>
            <a:r>
              <a:rPr sz="1550" b="1" spc="5" dirty="0">
                <a:solidFill>
                  <a:srgbClr val="231F20"/>
                </a:solidFill>
                <a:latin typeface="Aptos Narrow"/>
                <a:cs typeface="Calibri"/>
              </a:rPr>
              <a:t>B</a:t>
            </a:r>
            <a:r>
              <a:rPr sz="1550" b="1" spc="11" dirty="0">
                <a:solidFill>
                  <a:srgbClr val="231F20"/>
                </a:solidFill>
                <a:latin typeface="Aptos Narrow"/>
                <a:cs typeface="Calibri"/>
              </a:rPr>
              <a:t>N</a:t>
            </a:r>
            <a:r>
              <a:rPr sz="1550" b="1" dirty="0">
                <a:solidFill>
                  <a:srgbClr val="231F20"/>
                </a:solidFill>
                <a:latin typeface="Aptos Narrow"/>
                <a:cs typeface="Calibri"/>
              </a:rPr>
              <a:t> </a:t>
            </a:r>
            <a:r>
              <a:rPr sz="1550" b="1" spc="11" dirty="0">
                <a:solidFill>
                  <a:srgbClr val="231F20"/>
                </a:solidFill>
                <a:latin typeface="Aptos Narrow"/>
                <a:cs typeface="Calibri"/>
              </a:rPr>
              <a:t>AXP</a:t>
            </a:r>
            <a:r>
              <a:rPr sz="1550" b="1" spc="17" dirty="0">
                <a:solidFill>
                  <a:srgbClr val="231F20"/>
                </a:solidFill>
                <a:latin typeface="Aptos Narrow"/>
                <a:cs typeface="Calibri"/>
              </a:rPr>
              <a:t> </a:t>
            </a:r>
            <a:r>
              <a:rPr sz="1550" b="1" spc="5" dirty="0">
                <a:solidFill>
                  <a:srgbClr val="231F20"/>
                </a:solidFill>
                <a:latin typeface="Aptos Narrow"/>
                <a:cs typeface="Calibri"/>
              </a:rPr>
              <a:t>vic</a:t>
            </a:r>
            <a:r>
              <a:rPr lang="en-US" sz="1550" b="1" spc="5" dirty="0">
                <a:solidFill>
                  <a:srgbClr val="231F20"/>
                </a:solidFill>
                <a:latin typeface="Aptos Narrow"/>
                <a:cs typeface="Calibri"/>
              </a:rPr>
              <a:t>:_______________________________________________________________________________</a:t>
            </a:r>
            <a:endParaRPr lang="en-US" sz="1550" b="1" dirty="0">
              <a:latin typeface="Aptos Narrow"/>
              <a:ea typeface="Calibri"/>
              <a:cs typeface="Calibri"/>
            </a:endParaRPr>
          </a:p>
        </p:txBody>
      </p:sp>
      <p:sp>
        <p:nvSpPr>
          <p:cNvPr id="19" name="object 19"/>
          <p:cNvSpPr txBox="1"/>
          <p:nvPr/>
        </p:nvSpPr>
        <p:spPr>
          <a:xfrm>
            <a:off x="1" y="0"/>
            <a:ext cx="9144000" cy="210827"/>
          </a:xfrm>
          <a:prstGeom prst="rect">
            <a:avLst/>
          </a:prstGeom>
          <a:solidFill>
            <a:srgbClr val="00B0F0"/>
          </a:solidFill>
        </p:spPr>
        <p:txBody>
          <a:bodyPr vert="horz" wrap="square" lIns="0" tIns="0" rIns="0" bIns="0" rtlCol="0">
            <a:spAutoFit/>
          </a:bodyPr>
          <a:lstStyle/>
          <a:p>
            <a:pPr marL="14502" algn="ctr"/>
            <a:r>
              <a:rPr sz="1370" b="1" dirty="0">
                <a:solidFill>
                  <a:srgbClr val="231F20"/>
                </a:solidFill>
                <a:latin typeface="Calibri"/>
                <a:cs typeface="Calibri"/>
              </a:rPr>
              <a:t>SU</a:t>
            </a:r>
            <a:r>
              <a:rPr sz="1370" b="1" spc="-17" dirty="0">
                <a:solidFill>
                  <a:srgbClr val="231F20"/>
                </a:solidFill>
                <a:latin typeface="Calibri"/>
                <a:cs typeface="Calibri"/>
              </a:rPr>
              <a:t>S</a:t>
            </a:r>
            <a:r>
              <a:rPr sz="1370" b="1" spc="-109" dirty="0">
                <a:solidFill>
                  <a:srgbClr val="231F20"/>
                </a:solidFill>
                <a:latin typeface="Calibri"/>
                <a:cs typeface="Calibri"/>
              </a:rPr>
              <a:t>T</a:t>
            </a:r>
            <a:r>
              <a:rPr sz="1370" b="1" dirty="0">
                <a:solidFill>
                  <a:srgbClr val="231F20"/>
                </a:solidFill>
                <a:latin typeface="Calibri"/>
                <a:cs typeface="Calibri"/>
              </a:rPr>
              <a:t>AINMENT</a:t>
            </a:r>
            <a:endParaRPr sz="1370" dirty="0">
              <a:latin typeface="Calibri"/>
              <a:cs typeface="Calibri"/>
            </a:endParaRPr>
          </a:p>
        </p:txBody>
      </p:sp>
      <p:sp>
        <p:nvSpPr>
          <p:cNvPr id="53" name="TextBox 52"/>
          <p:cNvSpPr txBox="1"/>
          <p:nvPr/>
        </p:nvSpPr>
        <p:spPr>
          <a:xfrm>
            <a:off x="-33391" y="570234"/>
            <a:ext cx="9036445" cy="330860"/>
          </a:xfrm>
          <a:prstGeom prst="rect">
            <a:avLst/>
          </a:prstGeom>
          <a:noFill/>
        </p:spPr>
        <p:txBody>
          <a:bodyPr wrap="square" lIns="91440" tIns="45720" rIns="91440" bIns="45720" rtlCol="0" anchor="t">
            <a:spAutoFit/>
          </a:bodyPr>
          <a:lstStyle/>
          <a:p>
            <a:r>
              <a:rPr lang="fr-FR" sz="1550" b="1" spc="11" dirty="0">
                <a:solidFill>
                  <a:srgbClr val="231F20"/>
                </a:solidFill>
                <a:latin typeface="Aptos Narrow"/>
                <a:cs typeface="Calibri"/>
              </a:rPr>
              <a:t>R</a:t>
            </a:r>
            <a:r>
              <a:rPr lang="fr-FR" sz="1550" b="1" dirty="0">
                <a:solidFill>
                  <a:srgbClr val="231F20"/>
                </a:solidFill>
                <a:latin typeface="Aptos Narrow"/>
                <a:cs typeface="Calibri"/>
              </a:rPr>
              <a:t>a</a:t>
            </a:r>
            <a:r>
              <a:rPr lang="fr-FR" sz="1550" b="1" spc="5" dirty="0">
                <a:solidFill>
                  <a:srgbClr val="231F20"/>
                </a:solidFill>
                <a:latin typeface="Aptos Narrow"/>
                <a:cs typeface="Calibri"/>
              </a:rPr>
              <a:t>tion c</a:t>
            </a:r>
            <a:r>
              <a:rPr lang="fr-FR" sz="1550" b="1" spc="-5" dirty="0">
                <a:solidFill>
                  <a:srgbClr val="231F20"/>
                </a:solidFill>
                <a:latin typeface="Aptos Narrow"/>
                <a:cs typeface="Calibri"/>
              </a:rPr>
              <a:t>y</a:t>
            </a:r>
            <a:r>
              <a:rPr lang="fr-FR" sz="1550" b="1" spc="5" dirty="0">
                <a:solidFill>
                  <a:srgbClr val="231F20"/>
                </a:solidFill>
                <a:latin typeface="Aptos Narrow"/>
                <a:cs typeface="Calibri"/>
              </a:rPr>
              <a:t>cle:</a:t>
            </a:r>
            <a:r>
              <a:rPr lang="fr-FR" sz="1550" b="1" dirty="0">
                <a:solidFill>
                  <a:srgbClr val="231F20"/>
                </a:solidFill>
                <a:latin typeface="Aptos Narrow"/>
                <a:cs typeface="Calibri"/>
              </a:rPr>
              <a:t> </a:t>
            </a:r>
            <a:r>
              <a:rPr lang="fr-FR" sz="1550" b="1" spc="11" dirty="0">
                <a:solidFill>
                  <a:srgbClr val="231F20"/>
                </a:solidFill>
                <a:latin typeface="Aptos Narrow"/>
                <a:cs typeface="Calibri"/>
              </a:rPr>
              <a:t>CL </a:t>
            </a:r>
            <a:r>
              <a:rPr lang="fr-FR" sz="1550" b="1" spc="5" dirty="0">
                <a:solidFill>
                  <a:srgbClr val="231F20"/>
                </a:solidFill>
                <a:latin typeface="Aptos Narrow"/>
                <a:cs typeface="Calibri"/>
              </a:rPr>
              <a:t>II,</a:t>
            </a:r>
            <a:r>
              <a:rPr lang="fr-FR" sz="1550" b="1" spc="11" dirty="0">
                <a:solidFill>
                  <a:srgbClr val="231F20"/>
                </a:solidFill>
                <a:latin typeface="Aptos Narrow"/>
                <a:cs typeface="Calibri"/>
              </a:rPr>
              <a:t> </a:t>
            </a:r>
            <a:r>
              <a:rPr lang="fr-FR" sz="1550" b="1" spc="5" dirty="0">
                <a:solidFill>
                  <a:srgbClr val="231F20"/>
                </a:solidFill>
                <a:latin typeface="Aptos Narrow"/>
                <a:cs typeface="Calibri"/>
              </a:rPr>
              <a:t>III, </a:t>
            </a:r>
            <a:r>
              <a:rPr lang="fr-FR" sz="1550" b="1" spc="11" dirty="0">
                <a:solidFill>
                  <a:srgbClr val="231F20"/>
                </a:solidFill>
                <a:latin typeface="Aptos Narrow"/>
                <a:cs typeface="Calibri"/>
              </a:rPr>
              <a:t>&amp; </a:t>
            </a:r>
            <a:r>
              <a:rPr lang="fr-FR" sz="1550" b="1" spc="5" dirty="0">
                <a:solidFill>
                  <a:srgbClr val="231F20"/>
                </a:solidFill>
                <a:latin typeface="Aptos Narrow"/>
                <a:cs typeface="Calibri"/>
              </a:rPr>
              <a:t>I</a:t>
            </a:r>
            <a:r>
              <a:rPr lang="fr-FR" sz="1550" b="1" spc="-17" dirty="0">
                <a:solidFill>
                  <a:srgbClr val="231F20"/>
                </a:solidFill>
                <a:latin typeface="Aptos Narrow"/>
                <a:cs typeface="Calibri"/>
              </a:rPr>
              <a:t>V</a:t>
            </a:r>
            <a:r>
              <a:rPr lang="fr-FR" sz="1550" b="1" spc="5" dirty="0">
                <a:solidFill>
                  <a:srgbClr val="231F20"/>
                </a:solidFill>
                <a:latin typeface="Aptos Narrow"/>
                <a:cs typeface="Calibri"/>
              </a:rPr>
              <a:t>:___________________________________________________________________</a:t>
            </a:r>
            <a:endParaRPr lang="en-US" sz="1550" b="1" dirty="0">
              <a:latin typeface="Aptos Narrow"/>
            </a:endParaRPr>
          </a:p>
        </p:txBody>
      </p:sp>
      <p:sp>
        <p:nvSpPr>
          <p:cNvPr id="55" name="TextBox 54"/>
          <p:cNvSpPr txBox="1"/>
          <p:nvPr/>
        </p:nvSpPr>
        <p:spPr>
          <a:xfrm>
            <a:off x="-36095" y="943569"/>
            <a:ext cx="7753918" cy="330860"/>
          </a:xfrm>
          <a:prstGeom prst="rect">
            <a:avLst/>
          </a:prstGeom>
          <a:noFill/>
        </p:spPr>
        <p:txBody>
          <a:bodyPr wrap="none" lIns="91440" tIns="45720" rIns="91440" bIns="45720" rtlCol="0" anchor="t">
            <a:spAutoFit/>
          </a:bodyPr>
          <a:lstStyle/>
          <a:p>
            <a:r>
              <a:rPr lang="en-US" sz="1550" b="1" spc="-11" dirty="0">
                <a:solidFill>
                  <a:srgbClr val="231F20"/>
                </a:solidFill>
                <a:latin typeface="Aptos Narrow"/>
                <a:cs typeface="Calibri"/>
              </a:rPr>
              <a:t>R</a:t>
            </a:r>
            <a:r>
              <a:rPr lang="en-US" sz="1550" b="1" spc="11" dirty="0">
                <a:solidFill>
                  <a:srgbClr val="231F20"/>
                </a:solidFill>
                <a:latin typeface="Aptos Narrow"/>
                <a:cs typeface="Calibri"/>
              </a:rPr>
              <a:t>eque</a:t>
            </a:r>
            <a:r>
              <a:rPr lang="en-US" sz="1550" b="1" spc="-5" dirty="0">
                <a:solidFill>
                  <a:srgbClr val="231F20"/>
                </a:solidFill>
                <a:latin typeface="Aptos Narrow"/>
                <a:cs typeface="Calibri"/>
              </a:rPr>
              <a:t>s</a:t>
            </a:r>
            <a:r>
              <a:rPr lang="en-US" sz="1550" b="1" spc="5" dirty="0">
                <a:solidFill>
                  <a:srgbClr val="231F20"/>
                </a:solidFill>
                <a:latin typeface="Aptos Narrow"/>
                <a:cs typeface="Calibri"/>
              </a:rPr>
              <a:t>t</a:t>
            </a:r>
            <a:r>
              <a:rPr lang="en-US" sz="1550" b="1" spc="-5" dirty="0">
                <a:solidFill>
                  <a:srgbClr val="231F20"/>
                </a:solidFill>
                <a:latin typeface="Aptos Narrow"/>
                <a:cs typeface="Calibri"/>
              </a:rPr>
              <a:t> </a:t>
            </a:r>
            <a:r>
              <a:rPr lang="en-US" sz="1550" b="1" spc="5" dirty="0">
                <a:solidFill>
                  <a:srgbClr val="231F20"/>
                </a:solidFill>
                <a:latin typeface="Aptos Narrow"/>
                <a:cs typeface="Calibri"/>
              </a:rPr>
              <a:t>th</a:t>
            </a:r>
            <a:r>
              <a:rPr lang="en-US" sz="1550" b="1" spc="-11" dirty="0">
                <a:solidFill>
                  <a:srgbClr val="231F20"/>
                </a:solidFill>
                <a:latin typeface="Aptos Narrow"/>
                <a:cs typeface="Calibri"/>
              </a:rPr>
              <a:t>r</a:t>
            </a:r>
            <a:r>
              <a:rPr lang="en-US" sz="1550" b="1" spc="11" dirty="0">
                <a:solidFill>
                  <a:srgbClr val="231F20"/>
                </a:solidFill>
                <a:latin typeface="Aptos Narrow"/>
                <a:cs typeface="Calibri"/>
              </a:rPr>
              <a:t>ou</a:t>
            </a:r>
            <a:r>
              <a:rPr lang="en-US" sz="1550" b="1" dirty="0">
                <a:solidFill>
                  <a:srgbClr val="231F20"/>
                </a:solidFill>
                <a:latin typeface="Aptos Narrow"/>
                <a:cs typeface="Calibri"/>
              </a:rPr>
              <a:t>g</a:t>
            </a:r>
            <a:r>
              <a:rPr lang="en-US" sz="1550" b="1" spc="11" dirty="0">
                <a:solidFill>
                  <a:srgbClr val="231F20"/>
                </a:solidFill>
                <a:latin typeface="Aptos Narrow"/>
                <a:cs typeface="Calibri"/>
              </a:rPr>
              <a:t>h</a:t>
            </a:r>
            <a:r>
              <a:rPr lang="en-US" sz="1550" b="1" spc="-17" dirty="0">
                <a:solidFill>
                  <a:srgbClr val="231F20"/>
                </a:solidFill>
                <a:latin typeface="Aptos Narrow"/>
                <a:cs typeface="Calibri"/>
              </a:rPr>
              <a:t> PSG</a:t>
            </a:r>
            <a:r>
              <a:rPr lang="en-US" sz="1550" b="1" spc="5" dirty="0">
                <a:solidFill>
                  <a:srgbClr val="231F20"/>
                </a:solidFill>
                <a:latin typeface="Aptos Narrow"/>
                <a:cs typeface="Calibri"/>
              </a:rPr>
              <a:t> </a:t>
            </a:r>
            <a:r>
              <a:rPr lang="en-US" sz="1550" b="1" spc="11" dirty="0">
                <a:solidFill>
                  <a:srgbClr val="231F20"/>
                </a:solidFill>
                <a:latin typeface="Aptos Narrow"/>
                <a:cs typeface="Calibri"/>
              </a:rPr>
              <a:t>N</a:t>
            </a:r>
            <a:r>
              <a:rPr lang="en-US" sz="1550" b="1" spc="-57" dirty="0">
                <a:solidFill>
                  <a:srgbClr val="231F20"/>
                </a:solidFill>
                <a:latin typeface="Aptos Narrow"/>
                <a:cs typeface="Calibri"/>
              </a:rPr>
              <a:t>L</a:t>
            </a:r>
            <a:r>
              <a:rPr lang="en-US" sz="1550" b="1" spc="11" dirty="0">
                <a:solidFill>
                  <a:srgbClr val="231F20"/>
                </a:solidFill>
                <a:latin typeface="Aptos Narrow"/>
                <a:cs typeface="Calibri"/>
              </a:rPr>
              <a:t>T:___________________________________________________________________</a:t>
            </a:r>
            <a:endParaRPr lang="en-US" sz="1550" b="1" dirty="0">
              <a:latin typeface="Aptos Narrow"/>
            </a:endParaRPr>
          </a:p>
        </p:txBody>
      </p:sp>
      <p:sp>
        <p:nvSpPr>
          <p:cNvPr id="56" name="TextBox 55"/>
          <p:cNvSpPr txBox="1"/>
          <p:nvPr/>
        </p:nvSpPr>
        <p:spPr>
          <a:xfrm>
            <a:off x="-2662" y="243297"/>
            <a:ext cx="6839949" cy="330860"/>
          </a:xfrm>
          <a:prstGeom prst="rect">
            <a:avLst/>
          </a:prstGeom>
          <a:noFill/>
        </p:spPr>
        <p:txBody>
          <a:bodyPr wrap="none" lIns="91440" tIns="45720" rIns="91440" bIns="45720" rtlCol="0" anchor="t">
            <a:spAutoFit/>
          </a:bodyPr>
          <a:lstStyle/>
          <a:p>
            <a:r>
              <a:rPr lang="en-US" sz="1550" b="1" dirty="0">
                <a:latin typeface="Aptos Narrow"/>
              </a:rPr>
              <a:t>CLI/Water:________________________________________________________________________</a:t>
            </a:r>
          </a:p>
        </p:txBody>
      </p:sp>
      <p:sp>
        <p:nvSpPr>
          <p:cNvPr id="5" name="object 13">
            <a:extLst>
              <a:ext uri="{FF2B5EF4-FFF2-40B4-BE49-F238E27FC236}">
                <a16:creationId xmlns:a16="http://schemas.microsoft.com/office/drawing/2014/main" id="{06F91019-8EA3-FDA8-A194-0B96BB47B2AE}"/>
              </a:ext>
            </a:extLst>
          </p:cNvPr>
          <p:cNvSpPr txBox="1"/>
          <p:nvPr/>
        </p:nvSpPr>
        <p:spPr>
          <a:xfrm>
            <a:off x="36734" y="2386592"/>
            <a:ext cx="8900031" cy="244682"/>
          </a:xfrm>
          <a:prstGeom prst="rect">
            <a:avLst/>
          </a:prstGeom>
        </p:spPr>
        <p:txBody>
          <a:bodyPr vert="horz" wrap="square" lIns="0" tIns="0" rIns="0" bIns="0" rtlCol="0" anchor="t">
            <a:spAutoFit/>
          </a:bodyPr>
          <a:lstStyle/>
          <a:p>
            <a:pPr marL="13970"/>
            <a:r>
              <a:rPr lang="en-US" sz="1550" b="1" spc="5" dirty="0">
                <a:solidFill>
                  <a:srgbClr val="231F20"/>
                </a:solidFill>
                <a:latin typeface="Aptos Narrow"/>
                <a:cs typeface="Calibri"/>
              </a:rPr>
              <a:t>CO CCP</a:t>
            </a:r>
            <a:r>
              <a:rPr sz="1550" b="1" spc="17" dirty="0">
                <a:solidFill>
                  <a:srgbClr val="231F20"/>
                </a:solidFill>
                <a:latin typeface="Aptos Narrow"/>
                <a:cs typeface="Calibri"/>
              </a:rPr>
              <a:t> </a:t>
            </a:r>
            <a:r>
              <a:rPr sz="1550" b="1" spc="5" dirty="0">
                <a:solidFill>
                  <a:srgbClr val="231F20"/>
                </a:solidFill>
                <a:latin typeface="Aptos Narrow"/>
                <a:cs typeface="Calibri"/>
              </a:rPr>
              <a:t>vic</a:t>
            </a:r>
            <a:r>
              <a:rPr lang="en-US" sz="1550" b="1" spc="5" dirty="0">
                <a:solidFill>
                  <a:srgbClr val="231F20"/>
                </a:solidFill>
                <a:latin typeface="Aptos Narrow"/>
                <a:cs typeface="Calibri"/>
              </a:rPr>
              <a:t>:_______________________________________________________________________________</a:t>
            </a:r>
            <a:endParaRPr lang="en-US" sz="1550" b="1" dirty="0">
              <a:latin typeface="Aptos Narrow"/>
              <a:ea typeface="Calibri"/>
              <a:cs typeface="Calibri"/>
            </a:endParaRPr>
          </a:p>
        </p:txBody>
      </p:sp>
      <p:sp>
        <p:nvSpPr>
          <p:cNvPr id="6" name="object 13">
            <a:extLst>
              <a:ext uri="{FF2B5EF4-FFF2-40B4-BE49-F238E27FC236}">
                <a16:creationId xmlns:a16="http://schemas.microsoft.com/office/drawing/2014/main" id="{4C56A307-D560-2FAF-8B19-339F758CC679}"/>
              </a:ext>
            </a:extLst>
          </p:cNvPr>
          <p:cNvSpPr txBox="1"/>
          <p:nvPr/>
        </p:nvSpPr>
        <p:spPr>
          <a:xfrm>
            <a:off x="36320" y="2712858"/>
            <a:ext cx="8893820" cy="244682"/>
          </a:xfrm>
          <a:prstGeom prst="rect">
            <a:avLst/>
          </a:prstGeom>
        </p:spPr>
        <p:txBody>
          <a:bodyPr vert="horz" wrap="square" lIns="0" tIns="0" rIns="0" bIns="0" rtlCol="0" anchor="t">
            <a:spAutoFit/>
          </a:bodyPr>
          <a:lstStyle/>
          <a:p>
            <a:pPr marL="13970"/>
            <a:r>
              <a:rPr lang="en-US" sz="1550" b="1" spc="5" dirty="0">
                <a:solidFill>
                  <a:srgbClr val="231F20"/>
                </a:solidFill>
                <a:latin typeface="Aptos Narrow"/>
                <a:cs typeface="Calibri"/>
              </a:rPr>
              <a:t>PLT CCP</a:t>
            </a:r>
            <a:r>
              <a:rPr sz="1550" b="1" spc="17" dirty="0">
                <a:solidFill>
                  <a:srgbClr val="231F20"/>
                </a:solidFill>
                <a:latin typeface="Aptos Narrow"/>
                <a:cs typeface="Calibri"/>
              </a:rPr>
              <a:t> </a:t>
            </a:r>
            <a:r>
              <a:rPr sz="1550" b="1" spc="5" dirty="0">
                <a:solidFill>
                  <a:srgbClr val="231F20"/>
                </a:solidFill>
                <a:latin typeface="Aptos Narrow"/>
                <a:cs typeface="Calibri"/>
              </a:rPr>
              <a:t>vic</a:t>
            </a:r>
            <a:r>
              <a:rPr lang="en-US" sz="1550" b="1" spc="5" dirty="0">
                <a:solidFill>
                  <a:srgbClr val="231F20"/>
                </a:solidFill>
                <a:latin typeface="Aptos Narrow"/>
                <a:cs typeface="Calibri"/>
              </a:rPr>
              <a:t>:_______________________________________________________________________________</a:t>
            </a:r>
            <a:endParaRPr lang="en-US" sz="1550" b="1" dirty="0">
              <a:latin typeface="Aptos Narrow"/>
              <a:ea typeface="Calibri"/>
              <a:cs typeface="Calibri"/>
            </a:endParaRPr>
          </a:p>
        </p:txBody>
      </p:sp>
    </p:spTree>
    <p:extLst>
      <p:ext uri="{BB962C8B-B14F-4D97-AF65-F5344CB8AC3E}">
        <p14:creationId xmlns:p14="http://schemas.microsoft.com/office/powerpoint/2010/main" val="4934830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27"/>
          <p:cNvSpPr txBox="1"/>
          <p:nvPr/>
        </p:nvSpPr>
        <p:spPr>
          <a:xfrm>
            <a:off x="6803" y="371025"/>
            <a:ext cx="9143999" cy="2198294"/>
          </a:xfrm>
          <a:prstGeom prst="rect">
            <a:avLst/>
          </a:prstGeom>
        </p:spPr>
        <p:txBody>
          <a:bodyPr vert="horz" wrap="square" lIns="0" tIns="0" rIns="0" bIns="0" rtlCol="0" anchor="t">
            <a:spAutoFit/>
          </a:bodyPr>
          <a:lstStyle/>
          <a:p>
            <a:pPr marL="13970">
              <a:spcBef>
                <a:spcPts val="679"/>
              </a:spcBef>
            </a:pPr>
            <a:r>
              <a:rPr sz="1400" b="1" spc="5" dirty="0">
                <a:solidFill>
                  <a:srgbClr val="231F20"/>
                </a:solidFill>
                <a:latin typeface="Calibri"/>
                <a:cs typeface="Calibri"/>
              </a:rPr>
              <a:t>COMMAND</a:t>
            </a:r>
            <a:r>
              <a:rPr sz="1050" b="1" spc="5" dirty="0">
                <a:solidFill>
                  <a:srgbClr val="231F20"/>
                </a:solidFill>
                <a:latin typeface="Calibri"/>
                <a:cs typeface="Calibri"/>
              </a:rPr>
              <a:t>:</a:t>
            </a:r>
            <a:endParaRPr lang="en-US" sz="1050" dirty="0">
              <a:latin typeface="Calibri"/>
              <a:ea typeface="Calibri"/>
              <a:cs typeface="Calibri"/>
            </a:endParaRPr>
          </a:p>
          <a:p>
            <a:pPr marL="13970" marR="2663825">
              <a:lnSpc>
                <a:spcPct val="122100"/>
              </a:lnSpc>
            </a:pPr>
            <a:r>
              <a:rPr sz="1050" b="1" spc="-5" dirty="0">
                <a:solidFill>
                  <a:srgbClr val="231F20"/>
                </a:solidFill>
                <a:latin typeface="Calibri"/>
                <a:cs typeface="Calibri"/>
              </a:rPr>
              <a:t>Success</a:t>
            </a:r>
            <a:r>
              <a:rPr sz="1050" b="1" spc="5" dirty="0">
                <a:solidFill>
                  <a:srgbClr val="231F20"/>
                </a:solidFill>
                <a:latin typeface="Calibri"/>
                <a:cs typeface="Calibri"/>
              </a:rPr>
              <a:t>i</a:t>
            </a:r>
            <a:r>
              <a:rPr sz="1050" b="1" dirty="0">
                <a:solidFill>
                  <a:srgbClr val="231F20"/>
                </a:solidFill>
                <a:latin typeface="Calibri"/>
                <a:cs typeface="Calibri"/>
              </a:rPr>
              <a:t>o</a:t>
            </a:r>
            <a:r>
              <a:rPr sz="1050" b="1" spc="5" dirty="0">
                <a:solidFill>
                  <a:srgbClr val="231F20"/>
                </a:solidFill>
                <a:latin typeface="Calibri"/>
                <a:cs typeface="Calibri"/>
              </a:rPr>
              <a:t>n</a:t>
            </a:r>
            <a:r>
              <a:rPr sz="1050" b="1" spc="17" dirty="0">
                <a:solidFill>
                  <a:srgbClr val="231F20"/>
                </a:solidFill>
                <a:latin typeface="Calibri"/>
                <a:cs typeface="Calibri"/>
              </a:rPr>
              <a:t> </a:t>
            </a:r>
            <a:r>
              <a:rPr sz="1050" b="1" dirty="0">
                <a:solidFill>
                  <a:srgbClr val="231F20"/>
                </a:solidFill>
                <a:latin typeface="Calibri"/>
                <a:cs typeface="Calibri"/>
              </a:rPr>
              <a:t>of</a:t>
            </a:r>
            <a:r>
              <a:rPr sz="1050" b="1" spc="5" dirty="0">
                <a:solidFill>
                  <a:srgbClr val="231F20"/>
                </a:solidFill>
                <a:latin typeface="Calibri"/>
                <a:cs typeface="Calibri"/>
              </a:rPr>
              <a:t> </a:t>
            </a:r>
            <a:r>
              <a:rPr sz="1050" b="1" dirty="0">
                <a:solidFill>
                  <a:srgbClr val="231F20"/>
                </a:solidFill>
                <a:latin typeface="Calibri"/>
                <a:cs typeface="Calibri"/>
              </a:rPr>
              <a:t>Command:</a:t>
            </a:r>
            <a:r>
              <a:rPr lang="en-US" sz="1050" b="1" spc="-5" dirty="0">
                <a:solidFill>
                  <a:srgbClr val="231F20"/>
                </a:solidFill>
                <a:latin typeface="Calibri"/>
                <a:cs typeface="Calibri"/>
              </a:rPr>
              <a:t> _____________________________________________________________________________________________________________________</a:t>
            </a:r>
            <a:endParaRPr lang="en-US" sz="1050" b="1" spc="-5">
              <a:solidFill>
                <a:srgbClr val="231F20"/>
              </a:solidFill>
              <a:latin typeface="Calibri"/>
              <a:ea typeface="Calibri"/>
              <a:cs typeface="Calibri"/>
            </a:endParaRPr>
          </a:p>
          <a:p>
            <a:pPr marL="13970" marR="2663825">
              <a:lnSpc>
                <a:spcPct val="122100"/>
              </a:lnSpc>
            </a:pPr>
            <a:r>
              <a:rPr sz="1050" b="1" dirty="0">
                <a:solidFill>
                  <a:srgbClr val="231F20"/>
                </a:solidFill>
                <a:latin typeface="Calibri"/>
                <a:cs typeface="Calibri"/>
              </a:rPr>
              <a:t>B</a:t>
            </a:r>
            <a:r>
              <a:rPr lang="en-US" sz="1050" b="1" spc="5" dirty="0">
                <a:solidFill>
                  <a:srgbClr val="231F20"/>
                </a:solidFill>
                <a:latin typeface="Calibri"/>
                <a:cs typeface="Calibri"/>
              </a:rPr>
              <a:t>N</a:t>
            </a:r>
            <a:r>
              <a:rPr sz="1050" b="1" spc="17" dirty="0">
                <a:solidFill>
                  <a:srgbClr val="231F20"/>
                </a:solidFill>
                <a:latin typeface="Calibri"/>
                <a:cs typeface="Calibri"/>
              </a:rPr>
              <a:t> </a:t>
            </a:r>
            <a:r>
              <a:rPr sz="1050" b="1" spc="5" dirty="0">
                <a:solidFill>
                  <a:srgbClr val="231F20"/>
                </a:solidFill>
                <a:latin typeface="Calibri"/>
                <a:cs typeface="Calibri"/>
              </a:rPr>
              <a:t>T</a:t>
            </a:r>
            <a:r>
              <a:rPr sz="1050" b="1" dirty="0">
                <a:solidFill>
                  <a:srgbClr val="231F20"/>
                </a:solidFill>
                <a:latin typeface="Calibri"/>
                <a:cs typeface="Calibri"/>
              </a:rPr>
              <a:t>O</a:t>
            </a:r>
            <a:r>
              <a:rPr sz="1050" b="1" spc="5" dirty="0">
                <a:solidFill>
                  <a:srgbClr val="231F20"/>
                </a:solidFill>
                <a:latin typeface="Calibri"/>
                <a:cs typeface="Calibri"/>
              </a:rPr>
              <a:t>C</a:t>
            </a:r>
            <a:r>
              <a:rPr sz="1050" b="1" dirty="0">
                <a:solidFill>
                  <a:srgbClr val="231F20"/>
                </a:solidFill>
                <a:latin typeface="Calibri"/>
                <a:cs typeface="Calibri"/>
              </a:rPr>
              <a:t> </a:t>
            </a:r>
            <a:r>
              <a:rPr sz="1050" b="1" spc="-5" dirty="0">
                <a:solidFill>
                  <a:srgbClr val="231F20"/>
                </a:solidFill>
                <a:latin typeface="Calibri"/>
                <a:cs typeface="Calibri"/>
              </a:rPr>
              <a:t>v</a:t>
            </a:r>
            <a:r>
              <a:rPr sz="1050" b="1" dirty="0">
                <a:solidFill>
                  <a:srgbClr val="231F20"/>
                </a:solidFill>
                <a:latin typeface="Calibri"/>
                <a:cs typeface="Calibri"/>
              </a:rPr>
              <a:t>i</a:t>
            </a:r>
            <a:r>
              <a:rPr sz="1050" b="1" spc="-5" dirty="0">
                <a:solidFill>
                  <a:srgbClr val="231F20"/>
                </a:solidFill>
                <a:latin typeface="Calibri"/>
                <a:cs typeface="Calibri"/>
              </a:rPr>
              <a:t>c</a:t>
            </a:r>
            <a:r>
              <a:rPr lang="en-US" sz="1050" b="1" dirty="0">
                <a:solidFill>
                  <a:srgbClr val="231F20"/>
                </a:solidFill>
                <a:latin typeface="Calibri"/>
                <a:cs typeface="Calibri"/>
              </a:rPr>
              <a:t>:_______________________________________________________________________________________________________________________________</a:t>
            </a:r>
            <a:endParaRPr sz="1050" b="1">
              <a:latin typeface="Calibri"/>
              <a:ea typeface="Calibri"/>
              <a:cs typeface="Calibri"/>
            </a:endParaRPr>
          </a:p>
          <a:p>
            <a:pPr marL="13970">
              <a:spcBef>
                <a:spcPts val="286"/>
              </a:spcBef>
            </a:pPr>
            <a:endParaRPr lang="en-US" sz="1050" b="1" spc="17" dirty="0">
              <a:solidFill>
                <a:srgbClr val="231F20"/>
              </a:solidFill>
              <a:latin typeface="Calibri"/>
              <a:ea typeface="Calibri"/>
              <a:cs typeface="Calibri"/>
            </a:endParaRPr>
          </a:p>
          <a:p>
            <a:pPr marL="13970">
              <a:spcBef>
                <a:spcPts val="286"/>
              </a:spcBef>
            </a:pPr>
            <a:r>
              <a:rPr lang="en-US" sz="1050" b="1" spc="17" dirty="0">
                <a:solidFill>
                  <a:srgbClr val="231F20"/>
                </a:solidFill>
                <a:latin typeface="Calibri"/>
                <a:cs typeface="Calibri"/>
              </a:rPr>
              <a:t>CO</a:t>
            </a:r>
            <a:r>
              <a:rPr sz="1050" b="1" spc="17" dirty="0">
                <a:solidFill>
                  <a:srgbClr val="231F20"/>
                </a:solidFill>
                <a:latin typeface="Calibri"/>
                <a:cs typeface="Calibri"/>
              </a:rPr>
              <a:t> </a:t>
            </a:r>
            <a:r>
              <a:rPr lang="en-US" sz="1050" b="1" spc="17" dirty="0">
                <a:solidFill>
                  <a:srgbClr val="231F20"/>
                </a:solidFill>
                <a:latin typeface="Calibri"/>
                <a:cs typeface="Calibri"/>
              </a:rPr>
              <a:t>CP</a:t>
            </a:r>
            <a:r>
              <a:rPr sz="1050" b="1" dirty="0">
                <a:solidFill>
                  <a:srgbClr val="231F20"/>
                </a:solidFill>
                <a:latin typeface="Calibri"/>
                <a:cs typeface="Calibri"/>
              </a:rPr>
              <a:t> </a:t>
            </a:r>
            <a:r>
              <a:rPr sz="1050" b="1" spc="-5" dirty="0">
                <a:solidFill>
                  <a:srgbClr val="231F20"/>
                </a:solidFill>
                <a:latin typeface="Calibri"/>
                <a:cs typeface="Calibri"/>
              </a:rPr>
              <a:t>v</a:t>
            </a:r>
            <a:r>
              <a:rPr sz="1050" b="1" dirty="0">
                <a:solidFill>
                  <a:srgbClr val="231F20"/>
                </a:solidFill>
                <a:latin typeface="Calibri"/>
                <a:cs typeface="Calibri"/>
              </a:rPr>
              <a:t>i</a:t>
            </a:r>
            <a:r>
              <a:rPr sz="1050" b="1" spc="-5" dirty="0">
                <a:solidFill>
                  <a:srgbClr val="231F20"/>
                </a:solidFill>
                <a:latin typeface="Calibri"/>
                <a:cs typeface="Calibri"/>
              </a:rPr>
              <a:t>c</a:t>
            </a:r>
            <a:r>
              <a:rPr lang="en-US" sz="1050" b="1" dirty="0">
                <a:solidFill>
                  <a:srgbClr val="231F20"/>
                </a:solidFill>
                <a:latin typeface="Calibri"/>
                <a:cs typeface="Calibri"/>
              </a:rPr>
              <a:t>:________________________________________________________________________________________________________________________________</a:t>
            </a:r>
            <a:endParaRPr lang="en-US" sz="1050" b="1" dirty="0">
              <a:solidFill>
                <a:srgbClr val="231F20"/>
              </a:solidFill>
              <a:latin typeface="Calibri"/>
              <a:ea typeface="Calibri"/>
              <a:cs typeface="Calibri"/>
            </a:endParaRPr>
          </a:p>
          <a:p>
            <a:pPr marL="13970">
              <a:spcBef>
                <a:spcPts val="286"/>
              </a:spcBef>
            </a:pPr>
            <a:endParaRPr lang="en-US" sz="1050" b="1" dirty="0">
              <a:solidFill>
                <a:srgbClr val="231F20"/>
              </a:solidFill>
              <a:latin typeface="Calibri"/>
              <a:ea typeface="Calibri"/>
              <a:cs typeface="Calibri"/>
            </a:endParaRPr>
          </a:p>
          <a:p>
            <a:pPr marL="13970">
              <a:spcBef>
                <a:spcPts val="286"/>
              </a:spcBef>
            </a:pPr>
            <a:r>
              <a:rPr lang="en-US" sz="1050" b="1" dirty="0">
                <a:solidFill>
                  <a:srgbClr val="231F20"/>
                </a:solidFill>
                <a:latin typeface="Calibri"/>
                <a:ea typeface="Calibri"/>
                <a:cs typeface="Calibri"/>
              </a:rPr>
              <a:t>PLT CP vic:________________________________________________________________________________________________________________________________</a:t>
            </a:r>
            <a:endParaRPr lang="en-US" b="1">
              <a:ea typeface="Calibri"/>
              <a:cs typeface="Calibri"/>
            </a:endParaRPr>
          </a:p>
        </p:txBody>
      </p:sp>
      <p:sp>
        <p:nvSpPr>
          <p:cNvPr id="10" name="object 28"/>
          <p:cNvSpPr txBox="1"/>
          <p:nvPr/>
        </p:nvSpPr>
        <p:spPr>
          <a:xfrm>
            <a:off x="-812" y="2001092"/>
            <a:ext cx="9140689" cy="1646605"/>
          </a:xfrm>
          <a:prstGeom prst="rect">
            <a:avLst/>
          </a:prstGeom>
        </p:spPr>
        <p:txBody>
          <a:bodyPr vert="horz" wrap="square" lIns="0" tIns="0" rIns="0" bIns="0" rtlCol="0" anchor="t">
            <a:spAutoFit/>
          </a:bodyPr>
          <a:lstStyle/>
          <a:p>
            <a:pPr marL="13970"/>
            <a:r>
              <a:rPr sz="1600" b="1" dirty="0">
                <a:solidFill>
                  <a:srgbClr val="231F20"/>
                </a:solidFill>
                <a:latin typeface="Calibri"/>
                <a:cs typeface="Calibri"/>
              </a:rPr>
              <a:t>SIGNAL</a:t>
            </a:r>
            <a:r>
              <a:rPr sz="1050" b="1" dirty="0">
                <a:solidFill>
                  <a:srgbClr val="231F20"/>
                </a:solidFill>
                <a:latin typeface="Calibri"/>
                <a:cs typeface="Calibri"/>
              </a:rPr>
              <a:t>:</a:t>
            </a:r>
            <a:endParaRPr lang="en-US" sz="1050" dirty="0">
              <a:latin typeface="Calibri"/>
              <a:ea typeface="Calibri"/>
              <a:cs typeface="Calibri"/>
            </a:endParaRPr>
          </a:p>
          <a:p>
            <a:pPr marL="13970">
              <a:spcBef>
                <a:spcPts val="286"/>
              </a:spcBef>
            </a:pPr>
            <a:r>
              <a:rPr sz="1050" b="1" dirty="0">
                <a:solidFill>
                  <a:srgbClr val="231F20"/>
                </a:solidFill>
                <a:latin typeface="Calibri"/>
                <a:cs typeface="Calibri"/>
              </a:rPr>
              <a:t>SOI</a:t>
            </a:r>
            <a:r>
              <a:rPr sz="1050" b="1" spc="11" dirty="0">
                <a:solidFill>
                  <a:srgbClr val="231F20"/>
                </a:solidFill>
                <a:latin typeface="Calibri"/>
                <a:cs typeface="Calibri"/>
              </a:rPr>
              <a:t> </a:t>
            </a:r>
            <a:r>
              <a:rPr sz="1050" b="1" dirty="0">
                <a:solidFill>
                  <a:srgbClr val="231F20"/>
                </a:solidFill>
                <a:latin typeface="Calibri"/>
                <a:cs typeface="Calibri"/>
              </a:rPr>
              <a:t>in</a:t>
            </a:r>
            <a:r>
              <a:rPr sz="1050" b="1" spc="-5" dirty="0">
                <a:solidFill>
                  <a:srgbClr val="231F20"/>
                </a:solidFill>
                <a:latin typeface="Calibri"/>
                <a:cs typeface="Calibri"/>
              </a:rPr>
              <a:t>dex</a:t>
            </a:r>
            <a:r>
              <a:rPr lang="en-US" sz="1050" b="1" spc="-5" dirty="0">
                <a:solidFill>
                  <a:srgbClr val="231F20"/>
                </a:solidFill>
                <a:latin typeface="Calibri"/>
                <a:cs typeface="Calibri"/>
              </a:rPr>
              <a:t>:_______________________________________________ SOI Changes throughout:_____________________________________________________________</a:t>
            </a:r>
            <a:endParaRPr lang="en-US" sz="1050" b="1" spc="-5" dirty="0">
              <a:solidFill>
                <a:srgbClr val="231F20"/>
              </a:solidFill>
              <a:latin typeface="Calibri"/>
              <a:ea typeface="Calibri"/>
              <a:cs typeface="Calibri"/>
            </a:endParaRPr>
          </a:p>
          <a:p>
            <a:pPr marL="13970">
              <a:spcBef>
                <a:spcPts val="286"/>
              </a:spcBef>
            </a:pPr>
            <a:endParaRPr lang="en-US" sz="1050" b="1" spc="-5" dirty="0">
              <a:solidFill>
                <a:srgbClr val="231F20"/>
              </a:solidFill>
              <a:latin typeface="Calibri"/>
              <a:ea typeface="Calibri"/>
              <a:cs typeface="Calibri"/>
            </a:endParaRPr>
          </a:p>
          <a:p>
            <a:pPr marL="13970">
              <a:spcBef>
                <a:spcPts val="286"/>
              </a:spcBef>
            </a:pPr>
            <a:r>
              <a:rPr lang="en-US" sz="1050" b="1" spc="-5" dirty="0">
                <a:solidFill>
                  <a:srgbClr val="231F20"/>
                </a:solidFill>
                <a:latin typeface="Calibri"/>
                <a:cs typeface="Calibri"/>
              </a:rPr>
              <a:t>JBCP Chat Rooms:___________________________________________________________________________________________________________________________</a:t>
            </a:r>
            <a:endParaRPr lang="en-US" sz="1050" b="1" spc="-5" dirty="0">
              <a:solidFill>
                <a:srgbClr val="231F20"/>
              </a:solidFill>
              <a:latin typeface="Calibri"/>
              <a:ea typeface="Calibri"/>
              <a:cs typeface="Calibri"/>
            </a:endParaRPr>
          </a:p>
          <a:p>
            <a:pPr marL="13970">
              <a:spcBef>
                <a:spcPts val="286"/>
              </a:spcBef>
            </a:pPr>
            <a:endParaRPr lang="en-US" sz="1050" b="1" spc="-5" dirty="0">
              <a:solidFill>
                <a:srgbClr val="231F20"/>
              </a:solidFill>
              <a:latin typeface="Calibri"/>
              <a:ea typeface="Calibri"/>
              <a:cs typeface="Calibri"/>
            </a:endParaRPr>
          </a:p>
          <a:p>
            <a:pPr marL="13970">
              <a:spcBef>
                <a:spcPts val="286"/>
              </a:spcBef>
            </a:pPr>
            <a:r>
              <a:rPr lang="en-US" sz="1050" b="1" spc="-5" dirty="0">
                <a:solidFill>
                  <a:srgbClr val="231F20"/>
                </a:solidFill>
                <a:latin typeface="Calibri"/>
                <a:cs typeface="Calibri"/>
              </a:rPr>
              <a:t>FIREs NET:_________________________________________________________________________________________________________________________________</a:t>
            </a:r>
            <a:endParaRPr lang="en-US" sz="1050" b="1" spc="-5" dirty="0">
              <a:solidFill>
                <a:srgbClr val="231F20"/>
              </a:solidFill>
              <a:latin typeface="Calibri"/>
              <a:ea typeface="Calibri"/>
              <a:cs typeface="Calibri"/>
            </a:endParaRPr>
          </a:p>
          <a:p>
            <a:pPr marL="13970">
              <a:spcBef>
                <a:spcPts val="286"/>
              </a:spcBef>
            </a:pPr>
            <a:endParaRPr lang="en-US" sz="1050" b="1" spc="-5" dirty="0">
              <a:solidFill>
                <a:srgbClr val="231F20"/>
              </a:solidFill>
              <a:latin typeface="Calibri"/>
              <a:ea typeface="Calibri"/>
              <a:cs typeface="Calibri"/>
            </a:endParaRPr>
          </a:p>
          <a:p>
            <a:pPr marL="13970">
              <a:spcBef>
                <a:spcPts val="286"/>
              </a:spcBef>
            </a:pPr>
            <a:r>
              <a:rPr lang="en-US" sz="1050" b="1" spc="-5" dirty="0">
                <a:solidFill>
                  <a:srgbClr val="231F20"/>
                </a:solidFill>
                <a:latin typeface="Calibri"/>
                <a:cs typeface="Calibri"/>
              </a:rPr>
              <a:t>Attachment NETs:___________________________________________________________________________________________________________________________</a:t>
            </a:r>
            <a:endParaRPr sz="1050" b="1">
              <a:latin typeface="Calibri"/>
              <a:ea typeface="Calibri"/>
              <a:cs typeface="Calibri"/>
            </a:endParaRPr>
          </a:p>
        </p:txBody>
      </p:sp>
      <p:sp>
        <p:nvSpPr>
          <p:cNvPr id="19" name="TextBox 18"/>
          <p:cNvSpPr txBox="1"/>
          <p:nvPr/>
        </p:nvSpPr>
        <p:spPr>
          <a:xfrm>
            <a:off x="-19171" y="3802157"/>
            <a:ext cx="725904" cy="336695"/>
          </a:xfrm>
          <a:prstGeom prst="rect">
            <a:avLst/>
          </a:prstGeom>
          <a:noFill/>
        </p:spPr>
        <p:txBody>
          <a:bodyPr wrap="none" lIns="91440" tIns="45720" rIns="91440" bIns="45720" rtlCol="0" anchor="t">
            <a:spAutoFit/>
          </a:bodyPr>
          <a:lstStyle/>
          <a:p>
            <a:r>
              <a:rPr lang="en-US" sz="1550" b="1" dirty="0"/>
              <a:t>Notes:</a:t>
            </a:r>
          </a:p>
        </p:txBody>
      </p:sp>
      <p:sp>
        <p:nvSpPr>
          <p:cNvPr id="6" name="TextBox 5">
            <a:extLst>
              <a:ext uri="{FF2B5EF4-FFF2-40B4-BE49-F238E27FC236}">
                <a16:creationId xmlns:a16="http://schemas.microsoft.com/office/drawing/2014/main" id="{96312034-0137-4EC4-80DB-CE3E54C38D36}"/>
              </a:ext>
            </a:extLst>
          </p:cNvPr>
          <p:cNvSpPr txBox="1"/>
          <p:nvPr/>
        </p:nvSpPr>
        <p:spPr>
          <a:xfrm>
            <a:off x="2721" y="-4081"/>
            <a:ext cx="9139918" cy="369332"/>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ea typeface="Calibri"/>
                <a:cs typeface="Calibri"/>
              </a:rPr>
              <a:t>COMMAND AND CONTROL</a:t>
            </a:r>
            <a:endParaRPr lang="en-US" b="1" dirty="0"/>
          </a:p>
        </p:txBody>
      </p:sp>
      <p:sp>
        <p:nvSpPr>
          <p:cNvPr id="8" name="Rectangle 7">
            <a:extLst>
              <a:ext uri="{FF2B5EF4-FFF2-40B4-BE49-F238E27FC236}">
                <a16:creationId xmlns:a16="http://schemas.microsoft.com/office/drawing/2014/main" id="{0955959E-EBF1-193E-327B-F4EAFD7DE9DB}"/>
              </a:ext>
            </a:extLst>
          </p:cNvPr>
          <p:cNvSpPr/>
          <p:nvPr/>
        </p:nvSpPr>
        <p:spPr>
          <a:xfrm>
            <a:off x="63952" y="3845378"/>
            <a:ext cx="9003847" cy="2962275"/>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5376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96">
            <a:extLst>
              <a:ext uri="{FF2B5EF4-FFF2-40B4-BE49-F238E27FC236}">
                <a16:creationId xmlns:a16="http://schemas.microsoft.com/office/drawing/2014/main" id="{135A596E-A2E8-C727-F99A-6AE1CE4856F8}"/>
              </a:ext>
            </a:extLst>
          </p:cNvPr>
          <p:cNvSpPr txBox="1"/>
          <p:nvPr/>
        </p:nvSpPr>
        <p:spPr>
          <a:xfrm>
            <a:off x="0" y="542"/>
            <a:ext cx="9143999" cy="369332"/>
          </a:xfrm>
          <a:prstGeom prst="rect">
            <a:avLst/>
          </a:prstGeom>
          <a:solidFill>
            <a:srgbClr val="00B0F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latin typeface="Arial"/>
                <a:cs typeface="Arial"/>
              </a:rPr>
              <a:t>Roles and Responsibilities of the Team Leader</a:t>
            </a:r>
            <a:endParaRPr lang="en-US" dirty="0"/>
          </a:p>
        </p:txBody>
      </p:sp>
      <p:sp>
        <p:nvSpPr>
          <p:cNvPr id="5" name="TextBox 4">
            <a:extLst>
              <a:ext uri="{FF2B5EF4-FFF2-40B4-BE49-F238E27FC236}">
                <a16:creationId xmlns:a16="http://schemas.microsoft.com/office/drawing/2014/main" id="{B3265B0B-5A80-E882-A9CF-C6CE592AC78D}"/>
              </a:ext>
            </a:extLst>
          </p:cNvPr>
          <p:cNvSpPr txBox="1"/>
          <p:nvPr/>
        </p:nvSpPr>
        <p:spPr>
          <a:xfrm>
            <a:off x="0" y="369874"/>
            <a:ext cx="9143999" cy="1308050"/>
          </a:xfrm>
          <a:prstGeom prst="rect">
            <a:avLst/>
          </a:prstGeom>
          <a:noFill/>
        </p:spPr>
        <p:txBody>
          <a:bodyPr wrap="square" rtlCol="0">
            <a:spAutoFit/>
          </a:bodyPr>
          <a:lstStyle/>
          <a:p>
            <a:r>
              <a:rPr lang="en-US" sz="1200" b="1" dirty="0"/>
              <a:t>TEAM LEADER </a:t>
            </a:r>
          </a:p>
          <a:p>
            <a:r>
              <a:rPr lang="en-US" sz="1200" dirty="0"/>
              <a:t>	</a:t>
            </a:r>
            <a:r>
              <a:rPr lang="en-US" sz="1100" dirty="0"/>
              <a:t>The </a:t>
            </a:r>
            <a:r>
              <a:rPr lang="en-US" sz="1100" b="1" dirty="0"/>
              <a:t>TL</a:t>
            </a:r>
            <a:r>
              <a:rPr lang="en-US" sz="1100" dirty="0"/>
              <a:t> controls the movement of the fire team, and the rate and placement of fire. To do this, the TL leads from the front and uses the proper commands and signals. The TL maintains accountability of Soldiers, weapons, and equipment, and ensures the Soldiers maintain unit standards in all areas and are knowledgeable of their tasks and the operation. </a:t>
            </a:r>
          </a:p>
          <a:p>
            <a:endParaRPr lang="en-US" sz="1100" dirty="0"/>
          </a:p>
          <a:p>
            <a:r>
              <a:rPr lang="en-US" sz="1100" dirty="0"/>
              <a:t>	The TL leads by example and has specific duties and responsibilities during mission planning and execution. The TL takes specific action when orders are issued. This includes the— </a:t>
            </a:r>
          </a:p>
        </p:txBody>
      </p:sp>
      <p:sp>
        <p:nvSpPr>
          <p:cNvPr id="6" name="TextBox 5">
            <a:extLst>
              <a:ext uri="{FF2B5EF4-FFF2-40B4-BE49-F238E27FC236}">
                <a16:creationId xmlns:a16="http://schemas.microsoft.com/office/drawing/2014/main" id="{BD9E1384-9C75-4457-9CB1-ECD2D8F2579E}"/>
              </a:ext>
            </a:extLst>
          </p:cNvPr>
          <p:cNvSpPr txBox="1"/>
          <p:nvPr/>
        </p:nvSpPr>
        <p:spPr>
          <a:xfrm>
            <a:off x="0" y="1601876"/>
            <a:ext cx="9143999" cy="5262979"/>
          </a:xfrm>
          <a:prstGeom prst="rect">
            <a:avLst/>
          </a:prstGeom>
          <a:noFill/>
        </p:spPr>
        <p:txBody>
          <a:bodyPr wrap="square" numCol="2" rtlCol="0">
            <a:spAutoFit/>
          </a:bodyPr>
          <a:lstStyle/>
          <a:p>
            <a:pPr marL="171450" indent="-171450">
              <a:buFont typeface="Wingdings" panose="05000000000000000000" pitchFamily="2" charset="2"/>
              <a:buChar char="v"/>
            </a:pPr>
            <a:r>
              <a:rPr lang="en-US" sz="1200" b="1" dirty="0"/>
              <a:t>Warning order (WARNORD):</a:t>
            </a:r>
          </a:p>
          <a:p>
            <a:pPr marL="628650" lvl="1" indent="-171450">
              <a:buFont typeface="Wingdings" panose="05000000000000000000" pitchFamily="2" charset="2"/>
              <a:buChar char="ü"/>
            </a:pPr>
            <a:r>
              <a:rPr lang="en-US" sz="1200" dirty="0"/>
              <a:t>Assists in control of the squad.</a:t>
            </a:r>
          </a:p>
          <a:p>
            <a:pPr marL="628650" lvl="1" indent="-171450">
              <a:buFont typeface="Wingdings" panose="05000000000000000000" pitchFamily="2" charset="2"/>
              <a:buChar char="ü"/>
            </a:pPr>
            <a:r>
              <a:rPr lang="en-US" sz="1200" dirty="0"/>
              <a:t>Monitors squad during issuance of the order. </a:t>
            </a:r>
          </a:p>
          <a:p>
            <a:pPr marL="171450" indent="-171450">
              <a:buFont typeface="Wingdings" panose="05000000000000000000" pitchFamily="2" charset="2"/>
              <a:buChar char="v"/>
            </a:pPr>
            <a:r>
              <a:rPr lang="en-US" sz="1200" b="1" dirty="0"/>
              <a:t>OPORD preparation:</a:t>
            </a:r>
          </a:p>
          <a:p>
            <a:pPr marL="628650" lvl="1" indent="-171450">
              <a:buFont typeface="Wingdings" panose="05000000000000000000" pitchFamily="2" charset="2"/>
              <a:buChar char="ü"/>
            </a:pPr>
            <a:r>
              <a:rPr lang="en-US" sz="1200" dirty="0"/>
              <a:t>Posts changes to schedule.</a:t>
            </a:r>
          </a:p>
          <a:p>
            <a:pPr marL="628650" lvl="1" indent="-171450">
              <a:buFont typeface="Wingdings" panose="05000000000000000000" pitchFamily="2" charset="2"/>
              <a:buChar char="ü"/>
            </a:pPr>
            <a:r>
              <a:rPr lang="en-US" sz="1200" dirty="0"/>
              <a:t>Posts and updates team duties on warning order board.</a:t>
            </a:r>
          </a:p>
          <a:p>
            <a:pPr marL="628650" lvl="1" indent="-171450">
              <a:buFont typeface="Wingdings" panose="05000000000000000000" pitchFamily="2" charset="2"/>
              <a:buChar char="ü"/>
            </a:pPr>
            <a:r>
              <a:rPr lang="en-US" sz="1200" dirty="0"/>
              <a:t>Submits ammunition and supply requests.</a:t>
            </a:r>
          </a:p>
          <a:p>
            <a:pPr marL="628650" lvl="1" indent="-171450">
              <a:buFont typeface="Wingdings" panose="05000000000000000000" pitchFamily="2" charset="2"/>
              <a:buChar char="ü"/>
            </a:pPr>
            <a:r>
              <a:rPr lang="en-US" sz="1200" dirty="0"/>
              <a:t>Picks up ammunition and supplies.</a:t>
            </a:r>
          </a:p>
          <a:p>
            <a:pPr marL="628650" lvl="1" indent="-171450">
              <a:buFont typeface="Wingdings" panose="05000000000000000000" pitchFamily="2" charset="2"/>
              <a:buChar char="ü"/>
            </a:pPr>
            <a:r>
              <a:rPr lang="en-US" sz="1200" dirty="0"/>
              <a:t>Distributes ammunition and special equipment.</a:t>
            </a:r>
          </a:p>
          <a:p>
            <a:pPr marL="628650" lvl="1" indent="-171450">
              <a:buFont typeface="Wingdings" panose="05000000000000000000" pitchFamily="2" charset="2"/>
              <a:buChar char="ü"/>
            </a:pPr>
            <a:r>
              <a:rPr lang="en-US" sz="1200" dirty="0"/>
              <a:t>Performs all tasks given in the SLs special instruction paragraph. </a:t>
            </a:r>
          </a:p>
          <a:p>
            <a:pPr marL="171450" indent="-171450">
              <a:buFont typeface="Wingdings" panose="05000000000000000000" pitchFamily="2" charset="2"/>
              <a:buChar char="v"/>
            </a:pPr>
            <a:r>
              <a:rPr lang="en-US" sz="1200" b="1" dirty="0"/>
              <a:t>OPORD issuance and rehearsal:</a:t>
            </a:r>
          </a:p>
          <a:p>
            <a:pPr marL="628650" lvl="1" indent="-171450">
              <a:buFont typeface="Wingdings" panose="05000000000000000000" pitchFamily="2" charset="2"/>
              <a:buChar char="ü"/>
            </a:pPr>
            <a:r>
              <a:rPr lang="en-US" sz="1200" dirty="0"/>
              <a:t>Monitors squad during issuance of the order.</a:t>
            </a:r>
          </a:p>
          <a:p>
            <a:pPr marL="628650" lvl="1" indent="-171450">
              <a:buFont typeface="Wingdings" panose="05000000000000000000" pitchFamily="2" charset="2"/>
              <a:buChar char="ü"/>
            </a:pPr>
            <a:r>
              <a:rPr lang="en-US" sz="1200" dirty="0"/>
              <a:t>Assists SL during rehearsals.</a:t>
            </a:r>
          </a:p>
          <a:p>
            <a:pPr marL="628650" lvl="1" indent="-171450">
              <a:buFont typeface="Wingdings" panose="05000000000000000000" pitchFamily="2" charset="2"/>
              <a:buChar char="ü"/>
            </a:pPr>
            <a:r>
              <a:rPr lang="en-US" sz="1200" dirty="0"/>
              <a:t>Takes actions necessary to facilitate movement.</a:t>
            </a:r>
          </a:p>
          <a:p>
            <a:pPr marL="628650" lvl="1" indent="-171450">
              <a:buFont typeface="Wingdings" panose="05000000000000000000" pitchFamily="2" charset="2"/>
              <a:buChar char="ü"/>
            </a:pPr>
            <a:r>
              <a:rPr lang="en-US" sz="1200" dirty="0"/>
              <a:t>Enforces rear security.</a:t>
            </a:r>
          </a:p>
          <a:p>
            <a:pPr marL="628650" lvl="1" indent="-171450">
              <a:buFont typeface="Wingdings" panose="05000000000000000000" pitchFamily="2" charset="2"/>
              <a:buChar char="ü"/>
            </a:pPr>
            <a:r>
              <a:rPr lang="en-US" sz="1200" dirty="0"/>
              <a:t>Establishes, supervises, and maintains security at all times.</a:t>
            </a:r>
          </a:p>
          <a:p>
            <a:pPr marL="628650" lvl="1" indent="-171450">
              <a:buFont typeface="Wingdings" panose="05000000000000000000" pitchFamily="2" charset="2"/>
              <a:buChar char="ü"/>
            </a:pPr>
            <a:r>
              <a:rPr lang="en-US" sz="1200" dirty="0"/>
              <a:t>Performs other tasks as the SL requires, and helps in every possible way, particularly in control and security. </a:t>
            </a:r>
          </a:p>
          <a:p>
            <a:pPr marL="171450" indent="-171450">
              <a:buFont typeface="Wingdings" panose="05000000000000000000" pitchFamily="2" charset="2"/>
              <a:buChar char="v"/>
            </a:pPr>
            <a:r>
              <a:rPr lang="en-US" sz="1200" b="1" dirty="0"/>
              <a:t>Actions</a:t>
            </a:r>
          </a:p>
          <a:p>
            <a:r>
              <a:rPr lang="en-US" sz="1200" b="1" dirty="0"/>
              <a:t>In the objective rally point</a:t>
            </a:r>
            <a:r>
              <a:rPr lang="en-US" sz="1200" dirty="0"/>
              <a:t>, the TL assists in the occupation of the ORP and helps supervise, establish, and maintain security. The TL also—</a:t>
            </a:r>
          </a:p>
          <a:p>
            <a:pPr marL="628650" lvl="1" indent="-171450">
              <a:buFont typeface="Wingdings" panose="05000000000000000000" pitchFamily="2" charset="2"/>
              <a:buChar char="ü"/>
            </a:pPr>
            <a:r>
              <a:rPr lang="en-US" sz="1200" dirty="0"/>
              <a:t>Supervises the final preparation of Soldiers, weapons, and equipment in the ORP according to the SLs guidance.</a:t>
            </a:r>
          </a:p>
          <a:p>
            <a:pPr marL="628650" lvl="1" indent="-171450">
              <a:buFont typeface="Wingdings" panose="05000000000000000000" pitchFamily="2" charset="2"/>
              <a:buChar char="ü"/>
            </a:pPr>
            <a:r>
              <a:rPr lang="en-US" sz="1200" dirty="0"/>
              <a:t>Assists in control of personnel departing and entering the ORP.</a:t>
            </a:r>
          </a:p>
          <a:p>
            <a:pPr marL="628650" lvl="1" indent="-171450">
              <a:buFont typeface="Wingdings" panose="05000000000000000000" pitchFamily="2" charset="2"/>
              <a:buChar char="ü"/>
            </a:pPr>
            <a:r>
              <a:rPr lang="en-US" sz="1200" dirty="0"/>
              <a:t>Reorganizes perimeter after the reconnaissance party departs.</a:t>
            </a:r>
          </a:p>
          <a:p>
            <a:pPr marL="628650" lvl="1" indent="-171450">
              <a:buFont typeface="Wingdings" panose="05000000000000000000" pitchFamily="2" charset="2"/>
              <a:buChar char="ü"/>
            </a:pPr>
            <a:r>
              <a:rPr lang="en-US" sz="1200" dirty="0"/>
              <a:t>Maintains communication with higher HQ.</a:t>
            </a:r>
          </a:p>
          <a:p>
            <a:pPr marL="628650" lvl="1" indent="-171450">
              <a:buFont typeface="Wingdings" panose="05000000000000000000" pitchFamily="2" charset="2"/>
              <a:buChar char="ü"/>
            </a:pPr>
            <a:r>
              <a:rPr lang="en-US" sz="1200" dirty="0"/>
              <a:t>Upon return of the reconnaissance party, helps reorganize personnel, redistribute ammunition and equipment, and ensures that accountability of all personnel and equipment is maintained.</a:t>
            </a:r>
          </a:p>
          <a:p>
            <a:pPr marL="628650" lvl="1" indent="-171450">
              <a:buFont typeface="Wingdings" panose="05000000000000000000" pitchFamily="2" charset="2"/>
              <a:buChar char="ü"/>
            </a:pPr>
            <a:r>
              <a:rPr lang="en-US" sz="1200" dirty="0"/>
              <a:t>Disseminates priority intelligence requirements (PIRs) to the team.</a:t>
            </a:r>
          </a:p>
          <a:p>
            <a:pPr marL="628650" lvl="1" indent="-171450">
              <a:buFont typeface="Wingdings" panose="05000000000000000000" pitchFamily="2" charset="2"/>
              <a:buChar char="ü"/>
            </a:pPr>
            <a:r>
              <a:rPr lang="en-US" sz="1200" dirty="0"/>
              <a:t>Performs additional tasks assigned by the SL.</a:t>
            </a:r>
          </a:p>
          <a:p>
            <a:r>
              <a:rPr lang="en-US" sz="1200" b="1" dirty="0"/>
              <a:t>Actions on the objective</a:t>
            </a:r>
            <a:r>
              <a:rPr lang="en-US" sz="1200" dirty="0"/>
              <a:t>, the TL ensures special equipment has been prepared and maintains positive control of the fire team during the execution of the mission. The TL also controls the movement and maneuver of individual fire team members and assists in positioning key weapon systems during and after the assault on the objective. </a:t>
            </a:r>
          </a:p>
          <a:p>
            <a:r>
              <a:rPr lang="en-US" sz="1200" b="1" dirty="0"/>
              <a:t>Actions in the PB</a:t>
            </a:r>
            <a:r>
              <a:rPr lang="en-US" sz="1200" dirty="0"/>
              <a:t>, the TL—</a:t>
            </a:r>
          </a:p>
          <a:p>
            <a:pPr marL="628650" lvl="1" indent="-171450">
              <a:buFont typeface="Wingdings" panose="05000000000000000000" pitchFamily="2" charset="2"/>
              <a:buChar char="ü"/>
            </a:pPr>
            <a:r>
              <a:rPr lang="en-US" sz="1200" dirty="0"/>
              <a:t>Inspects the perimeter to ensure team has interlocking sectors of fire and prepares the team sector sketch.</a:t>
            </a:r>
          </a:p>
          <a:p>
            <a:pPr marL="628650" lvl="1" indent="-171450">
              <a:buFont typeface="Wingdings" panose="05000000000000000000" pitchFamily="2" charset="2"/>
              <a:buChar char="ü"/>
            </a:pPr>
            <a:r>
              <a:rPr lang="en-US" sz="1200" dirty="0"/>
              <a:t>Enforces the priority of work and ensures it is properly accomplished.</a:t>
            </a:r>
          </a:p>
          <a:p>
            <a:pPr marL="628650" lvl="1" indent="-171450">
              <a:buFont typeface="Wingdings" panose="05000000000000000000" pitchFamily="2" charset="2"/>
              <a:buChar char="ü"/>
            </a:pPr>
            <a:r>
              <a:rPr lang="en-US" sz="1200" dirty="0"/>
              <a:t>Helps reorganize personnel, redistribute ammunition and equipment upon return of the reconnaissance party, and ensures accountability of all personnel and equipment is maintained.</a:t>
            </a:r>
          </a:p>
          <a:p>
            <a:pPr marL="628650" lvl="1" indent="-171450">
              <a:buFont typeface="Wingdings" panose="05000000000000000000" pitchFamily="2" charset="2"/>
              <a:buChar char="ü"/>
            </a:pPr>
            <a:r>
              <a:rPr lang="en-US" sz="1200" dirty="0"/>
              <a:t>Disseminates the PIR to the team.</a:t>
            </a:r>
          </a:p>
          <a:p>
            <a:pPr marL="628650" lvl="1" indent="-171450">
              <a:buFont typeface="Wingdings" panose="05000000000000000000" pitchFamily="2" charset="2"/>
              <a:buChar char="ü"/>
            </a:pPr>
            <a:r>
              <a:rPr lang="en-US" sz="1200" dirty="0"/>
              <a:t>Performs additional tasks assigned by the SL and assists in every way possible.</a:t>
            </a:r>
            <a:endParaRPr lang="en-US" sz="2800" dirty="0"/>
          </a:p>
        </p:txBody>
      </p:sp>
    </p:spTree>
    <p:extLst>
      <p:ext uri="{BB962C8B-B14F-4D97-AF65-F5344CB8AC3E}">
        <p14:creationId xmlns:p14="http://schemas.microsoft.com/office/powerpoint/2010/main" val="1787823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96">
            <a:extLst>
              <a:ext uri="{FF2B5EF4-FFF2-40B4-BE49-F238E27FC236}">
                <a16:creationId xmlns:a16="http://schemas.microsoft.com/office/drawing/2014/main" id="{135A596E-A2E8-C727-F99A-6AE1CE4856F8}"/>
              </a:ext>
            </a:extLst>
          </p:cNvPr>
          <p:cNvSpPr txBox="1"/>
          <p:nvPr/>
        </p:nvSpPr>
        <p:spPr>
          <a:xfrm>
            <a:off x="0" y="542"/>
            <a:ext cx="9143999" cy="369332"/>
          </a:xfrm>
          <a:prstGeom prst="rect">
            <a:avLst/>
          </a:prstGeom>
          <a:solidFill>
            <a:srgbClr val="00B0F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latin typeface="Arial"/>
                <a:cs typeface="Arial"/>
              </a:rPr>
              <a:t>Roles and Responsibilities of the Squad Leader</a:t>
            </a:r>
            <a:endParaRPr lang="en-US" dirty="0"/>
          </a:p>
        </p:txBody>
      </p:sp>
      <p:sp>
        <p:nvSpPr>
          <p:cNvPr id="5" name="TextBox 4">
            <a:extLst>
              <a:ext uri="{FF2B5EF4-FFF2-40B4-BE49-F238E27FC236}">
                <a16:creationId xmlns:a16="http://schemas.microsoft.com/office/drawing/2014/main" id="{B3265B0B-5A80-E882-A9CF-C6CE592AC78D}"/>
              </a:ext>
            </a:extLst>
          </p:cNvPr>
          <p:cNvSpPr txBox="1"/>
          <p:nvPr/>
        </p:nvSpPr>
        <p:spPr>
          <a:xfrm>
            <a:off x="0" y="314217"/>
            <a:ext cx="9143999" cy="1384995"/>
          </a:xfrm>
          <a:prstGeom prst="rect">
            <a:avLst/>
          </a:prstGeom>
          <a:noFill/>
        </p:spPr>
        <p:txBody>
          <a:bodyPr wrap="square" rtlCol="0">
            <a:spAutoFit/>
          </a:bodyPr>
          <a:lstStyle/>
          <a:p>
            <a:r>
              <a:rPr lang="en-US" sz="1200" b="1" dirty="0"/>
              <a:t>SQUAD LEADER </a:t>
            </a:r>
          </a:p>
          <a:p>
            <a:r>
              <a:rPr lang="en-US" sz="1200" dirty="0"/>
              <a:t>The </a:t>
            </a:r>
            <a:r>
              <a:rPr lang="en-US" sz="1200" b="1" dirty="0"/>
              <a:t>SL</a:t>
            </a:r>
            <a:r>
              <a:rPr lang="en-US" sz="1200" dirty="0"/>
              <a:t> is responsible for what the squad does or fails to do. He is a tactical leader who leads by example. In addition to completing casualty feeder cards and reviewing the casualty reports completed by squad members, the SL— </a:t>
            </a:r>
          </a:p>
          <a:p>
            <a:pPr marL="171450" indent="-171450">
              <a:buFont typeface="Arial" panose="020B0604020202020204" pitchFamily="34" charset="0"/>
              <a:buChar char="•"/>
            </a:pPr>
            <a:r>
              <a:rPr lang="en-US" sz="1200" dirty="0"/>
              <a:t>Directs the maintenance of the squad's weapons and equipment.</a:t>
            </a:r>
          </a:p>
          <a:p>
            <a:pPr marL="171450" indent="-171450">
              <a:buFont typeface="Arial" panose="020B0604020202020204" pitchFamily="34" charset="0"/>
              <a:buChar char="•"/>
            </a:pPr>
            <a:r>
              <a:rPr lang="en-US" sz="1200" dirty="0"/>
              <a:t>Inspects the condition of Rangers' weapons, clothing, and equipment.</a:t>
            </a:r>
          </a:p>
          <a:p>
            <a:pPr marL="171450" indent="-171450">
              <a:buFont typeface="Arial" panose="020B0604020202020204" pitchFamily="34" charset="0"/>
              <a:buChar char="•"/>
            </a:pPr>
            <a:r>
              <a:rPr lang="en-US" sz="1200" dirty="0"/>
              <a:t>Keeps the PL and PSG informed on status of the squad. </a:t>
            </a:r>
          </a:p>
          <a:p>
            <a:pPr marL="171450" indent="-171450">
              <a:buFont typeface="Arial" panose="020B0604020202020204" pitchFamily="34" charset="0"/>
              <a:buChar char="•"/>
            </a:pPr>
            <a:r>
              <a:rPr lang="en-US" sz="1200" dirty="0"/>
              <a:t>Submits liquids, ammunition, casualties, and equipment (</a:t>
            </a:r>
            <a:r>
              <a:rPr lang="en-US" sz="1200" b="1" dirty="0"/>
              <a:t>LACE</a:t>
            </a:r>
            <a:r>
              <a:rPr lang="en-US" sz="1200" dirty="0"/>
              <a:t>) report to PSG. </a:t>
            </a:r>
            <a:endParaRPr lang="en-US" sz="1100" dirty="0"/>
          </a:p>
        </p:txBody>
      </p:sp>
      <p:sp>
        <p:nvSpPr>
          <p:cNvPr id="6" name="TextBox 5">
            <a:extLst>
              <a:ext uri="{FF2B5EF4-FFF2-40B4-BE49-F238E27FC236}">
                <a16:creationId xmlns:a16="http://schemas.microsoft.com/office/drawing/2014/main" id="{BD9E1384-9C75-4457-9CB1-ECD2D8F2579E}"/>
              </a:ext>
            </a:extLst>
          </p:cNvPr>
          <p:cNvSpPr txBox="1"/>
          <p:nvPr/>
        </p:nvSpPr>
        <p:spPr>
          <a:xfrm>
            <a:off x="0" y="1665484"/>
            <a:ext cx="9143999" cy="5262979"/>
          </a:xfrm>
          <a:prstGeom prst="rect">
            <a:avLst/>
          </a:prstGeom>
          <a:noFill/>
        </p:spPr>
        <p:txBody>
          <a:bodyPr wrap="square" numCol="2" rtlCol="0">
            <a:spAutoFit/>
          </a:bodyPr>
          <a:lstStyle/>
          <a:p>
            <a:pPr marL="171450" indent="-171450">
              <a:buFont typeface="Wingdings" panose="05000000000000000000" pitchFamily="2" charset="2"/>
              <a:buChar char="v"/>
            </a:pPr>
            <a:r>
              <a:rPr lang="en-US" sz="1400" b="1" dirty="0"/>
              <a:t>Actions</a:t>
            </a:r>
          </a:p>
          <a:p>
            <a:pPr marL="171450" indent="-171450">
              <a:buFont typeface="Arial" panose="020B0604020202020204" pitchFamily="34" charset="0"/>
              <a:buChar char="•"/>
            </a:pPr>
            <a:r>
              <a:rPr lang="en-US" sz="1400" b="1" u="sng" dirty="0"/>
              <a:t>During actions throughout the mission</a:t>
            </a:r>
            <a:r>
              <a:rPr lang="en-US" sz="1400" dirty="0"/>
              <a:t>, the SL obtains status reports from team leaders and submits them to the PL and PSG, makes recommendations to the PL or PSG when problems are observed, and delegate’s priority tasks to team leaders and supervises their accomplishment according to the SLs guidance. </a:t>
            </a:r>
          </a:p>
          <a:p>
            <a:endParaRPr lang="en-US" sz="1400" dirty="0"/>
          </a:p>
          <a:p>
            <a:pPr marL="171450" indent="-171450">
              <a:buFont typeface="Arial" panose="020B0604020202020204" pitchFamily="34" charset="0"/>
              <a:buChar char="•"/>
            </a:pPr>
            <a:r>
              <a:rPr lang="en-US" sz="1400" dirty="0"/>
              <a:t>The squad leader </a:t>
            </a:r>
            <a:r>
              <a:rPr lang="en-US" sz="1400" b="1" dirty="0"/>
              <a:t>uses initiative in the absence of orders</a:t>
            </a:r>
            <a:r>
              <a:rPr lang="en-US" sz="1400" dirty="0"/>
              <a:t>, follows the PLs plan, and makes recommendations. During movement and halts, the SL— </a:t>
            </a:r>
          </a:p>
          <a:p>
            <a:pPr marL="628650" lvl="1" indent="-171450">
              <a:buFont typeface="Wingdings" panose="05000000000000000000" pitchFamily="2" charset="2"/>
              <a:buChar char="ü"/>
            </a:pPr>
            <a:r>
              <a:rPr lang="en-US" sz="1400" dirty="0"/>
              <a:t>Ensures heavy equipment is rotated among members and difficult duties are shared.</a:t>
            </a:r>
          </a:p>
          <a:p>
            <a:pPr marL="628650" lvl="1" indent="-171450">
              <a:buFont typeface="Wingdings" panose="05000000000000000000" pitchFamily="2" charset="2"/>
              <a:buChar char="ü"/>
            </a:pPr>
            <a:r>
              <a:rPr lang="en-US" sz="1400" dirty="0"/>
              <a:t>Notifies the PL of the status of the squad.</a:t>
            </a:r>
          </a:p>
          <a:p>
            <a:pPr marL="628650" lvl="1" indent="-171450">
              <a:buFont typeface="Wingdings" panose="05000000000000000000" pitchFamily="2" charset="2"/>
              <a:buChar char="ü"/>
            </a:pPr>
            <a:r>
              <a:rPr lang="en-US" sz="1400" dirty="0"/>
              <a:t>Maintains proper movement techniques while monitoring route, pace, and azimuth.</a:t>
            </a:r>
          </a:p>
          <a:p>
            <a:pPr marL="628650" lvl="1" indent="-171450">
              <a:buFont typeface="Wingdings" panose="05000000000000000000" pitchFamily="2" charset="2"/>
              <a:buChar char="ü"/>
            </a:pPr>
            <a:r>
              <a:rPr lang="en-US" sz="1400" dirty="0"/>
              <a:t>Ensures the squad maintains security throughout the movement and at halts.</a:t>
            </a:r>
          </a:p>
          <a:p>
            <a:pPr marL="628650" lvl="1" indent="-171450">
              <a:buFont typeface="Wingdings" panose="05000000000000000000" pitchFamily="2" charset="2"/>
              <a:buChar char="ü"/>
            </a:pPr>
            <a:r>
              <a:rPr lang="en-US" sz="1400" dirty="0"/>
              <a:t>Prevents breaks in contact.</a:t>
            </a:r>
          </a:p>
          <a:p>
            <a:pPr marL="628650" lvl="1" indent="-171450">
              <a:buFont typeface="Wingdings" panose="05000000000000000000" pitchFamily="2" charset="2"/>
              <a:buChar char="ü"/>
            </a:pPr>
            <a:r>
              <a:rPr lang="en-US" sz="1400" dirty="0"/>
              <a:t>Ensures subordinate leaders are disseminating information, assigning sectors of fire, and checking personnel.</a:t>
            </a:r>
          </a:p>
          <a:p>
            <a:pPr marL="171450" indent="-171450">
              <a:buFont typeface="Arial" panose="020B0604020202020204" pitchFamily="34" charset="0"/>
              <a:buChar char="•"/>
            </a:pPr>
            <a:r>
              <a:rPr lang="en-US" sz="1400" b="1" u="sng" dirty="0"/>
              <a:t>During actions on the objective</a:t>
            </a:r>
            <a:r>
              <a:rPr lang="en-US" sz="1400" dirty="0"/>
              <a:t>, The SL ensures special equipment has been prepared for actions at the objective, and maintains positive control of the squad during the execution of the mission. The SL also positions key weapons systems during and after assault on the objective, obtains status reports from team leaders, ensures ammunition is redistributed, and reports the status to the PL. </a:t>
            </a:r>
          </a:p>
          <a:p>
            <a:endParaRPr lang="en-US" sz="1400" dirty="0"/>
          </a:p>
          <a:p>
            <a:pPr marL="171450" indent="-171450">
              <a:buFont typeface="Arial" panose="020B0604020202020204" pitchFamily="34" charset="0"/>
              <a:buChar char="•"/>
            </a:pPr>
            <a:r>
              <a:rPr lang="en-US" sz="1400" b="1" u="sng" dirty="0"/>
              <a:t>When performing actions in the patrol base</a:t>
            </a:r>
            <a:r>
              <a:rPr lang="en-US" sz="1400" dirty="0"/>
              <a:t>, the SL—</a:t>
            </a:r>
          </a:p>
          <a:p>
            <a:pPr marL="628650" lvl="1" indent="-171450">
              <a:buFont typeface="Wingdings" panose="05000000000000000000" pitchFamily="2" charset="2"/>
              <a:buChar char="ü"/>
            </a:pPr>
            <a:r>
              <a:rPr lang="en-US" sz="1400" dirty="0"/>
              <a:t>Ensures the PB is occupied according to the plan.</a:t>
            </a:r>
          </a:p>
          <a:p>
            <a:pPr marL="628650" lvl="1" indent="-171450">
              <a:buFont typeface="Wingdings" panose="05000000000000000000" pitchFamily="2" charset="2"/>
              <a:buChar char="ü"/>
            </a:pPr>
            <a:r>
              <a:rPr lang="en-US" sz="1400" dirty="0"/>
              <a:t>Ensures that the sector of the PB is covered by interlocking fires, and makes final adjustments, if necessary</a:t>
            </a:r>
          </a:p>
          <a:p>
            <a:pPr marL="628650" lvl="1" indent="-171450">
              <a:buFont typeface="Wingdings" panose="05000000000000000000" pitchFamily="2" charset="2"/>
              <a:buChar char="ü"/>
            </a:pPr>
            <a:r>
              <a:rPr lang="en-US" sz="1400" dirty="0"/>
              <a:t>Sends out listening posts (LPs) or observation posts (OPs) in front of the assigned sector. (METT-TC dependent). </a:t>
            </a:r>
          </a:p>
          <a:p>
            <a:pPr marL="628650" lvl="1" indent="-171450">
              <a:buFont typeface="Wingdings" panose="05000000000000000000" pitchFamily="2" charset="2"/>
              <a:buChar char="ü"/>
            </a:pPr>
            <a:r>
              <a:rPr lang="en-US" sz="1400" dirty="0"/>
              <a:t>Ensures priorities of work are being accomplished, and reports accomplished priorities to the PL and PSG. </a:t>
            </a:r>
          </a:p>
          <a:p>
            <a:pPr marL="628650" lvl="1" indent="-171450">
              <a:buFont typeface="Wingdings" panose="05000000000000000000" pitchFamily="2" charset="2"/>
              <a:buChar char="ü"/>
            </a:pPr>
            <a:r>
              <a:rPr lang="en-US" sz="1400" dirty="0"/>
              <a:t>Adheres to time schedule. </a:t>
            </a:r>
          </a:p>
          <a:p>
            <a:pPr marL="628650" lvl="1" indent="-171450">
              <a:buFont typeface="Wingdings" panose="05000000000000000000" pitchFamily="2" charset="2"/>
              <a:buChar char="ü"/>
            </a:pPr>
            <a:r>
              <a:rPr lang="en-US" sz="1400" dirty="0"/>
              <a:t>Ensures personnel know alert and evacuation plans and locations of key leaders, OPs, and the alternate PB.</a:t>
            </a:r>
          </a:p>
          <a:p>
            <a:pPr lvl="1"/>
            <a:r>
              <a:rPr lang="en-US" sz="1400" dirty="0"/>
              <a:t> </a:t>
            </a:r>
            <a:endParaRPr lang="en-US" sz="3200" dirty="0"/>
          </a:p>
        </p:txBody>
      </p:sp>
    </p:spTree>
    <p:extLst>
      <p:ext uri="{BB962C8B-B14F-4D97-AF65-F5344CB8AC3E}">
        <p14:creationId xmlns:p14="http://schemas.microsoft.com/office/powerpoint/2010/main" val="679215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96">
            <a:extLst>
              <a:ext uri="{FF2B5EF4-FFF2-40B4-BE49-F238E27FC236}">
                <a16:creationId xmlns:a16="http://schemas.microsoft.com/office/drawing/2014/main" id="{5A2DDC3D-5BCC-D8B9-EE20-E8821AC08E16}"/>
              </a:ext>
            </a:extLst>
          </p:cNvPr>
          <p:cNvSpPr txBox="1"/>
          <p:nvPr/>
        </p:nvSpPr>
        <p:spPr>
          <a:xfrm>
            <a:off x="0" y="542"/>
            <a:ext cx="9143999" cy="369332"/>
          </a:xfrm>
          <a:prstGeom prst="rect">
            <a:avLst/>
          </a:prstGeom>
          <a:solidFill>
            <a:srgbClr val="00B0F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latin typeface="Arial"/>
                <a:cs typeface="Arial"/>
              </a:rPr>
              <a:t>Roles and Responsibilities of the Weapons Squad Leader</a:t>
            </a:r>
            <a:endParaRPr lang="en-US" dirty="0"/>
          </a:p>
        </p:txBody>
      </p:sp>
      <p:sp>
        <p:nvSpPr>
          <p:cNvPr id="5" name="TextBox 4">
            <a:extLst>
              <a:ext uri="{FF2B5EF4-FFF2-40B4-BE49-F238E27FC236}">
                <a16:creationId xmlns:a16="http://schemas.microsoft.com/office/drawing/2014/main" id="{CDEE38C8-6881-523B-C192-09378CB9DE8B}"/>
              </a:ext>
            </a:extLst>
          </p:cNvPr>
          <p:cNvSpPr txBox="1"/>
          <p:nvPr/>
        </p:nvSpPr>
        <p:spPr>
          <a:xfrm>
            <a:off x="1" y="369874"/>
            <a:ext cx="9143999" cy="6494085"/>
          </a:xfrm>
          <a:prstGeom prst="rect">
            <a:avLst/>
          </a:prstGeom>
          <a:noFill/>
        </p:spPr>
        <p:txBody>
          <a:bodyPr wrap="square" rtlCol="0">
            <a:spAutoFit/>
          </a:bodyPr>
          <a:lstStyle/>
          <a:p>
            <a:r>
              <a:rPr lang="en-US" sz="1600" b="1" dirty="0"/>
              <a:t>WEAPONS SQUAD LEADER </a:t>
            </a:r>
          </a:p>
          <a:p>
            <a:r>
              <a:rPr lang="en-US" sz="1600" dirty="0"/>
              <a:t>The </a:t>
            </a:r>
            <a:r>
              <a:rPr lang="en-US" sz="1600" b="1" dirty="0"/>
              <a:t>weapons squad leader (WSL) </a:t>
            </a:r>
            <a:r>
              <a:rPr lang="en-US" sz="1600" dirty="0"/>
              <a:t>is responsible for all that the weapons squad does or fails to do. The </a:t>
            </a:r>
            <a:r>
              <a:rPr lang="en-US" sz="1600" u="sng" dirty="0"/>
              <a:t>duties are the same as those of the SL</a:t>
            </a:r>
            <a:r>
              <a:rPr lang="en-US" sz="1600" dirty="0"/>
              <a:t>. The WSL also controls the machine guns in support of the patrol's mission and advises the PL on employment of the squad. </a:t>
            </a:r>
          </a:p>
          <a:p>
            <a:r>
              <a:rPr lang="en-US" sz="1600" b="1" dirty="0"/>
              <a:t>The weapons squad leader also</a:t>
            </a:r>
            <a:r>
              <a:rPr lang="en-US" sz="1600" dirty="0"/>
              <a:t>— </a:t>
            </a:r>
          </a:p>
          <a:p>
            <a:pPr marL="628650" lvl="1" indent="-171450">
              <a:buFont typeface="Wingdings" panose="05000000000000000000" pitchFamily="2" charset="2"/>
              <a:buChar char="ü"/>
            </a:pPr>
            <a:r>
              <a:rPr lang="en-US" sz="1600" dirty="0"/>
              <a:t>Supervises machine gun teams to ensure they follow priorities of work. </a:t>
            </a:r>
          </a:p>
          <a:p>
            <a:pPr marL="628650" lvl="1" indent="-171450">
              <a:buFont typeface="Wingdings" panose="05000000000000000000" pitchFamily="2" charset="2"/>
              <a:buChar char="ü"/>
            </a:pPr>
            <a:r>
              <a:rPr lang="en-US" sz="1600" dirty="0"/>
              <a:t>Inspects machine gun teams for correct range cards, fighting positions, and understanding of fire plan. </a:t>
            </a:r>
          </a:p>
          <a:p>
            <a:pPr marL="628650" lvl="1" indent="-171450">
              <a:buFont typeface="Wingdings" panose="05000000000000000000" pitchFamily="2" charset="2"/>
              <a:buChar char="ü"/>
            </a:pPr>
            <a:r>
              <a:rPr lang="en-US" sz="1600" dirty="0"/>
              <a:t>Supervises maintenance of machine guns, ensuring that maintenance is performed correctly, deficiencies are corrected and reported, and that the performance of maintenance does not violate the security plan. </a:t>
            </a:r>
          </a:p>
          <a:p>
            <a:pPr marL="628650" lvl="1" indent="-171450">
              <a:buFont typeface="Wingdings" panose="05000000000000000000" pitchFamily="2" charset="2"/>
              <a:buChar char="ü"/>
            </a:pPr>
            <a:r>
              <a:rPr lang="en-US" sz="1600" dirty="0"/>
              <a:t>Assists the PL in planning. </a:t>
            </a:r>
          </a:p>
          <a:p>
            <a:pPr marL="628650" lvl="1" indent="-171450">
              <a:buFont typeface="Wingdings" panose="05000000000000000000" pitchFamily="2" charset="2"/>
              <a:buChar char="ü"/>
            </a:pPr>
            <a:r>
              <a:rPr lang="en-US" sz="1600" dirty="0"/>
              <a:t>Positions at halts and danger areas any machine guns not attached to squads, according to the patrol SOP. </a:t>
            </a:r>
          </a:p>
          <a:p>
            <a:pPr marL="628650" lvl="1" indent="-171450">
              <a:buFont typeface="Wingdings" panose="05000000000000000000" pitchFamily="2" charset="2"/>
              <a:buChar char="ü"/>
            </a:pPr>
            <a:r>
              <a:rPr lang="en-US" sz="1600" dirty="0"/>
              <a:t>Rotates loads. Machine gunners normally get tired first. </a:t>
            </a:r>
          </a:p>
          <a:p>
            <a:pPr marL="628650" lvl="1" indent="-171450">
              <a:buFont typeface="Wingdings" panose="05000000000000000000" pitchFamily="2" charset="2"/>
              <a:buChar char="ü"/>
            </a:pPr>
            <a:r>
              <a:rPr lang="en-US" sz="1600" dirty="0"/>
              <a:t>Submits LACE report to PSG. </a:t>
            </a:r>
          </a:p>
          <a:p>
            <a:pPr marL="628650" lvl="1" indent="-171450">
              <a:buFont typeface="Wingdings" panose="05000000000000000000" pitchFamily="2" charset="2"/>
              <a:buChar char="ü"/>
            </a:pPr>
            <a:r>
              <a:rPr lang="en-US" sz="1600" dirty="0"/>
              <a:t>Designates sectors of fire, principal direction of fire, and secondary sectors of fire for all guns. </a:t>
            </a:r>
          </a:p>
          <a:p>
            <a:pPr marL="628650" lvl="1" indent="-171450">
              <a:buFont typeface="Wingdings" panose="05000000000000000000" pitchFamily="2" charset="2"/>
              <a:buChar char="ü"/>
            </a:pPr>
            <a:r>
              <a:rPr lang="en-US" sz="1600" dirty="0"/>
              <a:t>Gives fire commands to achieve maximum effectiveness of firepower. </a:t>
            </a:r>
          </a:p>
          <a:p>
            <a:r>
              <a:rPr lang="en-US" sz="1600" b="1" dirty="0"/>
              <a:t>The WSL— </a:t>
            </a:r>
          </a:p>
          <a:p>
            <a:pPr marL="628650" lvl="1" indent="-171450">
              <a:buFont typeface="Wingdings" panose="05000000000000000000" pitchFamily="2" charset="2"/>
              <a:buChar char="ü"/>
            </a:pPr>
            <a:r>
              <a:rPr lang="en-US" sz="1600" dirty="0"/>
              <a:t>Shifts fires. </a:t>
            </a:r>
          </a:p>
          <a:p>
            <a:pPr marL="628650" lvl="1" indent="-171450">
              <a:buFont typeface="Wingdings" panose="05000000000000000000" pitchFamily="2" charset="2"/>
              <a:buChar char="ü"/>
            </a:pPr>
            <a:r>
              <a:rPr lang="en-US" sz="1600" dirty="0"/>
              <a:t>Corrects windage or elevation to increase accuracy. </a:t>
            </a:r>
          </a:p>
          <a:p>
            <a:pPr marL="628650" lvl="1" indent="-171450">
              <a:buFont typeface="Wingdings" panose="05000000000000000000" pitchFamily="2" charset="2"/>
              <a:buChar char="ü"/>
            </a:pPr>
            <a:r>
              <a:rPr lang="en-US" sz="1600" dirty="0"/>
              <a:t>Alternates firing guns. </a:t>
            </a:r>
          </a:p>
          <a:p>
            <a:pPr marL="628650" lvl="1" indent="-171450">
              <a:buFont typeface="Wingdings" panose="05000000000000000000" pitchFamily="2" charset="2"/>
              <a:buChar char="ü"/>
            </a:pPr>
            <a:r>
              <a:rPr lang="en-US" sz="1600" dirty="0"/>
              <a:t>Controls rates of fire and fire distribution. </a:t>
            </a:r>
          </a:p>
          <a:p>
            <a:pPr marL="628650" lvl="1" indent="-171450">
              <a:buFont typeface="Wingdings" panose="05000000000000000000" pitchFamily="2" charset="2"/>
              <a:buChar char="ü"/>
            </a:pPr>
            <a:r>
              <a:rPr lang="en-US" sz="1600" dirty="0"/>
              <a:t>Knows locations of assault and security elements and prevents fratricide. </a:t>
            </a:r>
          </a:p>
          <a:p>
            <a:pPr marL="628650" lvl="1" indent="-171450">
              <a:buFont typeface="Wingdings" panose="05000000000000000000" pitchFamily="2" charset="2"/>
              <a:buChar char="ü"/>
            </a:pPr>
            <a:r>
              <a:rPr lang="en-US" sz="1600" dirty="0"/>
              <a:t>Reports to the PL.</a:t>
            </a:r>
            <a:endParaRPr lang="en-US" sz="1400" dirty="0"/>
          </a:p>
        </p:txBody>
      </p:sp>
    </p:spTree>
    <p:extLst>
      <p:ext uri="{BB962C8B-B14F-4D97-AF65-F5344CB8AC3E}">
        <p14:creationId xmlns:p14="http://schemas.microsoft.com/office/powerpoint/2010/main" val="1454020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96">
            <a:extLst>
              <a:ext uri="{FF2B5EF4-FFF2-40B4-BE49-F238E27FC236}">
                <a16:creationId xmlns:a16="http://schemas.microsoft.com/office/drawing/2014/main" id="{135A596E-A2E8-C727-F99A-6AE1CE4856F8}"/>
              </a:ext>
            </a:extLst>
          </p:cNvPr>
          <p:cNvSpPr txBox="1"/>
          <p:nvPr/>
        </p:nvSpPr>
        <p:spPr>
          <a:xfrm>
            <a:off x="0" y="542"/>
            <a:ext cx="9143999" cy="369332"/>
          </a:xfrm>
          <a:prstGeom prst="rect">
            <a:avLst/>
          </a:prstGeom>
          <a:solidFill>
            <a:srgbClr val="00B0F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latin typeface="Arial"/>
                <a:cs typeface="Arial"/>
              </a:rPr>
              <a:t>Roles and Responsibilities of the Platoon Sergeant</a:t>
            </a:r>
            <a:endParaRPr lang="en-US" dirty="0"/>
          </a:p>
        </p:txBody>
      </p:sp>
      <p:sp>
        <p:nvSpPr>
          <p:cNvPr id="5" name="TextBox 4">
            <a:extLst>
              <a:ext uri="{FF2B5EF4-FFF2-40B4-BE49-F238E27FC236}">
                <a16:creationId xmlns:a16="http://schemas.microsoft.com/office/drawing/2014/main" id="{B3265B0B-5A80-E882-A9CF-C6CE592AC78D}"/>
              </a:ext>
            </a:extLst>
          </p:cNvPr>
          <p:cNvSpPr txBox="1"/>
          <p:nvPr/>
        </p:nvSpPr>
        <p:spPr>
          <a:xfrm>
            <a:off x="1" y="369874"/>
            <a:ext cx="9143999" cy="3631763"/>
          </a:xfrm>
          <a:prstGeom prst="rect">
            <a:avLst/>
          </a:prstGeom>
          <a:noFill/>
        </p:spPr>
        <p:txBody>
          <a:bodyPr wrap="square" rtlCol="0">
            <a:spAutoFit/>
          </a:bodyPr>
          <a:lstStyle/>
          <a:p>
            <a:r>
              <a:rPr lang="en-US" sz="1000" b="1" dirty="0"/>
              <a:t>PLATOON SERGEANT</a:t>
            </a:r>
          </a:p>
          <a:p>
            <a:r>
              <a:rPr lang="en-US" sz="1000" dirty="0"/>
              <a:t>The </a:t>
            </a:r>
            <a:r>
              <a:rPr lang="en-US" sz="1000" b="1" dirty="0"/>
              <a:t>PSG</a:t>
            </a:r>
            <a:r>
              <a:rPr lang="en-US" sz="1000" dirty="0"/>
              <a:t> is the senior noncommissioned officer (NCO) in the patrol and </a:t>
            </a:r>
            <a:r>
              <a:rPr lang="en-US" sz="1000" u="sng" dirty="0"/>
              <a:t>second in succession of command</a:t>
            </a:r>
            <a:r>
              <a:rPr lang="en-US" sz="1000" dirty="0"/>
              <a:t>. The PSG helps and advises the PL, leads the patrol in the leader's absence, </a:t>
            </a:r>
            <a:r>
              <a:rPr lang="en-US" sz="1000" u="sng" dirty="0"/>
              <a:t>supervises the patrol's administration, logistics, and maintenance</a:t>
            </a:r>
            <a:r>
              <a:rPr lang="en-US" sz="1000" dirty="0"/>
              <a:t>, and </a:t>
            </a:r>
            <a:r>
              <a:rPr lang="en-US" sz="1000" b="1" dirty="0"/>
              <a:t>prepares and issues paragraph 4 of the operation order (OPORD). </a:t>
            </a:r>
            <a:r>
              <a:rPr lang="en-US" sz="1000" dirty="0"/>
              <a:t>The PSG also—</a:t>
            </a:r>
          </a:p>
          <a:p>
            <a:pPr marL="171450" indent="-171450">
              <a:buFont typeface="Wingdings" panose="05000000000000000000" pitchFamily="2" charset="2"/>
              <a:buChar char="v"/>
            </a:pPr>
            <a:r>
              <a:rPr lang="en-US" sz="1000" dirty="0"/>
              <a:t>Organizes and controls the patrol command post (CP) according to the unit standard operating procedure (SOP); PLs guidance; and mission, enemy, terrain and weather, troops and support available-time available, and civil considerations (METT-TC) factors.</a:t>
            </a:r>
          </a:p>
          <a:p>
            <a:pPr marL="171450" indent="-171450">
              <a:buFont typeface="Wingdings" panose="05000000000000000000" pitchFamily="2" charset="2"/>
              <a:buChar char="v"/>
            </a:pPr>
            <a:r>
              <a:rPr lang="en-US" sz="1000" dirty="0"/>
              <a:t>Receives SLs requests for rations, water, and ammunition. Works with the company first sergeant (1SG) or executive officer (XO) to request resupply. Directs the routing of supplies and mail.</a:t>
            </a:r>
          </a:p>
          <a:p>
            <a:pPr marL="171450" indent="-171450">
              <a:buFont typeface="Wingdings" panose="05000000000000000000" pitchFamily="2" charset="2"/>
              <a:buChar char="v"/>
            </a:pPr>
            <a:r>
              <a:rPr lang="en-US" sz="1000" dirty="0"/>
              <a:t>Supervises and directs the patrol medic and patrol aid-litter teams in moving casualties to the rear.</a:t>
            </a:r>
          </a:p>
          <a:p>
            <a:pPr marL="171450" indent="-171450">
              <a:buFont typeface="Wingdings" panose="05000000000000000000" pitchFamily="2" charset="2"/>
              <a:buChar char="v"/>
            </a:pPr>
            <a:r>
              <a:rPr lang="en-US" sz="1000" dirty="0"/>
              <a:t>Maintains patrol status of personnel, weapons, and equipment; </a:t>
            </a:r>
            <a:r>
              <a:rPr lang="en-US" sz="1000" b="1" dirty="0"/>
              <a:t>consolidates and forwards the patrol’s casualty reports </a:t>
            </a:r>
            <a:r>
              <a:rPr lang="en-US" sz="1000" dirty="0"/>
              <a:t>(DA Form 1156, Casualty Feeder Card) and </a:t>
            </a:r>
            <a:r>
              <a:rPr lang="en-US" sz="1000" u="sng" dirty="0"/>
              <a:t>receives and orients replacements</a:t>
            </a:r>
            <a:r>
              <a:rPr lang="en-US" sz="1000" dirty="0"/>
              <a:t>.</a:t>
            </a:r>
          </a:p>
          <a:p>
            <a:pPr marL="171450" indent="-171450">
              <a:buFont typeface="Wingdings" panose="05000000000000000000" pitchFamily="2" charset="2"/>
              <a:buChar char="v"/>
            </a:pPr>
            <a:r>
              <a:rPr lang="en-US" sz="1000" dirty="0"/>
              <a:t>Monitors the morale, discipline, and health of patrol members.</a:t>
            </a:r>
          </a:p>
          <a:p>
            <a:pPr marL="171450" indent="-171450">
              <a:buFont typeface="Wingdings" panose="05000000000000000000" pitchFamily="2" charset="2"/>
              <a:buChar char="v"/>
            </a:pPr>
            <a:r>
              <a:rPr lang="en-US" sz="1000" dirty="0"/>
              <a:t>Supervises task-organized elements of patrol. This includes the—</a:t>
            </a:r>
          </a:p>
          <a:p>
            <a:pPr marL="628650" lvl="1" indent="-171450">
              <a:buFont typeface="Wingdings" panose="05000000000000000000" pitchFamily="2" charset="2"/>
              <a:buChar char="q"/>
            </a:pPr>
            <a:r>
              <a:rPr lang="en-US" sz="1000" dirty="0"/>
              <a:t>Quartering parties.</a:t>
            </a:r>
          </a:p>
          <a:p>
            <a:pPr marL="628650" lvl="1" indent="-171450">
              <a:buFont typeface="Wingdings" panose="05000000000000000000" pitchFamily="2" charset="2"/>
              <a:buChar char="q"/>
            </a:pPr>
            <a:r>
              <a:rPr lang="en-US" sz="1000" dirty="0"/>
              <a:t>Security forces during withdrawals.</a:t>
            </a:r>
          </a:p>
          <a:p>
            <a:pPr marL="628650" lvl="1" indent="-171450">
              <a:buFont typeface="Wingdings" panose="05000000000000000000" pitchFamily="2" charset="2"/>
              <a:buChar char="q"/>
            </a:pPr>
            <a:r>
              <a:rPr lang="en-US" sz="1000" dirty="0"/>
              <a:t>Support elements during raids or attacks.</a:t>
            </a:r>
          </a:p>
          <a:p>
            <a:pPr marL="628650" lvl="1" indent="-171450">
              <a:buFont typeface="Wingdings" panose="05000000000000000000" pitchFamily="2" charset="2"/>
              <a:buChar char="q"/>
            </a:pPr>
            <a:r>
              <a:rPr lang="en-US" sz="1000" dirty="0"/>
              <a:t>Security patrols during night attacks.</a:t>
            </a:r>
          </a:p>
          <a:p>
            <a:pPr marL="628650" lvl="1" indent="-171450">
              <a:buFont typeface="Wingdings" panose="05000000000000000000" pitchFamily="2" charset="2"/>
              <a:buChar char="q"/>
            </a:pPr>
            <a:r>
              <a:rPr lang="en-US" sz="1000" dirty="0"/>
              <a:t>Coordinates and supervises patrol resupply operations.</a:t>
            </a:r>
          </a:p>
          <a:p>
            <a:pPr marL="628650" lvl="1" indent="-171450">
              <a:buFont typeface="Wingdings" panose="05000000000000000000" pitchFamily="2" charset="2"/>
              <a:buChar char="q"/>
            </a:pPr>
            <a:r>
              <a:rPr lang="en-US" sz="1000" dirty="0"/>
              <a:t>Ensures that supplies are distributed according to the patrol leader’s guidance and direction.</a:t>
            </a:r>
          </a:p>
          <a:p>
            <a:pPr marL="628650" lvl="1" indent="-171450">
              <a:buFont typeface="Wingdings" panose="05000000000000000000" pitchFamily="2" charset="2"/>
              <a:buChar char="q"/>
            </a:pPr>
            <a:r>
              <a:rPr lang="en-US" sz="1000" dirty="0"/>
              <a:t>Ensures that ammunition, supplies, and loads are properly and evenly distributed </a:t>
            </a:r>
            <a:r>
              <a:rPr lang="en-US" sz="1000" b="1" dirty="0"/>
              <a:t>(a critical task during consolidation and reorganization).</a:t>
            </a:r>
          </a:p>
          <a:p>
            <a:pPr marL="628650" lvl="1" indent="-171450">
              <a:buFont typeface="Wingdings" panose="05000000000000000000" pitchFamily="2" charset="2"/>
              <a:buChar char="q"/>
            </a:pPr>
            <a:r>
              <a:rPr lang="en-US" sz="1000" dirty="0"/>
              <a:t>Ensures the CASEVAC plan is complete and executed properly.</a:t>
            </a:r>
          </a:p>
          <a:p>
            <a:pPr marL="628650" lvl="1" indent="-171450">
              <a:buFont typeface="Wingdings" panose="05000000000000000000" pitchFamily="2" charset="2"/>
              <a:buChar char="q"/>
            </a:pPr>
            <a:r>
              <a:rPr lang="en-US" sz="1000" dirty="0"/>
              <a:t>Ensures that the patrol adheres to the PLs time schedule.</a:t>
            </a:r>
          </a:p>
          <a:p>
            <a:pPr marL="628650" lvl="1" indent="-171450">
              <a:buFont typeface="Wingdings" panose="05000000000000000000" pitchFamily="2" charset="2"/>
              <a:buChar char="q"/>
            </a:pPr>
            <a:r>
              <a:rPr lang="en-US" sz="1000" dirty="0"/>
              <a:t>Assists the PL in supervising and spot-checking all assigned tasks and corrects unsatisfactory actions. </a:t>
            </a:r>
            <a:endParaRPr lang="en-US" sz="900" dirty="0"/>
          </a:p>
        </p:txBody>
      </p:sp>
      <p:sp>
        <p:nvSpPr>
          <p:cNvPr id="6" name="TextBox 5">
            <a:extLst>
              <a:ext uri="{FF2B5EF4-FFF2-40B4-BE49-F238E27FC236}">
                <a16:creationId xmlns:a16="http://schemas.microsoft.com/office/drawing/2014/main" id="{BD9E1384-9C75-4457-9CB1-ECD2D8F2579E}"/>
              </a:ext>
            </a:extLst>
          </p:cNvPr>
          <p:cNvSpPr txBox="1"/>
          <p:nvPr/>
        </p:nvSpPr>
        <p:spPr>
          <a:xfrm>
            <a:off x="1" y="3896355"/>
            <a:ext cx="9143999" cy="3000821"/>
          </a:xfrm>
          <a:prstGeom prst="rect">
            <a:avLst/>
          </a:prstGeom>
          <a:noFill/>
        </p:spPr>
        <p:txBody>
          <a:bodyPr wrap="square" numCol="2" rtlCol="0">
            <a:spAutoFit/>
          </a:bodyPr>
          <a:lstStyle/>
          <a:p>
            <a:r>
              <a:rPr lang="en-US" sz="900" b="1" dirty="0"/>
              <a:t>Actions</a:t>
            </a:r>
            <a:r>
              <a:rPr lang="en-US" sz="900" dirty="0"/>
              <a:t> </a:t>
            </a:r>
          </a:p>
          <a:p>
            <a:pPr marL="171450" indent="-171450">
              <a:buFont typeface="Wingdings" panose="05000000000000000000" pitchFamily="2" charset="2"/>
              <a:buChar char="v"/>
            </a:pPr>
            <a:r>
              <a:rPr lang="en-US" sz="900" b="1" dirty="0"/>
              <a:t>During movement and halts</a:t>
            </a:r>
            <a:r>
              <a:rPr lang="en-US" sz="900" dirty="0"/>
              <a:t>, the PSG takes the actions necessary to facilitate movement; supervises rear security during movement; establishes, supervises, and maintains security during halts; performs additional tasks as required by the PL and assists in every way possible. The PSG also focuses on security and control of the patrol.</a:t>
            </a:r>
          </a:p>
          <a:p>
            <a:pPr marL="171450" indent="-171450">
              <a:buFont typeface="Wingdings" panose="05000000000000000000" pitchFamily="2" charset="2"/>
              <a:buChar char="v"/>
            </a:pPr>
            <a:r>
              <a:rPr lang="en-US" sz="900" b="1" dirty="0"/>
              <a:t>At danger areas</a:t>
            </a:r>
            <a:r>
              <a:rPr lang="en-US" sz="900" dirty="0"/>
              <a:t>, the PSG directs positioning of nearside security (usually conducted by the trail squad or team) and maintains accountability of personnel. </a:t>
            </a:r>
          </a:p>
          <a:p>
            <a:pPr marL="171450" indent="-171450">
              <a:buFont typeface="Wingdings" panose="05000000000000000000" pitchFamily="2" charset="2"/>
              <a:buChar char="v"/>
            </a:pPr>
            <a:r>
              <a:rPr lang="en-US" sz="900" b="1" dirty="0"/>
              <a:t>During actions on the objective</a:t>
            </a:r>
            <a:r>
              <a:rPr lang="en-US" sz="900" dirty="0"/>
              <a:t>, the PSG—</a:t>
            </a:r>
          </a:p>
          <a:p>
            <a:pPr marL="628650" lvl="1" indent="-171450">
              <a:buFont typeface="Wingdings" panose="05000000000000000000" pitchFamily="2" charset="2"/>
              <a:buChar char="q"/>
            </a:pPr>
            <a:r>
              <a:rPr lang="en-US" sz="900" dirty="0"/>
              <a:t>Assists with objective rally point (ORP) occupation.</a:t>
            </a:r>
          </a:p>
          <a:p>
            <a:pPr marL="628650" lvl="1" indent="-171450">
              <a:buFont typeface="Wingdings" panose="05000000000000000000" pitchFamily="2" charset="2"/>
              <a:buChar char="q"/>
            </a:pPr>
            <a:r>
              <a:rPr lang="en-US" sz="900" dirty="0"/>
              <a:t>Supervises, establishes, and maintains security at the ORP.</a:t>
            </a:r>
          </a:p>
          <a:p>
            <a:pPr marL="628650" lvl="1" indent="-171450">
              <a:buFont typeface="Wingdings" panose="05000000000000000000" pitchFamily="2" charset="2"/>
              <a:buChar char="q"/>
            </a:pPr>
            <a:r>
              <a:rPr lang="en-US" sz="900" dirty="0"/>
              <a:t>Supervises the final preparation of Soldiers, weapons, and equipment in the ORP according to the PLs guidance.</a:t>
            </a:r>
          </a:p>
          <a:p>
            <a:pPr marL="628650" lvl="1" indent="-171450">
              <a:buFont typeface="Wingdings" panose="05000000000000000000" pitchFamily="2" charset="2"/>
              <a:buChar char="q"/>
            </a:pPr>
            <a:r>
              <a:rPr lang="en-US" sz="900" dirty="0"/>
              <a:t>Assists the patrol leader in control and security.</a:t>
            </a:r>
          </a:p>
          <a:p>
            <a:pPr marL="628650" lvl="1" indent="-171450">
              <a:buFont typeface="Wingdings" panose="05000000000000000000" pitchFamily="2" charset="2"/>
              <a:buChar char="q"/>
            </a:pPr>
            <a:r>
              <a:rPr lang="en-US" sz="900" dirty="0"/>
              <a:t>Supervises the consolidation and reorganization of ammunition and equipment.</a:t>
            </a:r>
          </a:p>
          <a:p>
            <a:pPr marL="628650" lvl="1" indent="-171450">
              <a:buFont typeface="Wingdings" panose="05000000000000000000" pitchFamily="2" charset="2"/>
              <a:buChar char="q"/>
            </a:pPr>
            <a:r>
              <a:rPr lang="en-US" sz="900" dirty="0"/>
              <a:t>Establishes marks, supervises the planned casualty collection point (CCP), and ensures that the personnel status including wounded in action (WIA) or killed in action (KIA) is accurately reported to higher HQ.</a:t>
            </a:r>
          </a:p>
          <a:p>
            <a:pPr marL="628650" lvl="1" indent="-171450">
              <a:buFont typeface="Wingdings" panose="05000000000000000000" pitchFamily="2" charset="2"/>
              <a:buChar char="q"/>
            </a:pPr>
            <a:r>
              <a:rPr lang="en-US" sz="900" dirty="0"/>
              <a:t>Performs additional tasks assigned by the PL and reports status.</a:t>
            </a:r>
          </a:p>
          <a:p>
            <a:pPr marL="169863" lvl="1" indent="176213">
              <a:buFont typeface="Wingdings" panose="05000000000000000000" pitchFamily="2" charset="2"/>
              <a:buChar char="v"/>
            </a:pPr>
            <a:r>
              <a:rPr lang="en-US" sz="900" b="1" dirty="0"/>
              <a:t>During actions in the patrol base (PB), </a:t>
            </a:r>
            <a:r>
              <a:rPr lang="en-US" sz="900" dirty="0"/>
              <a:t>the PSG assists in PB occupation and establishing and adjusting the perimeter. The PSG enforces security in the PB, keeps movement and noise to a minimum, supervises and enforces camouflage, assigns sectors of fire, ensures designated personnel remain alert and equipment is maintained to high state of readiness.</a:t>
            </a:r>
          </a:p>
          <a:p>
            <a:pPr marL="169863" lvl="1" indent="176213">
              <a:buFont typeface="Wingdings" panose="05000000000000000000" pitchFamily="2" charset="2"/>
              <a:buChar char="v"/>
            </a:pPr>
            <a:r>
              <a:rPr lang="en-US" sz="900" b="1" dirty="0"/>
              <a:t>The PSG requisitions</a:t>
            </a:r>
            <a:r>
              <a:rPr lang="en-US" sz="900" dirty="0"/>
              <a:t> supplies, water, and ammunition, and supervises the distribution. He </a:t>
            </a:r>
            <a:r>
              <a:rPr lang="en-US" sz="900" u="sng" dirty="0"/>
              <a:t>supervises the priority of work and ensures its accomplishment</a:t>
            </a:r>
            <a:r>
              <a:rPr lang="en-US" sz="900" dirty="0"/>
              <a:t>, and performs additional tasks assigned by the PL. When creating a security plan, the PSG ensures—</a:t>
            </a:r>
          </a:p>
          <a:p>
            <a:pPr marL="630238" lvl="2" indent="-169863">
              <a:buFont typeface="Wingdings" panose="05000000000000000000" pitchFamily="2" charset="2"/>
              <a:buChar char="q"/>
            </a:pPr>
            <a:r>
              <a:rPr lang="en-US" sz="900" dirty="0"/>
              <a:t>Crew-served weapons have interlocking sectors of fire.</a:t>
            </a:r>
          </a:p>
          <a:p>
            <a:pPr marL="630238" lvl="2" indent="-169863">
              <a:buFont typeface="Wingdings" panose="05000000000000000000" pitchFamily="2" charset="2"/>
              <a:buChar char="q"/>
            </a:pPr>
            <a:r>
              <a:rPr lang="en-US" sz="900" dirty="0"/>
              <a:t>Claymore mines are emplaced to cover dead space.</a:t>
            </a:r>
          </a:p>
          <a:p>
            <a:pPr marL="630238" lvl="2" indent="-169863">
              <a:buFont typeface="Wingdings" panose="05000000000000000000" pitchFamily="2" charset="2"/>
              <a:buChar char="q"/>
            </a:pPr>
            <a:r>
              <a:rPr lang="en-US" sz="900" dirty="0"/>
              <a:t>Range cards and sector sketches are complete. The security plan also includes—</a:t>
            </a:r>
          </a:p>
          <a:p>
            <a:pPr marL="1089025" lvl="3" indent="-171450">
              <a:buFont typeface="Wingdings" panose="05000000000000000000" pitchFamily="2" charset="2"/>
              <a:buChar char="ü"/>
            </a:pPr>
            <a:r>
              <a:rPr lang="en-US" sz="900" dirty="0"/>
              <a:t>Alert plan.</a:t>
            </a:r>
          </a:p>
          <a:p>
            <a:pPr marL="1089025" lvl="3" indent="-171450">
              <a:buFont typeface="Wingdings" panose="05000000000000000000" pitchFamily="2" charset="2"/>
              <a:buChar char="ü"/>
            </a:pPr>
            <a:r>
              <a:rPr lang="en-US" sz="900" dirty="0"/>
              <a:t>Evacuation plan.</a:t>
            </a:r>
          </a:p>
          <a:p>
            <a:pPr marL="1089025" lvl="3" indent="-171450">
              <a:buFont typeface="Wingdings" panose="05000000000000000000" pitchFamily="2" charset="2"/>
              <a:buChar char="ü"/>
            </a:pPr>
            <a:r>
              <a:rPr lang="en-US" sz="900" dirty="0"/>
              <a:t>Withdrawal plan.</a:t>
            </a:r>
          </a:p>
          <a:p>
            <a:pPr marL="1089025" lvl="3" indent="-171450">
              <a:buFont typeface="Wingdings" panose="05000000000000000000" pitchFamily="2" charset="2"/>
              <a:buChar char="ü"/>
            </a:pPr>
            <a:r>
              <a:rPr lang="en-US" sz="900" dirty="0"/>
              <a:t>Alternate PB.</a:t>
            </a:r>
          </a:p>
          <a:p>
            <a:pPr marL="1089025" lvl="3" indent="-171450">
              <a:buFont typeface="Wingdings" panose="05000000000000000000" pitchFamily="2" charset="2"/>
              <a:buChar char="ü"/>
            </a:pPr>
            <a:r>
              <a:rPr lang="en-US" sz="900" dirty="0"/>
              <a:t>Maintenance plan.</a:t>
            </a:r>
          </a:p>
          <a:p>
            <a:pPr marL="1089025" lvl="3" indent="-171450">
              <a:buFont typeface="Wingdings" panose="05000000000000000000" pitchFamily="2" charset="2"/>
              <a:buChar char="ü"/>
            </a:pPr>
            <a:r>
              <a:rPr lang="en-US" sz="900" dirty="0"/>
              <a:t>Hygiene plan.</a:t>
            </a:r>
          </a:p>
          <a:p>
            <a:pPr marL="1089025" lvl="3" indent="-171450">
              <a:buFont typeface="Wingdings" panose="05000000000000000000" pitchFamily="2" charset="2"/>
              <a:buChar char="ü"/>
            </a:pPr>
            <a:r>
              <a:rPr lang="en-US" sz="900" dirty="0"/>
              <a:t>Messing plan.</a:t>
            </a:r>
          </a:p>
          <a:p>
            <a:pPr marL="1089025" lvl="3" indent="-171450">
              <a:buFont typeface="Wingdings" panose="05000000000000000000" pitchFamily="2" charset="2"/>
              <a:buChar char="ü"/>
            </a:pPr>
            <a:r>
              <a:rPr lang="en-US" sz="900" dirty="0"/>
              <a:t>Water plan.</a:t>
            </a:r>
          </a:p>
          <a:p>
            <a:pPr marL="1089025" lvl="3" indent="-171450">
              <a:buFont typeface="Wingdings" panose="05000000000000000000" pitchFamily="2" charset="2"/>
              <a:buChar char="ü"/>
            </a:pPr>
            <a:r>
              <a:rPr lang="en-US" sz="900" dirty="0"/>
              <a:t>Rest plan.</a:t>
            </a:r>
          </a:p>
        </p:txBody>
      </p:sp>
      <p:cxnSp>
        <p:nvCxnSpPr>
          <p:cNvPr id="9" name="Straight Connector 8">
            <a:extLst>
              <a:ext uri="{FF2B5EF4-FFF2-40B4-BE49-F238E27FC236}">
                <a16:creationId xmlns:a16="http://schemas.microsoft.com/office/drawing/2014/main" id="{15741586-89F7-2935-E2B5-4AE827D0CAD1}"/>
              </a:ext>
            </a:extLst>
          </p:cNvPr>
          <p:cNvCxnSpPr>
            <a:cxnSpLocks/>
          </p:cNvCxnSpPr>
          <p:nvPr/>
        </p:nvCxnSpPr>
        <p:spPr>
          <a:xfrm>
            <a:off x="4612638" y="4001637"/>
            <a:ext cx="0" cy="280556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9596972"/>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dc2ea81-8037-48e9-9c98-f1aa3ca6896f">
      <Terms xmlns="http://schemas.microsoft.com/office/infopath/2007/PartnerControls"/>
    </lcf76f155ced4ddcb4097134ff3c332f>
    <TaxCatchAll xmlns="ab6aa099-11b5-429b-aef8-b4690966847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1E4E7EBD16E294EB40BB7080795454D" ma:contentTypeVersion="12" ma:contentTypeDescription="Create a new document." ma:contentTypeScope="" ma:versionID="31d70e71ba22f0884d65e6eb2c0c2d82">
  <xsd:schema xmlns:xsd="http://www.w3.org/2001/XMLSchema" xmlns:xs="http://www.w3.org/2001/XMLSchema" xmlns:p="http://schemas.microsoft.com/office/2006/metadata/properties" xmlns:ns2="2dc2ea81-8037-48e9-9c98-f1aa3ca6896f" xmlns:ns3="ab6aa099-11b5-429b-aef8-b4690966847b" targetNamespace="http://schemas.microsoft.com/office/2006/metadata/properties" ma:root="true" ma:fieldsID="52b9a7f6cdc5616b0f47f5a95e33228d" ns2:_="" ns3:_="">
    <xsd:import namespace="2dc2ea81-8037-48e9-9c98-f1aa3ca6896f"/>
    <xsd:import namespace="ab6aa099-11b5-429b-aef8-b4690966847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c2ea81-8037-48e9-9c98-f1aa3ca689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c874fec-6985-468d-9a86-0194f6fd86d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b6aa099-11b5-429b-aef8-b4690966847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ea1a6bd-bcee-4cfc-83e3-f467b5457acf}" ma:internalName="TaxCatchAll" ma:showField="CatchAllData" ma:web="ab6aa099-11b5-429b-aef8-b469096684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6937D7-849F-432D-9B8D-B9172A94EFDA}">
  <ds:schemaRefs>
    <ds:schemaRef ds:uri="http://schemas.microsoft.com/office/2006/metadata/properties"/>
    <ds:schemaRef ds:uri="http://schemas.microsoft.com/office/infopath/2007/PartnerControls"/>
    <ds:schemaRef ds:uri="155111ce-b09c-43af-8949-9f5e8450434f"/>
    <ds:schemaRef ds:uri="6f967bd5-5c05-46c0-b399-54fb4506267d"/>
  </ds:schemaRefs>
</ds:datastoreItem>
</file>

<file path=customXml/itemProps2.xml><?xml version="1.0" encoding="utf-8"?>
<ds:datastoreItem xmlns:ds="http://schemas.openxmlformats.org/officeDocument/2006/customXml" ds:itemID="{D6FD04F9-727F-4D1F-AC1E-702371ECE977}"/>
</file>

<file path=customXml/itemProps3.xml><?xml version="1.0" encoding="utf-8"?>
<ds:datastoreItem xmlns:ds="http://schemas.openxmlformats.org/officeDocument/2006/customXml" ds:itemID="{01156ADC-FD0D-4060-BC56-70E8C7BE3C1A}">
  <ds:schemaRefs>
    <ds:schemaRef ds:uri="http://schemas.microsoft.com/sharepoint/v3/contenttype/forms"/>
  </ds:schemaRefs>
</ds:datastoreItem>
</file>

<file path=docMetadata/LabelInfo.xml><?xml version="1.0" encoding="utf-8"?>
<clbl:labelList xmlns:clbl="http://schemas.microsoft.com/office/2020/mipLabelMetadata">
  <clbl:label id="{fae6d70f-954b-4811-92b6-0530d6f84c43}" enabled="0" method="" siteId="{fae6d70f-954b-4811-92b6-0530d6f84c43}" removed="1"/>
</clbl:labelList>
</file>

<file path=docProps/app.xml><?xml version="1.0" encoding="utf-8"?>
<Properties xmlns="http://schemas.openxmlformats.org/officeDocument/2006/extended-properties" xmlns:vt="http://schemas.openxmlformats.org/officeDocument/2006/docPropsVTypes">
  <TotalTime>1661</TotalTime>
  <Words>9115</Words>
  <Application>Microsoft Office PowerPoint</Application>
  <PresentationFormat>On-screen Show (4:3)</PresentationFormat>
  <Paragraphs>1150</Paragraphs>
  <Slides>52</Slides>
  <Notes>5</Notes>
  <HiddenSlides>1</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52</vt:i4>
      </vt:variant>
    </vt:vector>
  </HeadingPairs>
  <TitlesOfParts>
    <vt:vector size="64" baseType="lpstr">
      <vt:lpstr>Aptos</vt:lpstr>
      <vt:lpstr>Aptos Display</vt:lpstr>
      <vt:lpstr>Aptos Narrow</vt:lpstr>
      <vt:lpstr>Arial</vt:lpstr>
      <vt:lpstr>Arial,Sans-Serif</vt:lpstr>
      <vt:lpstr>Calibri</vt:lpstr>
      <vt:lpstr>Calibri Light</vt:lpstr>
      <vt:lpstr>Segoe UI</vt:lpstr>
      <vt:lpstr>Times New Roman</vt:lpstr>
      <vt:lpstr>Wingdings</vt:lpstr>
      <vt:lpstr>1_Office Theme</vt:lpstr>
      <vt:lpstr>2_Office Theme</vt:lpstr>
      <vt:lpstr>NCO Field Leader Guide</vt:lpstr>
      <vt:lpstr>PowerPoint Presentation</vt:lpstr>
      <vt:lpstr>PowerPoint Presentation</vt:lpstr>
      <vt:lpstr>PowerPoint Presentation</vt:lpstr>
      <vt:lpstr>NCO Field Leader Guide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Army Golden Master Program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Hepfer, Nathan R CSM USARMY I CORPS (USA)</dc:creator>
  <cp:lastModifiedBy>Hepfer, Nathan R CSM USARMY I CORPS (USA)</cp:lastModifiedBy>
  <cp:revision>1646</cp:revision>
  <cp:lastPrinted>2024-09-06T19:36:51Z</cp:lastPrinted>
  <dcterms:created xsi:type="dcterms:W3CDTF">2024-08-29T21:57:44Z</dcterms:created>
  <dcterms:modified xsi:type="dcterms:W3CDTF">2024-09-24T16:42:24Z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0x010100C1E4E7EBD16E294EB40BB7080795454D</vt:lpwstr>
  </property>
  <property fmtid="{D5CDD505-2E9C-101B-9397-08002B2CF9AE}" pid="3" name="MediaServiceImageTags">
    <vt:lpwstr/>
  </property>
</Properties>
</file>