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19"/>
  </p:notesMasterIdLst>
  <p:sldIdLst>
    <p:sldId id="320" r:id="rId6"/>
    <p:sldId id="334" r:id="rId7"/>
    <p:sldId id="328" r:id="rId8"/>
    <p:sldId id="326" r:id="rId9"/>
    <p:sldId id="327" r:id="rId10"/>
    <p:sldId id="336" r:id="rId11"/>
    <p:sldId id="338" r:id="rId12"/>
    <p:sldId id="339" r:id="rId13"/>
    <p:sldId id="341" r:id="rId14"/>
    <p:sldId id="332" r:id="rId15"/>
    <p:sldId id="330" r:id="rId16"/>
    <p:sldId id="340" r:id="rId17"/>
    <p:sldId id="33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159" autoAdjust="0"/>
  </p:normalViewPr>
  <p:slideViewPr>
    <p:cSldViewPr snapToGrid="0">
      <p:cViewPr varScale="1">
        <p:scale>
          <a:sx n="108" d="100"/>
          <a:sy n="108" d="100"/>
        </p:scale>
        <p:origin x="174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2829" tIns="46415" rIns="92829" bIns="46415" rtlCol="0"/>
          <a:lstStyle>
            <a:lvl1pPr algn="r">
              <a:defRPr sz="1200"/>
            </a:lvl1pPr>
          </a:lstStyle>
          <a:p>
            <a:fld id="{C1E4B8CC-50C6-460D-A937-1D42699A48E1}" type="datetimeFigureOut">
              <a:rPr lang="en-US" smtClean="0"/>
              <a:t>8/7/2024</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829" tIns="46415" rIns="92829"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829" tIns="46415" rIns="92829" bIns="46415"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Emergency Work Orders 315-772-DPW1</a:t>
            </a:r>
            <a:endParaRPr lang="en-US" dirty="0"/>
          </a:p>
        </p:txBody>
      </p:sp>
    </p:spTree>
    <p:extLst>
      <p:ext uri="{BB962C8B-B14F-4D97-AF65-F5344CB8AC3E}">
        <p14:creationId xmlns:p14="http://schemas.microsoft.com/office/powerpoint/2010/main" val="14748958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pic>
        <p:nvPicPr>
          <p:cNvPr id="70"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051"/>
          <a:stretch/>
        </p:blipFill>
        <p:spPr>
          <a:xfrm>
            <a:off x="6644640" y="3736181"/>
            <a:ext cx="2185273" cy="1260708"/>
          </a:xfrm>
          <a:prstGeom prst="rect">
            <a:avLst/>
          </a:prstGeom>
        </p:spPr>
      </p:pic>
      <p:grpSp>
        <p:nvGrpSpPr>
          <p:cNvPr id="74" name="Group 73"/>
          <p:cNvGrpSpPr/>
          <p:nvPr userDrawn="1"/>
        </p:nvGrpSpPr>
        <p:grpSpPr>
          <a:xfrm>
            <a:off x="6644637" y="3761965"/>
            <a:ext cx="2185274" cy="1230162"/>
            <a:chOff x="7512345" y="5877962"/>
            <a:chExt cx="1631655" cy="923925"/>
          </a:xfrm>
        </p:grpSpPr>
        <p:grpSp>
          <p:nvGrpSpPr>
            <p:cNvPr id="75" name="Group 74"/>
            <p:cNvGrpSpPr/>
            <p:nvPr userDrawn="1"/>
          </p:nvGrpSpPr>
          <p:grpSpPr>
            <a:xfrm>
              <a:off x="7609447" y="5877962"/>
              <a:ext cx="662132" cy="923925"/>
              <a:chOff x="5912798" y="4232001"/>
              <a:chExt cx="662132" cy="923925"/>
            </a:xfrm>
          </p:grpSpPr>
          <p:pic>
            <p:nvPicPr>
              <p:cNvPr id="88" name="LowerBar"/>
              <p:cNvPicPr>
                <a:picLocks noChangeAspect="1"/>
              </p:cNvPicPr>
              <p:nvPr/>
            </p:nvPicPr>
            <p:blipFill rotWithShape="1">
              <a:blip r:embed="rId6">
                <a:extLst>
                  <a:ext uri="{28A0092B-C50C-407E-A947-70E740481C1C}">
                    <a14:useLocalDpi xmlns:a14="http://schemas.microsoft.com/office/drawing/2010/main" val="0"/>
                  </a:ext>
                </a:extLst>
              </a:blip>
              <a:srcRect l="82886" r="9875"/>
              <a:stretch/>
            </p:blipFill>
            <p:spPr>
              <a:xfrm>
                <a:off x="5913014" y="4232001"/>
                <a:ext cx="661916" cy="923925"/>
              </a:xfrm>
              <a:prstGeom prst="rect">
                <a:avLst/>
              </a:prstGeom>
            </p:spPr>
          </p:pic>
          <p:pic>
            <p:nvPicPr>
              <p:cNvPr id="89" name="LowerBar"/>
              <p:cNvPicPr>
                <a:picLocks noChangeAspect="1"/>
              </p:cNvPicPr>
              <p:nvPr/>
            </p:nvPicPr>
            <p:blipFill rotWithShape="1">
              <a:blip r:embed="rId6">
                <a:extLst>
                  <a:ext uri="{28A0092B-C50C-407E-A947-70E740481C1C}">
                    <a14:useLocalDpi xmlns:a14="http://schemas.microsoft.com/office/drawing/2010/main" val="0"/>
                  </a:ext>
                </a:extLst>
              </a:blip>
              <a:srcRect l="82935" r="9875" b="80893"/>
              <a:stretch/>
            </p:blipFill>
            <p:spPr>
              <a:xfrm>
                <a:off x="5915025" y="4372919"/>
                <a:ext cx="657462" cy="176535"/>
              </a:xfrm>
              <a:prstGeom prst="rect">
                <a:avLst/>
              </a:prstGeom>
            </p:spPr>
          </p:pic>
          <p:pic>
            <p:nvPicPr>
              <p:cNvPr id="90" name="LowerBar"/>
              <p:cNvPicPr>
                <a:picLocks noChangeAspect="1"/>
              </p:cNvPicPr>
              <p:nvPr/>
            </p:nvPicPr>
            <p:blipFill rotWithShape="1">
              <a:blip r:embed="rId6">
                <a:extLst>
                  <a:ext uri="{28A0092B-C50C-407E-A947-70E740481C1C}">
                    <a14:useLocalDpi xmlns:a14="http://schemas.microsoft.com/office/drawing/2010/main" val="0"/>
                  </a:ext>
                </a:extLst>
              </a:blip>
              <a:srcRect l="82886" t="81589" r="9875"/>
              <a:stretch/>
            </p:blipFill>
            <p:spPr>
              <a:xfrm>
                <a:off x="5913014" y="4857877"/>
                <a:ext cx="661916" cy="181055"/>
              </a:xfrm>
              <a:prstGeom prst="rect">
                <a:avLst/>
              </a:prstGeom>
            </p:spPr>
          </p:pic>
          <p:pic>
            <p:nvPicPr>
              <p:cNvPr id="91" name="LowerBar"/>
              <p:cNvPicPr>
                <a:picLocks noChangeAspect="1"/>
              </p:cNvPicPr>
              <p:nvPr/>
            </p:nvPicPr>
            <p:blipFill rotWithShape="1">
              <a:blip r:embed="rId6">
                <a:extLst>
                  <a:ext uri="{28A0092B-C50C-407E-A947-70E740481C1C}">
                    <a14:useLocalDpi xmlns:a14="http://schemas.microsoft.com/office/drawing/2010/main" val="0"/>
                  </a:ext>
                </a:extLst>
              </a:blip>
              <a:srcRect l="82886" r="9875" b="92754"/>
              <a:stretch/>
            </p:blipFill>
            <p:spPr>
              <a:xfrm>
                <a:off x="5912798" y="4591707"/>
                <a:ext cx="661916" cy="89099"/>
              </a:xfrm>
              <a:prstGeom prst="rect">
                <a:avLst/>
              </a:prstGeom>
            </p:spPr>
          </p:pic>
          <p:grpSp>
            <p:nvGrpSpPr>
              <p:cNvPr id="92" name="Group 91"/>
              <p:cNvGrpSpPr/>
              <p:nvPr/>
            </p:nvGrpSpPr>
            <p:grpSpPr>
              <a:xfrm>
                <a:off x="5919379" y="4549453"/>
                <a:ext cx="655384" cy="54864"/>
                <a:chOff x="5919379" y="4549453"/>
                <a:chExt cx="655384" cy="54864"/>
              </a:xfrm>
            </p:grpSpPr>
            <p:pic>
              <p:nvPicPr>
                <p:cNvPr id="114"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5919379" y="4549453"/>
                  <a:ext cx="104531" cy="54864"/>
                </a:xfrm>
                <a:prstGeom prst="rect">
                  <a:avLst/>
                </a:prstGeom>
              </p:spPr>
            </p:pic>
            <p:pic>
              <p:nvPicPr>
                <p:cNvPr id="115"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5994561" y="4549453"/>
                  <a:ext cx="104531" cy="54864"/>
                </a:xfrm>
                <a:prstGeom prst="rect">
                  <a:avLst/>
                </a:prstGeom>
              </p:spPr>
            </p:pic>
            <p:pic>
              <p:nvPicPr>
                <p:cNvPr id="116"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069879" y="4549453"/>
                  <a:ext cx="104531" cy="54864"/>
                </a:xfrm>
                <a:prstGeom prst="rect">
                  <a:avLst/>
                </a:prstGeom>
              </p:spPr>
            </p:pic>
            <p:pic>
              <p:nvPicPr>
                <p:cNvPr id="117"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145197" y="4549453"/>
                  <a:ext cx="104531" cy="54864"/>
                </a:xfrm>
                <a:prstGeom prst="rect">
                  <a:avLst/>
                </a:prstGeom>
              </p:spPr>
            </p:pic>
            <p:pic>
              <p:nvPicPr>
                <p:cNvPr id="118"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218132" y="4549453"/>
                  <a:ext cx="104531" cy="54864"/>
                </a:xfrm>
                <a:prstGeom prst="rect">
                  <a:avLst/>
                </a:prstGeom>
              </p:spPr>
            </p:pic>
            <p:pic>
              <p:nvPicPr>
                <p:cNvPr id="119"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295828" y="4549453"/>
                  <a:ext cx="104531" cy="54864"/>
                </a:xfrm>
                <a:prstGeom prst="rect">
                  <a:avLst/>
                </a:prstGeom>
              </p:spPr>
            </p:pic>
            <p:pic>
              <p:nvPicPr>
                <p:cNvPr id="120"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371147" y="4549453"/>
                  <a:ext cx="104531" cy="54864"/>
                </a:xfrm>
                <a:prstGeom prst="rect">
                  <a:avLst/>
                </a:prstGeom>
              </p:spPr>
            </p:pic>
            <p:pic>
              <p:nvPicPr>
                <p:cNvPr id="121"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448844" y="4549453"/>
                  <a:ext cx="104531" cy="54864"/>
                </a:xfrm>
                <a:prstGeom prst="rect">
                  <a:avLst/>
                </a:prstGeom>
              </p:spPr>
            </p:pic>
            <p:pic>
              <p:nvPicPr>
                <p:cNvPr id="122"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539" b="60436"/>
                <a:stretch/>
              </p:blipFill>
              <p:spPr>
                <a:xfrm>
                  <a:off x="6511669" y="4549453"/>
                  <a:ext cx="63094" cy="54864"/>
                </a:xfrm>
                <a:prstGeom prst="rect">
                  <a:avLst/>
                </a:prstGeom>
              </p:spPr>
            </p:pic>
          </p:grpSp>
          <p:grpSp>
            <p:nvGrpSpPr>
              <p:cNvPr id="93" name="Group 92"/>
              <p:cNvGrpSpPr/>
              <p:nvPr/>
            </p:nvGrpSpPr>
            <p:grpSpPr>
              <a:xfrm>
                <a:off x="5917087" y="4680806"/>
                <a:ext cx="654392" cy="45719"/>
                <a:chOff x="5919379" y="4549454"/>
                <a:chExt cx="654392" cy="45719"/>
              </a:xfrm>
            </p:grpSpPr>
            <p:pic>
              <p:nvPicPr>
                <p:cNvPr id="105"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5919379" y="4549454"/>
                  <a:ext cx="87107" cy="45719"/>
                </a:xfrm>
                <a:prstGeom prst="rect">
                  <a:avLst/>
                </a:prstGeom>
              </p:spPr>
            </p:pic>
            <p:pic>
              <p:nvPicPr>
                <p:cNvPr id="106"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5994561" y="4549454"/>
                  <a:ext cx="87107" cy="45719"/>
                </a:xfrm>
                <a:prstGeom prst="rect">
                  <a:avLst/>
                </a:prstGeom>
              </p:spPr>
            </p:pic>
            <p:pic>
              <p:nvPicPr>
                <p:cNvPr id="107"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069879" y="4549454"/>
                  <a:ext cx="87107" cy="45719"/>
                </a:xfrm>
                <a:prstGeom prst="rect">
                  <a:avLst/>
                </a:prstGeom>
              </p:spPr>
            </p:pic>
            <p:pic>
              <p:nvPicPr>
                <p:cNvPr id="108"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145197" y="4549454"/>
                  <a:ext cx="87107" cy="45719"/>
                </a:xfrm>
                <a:prstGeom prst="rect">
                  <a:avLst/>
                </a:prstGeom>
              </p:spPr>
            </p:pic>
            <p:pic>
              <p:nvPicPr>
                <p:cNvPr id="109"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218132" y="4549454"/>
                  <a:ext cx="87107" cy="45719"/>
                </a:xfrm>
                <a:prstGeom prst="rect">
                  <a:avLst/>
                </a:prstGeom>
              </p:spPr>
            </p:pic>
            <p:pic>
              <p:nvPicPr>
                <p:cNvPr id="110"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295828" y="4549454"/>
                  <a:ext cx="87107" cy="45719"/>
                </a:xfrm>
                <a:prstGeom prst="rect">
                  <a:avLst/>
                </a:prstGeom>
              </p:spPr>
            </p:pic>
            <p:pic>
              <p:nvPicPr>
                <p:cNvPr id="111"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371147" y="4549454"/>
                  <a:ext cx="87107" cy="45719"/>
                </a:xfrm>
                <a:prstGeom prst="rect">
                  <a:avLst/>
                </a:prstGeom>
              </p:spPr>
            </p:pic>
            <p:pic>
              <p:nvPicPr>
                <p:cNvPr id="112"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448844" y="4549454"/>
                  <a:ext cx="87107" cy="45719"/>
                </a:xfrm>
                <a:prstGeom prst="rect">
                  <a:avLst/>
                </a:prstGeom>
              </p:spPr>
            </p:pic>
            <p:pic>
              <p:nvPicPr>
                <p:cNvPr id="113"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539" b="60436"/>
                <a:stretch/>
              </p:blipFill>
              <p:spPr>
                <a:xfrm>
                  <a:off x="6521194" y="4549454"/>
                  <a:ext cx="52577" cy="45719"/>
                </a:xfrm>
                <a:prstGeom prst="rect">
                  <a:avLst/>
                </a:prstGeom>
              </p:spPr>
            </p:pic>
          </p:grpSp>
          <p:grpSp>
            <p:nvGrpSpPr>
              <p:cNvPr id="94" name="Group 93"/>
              <p:cNvGrpSpPr/>
              <p:nvPr/>
            </p:nvGrpSpPr>
            <p:grpSpPr>
              <a:xfrm>
                <a:off x="5917087" y="4813579"/>
                <a:ext cx="654392" cy="46185"/>
                <a:chOff x="5919379" y="4549454"/>
                <a:chExt cx="654392" cy="45719"/>
              </a:xfrm>
            </p:grpSpPr>
            <p:pic>
              <p:nvPicPr>
                <p:cNvPr id="96"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5919379" y="4549454"/>
                  <a:ext cx="87107" cy="45719"/>
                </a:xfrm>
                <a:prstGeom prst="rect">
                  <a:avLst/>
                </a:prstGeom>
              </p:spPr>
            </p:pic>
            <p:pic>
              <p:nvPicPr>
                <p:cNvPr id="97"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5994561" y="4549454"/>
                  <a:ext cx="87107" cy="45719"/>
                </a:xfrm>
                <a:prstGeom prst="rect">
                  <a:avLst/>
                </a:prstGeom>
              </p:spPr>
            </p:pic>
            <p:pic>
              <p:nvPicPr>
                <p:cNvPr id="98"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069879" y="4549454"/>
                  <a:ext cx="87107" cy="45719"/>
                </a:xfrm>
                <a:prstGeom prst="rect">
                  <a:avLst/>
                </a:prstGeom>
              </p:spPr>
            </p:pic>
            <p:pic>
              <p:nvPicPr>
                <p:cNvPr id="99"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145197" y="4549454"/>
                  <a:ext cx="87107" cy="45719"/>
                </a:xfrm>
                <a:prstGeom prst="rect">
                  <a:avLst/>
                </a:prstGeom>
              </p:spPr>
            </p:pic>
            <p:pic>
              <p:nvPicPr>
                <p:cNvPr id="100"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218132" y="4549454"/>
                  <a:ext cx="87107" cy="45719"/>
                </a:xfrm>
                <a:prstGeom prst="rect">
                  <a:avLst/>
                </a:prstGeom>
              </p:spPr>
            </p:pic>
            <p:pic>
              <p:nvPicPr>
                <p:cNvPr id="101"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295828" y="4549454"/>
                  <a:ext cx="87107" cy="45719"/>
                </a:xfrm>
                <a:prstGeom prst="rect">
                  <a:avLst/>
                </a:prstGeom>
              </p:spPr>
            </p:pic>
            <p:pic>
              <p:nvPicPr>
                <p:cNvPr id="102"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371147" y="4549454"/>
                  <a:ext cx="87107" cy="45719"/>
                </a:xfrm>
                <a:prstGeom prst="rect">
                  <a:avLst/>
                </a:prstGeom>
              </p:spPr>
            </p:pic>
            <p:pic>
              <p:nvPicPr>
                <p:cNvPr id="103"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161" b="60436"/>
                <a:stretch/>
              </p:blipFill>
              <p:spPr>
                <a:xfrm>
                  <a:off x="6448844" y="4549454"/>
                  <a:ext cx="87107" cy="45719"/>
                </a:xfrm>
                <a:prstGeom prst="rect">
                  <a:avLst/>
                </a:prstGeom>
              </p:spPr>
            </p:pic>
            <p:pic>
              <p:nvPicPr>
                <p:cNvPr id="104" name="LowerBar"/>
                <p:cNvPicPr>
                  <a:picLocks noChangeAspect="1"/>
                </p:cNvPicPr>
                <p:nvPr/>
              </p:nvPicPr>
              <p:blipFill rotWithShape="1">
                <a:blip r:embed="rId6">
                  <a:extLst>
                    <a:ext uri="{28A0092B-C50C-407E-A947-70E740481C1C}">
                      <a14:useLocalDpi xmlns:a14="http://schemas.microsoft.com/office/drawing/2010/main" val="0"/>
                    </a:ext>
                  </a:extLst>
                </a:blip>
                <a:srcRect l="82886" t="34616" r="16539" b="60436"/>
                <a:stretch/>
              </p:blipFill>
              <p:spPr>
                <a:xfrm>
                  <a:off x="6521194" y="4549454"/>
                  <a:ext cx="52577" cy="45719"/>
                </a:xfrm>
                <a:prstGeom prst="rect">
                  <a:avLst/>
                </a:prstGeom>
              </p:spPr>
            </p:pic>
          </p:grpSp>
          <p:pic>
            <p:nvPicPr>
              <p:cNvPr id="95" name="LowerBar"/>
              <p:cNvPicPr>
                <a:picLocks noChangeAspect="1"/>
              </p:cNvPicPr>
              <p:nvPr/>
            </p:nvPicPr>
            <p:blipFill rotWithShape="1">
              <a:blip r:embed="rId6">
                <a:extLst>
                  <a:ext uri="{28A0092B-C50C-407E-A947-70E740481C1C}">
                    <a14:useLocalDpi xmlns:a14="http://schemas.microsoft.com/office/drawing/2010/main" val="0"/>
                  </a:ext>
                </a:extLst>
              </a:blip>
              <a:srcRect l="82886" r="9875" b="92754"/>
              <a:stretch/>
            </p:blipFill>
            <p:spPr>
              <a:xfrm>
                <a:off x="5912798" y="4725251"/>
                <a:ext cx="661916" cy="89099"/>
              </a:xfrm>
              <a:prstGeom prst="rect">
                <a:avLst/>
              </a:prstGeom>
            </p:spPr>
          </p:pic>
        </p:grpSp>
        <p:pic>
          <p:nvPicPr>
            <p:cNvPr id="76"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455" t="36282" b="60606"/>
            <a:stretch/>
          </p:blipFill>
          <p:spPr>
            <a:xfrm>
              <a:off x="7539712" y="6214588"/>
              <a:ext cx="1604287" cy="35648"/>
            </a:xfrm>
            <a:prstGeom prst="rect">
              <a:avLst/>
            </a:prstGeom>
          </p:spPr>
        </p:pic>
        <p:pic>
          <p:nvPicPr>
            <p:cNvPr id="77" name="LowerBar"/>
            <p:cNvPicPr>
              <a:picLocks noChangeAspect="1"/>
            </p:cNvPicPr>
            <p:nvPr userDrawn="1"/>
          </p:nvPicPr>
          <p:blipFill rotWithShape="1">
            <a:blip r:embed="rId6">
              <a:extLst>
                <a:ext uri="{28A0092B-C50C-407E-A947-70E740481C1C}">
                  <a14:useLocalDpi xmlns:a14="http://schemas.microsoft.com/office/drawing/2010/main" val="0"/>
                </a:ext>
              </a:extLst>
            </a:blip>
            <a:srcRect l="89140" t="34445" r="8047" b="60823"/>
            <a:stretch/>
          </p:blipFill>
          <p:spPr>
            <a:xfrm>
              <a:off x="8009480" y="6193140"/>
              <a:ext cx="257175" cy="57096"/>
            </a:xfrm>
            <a:prstGeom prst="rect">
              <a:avLst/>
            </a:prstGeom>
          </p:spPr>
        </p:pic>
        <p:pic>
          <p:nvPicPr>
            <p:cNvPr id="78"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217" t="34445" r="16185" b="61251"/>
            <a:stretch/>
          </p:blipFill>
          <p:spPr>
            <a:xfrm>
              <a:off x="7612858" y="6194334"/>
              <a:ext cx="146112" cy="55902"/>
            </a:xfrm>
            <a:prstGeom prst="rect">
              <a:avLst/>
            </a:prstGeom>
          </p:spPr>
        </p:pic>
        <p:pic>
          <p:nvPicPr>
            <p:cNvPr id="79" name="LowerBar"/>
            <p:cNvPicPr>
              <a:picLocks noChangeAspect="1"/>
            </p:cNvPicPr>
            <p:nvPr userDrawn="1"/>
          </p:nvPicPr>
          <p:blipFill rotWithShape="1">
            <a:blip r:embed="rId6">
              <a:extLst>
                <a:ext uri="{28A0092B-C50C-407E-A947-70E740481C1C}">
                  <a14:useLocalDpi xmlns:a14="http://schemas.microsoft.com/office/drawing/2010/main" val="0"/>
                </a:ext>
              </a:extLst>
            </a:blip>
            <a:srcRect l="89140" t="34445" r="8047" b="60823"/>
            <a:stretch/>
          </p:blipFill>
          <p:spPr>
            <a:xfrm>
              <a:off x="7737562" y="6193554"/>
              <a:ext cx="276637" cy="57201"/>
            </a:xfrm>
            <a:prstGeom prst="rect">
              <a:avLst/>
            </a:prstGeom>
          </p:spPr>
        </p:pic>
        <p:pic>
          <p:nvPicPr>
            <p:cNvPr id="80"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203" t="34445" b="61706"/>
            <a:stretch/>
          </p:blipFill>
          <p:spPr>
            <a:xfrm>
              <a:off x="7512345" y="6336924"/>
              <a:ext cx="1631655" cy="44091"/>
            </a:xfrm>
            <a:prstGeom prst="rect">
              <a:avLst/>
            </a:prstGeom>
          </p:spPr>
        </p:pic>
        <p:pic>
          <p:nvPicPr>
            <p:cNvPr id="81" name="LowerBar"/>
            <p:cNvPicPr>
              <a:picLocks noChangeAspect="1"/>
            </p:cNvPicPr>
            <p:nvPr userDrawn="1"/>
          </p:nvPicPr>
          <p:blipFill rotWithShape="1">
            <a:blip r:embed="rId6">
              <a:extLst>
                <a:ext uri="{28A0092B-C50C-407E-A947-70E740481C1C}">
                  <a14:useLocalDpi xmlns:a14="http://schemas.microsoft.com/office/drawing/2010/main" val="0"/>
                </a:ext>
              </a:extLst>
            </a:blip>
            <a:srcRect l="89140" t="34445" r="8047" b="60823"/>
            <a:stretch/>
          </p:blipFill>
          <p:spPr>
            <a:xfrm>
              <a:off x="8009480" y="6336923"/>
              <a:ext cx="257175" cy="57096"/>
            </a:xfrm>
            <a:prstGeom prst="rect">
              <a:avLst/>
            </a:prstGeom>
          </p:spPr>
        </p:pic>
        <p:pic>
          <p:nvPicPr>
            <p:cNvPr id="82"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217" t="34445" r="16185" b="61251"/>
            <a:stretch/>
          </p:blipFill>
          <p:spPr>
            <a:xfrm>
              <a:off x="7612858" y="6336923"/>
              <a:ext cx="146112" cy="55902"/>
            </a:xfrm>
            <a:prstGeom prst="rect">
              <a:avLst/>
            </a:prstGeom>
          </p:spPr>
        </p:pic>
        <p:pic>
          <p:nvPicPr>
            <p:cNvPr id="83" name="LowerBar"/>
            <p:cNvPicPr>
              <a:picLocks noChangeAspect="1"/>
            </p:cNvPicPr>
            <p:nvPr userDrawn="1"/>
          </p:nvPicPr>
          <p:blipFill rotWithShape="1">
            <a:blip r:embed="rId6">
              <a:extLst>
                <a:ext uri="{28A0092B-C50C-407E-A947-70E740481C1C}">
                  <a14:useLocalDpi xmlns:a14="http://schemas.microsoft.com/office/drawing/2010/main" val="0"/>
                </a:ext>
              </a:extLst>
            </a:blip>
            <a:srcRect l="89140" t="34445" r="8047" b="60823"/>
            <a:stretch/>
          </p:blipFill>
          <p:spPr>
            <a:xfrm>
              <a:off x="7737562" y="6336923"/>
              <a:ext cx="276637" cy="57201"/>
            </a:xfrm>
            <a:prstGeom prst="rect">
              <a:avLst/>
            </a:prstGeom>
          </p:spPr>
        </p:pic>
        <p:pic>
          <p:nvPicPr>
            <p:cNvPr id="84"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023" t="34445" b="60606"/>
            <a:stretch/>
          </p:blipFill>
          <p:spPr>
            <a:xfrm>
              <a:off x="7512345" y="6461296"/>
              <a:ext cx="1631654" cy="56681"/>
            </a:xfrm>
            <a:prstGeom prst="rect">
              <a:avLst/>
            </a:prstGeom>
          </p:spPr>
        </p:pic>
        <p:pic>
          <p:nvPicPr>
            <p:cNvPr id="85" name="LowerBar"/>
            <p:cNvPicPr>
              <a:picLocks noChangeAspect="1"/>
            </p:cNvPicPr>
            <p:nvPr userDrawn="1"/>
          </p:nvPicPr>
          <p:blipFill rotWithShape="1">
            <a:blip r:embed="rId6">
              <a:extLst>
                <a:ext uri="{28A0092B-C50C-407E-A947-70E740481C1C}">
                  <a14:useLocalDpi xmlns:a14="http://schemas.microsoft.com/office/drawing/2010/main" val="0"/>
                </a:ext>
              </a:extLst>
            </a:blip>
            <a:srcRect l="89140" t="34445" r="8047" b="60823"/>
            <a:stretch/>
          </p:blipFill>
          <p:spPr>
            <a:xfrm>
              <a:off x="8009480" y="6461296"/>
              <a:ext cx="257175" cy="57096"/>
            </a:xfrm>
            <a:prstGeom prst="rect">
              <a:avLst/>
            </a:prstGeom>
          </p:spPr>
        </p:pic>
        <p:pic>
          <p:nvPicPr>
            <p:cNvPr id="86" name="LowerBar"/>
            <p:cNvPicPr>
              <a:picLocks noChangeAspect="1"/>
            </p:cNvPicPr>
            <p:nvPr userDrawn="1"/>
          </p:nvPicPr>
          <p:blipFill rotWithShape="1">
            <a:blip r:embed="rId6">
              <a:extLst>
                <a:ext uri="{28A0092B-C50C-407E-A947-70E740481C1C}">
                  <a14:useLocalDpi xmlns:a14="http://schemas.microsoft.com/office/drawing/2010/main" val="0"/>
                </a:ext>
              </a:extLst>
            </a:blip>
            <a:srcRect l="82217" t="34445" r="16185" b="61251"/>
            <a:stretch/>
          </p:blipFill>
          <p:spPr>
            <a:xfrm>
              <a:off x="7612858" y="6463084"/>
              <a:ext cx="146112" cy="55902"/>
            </a:xfrm>
            <a:prstGeom prst="rect">
              <a:avLst/>
            </a:prstGeom>
          </p:spPr>
        </p:pic>
        <p:pic>
          <p:nvPicPr>
            <p:cNvPr id="87" name="LowerBar"/>
            <p:cNvPicPr>
              <a:picLocks noChangeAspect="1"/>
            </p:cNvPicPr>
            <p:nvPr userDrawn="1"/>
          </p:nvPicPr>
          <p:blipFill rotWithShape="1">
            <a:blip r:embed="rId6">
              <a:extLst>
                <a:ext uri="{28A0092B-C50C-407E-A947-70E740481C1C}">
                  <a14:useLocalDpi xmlns:a14="http://schemas.microsoft.com/office/drawing/2010/main" val="0"/>
                </a:ext>
              </a:extLst>
            </a:blip>
            <a:srcRect l="89140" t="34445" r="8047" b="60823"/>
            <a:stretch/>
          </p:blipFill>
          <p:spPr>
            <a:xfrm>
              <a:off x="7737562" y="6461296"/>
              <a:ext cx="276637" cy="57201"/>
            </a:xfrm>
            <a:prstGeom prst="rect">
              <a:avLst/>
            </a:prstGeom>
          </p:spPr>
        </p:pic>
      </p:grpSp>
      <p:pic>
        <p:nvPicPr>
          <p:cNvPr id="126" name="LowerBar"/>
          <p:cNvPicPr>
            <a:picLocks noChangeAspect="1"/>
          </p:cNvPicPr>
          <p:nvPr userDrawn="1"/>
        </p:nvPicPr>
        <p:blipFill rotWithShape="1">
          <a:blip r:embed="rId3">
            <a:extLst>
              <a:ext uri="{28A0092B-C50C-407E-A947-70E740481C1C}">
                <a14:useLocalDpi xmlns:a14="http://schemas.microsoft.com/office/drawing/2010/main" val="0"/>
              </a:ext>
            </a:extLst>
          </a:blip>
          <a:srcRect l="72563" t="38077" r="3591" b="50934"/>
          <a:stretch/>
        </p:blipFill>
        <p:spPr>
          <a:xfrm>
            <a:off x="6644634" y="4615028"/>
            <a:ext cx="2183241" cy="384199"/>
          </a:xfrm>
          <a:prstGeom prst="rect">
            <a:avLst/>
          </a:prstGeom>
        </p:spPr>
      </p:pic>
      <p:pic>
        <p:nvPicPr>
          <p:cNvPr id="123" name="Picture 1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5256" y="4055817"/>
            <a:ext cx="930797" cy="850128"/>
          </a:xfrm>
          <a:prstGeom prst="rect">
            <a:avLst/>
          </a:prstGeom>
        </p:spPr>
      </p:pic>
      <p:pic>
        <p:nvPicPr>
          <p:cNvPr id="124" name="Picture 123"/>
          <p:cNvPicPr>
            <a:picLocks noChangeAspect="1"/>
          </p:cNvPicPr>
          <p:nvPr userDrawn="1"/>
        </p:nvPicPr>
        <p:blipFill>
          <a:blip r:embed="rId8"/>
          <a:stretch>
            <a:fillRect/>
          </a:stretch>
        </p:blipFill>
        <p:spPr>
          <a:xfrm>
            <a:off x="8186819" y="4017993"/>
            <a:ext cx="752977" cy="894162"/>
          </a:xfrm>
          <a:prstGeom prst="rect">
            <a:avLst/>
          </a:prstGeom>
        </p:spPr>
      </p:pic>
      <p:pic>
        <p:nvPicPr>
          <p:cNvPr id="125" name="Picture 1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653732" y="4066071"/>
            <a:ext cx="672392" cy="805260"/>
          </a:xfrm>
          <a:prstGeom prst="rect">
            <a:avLst/>
          </a:prstGeom>
        </p:spPr>
      </p:pic>
    </p:spTree>
    <p:extLst>
      <p:ext uri="{BB962C8B-B14F-4D97-AF65-F5344CB8AC3E}">
        <p14:creationId xmlns:p14="http://schemas.microsoft.com/office/powerpoint/2010/main" val="17150320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solidFill>
                  <a:schemeClr val="bg1"/>
                </a:solidFill>
              </a:defRPr>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59122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solidFill>
                  <a:schemeClr val="bg1"/>
                </a:solidFill>
              </a:defRPr>
            </a:lvl1pPr>
          </a:lstStyle>
          <a:p>
            <a:pPr lvl="0"/>
            <a:r>
              <a:rPr lang="en-US" dirty="0"/>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9172786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pic>
        <p:nvPicPr>
          <p:cNvPr id="4" name="ArmyLogo">
            <a:extLst>
              <a:ext uri="{FF2B5EF4-FFF2-40B4-BE49-F238E27FC236}">
                <a16:creationId xmlns:a16="http://schemas.microsoft.com/office/drawing/2014/main" id="{43D38F36-708D-3B47-2FCB-EA6CF7B5644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799920" cy="993531"/>
          </a:xfrm>
          <a:prstGeom prst="rect">
            <a:avLst/>
          </a:prstGeom>
        </p:spPr>
      </p:pic>
      <p:pic>
        <p:nvPicPr>
          <p:cNvPr id="5" name="Picture 4">
            <a:extLst>
              <a:ext uri="{FF2B5EF4-FFF2-40B4-BE49-F238E27FC236}">
                <a16:creationId xmlns:a16="http://schemas.microsoft.com/office/drawing/2014/main" id="{FDDA6301-BD78-D319-0DD6-02FC709B6D52}"/>
              </a:ext>
            </a:extLst>
          </p:cNvPr>
          <p:cNvPicPr>
            <a:picLocks noChangeAspect="1"/>
          </p:cNvPicPr>
          <p:nvPr userDrawn="1"/>
        </p:nvPicPr>
        <p:blipFill>
          <a:blip r:embed="rId7"/>
          <a:stretch>
            <a:fillRect/>
          </a:stretch>
        </p:blipFill>
        <p:spPr>
          <a:xfrm>
            <a:off x="8238795" y="99566"/>
            <a:ext cx="799187" cy="893966"/>
          </a:xfrm>
          <a:prstGeom prst="rect">
            <a:avLst/>
          </a:prstGeom>
        </p:spPr>
      </p:pic>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9" r:id="rId3"/>
    <p:sldLayoutId id="2147483680" r:id="rId4"/>
  </p:sldLayoutIdLst>
  <p:transition spd="slow">
    <p:fade/>
  </p:transition>
  <p:hf sldNum="0" hdr="0" dt="0"/>
  <p:txStyles>
    <p:titleStyle>
      <a:lvl1pPr marL="0" algn="l" defTabSz="914400" rtl="0" eaLnBrk="1" latinLnBrk="0" hangingPunct="1">
        <a:lnSpc>
          <a:spcPct val="90000"/>
        </a:lnSpc>
        <a:spcBef>
          <a:spcPct val="0"/>
        </a:spcBef>
        <a:buNone/>
        <a:defRPr lang="en-US" sz="2800" b="1" kern="1200" dirty="0">
          <a:solidFill>
            <a:schemeClr val="bg1"/>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F75C7-778D-B840-BD15-4B4C0ED98E3C}"/>
              </a:ext>
            </a:extLst>
          </p:cNvPr>
          <p:cNvSpPr txBox="1"/>
          <p:nvPr/>
        </p:nvSpPr>
        <p:spPr>
          <a:xfrm>
            <a:off x="2442674" y="4984472"/>
            <a:ext cx="4743449" cy="954107"/>
          </a:xfrm>
          <a:prstGeom prst="rect">
            <a:avLst/>
          </a:prstGeom>
          <a:noFill/>
        </p:spPr>
        <p:txBody>
          <a:bodyPr wrap="square" rtlCol="0">
            <a:spAutoFit/>
          </a:bodyPr>
          <a:lstStyle/>
          <a:p>
            <a:pPr algn="ctr"/>
            <a:r>
              <a:rPr lang="en-US" sz="2800" b="1" dirty="0"/>
              <a:t>Barracks Inspections</a:t>
            </a:r>
          </a:p>
          <a:p>
            <a:pPr algn="ctr"/>
            <a:endParaRPr lang="en-US" sz="2800" b="1" dirty="0"/>
          </a:p>
        </p:txBody>
      </p:sp>
      <p:sp>
        <p:nvSpPr>
          <p:cNvPr id="3" name="TextBox 2">
            <a:extLst>
              <a:ext uri="{FF2B5EF4-FFF2-40B4-BE49-F238E27FC236}">
                <a16:creationId xmlns:a16="http://schemas.microsoft.com/office/drawing/2014/main" id="{FA12D016-3499-5272-5ED3-1AE329C67BFE}"/>
              </a:ext>
            </a:extLst>
          </p:cNvPr>
          <p:cNvSpPr txBox="1"/>
          <p:nvPr/>
        </p:nvSpPr>
        <p:spPr>
          <a:xfrm>
            <a:off x="6098959" y="6404809"/>
            <a:ext cx="3045041" cy="369332"/>
          </a:xfrm>
          <a:prstGeom prst="rect">
            <a:avLst/>
          </a:prstGeom>
          <a:noFill/>
        </p:spPr>
        <p:txBody>
          <a:bodyPr wrap="square" rtlCol="0">
            <a:spAutoFit/>
          </a:bodyPr>
          <a:lstStyle/>
          <a:p>
            <a:r>
              <a:rPr lang="en-US" dirty="0"/>
              <a:t>POC: MSG Irizarry, Geraldo </a:t>
            </a:r>
          </a:p>
        </p:txBody>
      </p:sp>
      <p:pic>
        <p:nvPicPr>
          <p:cNvPr id="5" name="Content Placeholder 4" descr="A group of people in a room&#10;&#10;Description automatically generated">
            <a:extLst>
              <a:ext uri="{FF2B5EF4-FFF2-40B4-BE49-F238E27FC236}">
                <a16:creationId xmlns:a16="http://schemas.microsoft.com/office/drawing/2014/main" id="{C029A1CB-1C66-1ED3-913B-04EE558E2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656" y="711200"/>
            <a:ext cx="5448313" cy="4351338"/>
          </a:xfrm>
        </p:spPr>
      </p:pic>
    </p:spTree>
    <p:extLst>
      <p:ext uri="{BB962C8B-B14F-4D97-AF65-F5344CB8AC3E}">
        <p14:creationId xmlns:p14="http://schemas.microsoft.com/office/powerpoint/2010/main" val="363334667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5460-0DBD-C3C3-68C5-B4BF76983D65}"/>
              </a:ext>
            </a:extLst>
          </p:cNvPr>
          <p:cNvSpPr>
            <a:spLocks noGrp="1"/>
          </p:cNvSpPr>
          <p:nvPr>
            <p:ph type="title"/>
          </p:nvPr>
        </p:nvSpPr>
        <p:spPr>
          <a:xfrm>
            <a:off x="526042" y="68524"/>
            <a:ext cx="7955280" cy="480131"/>
          </a:xfrm>
        </p:spPr>
        <p:txBody>
          <a:bodyPr/>
          <a:lstStyle/>
          <a:p>
            <a:pPr algn="ctr"/>
            <a:r>
              <a:rPr lang="en-US" dirty="0">
                <a:solidFill>
                  <a:schemeClr val="tx1"/>
                </a:solidFill>
              </a:rPr>
              <a:t>Cleaning Standard </a:t>
            </a:r>
          </a:p>
        </p:txBody>
      </p:sp>
      <p:sp>
        <p:nvSpPr>
          <p:cNvPr id="3" name="Content Placeholder 2">
            <a:extLst>
              <a:ext uri="{FF2B5EF4-FFF2-40B4-BE49-F238E27FC236}">
                <a16:creationId xmlns:a16="http://schemas.microsoft.com/office/drawing/2014/main" id="{E2970616-1A7A-3999-6C87-71EBB2EC79C0}"/>
              </a:ext>
            </a:extLst>
          </p:cNvPr>
          <p:cNvSpPr>
            <a:spLocks noGrp="1"/>
          </p:cNvSpPr>
          <p:nvPr>
            <p:ph idx="1"/>
          </p:nvPr>
        </p:nvSpPr>
        <p:spPr>
          <a:xfrm>
            <a:off x="978061" y="2678275"/>
            <a:ext cx="7187878" cy="1501450"/>
          </a:xfrm>
        </p:spPr>
        <p:txBody>
          <a:bodyPr>
            <a:normAutofit fontScale="85000" lnSpcReduction="20000"/>
          </a:bodyPr>
          <a:lstStyle/>
          <a:p>
            <a:pPr marL="0" indent="0">
              <a:buNone/>
            </a:pPr>
            <a:r>
              <a:rPr lang="en-US" dirty="0">
                <a:latin typeface="+mj-lt"/>
                <a:cs typeface="Calibri" panose="020F0502020204030204" pitchFamily="34" charset="0"/>
              </a:rPr>
              <a:t>The term “</a:t>
            </a:r>
            <a:r>
              <a:rPr lang="en-US" dirty="0">
                <a:solidFill>
                  <a:srgbClr val="FF0000"/>
                </a:solidFill>
                <a:latin typeface="+mj-lt"/>
                <a:cs typeface="Calibri" panose="020F0502020204030204" pitchFamily="34" charset="0"/>
              </a:rPr>
              <a:t>clean</a:t>
            </a:r>
            <a:r>
              <a:rPr lang="en-US" dirty="0">
                <a:latin typeface="+mj-lt"/>
                <a:cs typeface="Calibri" panose="020F0502020204030204" pitchFamily="34" charset="0"/>
              </a:rPr>
              <a:t>” is defined as: Free of dirt , dust, lint, stains, streaks, film, grease, mildew, food, fingerprints, cleaning material, mineral deposits, and all foreign matter.</a:t>
            </a:r>
          </a:p>
          <a:p>
            <a:pPr marL="0" indent="0">
              <a:buNone/>
            </a:pPr>
            <a:endParaRPr lang="en-US" dirty="0">
              <a:latin typeface="+mj-lt"/>
              <a:cs typeface="Calibri" panose="020F0502020204030204" pitchFamily="34" charset="0"/>
            </a:endParaRPr>
          </a:p>
          <a:p>
            <a:pPr marL="0" indent="0">
              <a:buNone/>
            </a:pPr>
            <a:r>
              <a:rPr lang="en-US" dirty="0">
                <a:latin typeface="+mj-lt"/>
                <a:cs typeface="Calibri" panose="020F0502020204030204" pitchFamily="34" charset="0"/>
              </a:rPr>
              <a:t>Generally clean vs clean.</a:t>
            </a:r>
          </a:p>
        </p:txBody>
      </p:sp>
    </p:spTree>
    <p:extLst>
      <p:ext uri="{BB962C8B-B14F-4D97-AF65-F5344CB8AC3E}">
        <p14:creationId xmlns:p14="http://schemas.microsoft.com/office/powerpoint/2010/main" val="178925107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7EAF-2730-44E5-9612-F892D17D1EFF}"/>
              </a:ext>
            </a:extLst>
          </p:cNvPr>
          <p:cNvSpPr>
            <a:spLocks noGrp="1"/>
          </p:cNvSpPr>
          <p:nvPr>
            <p:ph type="title"/>
          </p:nvPr>
        </p:nvSpPr>
        <p:spPr/>
        <p:txBody>
          <a:bodyPr/>
          <a:lstStyle/>
          <a:p>
            <a:pPr algn="ctr"/>
            <a:r>
              <a:rPr lang="en-US" dirty="0">
                <a:solidFill>
                  <a:schemeClr val="tx1"/>
                </a:solidFill>
              </a:rPr>
              <a:t>Cleaning and Inspecting Standards </a:t>
            </a:r>
          </a:p>
        </p:txBody>
      </p:sp>
      <p:sp>
        <p:nvSpPr>
          <p:cNvPr id="3" name="Content Placeholder 2">
            <a:extLst>
              <a:ext uri="{FF2B5EF4-FFF2-40B4-BE49-F238E27FC236}">
                <a16:creationId xmlns:a16="http://schemas.microsoft.com/office/drawing/2014/main" id="{2F82FF9E-B217-9046-E2F9-6BCE4D4E4656}"/>
              </a:ext>
            </a:extLst>
          </p:cNvPr>
          <p:cNvSpPr>
            <a:spLocks noGrp="1"/>
          </p:cNvSpPr>
          <p:nvPr>
            <p:ph idx="1"/>
          </p:nvPr>
        </p:nvSpPr>
        <p:spPr>
          <a:xfrm>
            <a:off x="836761" y="1066596"/>
            <a:ext cx="7772400" cy="5412706"/>
          </a:xfrm>
        </p:spPr>
        <p:txBody>
          <a:bodyPr>
            <a:normAutofit/>
          </a:bodyPr>
          <a:lstStyle/>
          <a:p>
            <a:pPr marL="342900" indent="-342900">
              <a:buFont typeface="+mj-lt"/>
              <a:buAutoNum type="arabicPeriod"/>
            </a:pPr>
            <a:r>
              <a:rPr lang="en-US" sz="1900" dirty="0">
                <a:latin typeface="+mn-lt"/>
                <a:cs typeface="Calibri" panose="020F0502020204030204" pitchFamily="34" charset="0"/>
              </a:rPr>
              <a:t>Walls, Ceiling, Doors, Door locks, and Base Boards:</a:t>
            </a:r>
            <a:r>
              <a:rPr lang="en-US" sz="1800" dirty="0">
                <a:latin typeface="+mn-lt"/>
                <a:cs typeface="Calibri" panose="020F0502020204030204" pitchFamily="34" charset="0"/>
              </a:rPr>
              <a:t> </a:t>
            </a:r>
            <a:r>
              <a:rPr lang="en-US" sz="1200" b="0" dirty="0">
                <a:latin typeface="+mn-lt"/>
                <a:cs typeface="Calibri" panose="020F0502020204030204" pitchFamily="34" charset="0"/>
              </a:rPr>
              <a:t>Must be cleaned with care to ensure surfaces are not damaged. Heating/cooling vents will be clean.</a:t>
            </a:r>
          </a:p>
          <a:p>
            <a:pPr marL="342900" indent="-342900">
              <a:buFont typeface="+mj-lt"/>
              <a:buAutoNum type="arabicPeriod"/>
            </a:pPr>
            <a:r>
              <a:rPr lang="en-US" sz="1900" dirty="0">
                <a:latin typeface="+mn-lt"/>
                <a:cs typeface="Calibri" panose="020F0502020204030204" pitchFamily="34" charset="0"/>
              </a:rPr>
              <a:t>Furniture: </a:t>
            </a:r>
            <a:r>
              <a:rPr lang="en-US" sz="1200" b="0" dirty="0">
                <a:latin typeface="+mn-lt"/>
                <a:cs typeface="Calibri" panose="020F0502020204030204" pitchFamily="34" charset="0"/>
              </a:rPr>
              <a:t>Cleaned and light coat of wood polish applied. Upholstered furniture will be cleaned as follows: mattress box spring, sofa, and chair will be brushed and vacuumed.</a:t>
            </a:r>
          </a:p>
          <a:p>
            <a:pPr marL="342900" indent="-342900">
              <a:buFont typeface="+mj-lt"/>
              <a:buAutoNum type="arabicPeriod"/>
            </a:pPr>
            <a:r>
              <a:rPr lang="en-US" sz="1900" dirty="0">
                <a:latin typeface="+mn-lt"/>
                <a:cs typeface="Calibri" panose="020F0502020204030204" pitchFamily="34" charset="0"/>
              </a:rPr>
              <a:t>Floors: </a:t>
            </a:r>
            <a:r>
              <a:rPr lang="en-US" sz="1200" b="0" dirty="0">
                <a:latin typeface="+mn-lt"/>
                <a:cs typeface="Calibri" panose="020F0502020204030204" pitchFamily="34" charset="0"/>
              </a:rPr>
              <a:t>Floor cleaning includes sweeping, vacuuming and mopping. Only vinyl tile will be waxed, buffed and stripped. Only hot water and a clean mop should be used to clean floors. Floor cleaning should include cleaning door and thresholds. </a:t>
            </a:r>
          </a:p>
          <a:p>
            <a:pPr marL="342900" indent="-342900">
              <a:buFont typeface="+mj-lt"/>
              <a:buAutoNum type="arabicPeriod"/>
            </a:pPr>
            <a:r>
              <a:rPr lang="en-US" sz="1900" dirty="0">
                <a:latin typeface="+mn-lt"/>
                <a:cs typeface="Calibri" panose="020F0502020204030204" pitchFamily="34" charset="0"/>
              </a:rPr>
              <a:t>Blinds, Windows, Screens, and Drapes: </a:t>
            </a:r>
            <a:r>
              <a:rPr lang="en-US" sz="1200" b="0" dirty="0">
                <a:latin typeface="+mn-lt"/>
                <a:cs typeface="Calibri" panose="020F0502020204030204" pitchFamily="34" charset="0"/>
              </a:rPr>
              <a:t>Care will be taken to prevent damaging during the cleaning process. Accessible glass, frames, casings, seals, ledges and adjacent wall will be clean and dry. </a:t>
            </a:r>
          </a:p>
          <a:p>
            <a:pPr marL="342900" indent="-342900">
              <a:buFont typeface="+mj-lt"/>
              <a:buAutoNum type="arabicPeriod"/>
            </a:pPr>
            <a:r>
              <a:rPr lang="en-US" sz="1900" dirty="0">
                <a:latin typeface="+mn-lt"/>
                <a:cs typeface="Calibri" panose="020F0502020204030204" pitchFamily="34" charset="0"/>
              </a:rPr>
              <a:t>Closets: </a:t>
            </a:r>
            <a:r>
              <a:rPr lang="en-US" sz="1200" b="0" dirty="0">
                <a:latin typeface="+mn-lt"/>
                <a:cs typeface="Calibri" panose="020F0502020204030204" pitchFamily="34" charset="0"/>
              </a:rPr>
              <a:t>Closets, including floors, walls, hanger rods, shelves, built in drawers, and doors will be cleaned. </a:t>
            </a:r>
          </a:p>
          <a:p>
            <a:pPr marL="342900" indent="-342900">
              <a:buFont typeface="+mj-lt"/>
              <a:buAutoNum type="arabicPeriod"/>
            </a:pPr>
            <a:r>
              <a:rPr lang="en-US" sz="1900" dirty="0">
                <a:latin typeface="+mn-lt"/>
                <a:cs typeface="Calibri" panose="020F0502020204030204" pitchFamily="34" charset="0"/>
              </a:rPr>
              <a:t>Light Fixture: </a:t>
            </a:r>
            <a:r>
              <a:rPr lang="en-US" sz="1200" b="0" dirty="0">
                <a:latin typeface="+mn-lt"/>
                <a:cs typeface="Calibri" panose="020F0502020204030204" pitchFamily="34" charset="0"/>
              </a:rPr>
              <a:t>Light fixtures will be cleaned.</a:t>
            </a:r>
          </a:p>
          <a:p>
            <a:pPr marL="342900" indent="-342900">
              <a:buFont typeface="+mj-lt"/>
              <a:buAutoNum type="arabicPeriod"/>
            </a:pPr>
            <a:r>
              <a:rPr lang="en-US" sz="1900" dirty="0">
                <a:latin typeface="+mn-lt"/>
                <a:cs typeface="Calibri" panose="020F0502020204030204" pitchFamily="34" charset="0"/>
              </a:rPr>
              <a:t>Bathroom:  </a:t>
            </a:r>
            <a:r>
              <a:rPr lang="en-US" sz="1200" b="0" dirty="0">
                <a:latin typeface="+mn-lt"/>
                <a:cs typeface="Calibri" panose="020F0502020204030204" pitchFamily="34" charset="0"/>
              </a:rPr>
              <a:t>Bathtubs, shower walls, and sinks will be cleaned. Fiberglass tubs, shower stalls, and sinks will not be cleaned with an abrasive cleaner. Toilet bowls and seats will be cleaned. Mirrors, medicine cabinets, and vanities, to include interior and exterior surfaces, shelves, and tracks, will be cleaned.  </a:t>
            </a:r>
          </a:p>
          <a:p>
            <a:pPr marL="342900" indent="-342900">
              <a:buFont typeface="+mj-lt"/>
              <a:buAutoNum type="arabicPeriod"/>
            </a:pPr>
            <a:r>
              <a:rPr lang="en-US" sz="1900" dirty="0">
                <a:latin typeface="+mn-lt"/>
                <a:cs typeface="Calibri" panose="020F0502020204030204" pitchFamily="34" charset="0"/>
              </a:rPr>
              <a:t>Kitchen Equipment</a:t>
            </a:r>
            <a:r>
              <a:rPr lang="en-US" sz="1800" dirty="0">
                <a:latin typeface="+mn-lt"/>
                <a:cs typeface="Calibri" panose="020F0502020204030204" pitchFamily="34" charset="0"/>
              </a:rPr>
              <a:t>: </a:t>
            </a:r>
            <a:r>
              <a:rPr lang="en-US" sz="1200" b="0" dirty="0">
                <a:latin typeface="+mn-lt"/>
                <a:cs typeface="Calibri" panose="020F0502020204030204" pitchFamily="34" charset="0"/>
              </a:rPr>
              <a:t>Refrigerator and freezer inner and outer surfaces will be cleaned and free of debris. Microwave interior and exterior surfaces will be cleaned.</a:t>
            </a:r>
          </a:p>
          <a:p>
            <a:pPr marL="342900" indent="-342900">
              <a:buFont typeface="+mj-lt"/>
              <a:buAutoNum type="arabicPeriod"/>
            </a:pPr>
            <a:r>
              <a:rPr lang="en-US" sz="1900" dirty="0">
                <a:latin typeface="+mn-lt"/>
                <a:cs typeface="Calibri" panose="020F0502020204030204" pitchFamily="34" charset="0"/>
              </a:rPr>
              <a:t>Bedroom: </a:t>
            </a:r>
            <a:r>
              <a:rPr lang="en-US" sz="1200" b="0" dirty="0">
                <a:latin typeface="+mn-lt"/>
                <a:cs typeface="Calibri" panose="020F0502020204030204" pitchFamily="34" charset="0"/>
              </a:rPr>
              <a:t>Clean all surfaces including inside/under furniture drawers. Clean windowsills, frame and glass. Dispose of trash</a:t>
            </a:r>
          </a:p>
          <a:p>
            <a:pPr marL="0" indent="0">
              <a:buNone/>
            </a:pPr>
            <a:endParaRPr lang="en-US" sz="1200" b="0" dirty="0">
              <a:latin typeface="+mn-lt"/>
              <a:cs typeface="Calibri" panose="020F0502020204030204" pitchFamily="34" charset="0"/>
            </a:endParaRPr>
          </a:p>
          <a:p>
            <a:pPr marL="342900" indent="-342900">
              <a:buFont typeface="+mj-lt"/>
              <a:buAutoNum type="arabicPeriod"/>
            </a:pPr>
            <a:endParaRPr lang="en-US" sz="1200" b="0" dirty="0">
              <a:latin typeface="+mn-lt"/>
              <a:cs typeface="Calibri" panose="020F0502020204030204" pitchFamily="34" charset="0"/>
            </a:endParaRPr>
          </a:p>
          <a:p>
            <a:pPr marL="342900" indent="-342900">
              <a:buFont typeface="+mj-lt"/>
              <a:buAutoNum type="arabicPeriod"/>
            </a:pPr>
            <a:endParaRPr lang="en-US" sz="1200" b="0" dirty="0">
              <a:latin typeface="+mn-lt"/>
              <a:cs typeface="Calibri" panose="020F0502020204030204" pitchFamily="34" charset="0"/>
            </a:endParaRPr>
          </a:p>
        </p:txBody>
      </p:sp>
    </p:spTree>
    <p:extLst>
      <p:ext uri="{BB962C8B-B14F-4D97-AF65-F5344CB8AC3E}">
        <p14:creationId xmlns:p14="http://schemas.microsoft.com/office/powerpoint/2010/main" val="253215592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14C7-D6E3-A7FC-0078-D6CEBB97A3FD}"/>
              </a:ext>
            </a:extLst>
          </p:cNvPr>
          <p:cNvSpPr>
            <a:spLocks noGrp="1"/>
          </p:cNvSpPr>
          <p:nvPr>
            <p:ph type="title"/>
          </p:nvPr>
        </p:nvSpPr>
        <p:spPr/>
        <p:txBody>
          <a:bodyPr/>
          <a:lstStyle/>
          <a:p>
            <a:pPr algn="ctr"/>
            <a:r>
              <a:rPr lang="en-US" dirty="0">
                <a:solidFill>
                  <a:schemeClr val="tx1"/>
                </a:solidFill>
              </a:rPr>
              <a:t>Health and Wellness</a:t>
            </a:r>
          </a:p>
        </p:txBody>
      </p:sp>
      <p:sp>
        <p:nvSpPr>
          <p:cNvPr id="3" name="Content Placeholder 2">
            <a:extLst>
              <a:ext uri="{FF2B5EF4-FFF2-40B4-BE49-F238E27FC236}">
                <a16:creationId xmlns:a16="http://schemas.microsoft.com/office/drawing/2014/main" id="{18AF3D62-A937-F90E-2DAE-68706216243E}"/>
              </a:ext>
            </a:extLst>
          </p:cNvPr>
          <p:cNvSpPr>
            <a:spLocks noGrp="1"/>
          </p:cNvSpPr>
          <p:nvPr>
            <p:ph idx="1"/>
          </p:nvPr>
        </p:nvSpPr>
        <p:spPr/>
        <p:txBody>
          <a:bodyPr>
            <a:normAutofit lnSpcReduction="10000"/>
          </a:bodyPr>
          <a:lstStyle/>
          <a:p>
            <a:pPr marL="0" indent="0">
              <a:buNone/>
            </a:pPr>
            <a:r>
              <a:rPr lang="en-US" dirty="0"/>
              <a:t>What does this entail?</a:t>
            </a:r>
          </a:p>
          <a:p>
            <a:pPr>
              <a:buFont typeface="Arial" panose="020B0604020202020204" pitchFamily="34" charset="0"/>
              <a:buChar char="•"/>
            </a:pPr>
            <a:r>
              <a:rPr lang="en-US" b="0" dirty="0"/>
              <a:t>This is a memo driven inspection.  They are looking for specific items laid out by a memorandum. </a:t>
            </a:r>
          </a:p>
          <a:p>
            <a:pPr>
              <a:buFont typeface="Arial" panose="020B0604020202020204" pitchFamily="34" charset="0"/>
              <a:buChar char="•"/>
            </a:pPr>
            <a:r>
              <a:rPr lang="en-US" b="0" dirty="0"/>
              <a:t>This type of inspection is to ensure a safe environment for all, and the overall good order and discipline of the barracks.</a:t>
            </a:r>
          </a:p>
          <a:p>
            <a:pPr>
              <a:buFont typeface="Arial" panose="020B0604020202020204" pitchFamily="34" charset="0"/>
              <a:buChar char="•"/>
            </a:pPr>
            <a:r>
              <a:rPr lang="en-US" b="0" dirty="0"/>
              <a:t>If something is identified as suspected contraband, the NCO will order the Soldier to stand by outside of the room and notify the chain of command. The chain of command will call the MPs as necessary. </a:t>
            </a:r>
          </a:p>
          <a:p>
            <a:pPr>
              <a:buFont typeface="Arial" panose="020B0604020202020204" pitchFamily="34" charset="0"/>
              <a:buChar char="•"/>
            </a:pPr>
            <a:r>
              <a:rPr lang="en-US" b="0" dirty="0"/>
              <a:t>NCOs should not touch or disturb suspected contraband. </a:t>
            </a:r>
          </a:p>
        </p:txBody>
      </p:sp>
    </p:spTree>
    <p:extLst>
      <p:ext uri="{BB962C8B-B14F-4D97-AF65-F5344CB8AC3E}">
        <p14:creationId xmlns:p14="http://schemas.microsoft.com/office/powerpoint/2010/main" val="92282256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295D-5474-DA2E-B4A3-41B0042182A7}"/>
              </a:ext>
            </a:extLst>
          </p:cNvPr>
          <p:cNvSpPr>
            <a:spLocks noGrp="1"/>
          </p:cNvSpPr>
          <p:nvPr>
            <p:ph type="title"/>
          </p:nvPr>
        </p:nvSpPr>
        <p:spPr/>
        <p:txBody>
          <a:bodyPr/>
          <a:lstStyle/>
          <a:p>
            <a:pPr algn="ctr"/>
            <a:r>
              <a:rPr lang="en-US" dirty="0">
                <a:solidFill>
                  <a:schemeClr val="tx1"/>
                </a:solidFill>
              </a:rPr>
              <a:t>Additional Information </a:t>
            </a:r>
          </a:p>
        </p:txBody>
      </p:sp>
      <p:sp>
        <p:nvSpPr>
          <p:cNvPr id="3" name="Content Placeholder 2">
            <a:extLst>
              <a:ext uri="{FF2B5EF4-FFF2-40B4-BE49-F238E27FC236}">
                <a16:creationId xmlns:a16="http://schemas.microsoft.com/office/drawing/2014/main" id="{C8AC9BAB-CF71-8BB2-7F1F-5D3F812886D6}"/>
              </a:ext>
            </a:extLst>
          </p:cNvPr>
          <p:cNvSpPr>
            <a:spLocks noGrp="1"/>
          </p:cNvSpPr>
          <p:nvPr>
            <p:ph idx="1"/>
          </p:nvPr>
        </p:nvSpPr>
        <p:spPr/>
        <p:txBody>
          <a:bodyPr>
            <a:normAutofit/>
          </a:bodyPr>
          <a:lstStyle/>
          <a:p>
            <a:pPr marL="0" indent="0">
              <a:buNone/>
            </a:pPr>
            <a:r>
              <a:rPr lang="en-US" dirty="0"/>
              <a:t>Visitation: </a:t>
            </a:r>
            <a:r>
              <a:rPr lang="en-US" sz="1200" b="0" dirty="0"/>
              <a:t>Soldiers may have visitors of either sex in their barracks rooms from 1700 to 2400 daily on days prior to a duty day and from 0800 to 2400 daily prior to non-duty day. Visitors are prohibited during hours 0001 to 1700 on duty days and 0001 to 0759 on on-duty days </a:t>
            </a:r>
          </a:p>
          <a:p>
            <a:pPr marL="0" indent="0">
              <a:buNone/>
            </a:pPr>
            <a:r>
              <a:rPr lang="en-US" dirty="0"/>
              <a:t>Room/Common Area Standards: </a:t>
            </a:r>
            <a:r>
              <a:rPr lang="en-US" sz="1200" b="0" dirty="0"/>
              <a:t>Soldiers may arrange and decorate their rooms within the limits of good taste. Commanders can prohibit the display in barracks of symbols, flags, posters, or other material relating to extremist groups or activities in the order to ensure good order and discipline. Nothing will be displayed that is inappropriate. </a:t>
            </a:r>
          </a:p>
          <a:p>
            <a:pPr marL="0" indent="0">
              <a:buNone/>
            </a:pPr>
            <a:r>
              <a:rPr lang="en-US" dirty="0"/>
              <a:t>Furniture:</a:t>
            </a:r>
            <a:r>
              <a:rPr lang="en-US" sz="1400" dirty="0"/>
              <a:t> </a:t>
            </a:r>
            <a:r>
              <a:rPr lang="en-US" sz="1200" b="0" dirty="0"/>
              <a:t>Soldiers may have non-government furniture, microwave ovens, telephones, civilian blankets, and other comforts.</a:t>
            </a:r>
          </a:p>
          <a:p>
            <a:pPr marL="0" indent="0">
              <a:buNone/>
            </a:pPr>
            <a:r>
              <a:rPr lang="en-US" dirty="0"/>
              <a:t>Alcohol: </a:t>
            </a:r>
            <a:r>
              <a:rPr lang="en-US" sz="1200" b="0" dirty="0"/>
              <a:t>Soldiers who are 21 years of age or older may possess or drink alcohol in the barracks within the prescribed limits. Consumption and possession by those under 21 is prohibited by law</a:t>
            </a:r>
            <a:r>
              <a:rPr lang="en-US" sz="1400" dirty="0"/>
              <a:t>. </a:t>
            </a:r>
          </a:p>
          <a:p>
            <a:pPr marL="0" indent="0">
              <a:buNone/>
            </a:pPr>
            <a:r>
              <a:rPr lang="en-US" dirty="0"/>
              <a:t>Hot Plates: </a:t>
            </a:r>
            <a:r>
              <a:rPr lang="en-US" sz="1200" b="0" dirty="0"/>
              <a:t>Hot plates, crockpots, rice cookers, and Air Fryers.  </a:t>
            </a:r>
            <a:r>
              <a:rPr lang="en-US" sz="1200" b="0" dirty="0">
                <a:highlight>
                  <a:srgbClr val="FFFF00"/>
                </a:highlight>
              </a:rPr>
              <a:t>ANYTHING THAT CREATES A FLAME</a:t>
            </a:r>
            <a:r>
              <a:rPr lang="en-US" sz="1200" b="0" dirty="0"/>
              <a:t> or </a:t>
            </a:r>
            <a:r>
              <a:rPr lang="en-US" sz="1200" b="0" dirty="0">
                <a:highlight>
                  <a:srgbClr val="FFFF00"/>
                </a:highlight>
              </a:rPr>
              <a:t>REQUIRES OIL </a:t>
            </a:r>
            <a:r>
              <a:rPr lang="en-US" sz="1200" b="0" dirty="0"/>
              <a:t>is </a:t>
            </a:r>
            <a:r>
              <a:rPr lang="en-US" sz="1200" b="0" dirty="0">
                <a:highlight>
                  <a:srgbClr val="FFFF00"/>
                </a:highlight>
              </a:rPr>
              <a:t>PROHIBITED.</a:t>
            </a:r>
            <a:endParaRPr lang="en-US" b="0" dirty="0">
              <a:highlight>
                <a:srgbClr val="FFFF00"/>
              </a:highlight>
            </a:endParaRPr>
          </a:p>
          <a:p>
            <a:pPr marL="0" indent="0">
              <a:buNone/>
            </a:pPr>
            <a:endParaRPr lang="en-US" sz="1400" dirty="0"/>
          </a:p>
          <a:p>
            <a:pPr marL="0" indent="0" algn="ctr">
              <a:buNone/>
            </a:pPr>
            <a:r>
              <a:rPr lang="en-US" sz="1400" dirty="0"/>
              <a:t>All pets are prohibited</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38672188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6D18-1E74-129F-3D78-B262D90C1B8F}"/>
              </a:ext>
            </a:extLst>
          </p:cNvPr>
          <p:cNvSpPr>
            <a:spLocks noGrp="1"/>
          </p:cNvSpPr>
          <p:nvPr>
            <p:ph type="title"/>
          </p:nvPr>
        </p:nvSpPr>
        <p:spPr/>
        <p:txBody>
          <a:bodyPr/>
          <a:lstStyle/>
          <a:p>
            <a:r>
              <a:rPr lang="en-US" dirty="0"/>
              <a:t>Purpose </a:t>
            </a:r>
          </a:p>
        </p:txBody>
      </p:sp>
      <p:sp>
        <p:nvSpPr>
          <p:cNvPr id="4" name="Content Placeholder 2">
            <a:extLst>
              <a:ext uri="{FF2B5EF4-FFF2-40B4-BE49-F238E27FC236}">
                <a16:creationId xmlns:a16="http://schemas.microsoft.com/office/drawing/2014/main" id="{9FA1FA47-CFA0-0572-0A6B-7974B166C9D0}"/>
              </a:ext>
            </a:extLst>
          </p:cNvPr>
          <p:cNvSpPr>
            <a:spLocks noGrp="1"/>
          </p:cNvSpPr>
          <p:nvPr>
            <p:ph idx="1"/>
          </p:nvPr>
        </p:nvSpPr>
        <p:spPr>
          <a:xfrm>
            <a:off x="836761" y="971258"/>
            <a:ext cx="7772400" cy="5446319"/>
          </a:xfrm>
        </p:spPr>
        <p:txBody>
          <a:bodyPr>
            <a:normAutofit/>
          </a:bodyPr>
          <a:lstStyle/>
          <a:p>
            <a:pPr marL="0" indent="0" algn="ctr">
              <a:buNone/>
            </a:pPr>
            <a:r>
              <a:rPr lang="en-US" sz="2000" dirty="0">
                <a:latin typeface="+mn-lt"/>
                <a:cs typeface="Calibri" panose="020F0502020204030204" pitchFamily="34" charset="0"/>
              </a:rPr>
              <a:t>Soldiers have the inherent right to live in a </a:t>
            </a:r>
            <a:r>
              <a:rPr lang="en-US" sz="2000" u="sng" dirty="0">
                <a:latin typeface="+mn-lt"/>
                <a:cs typeface="Calibri" panose="020F0502020204030204" pitchFamily="34" charset="0"/>
              </a:rPr>
              <a:t>safe</a:t>
            </a:r>
            <a:r>
              <a:rPr lang="en-US" sz="2000" dirty="0">
                <a:latin typeface="+mn-lt"/>
                <a:cs typeface="Calibri" panose="020F0502020204030204" pitchFamily="34" charset="0"/>
              </a:rPr>
              <a:t>, </a:t>
            </a:r>
            <a:r>
              <a:rPr lang="en-US" sz="2000" u="sng" dirty="0">
                <a:latin typeface="+mn-lt"/>
                <a:cs typeface="Calibri" panose="020F0502020204030204" pitchFamily="34" charset="0"/>
              </a:rPr>
              <a:t>secure</a:t>
            </a:r>
            <a:r>
              <a:rPr lang="en-US" sz="2000" dirty="0">
                <a:latin typeface="+mn-lt"/>
                <a:cs typeface="Calibri" panose="020F0502020204030204" pitchFamily="34" charset="0"/>
              </a:rPr>
              <a:t>, </a:t>
            </a:r>
            <a:r>
              <a:rPr lang="en-US" sz="2000" u="sng" dirty="0">
                <a:latin typeface="+mn-lt"/>
                <a:cs typeface="Calibri" panose="020F0502020204030204" pitchFamily="34" charset="0"/>
              </a:rPr>
              <a:t>functional</a:t>
            </a:r>
            <a:r>
              <a:rPr lang="en-US" sz="2000" dirty="0">
                <a:latin typeface="+mn-lt"/>
                <a:cs typeface="Calibri" panose="020F0502020204030204" pitchFamily="34" charset="0"/>
              </a:rPr>
              <a:t>, and </a:t>
            </a:r>
            <a:r>
              <a:rPr lang="en-US" sz="2000" u="sng" dirty="0">
                <a:latin typeface="+mn-lt"/>
                <a:cs typeface="Calibri" panose="020F0502020204030204" pitchFamily="34" charset="0"/>
              </a:rPr>
              <a:t>clean</a:t>
            </a:r>
            <a:r>
              <a:rPr lang="en-US" sz="2000" dirty="0">
                <a:latin typeface="+mn-lt"/>
                <a:cs typeface="Calibri" panose="020F0502020204030204" pitchFamily="34" charset="0"/>
              </a:rPr>
              <a:t> barracks room. Leaders and Soldiers will work together to ensure a healthy living condition for all Mountain Soldiers.</a:t>
            </a:r>
          </a:p>
          <a:p>
            <a:pPr marL="0" indent="0" algn="ctr">
              <a:buNone/>
            </a:pPr>
            <a:endParaRPr lang="en-US" sz="2000" dirty="0">
              <a:latin typeface="+mn-lt"/>
              <a:cs typeface="Calibri" panose="020F0502020204030204" pitchFamily="34" charset="0"/>
            </a:endParaRPr>
          </a:p>
          <a:p>
            <a:pPr marL="0" indent="0" algn="ctr">
              <a:buNone/>
            </a:pPr>
            <a:r>
              <a:rPr lang="en-US" sz="1600" dirty="0">
                <a:latin typeface="+mn-lt"/>
                <a:cs typeface="Calibri" panose="020F0502020204030204" pitchFamily="34" charset="0"/>
              </a:rPr>
              <a:t>Each </a:t>
            </a:r>
            <a:r>
              <a:rPr lang="en-US" sz="1600" dirty="0">
                <a:solidFill>
                  <a:srgbClr val="FF0000"/>
                </a:solidFill>
                <a:latin typeface="+mn-lt"/>
                <a:cs typeface="Calibri" panose="020F0502020204030204" pitchFamily="34" charset="0"/>
              </a:rPr>
              <a:t>Soldier</a:t>
            </a:r>
            <a:r>
              <a:rPr lang="en-US" sz="1600" dirty="0">
                <a:latin typeface="+mn-lt"/>
                <a:cs typeface="Calibri" panose="020F0502020204030204" pitchFamily="34" charset="0"/>
              </a:rPr>
              <a:t> has the individual responsibility to follow the policies and guidelines established for the barracks and will be held accountable for their actions; good or bad. </a:t>
            </a:r>
          </a:p>
          <a:p>
            <a:pPr marL="0" indent="0" algn="ctr">
              <a:buNone/>
            </a:pPr>
            <a:r>
              <a:rPr lang="en-US" sz="1600" dirty="0">
                <a:latin typeface="+mn-lt"/>
                <a:cs typeface="Calibri" panose="020F0502020204030204" pitchFamily="34" charset="0"/>
              </a:rPr>
              <a:t>Each </a:t>
            </a:r>
            <a:r>
              <a:rPr lang="en-US" sz="1600" dirty="0">
                <a:solidFill>
                  <a:srgbClr val="FF0000"/>
                </a:solidFill>
                <a:latin typeface="+mn-lt"/>
                <a:cs typeface="Calibri" panose="020F0502020204030204" pitchFamily="34" charset="0"/>
              </a:rPr>
              <a:t>Leader</a:t>
            </a:r>
            <a:r>
              <a:rPr lang="en-US" sz="1600" dirty="0">
                <a:latin typeface="+mn-lt"/>
                <a:cs typeface="Calibri" panose="020F0502020204030204" pitchFamily="34" charset="0"/>
              </a:rPr>
              <a:t> has a responsibility to inspect and correct the barracks to ensure a safe, secure, clean, and functional living environment and has the authority to enforce the standard. </a:t>
            </a:r>
          </a:p>
          <a:p>
            <a:pPr marL="0" indent="0" algn="ctr">
              <a:buNone/>
            </a:pPr>
            <a:endParaRPr lang="en-US" dirty="0">
              <a:latin typeface="+mn-lt"/>
              <a:cs typeface="Calibri" panose="020F0502020204030204" pitchFamily="34" charset="0"/>
            </a:endParaRPr>
          </a:p>
          <a:p>
            <a:pPr marL="0" indent="0" algn="ctr">
              <a:buNone/>
            </a:pPr>
            <a:endParaRPr lang="en-US" dirty="0">
              <a:latin typeface="+mn-lt"/>
              <a:cs typeface="Calibri" panose="020F0502020204030204" pitchFamily="34" charset="0"/>
            </a:endParaRPr>
          </a:p>
          <a:p>
            <a:pPr>
              <a:buFont typeface="Arial" panose="020B0604020202020204" pitchFamily="34" charset="0"/>
              <a:buChar char="•"/>
            </a:pPr>
            <a:endParaRPr lang="en-US" sz="1200" dirty="0">
              <a:latin typeface="+mn-lt"/>
              <a:cs typeface="Calibri" panose="020F0502020204030204" pitchFamily="34" charset="0"/>
            </a:endParaRPr>
          </a:p>
          <a:p>
            <a:pPr>
              <a:buFont typeface="Arial" panose="020B0604020202020204" pitchFamily="34" charset="0"/>
              <a:buChar char="•"/>
            </a:pPr>
            <a:endParaRPr lang="en-US" sz="1200" dirty="0">
              <a:latin typeface="+mn-lt"/>
              <a:cs typeface="Calibri" panose="020F0502020204030204" pitchFamily="34" charset="0"/>
            </a:endParaRPr>
          </a:p>
          <a:p>
            <a:pPr marL="342900" indent="-342900">
              <a:buFont typeface="+mj-lt"/>
              <a:buAutoNum type="arabicPeriod"/>
            </a:pPr>
            <a:endParaRPr lang="en-US" sz="1200" dirty="0">
              <a:latin typeface="+mn-lt"/>
              <a:cs typeface="Calibri" panose="020F0502020204030204" pitchFamily="34" charset="0"/>
            </a:endParaRPr>
          </a:p>
        </p:txBody>
      </p:sp>
      <p:sp>
        <p:nvSpPr>
          <p:cNvPr id="3" name="TextBox 2">
            <a:extLst>
              <a:ext uri="{FF2B5EF4-FFF2-40B4-BE49-F238E27FC236}">
                <a16:creationId xmlns:a16="http://schemas.microsoft.com/office/drawing/2014/main" id="{27C38859-3A60-355D-522B-7D4F3641B45A}"/>
              </a:ext>
            </a:extLst>
          </p:cNvPr>
          <p:cNvSpPr txBox="1"/>
          <p:nvPr/>
        </p:nvSpPr>
        <p:spPr>
          <a:xfrm>
            <a:off x="2636667" y="266330"/>
            <a:ext cx="3515557" cy="523220"/>
          </a:xfrm>
          <a:prstGeom prst="rect">
            <a:avLst/>
          </a:prstGeom>
          <a:noFill/>
        </p:spPr>
        <p:txBody>
          <a:bodyPr wrap="square" rtlCol="0">
            <a:spAutoFit/>
          </a:bodyPr>
          <a:lstStyle/>
          <a:p>
            <a:pPr algn="ctr"/>
            <a:r>
              <a:rPr lang="en-US" sz="2800" b="1" dirty="0"/>
              <a:t>Purpose</a:t>
            </a:r>
          </a:p>
        </p:txBody>
      </p:sp>
    </p:spTree>
    <p:extLst>
      <p:ext uri="{BB962C8B-B14F-4D97-AF65-F5344CB8AC3E}">
        <p14:creationId xmlns:p14="http://schemas.microsoft.com/office/powerpoint/2010/main" val="156822274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082B1C-295F-E818-E837-44A8A0851357}"/>
              </a:ext>
            </a:extLst>
          </p:cNvPr>
          <p:cNvPicPr>
            <a:picLocks noChangeAspect="1"/>
          </p:cNvPicPr>
          <p:nvPr/>
        </p:nvPicPr>
        <p:blipFill>
          <a:blip r:embed="rId2"/>
          <a:stretch>
            <a:fillRect/>
          </a:stretch>
        </p:blipFill>
        <p:spPr>
          <a:xfrm>
            <a:off x="895498" y="1920709"/>
            <a:ext cx="7353002" cy="4833256"/>
          </a:xfrm>
          <a:prstGeom prst="rect">
            <a:avLst/>
          </a:prstGeom>
        </p:spPr>
      </p:pic>
      <p:sp>
        <p:nvSpPr>
          <p:cNvPr id="2" name="Title 1">
            <a:extLst>
              <a:ext uri="{FF2B5EF4-FFF2-40B4-BE49-F238E27FC236}">
                <a16:creationId xmlns:a16="http://schemas.microsoft.com/office/drawing/2014/main" id="{2C0F575F-23C4-50DA-1781-ECDC27FCA25E}"/>
              </a:ext>
            </a:extLst>
          </p:cNvPr>
          <p:cNvSpPr>
            <a:spLocks noGrp="1"/>
          </p:cNvSpPr>
          <p:nvPr>
            <p:ph type="title"/>
          </p:nvPr>
        </p:nvSpPr>
        <p:spPr>
          <a:xfrm>
            <a:off x="727969" y="104035"/>
            <a:ext cx="8064072" cy="480131"/>
          </a:xfrm>
        </p:spPr>
        <p:txBody>
          <a:bodyPr/>
          <a:lstStyle/>
          <a:p>
            <a:pPr algn="ctr"/>
            <a:r>
              <a:rPr lang="en-US" dirty="0">
                <a:solidFill>
                  <a:schemeClr val="tx1"/>
                </a:solidFill>
              </a:rPr>
              <a:t>Who Is Authorized a Barracks Room</a:t>
            </a:r>
            <a:r>
              <a:rPr lang="en-US" dirty="0"/>
              <a:t> </a:t>
            </a:r>
          </a:p>
        </p:txBody>
      </p:sp>
      <p:sp>
        <p:nvSpPr>
          <p:cNvPr id="3" name="Content Placeholder 2">
            <a:extLst>
              <a:ext uri="{FF2B5EF4-FFF2-40B4-BE49-F238E27FC236}">
                <a16:creationId xmlns:a16="http://schemas.microsoft.com/office/drawing/2014/main" id="{B8418632-3FFE-0AFE-CE1F-A2DD2759BF7B}"/>
              </a:ext>
            </a:extLst>
          </p:cNvPr>
          <p:cNvSpPr>
            <a:spLocks noGrp="1"/>
          </p:cNvSpPr>
          <p:nvPr>
            <p:ph idx="1"/>
          </p:nvPr>
        </p:nvSpPr>
        <p:spPr>
          <a:xfrm>
            <a:off x="928201" y="711257"/>
            <a:ext cx="7772400" cy="4351338"/>
          </a:xfrm>
        </p:spPr>
        <p:txBody>
          <a:bodyPr>
            <a:normAutofit/>
          </a:bodyPr>
          <a:lstStyle/>
          <a:p>
            <a:pPr>
              <a:buFont typeface="Arial" panose="020B0604020202020204" pitchFamily="34" charset="0"/>
              <a:buChar char="•"/>
            </a:pPr>
            <a:endParaRPr lang="en-US" sz="1800" dirty="0">
              <a:latin typeface="+mj-lt"/>
              <a:cs typeface="Calibri" panose="020F0502020204030204" pitchFamily="34" charset="0"/>
            </a:endParaRPr>
          </a:p>
          <a:p>
            <a:pPr>
              <a:buFont typeface="Arial" panose="020B0604020202020204" pitchFamily="34" charset="0"/>
              <a:buChar char="•"/>
            </a:pPr>
            <a:r>
              <a:rPr lang="en-US" sz="1800" dirty="0">
                <a:latin typeface="+mj-lt"/>
                <a:cs typeface="Calibri" panose="020F0502020204030204" pitchFamily="34" charset="0"/>
              </a:rPr>
              <a:t>Soldiers in the ranks of Private (E-1) thorough Sergeant (E-5)</a:t>
            </a:r>
          </a:p>
          <a:p>
            <a:pPr>
              <a:buFont typeface="Arial" panose="020B0604020202020204" pitchFamily="34" charset="0"/>
              <a:buChar char="•"/>
            </a:pPr>
            <a:r>
              <a:rPr lang="en-US" sz="1800" dirty="0">
                <a:latin typeface="+mj-lt"/>
                <a:cs typeface="Calibri" panose="020F0502020204030204" pitchFamily="34" charset="0"/>
              </a:rPr>
              <a:t>A single Soldier is someone who would be entitled allowance at the “without dependent” rate </a:t>
            </a:r>
          </a:p>
          <a:p>
            <a:pPr>
              <a:buFont typeface="Arial" panose="020B0604020202020204" pitchFamily="34" charset="0"/>
              <a:buChar char="•"/>
            </a:pPr>
            <a:endParaRPr lang="en-US" sz="1800" dirty="0">
              <a:latin typeface="+mj-lt"/>
              <a:cs typeface="Calibri" panose="020F0502020204030204" pitchFamily="34" charset="0"/>
            </a:endParaRPr>
          </a:p>
        </p:txBody>
      </p:sp>
      <p:sp>
        <p:nvSpPr>
          <p:cNvPr id="6" name="TextBox 5">
            <a:extLst>
              <a:ext uri="{FF2B5EF4-FFF2-40B4-BE49-F238E27FC236}">
                <a16:creationId xmlns:a16="http://schemas.microsoft.com/office/drawing/2014/main" id="{889AA7DB-4ABF-C97A-88D7-F1D8CCB52194}"/>
              </a:ext>
            </a:extLst>
          </p:cNvPr>
          <p:cNvSpPr txBox="1"/>
          <p:nvPr/>
        </p:nvSpPr>
        <p:spPr>
          <a:xfrm>
            <a:off x="1220598" y="1963337"/>
            <a:ext cx="6702803" cy="261610"/>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The flow chart below outlines the processes in determining the appropriate steps to assigning barracks rooms </a:t>
            </a:r>
          </a:p>
        </p:txBody>
      </p:sp>
    </p:spTree>
    <p:extLst>
      <p:ext uri="{BB962C8B-B14F-4D97-AF65-F5344CB8AC3E}">
        <p14:creationId xmlns:p14="http://schemas.microsoft.com/office/powerpoint/2010/main" val="10183915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7AD4-B723-14B7-C3B6-189DC7D72419}"/>
              </a:ext>
            </a:extLst>
          </p:cNvPr>
          <p:cNvSpPr>
            <a:spLocks noGrp="1"/>
          </p:cNvSpPr>
          <p:nvPr>
            <p:ph type="title"/>
          </p:nvPr>
        </p:nvSpPr>
        <p:spPr>
          <a:xfrm>
            <a:off x="836761" y="104035"/>
            <a:ext cx="7955280" cy="480131"/>
          </a:xfrm>
        </p:spPr>
        <p:txBody>
          <a:bodyPr/>
          <a:lstStyle/>
          <a:p>
            <a:pPr algn="ctr"/>
            <a:r>
              <a:rPr lang="en-US" dirty="0">
                <a:solidFill>
                  <a:schemeClr val="tx1"/>
                </a:solidFill>
              </a:rPr>
              <a:t>Soldier Responsibilities </a:t>
            </a:r>
          </a:p>
        </p:txBody>
      </p:sp>
      <p:sp>
        <p:nvSpPr>
          <p:cNvPr id="3" name="Content Placeholder 2">
            <a:extLst>
              <a:ext uri="{FF2B5EF4-FFF2-40B4-BE49-F238E27FC236}">
                <a16:creationId xmlns:a16="http://schemas.microsoft.com/office/drawing/2014/main" id="{C0B9352B-E458-B89A-9F56-6A05E585902B}"/>
              </a:ext>
            </a:extLst>
          </p:cNvPr>
          <p:cNvSpPr>
            <a:spLocks noGrp="1"/>
          </p:cNvSpPr>
          <p:nvPr>
            <p:ph idx="1"/>
          </p:nvPr>
        </p:nvSpPr>
        <p:spPr>
          <a:xfrm>
            <a:off x="836761" y="857561"/>
            <a:ext cx="7772400" cy="4351338"/>
          </a:xfrm>
        </p:spPr>
        <p:txBody>
          <a:bodyPr>
            <a:noAutofit/>
          </a:bodyPr>
          <a:lstStyle/>
          <a:p>
            <a:pPr algn="l" rtl="0" fontAlgn="base">
              <a:buFont typeface="Arial" panose="020B0604020202020204" pitchFamily="34" charset="0"/>
              <a:buChar char="•"/>
            </a:pPr>
            <a:r>
              <a:rPr lang="en-US" sz="1800" dirty="0">
                <a:solidFill>
                  <a:srgbClr val="000000"/>
                </a:solidFill>
                <a:latin typeface="+mj-lt"/>
                <a:cs typeface="Calibri" panose="020F0502020204030204" pitchFamily="34" charset="0"/>
              </a:rPr>
              <a:t>Following established rules of conduct and joint occupancy of living quarters </a:t>
            </a:r>
          </a:p>
          <a:p>
            <a:pPr algn="l" rtl="0" fontAlgn="base">
              <a:buFont typeface="Arial" panose="020B0604020202020204" pitchFamily="34" charset="0"/>
              <a:buChar char="•"/>
            </a:pPr>
            <a:r>
              <a:rPr lang="en-US" sz="1800" i="0" dirty="0">
                <a:solidFill>
                  <a:srgbClr val="000000"/>
                </a:solidFill>
                <a:effectLst/>
                <a:latin typeface="+mj-lt"/>
                <a:cs typeface="Calibri" panose="020F0502020204030204" pitchFamily="34" charset="0"/>
              </a:rPr>
              <a:t>General house keeping, such as cleanliness of rooms, closets, kitchenette, </a:t>
            </a:r>
            <a:r>
              <a:rPr lang="en-US" sz="1800" dirty="0">
                <a:solidFill>
                  <a:srgbClr val="000000"/>
                </a:solidFill>
                <a:latin typeface="+mj-lt"/>
                <a:cs typeface="Calibri" panose="020F0502020204030204" pitchFamily="34" charset="0"/>
              </a:rPr>
              <a:t>l</a:t>
            </a:r>
            <a:r>
              <a:rPr lang="en-US" sz="1800" i="0" dirty="0">
                <a:solidFill>
                  <a:srgbClr val="000000"/>
                </a:solidFill>
                <a:effectLst/>
                <a:latin typeface="+mj-lt"/>
                <a:cs typeface="Calibri" panose="020F0502020204030204" pitchFamily="34" charset="0"/>
              </a:rPr>
              <a:t>atrines, appliances, shared space, and common areas</a:t>
            </a:r>
          </a:p>
          <a:p>
            <a:pPr algn="l" rtl="0" fontAlgn="base">
              <a:buFont typeface="Arial" panose="020B0604020202020204" pitchFamily="34" charset="0"/>
              <a:buChar char="•"/>
            </a:pPr>
            <a:r>
              <a:rPr lang="en-US" sz="1800" i="0" dirty="0">
                <a:solidFill>
                  <a:srgbClr val="000000"/>
                </a:solidFill>
                <a:effectLst/>
                <a:latin typeface="+mj-lt"/>
                <a:cs typeface="Calibri" panose="020F0502020204030204" pitchFamily="34" charset="0"/>
              </a:rPr>
              <a:t>Actively promote energy conservation; secure all windows and doors  </a:t>
            </a:r>
          </a:p>
          <a:p>
            <a:pPr algn="l" rtl="0" fontAlgn="base">
              <a:buFont typeface="Arial" panose="020B0604020202020204" pitchFamily="34" charset="0"/>
              <a:buChar char="•"/>
            </a:pPr>
            <a:r>
              <a:rPr lang="en-US" sz="1800" dirty="0">
                <a:solidFill>
                  <a:srgbClr val="000000"/>
                </a:solidFill>
                <a:latin typeface="+mj-lt"/>
                <a:cs typeface="Calibri" panose="020F0502020204030204" pitchFamily="34" charset="0"/>
              </a:rPr>
              <a:t>Positive control of room key</a:t>
            </a:r>
            <a:endParaRPr lang="en-US" sz="1800" i="0" dirty="0">
              <a:solidFill>
                <a:srgbClr val="000000"/>
              </a:solidFill>
              <a:effectLst/>
              <a:latin typeface="+mj-lt"/>
              <a:cs typeface="Calibri" panose="020F0502020204030204" pitchFamily="34" charset="0"/>
            </a:endParaRPr>
          </a:p>
          <a:p>
            <a:pPr algn="l" rtl="0" fontAlgn="base">
              <a:buFont typeface="Arial" panose="020B0604020202020204" pitchFamily="34" charset="0"/>
              <a:buChar char="•"/>
            </a:pPr>
            <a:r>
              <a:rPr lang="en-US" sz="1800" dirty="0">
                <a:solidFill>
                  <a:srgbClr val="000000"/>
                </a:solidFill>
                <a:latin typeface="+mj-lt"/>
                <a:cs typeface="Calibri" panose="020F0502020204030204" pitchFamily="34" charset="0"/>
              </a:rPr>
              <a:t>Report incidents of vandalism and neglect to </a:t>
            </a:r>
            <a:r>
              <a:rPr lang="en-US" sz="1800" dirty="0">
                <a:solidFill>
                  <a:srgbClr val="FF0000"/>
                </a:solidFill>
                <a:latin typeface="+mj-lt"/>
                <a:cs typeface="Calibri" panose="020F0502020204030204" pitchFamily="34" charset="0"/>
              </a:rPr>
              <a:t>C/B/T CQ NCO</a:t>
            </a:r>
          </a:p>
          <a:p>
            <a:pPr algn="l" rtl="0" fontAlgn="base">
              <a:buFont typeface="Arial" panose="020B0604020202020204" pitchFamily="34" charset="0"/>
              <a:buChar char="•"/>
            </a:pPr>
            <a:r>
              <a:rPr lang="en-US" sz="1800" dirty="0">
                <a:solidFill>
                  <a:srgbClr val="000000"/>
                </a:solidFill>
                <a:latin typeface="+mj-lt"/>
                <a:cs typeface="Calibri" panose="020F0502020204030204" pitchFamily="34" charset="0"/>
              </a:rPr>
              <a:t>Responsible for visitors’ actions and negligence </a:t>
            </a:r>
          </a:p>
          <a:p>
            <a:pPr algn="l" rtl="0" fontAlgn="base">
              <a:buFont typeface="Arial" panose="020B0604020202020204" pitchFamily="34" charset="0"/>
              <a:buChar char="•"/>
            </a:pPr>
            <a:r>
              <a:rPr lang="en-US" sz="1800" dirty="0">
                <a:solidFill>
                  <a:srgbClr val="000000"/>
                </a:solidFill>
                <a:latin typeface="+mj-lt"/>
                <a:cs typeface="Calibri" panose="020F0502020204030204" pitchFamily="34" charset="0"/>
              </a:rPr>
              <a:t>Report all maintenance requirements through ARMA and report to first line supervisor </a:t>
            </a:r>
          </a:p>
          <a:p>
            <a:pPr algn="l" rtl="0" fontAlgn="base">
              <a:buFont typeface="Arial" panose="020B0604020202020204" pitchFamily="34" charset="0"/>
              <a:buChar char="•"/>
            </a:pPr>
            <a:r>
              <a:rPr lang="en-US" sz="1800" i="0" u="none" strike="noStrike" dirty="0">
                <a:solidFill>
                  <a:srgbClr val="000000"/>
                </a:solidFill>
                <a:effectLst/>
                <a:latin typeface="+mj-lt"/>
                <a:cs typeface="Calibri" panose="020F0502020204030204" pitchFamily="34" charset="0"/>
              </a:rPr>
              <a:t>All trash is to be removed and discarded in a dumpster or recycling container. If dumpster is full, contact  LeMay to empty dumpster again.  This service is on a pre-paid contract.  No unit funds needed. LeMay phone number is on the front of every dumpster. If problem persists, call DPW@ (253) 967-3803 / 1781</a:t>
            </a:r>
            <a:endParaRPr lang="en-US" sz="1800" i="0" dirty="0">
              <a:solidFill>
                <a:srgbClr val="000000"/>
              </a:solidFill>
              <a:effectLst/>
              <a:latin typeface="+mj-lt"/>
              <a:cs typeface="Calibri" panose="020F0502020204030204" pitchFamily="34" charset="0"/>
            </a:endParaRPr>
          </a:p>
          <a:p>
            <a:pPr algn="l" rtl="0" fontAlgn="base">
              <a:buFont typeface="Arial" panose="020B0604020202020204" pitchFamily="34" charset="0"/>
              <a:buChar char="•"/>
            </a:pPr>
            <a:r>
              <a:rPr lang="en-US" sz="1800" i="0" u="none" strike="noStrike" dirty="0">
                <a:solidFill>
                  <a:srgbClr val="000000"/>
                </a:solidFill>
                <a:effectLst/>
                <a:latin typeface="+mj-lt"/>
                <a:cs typeface="Calibri" panose="020F0502020204030204" pitchFamily="34" charset="0"/>
              </a:rPr>
              <a:t>Do not put trash on ground around dumpster.</a:t>
            </a:r>
            <a:r>
              <a:rPr lang="en-US" sz="1800" i="0" dirty="0">
                <a:solidFill>
                  <a:srgbClr val="000000"/>
                </a:solidFill>
                <a:effectLst/>
                <a:latin typeface="+mj-lt"/>
                <a:cs typeface="Calibri" panose="020F0502020204030204" pitchFamily="34" charset="0"/>
              </a:rPr>
              <a:t>​</a:t>
            </a:r>
          </a:p>
          <a:p>
            <a:pPr algn="l" rtl="0" fontAlgn="base">
              <a:buFont typeface="Arial" panose="020B0604020202020204" pitchFamily="34" charset="0"/>
              <a:buChar char="•"/>
            </a:pPr>
            <a:endParaRPr lang="en-US" sz="1800" dirty="0">
              <a:solidFill>
                <a:srgbClr val="000000"/>
              </a:solidFill>
              <a:latin typeface="+mj-lt"/>
              <a:cs typeface="Calibri" panose="020F0502020204030204" pitchFamily="34" charset="0"/>
            </a:endParaRPr>
          </a:p>
          <a:p>
            <a:pPr algn="l" rtl="0" fontAlgn="base">
              <a:buFont typeface="Arial" panose="020B0604020202020204" pitchFamily="34" charset="0"/>
              <a:buChar char="•"/>
            </a:pPr>
            <a:endParaRPr lang="en-US" sz="1800" i="0" dirty="0">
              <a:solidFill>
                <a:srgbClr val="000000"/>
              </a:solidFill>
              <a:effectLst/>
              <a:latin typeface="+mj-lt"/>
              <a:cs typeface="Calibri" panose="020F0502020204030204" pitchFamily="34" charset="0"/>
            </a:endParaRPr>
          </a:p>
          <a:p>
            <a:pPr algn="l" rtl="0" fontAlgn="base">
              <a:buFont typeface="Arial" panose="020B0604020202020204" pitchFamily="34" charset="0"/>
              <a:buChar char="•"/>
            </a:pPr>
            <a:endParaRPr lang="en-US" sz="1800" i="0" dirty="0">
              <a:solidFill>
                <a:srgbClr val="000000"/>
              </a:solidFill>
              <a:effectLst/>
              <a:latin typeface="+mj-lt"/>
              <a:cs typeface="Calibri" panose="020F0502020204030204" pitchFamily="34" charset="0"/>
            </a:endParaRPr>
          </a:p>
          <a:p>
            <a:endParaRPr lang="en-US" sz="1800" dirty="0">
              <a:latin typeface="+mj-lt"/>
              <a:cs typeface="Calibri" panose="020F0502020204030204" pitchFamily="34" charset="0"/>
            </a:endParaRPr>
          </a:p>
        </p:txBody>
      </p:sp>
    </p:spTree>
    <p:extLst>
      <p:ext uri="{BB962C8B-B14F-4D97-AF65-F5344CB8AC3E}">
        <p14:creationId xmlns:p14="http://schemas.microsoft.com/office/powerpoint/2010/main" val="181425481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8935-31E8-F980-FCE7-42C4F0660510}"/>
              </a:ext>
            </a:extLst>
          </p:cNvPr>
          <p:cNvSpPr>
            <a:spLocks noGrp="1"/>
          </p:cNvSpPr>
          <p:nvPr>
            <p:ph type="title"/>
          </p:nvPr>
        </p:nvSpPr>
        <p:spPr/>
        <p:txBody>
          <a:bodyPr/>
          <a:lstStyle/>
          <a:p>
            <a:pPr algn="ctr"/>
            <a:r>
              <a:rPr lang="en-US" dirty="0">
                <a:solidFill>
                  <a:schemeClr val="tx1"/>
                </a:solidFill>
              </a:rPr>
              <a:t>Leader Responsibilities </a:t>
            </a:r>
          </a:p>
        </p:txBody>
      </p:sp>
      <p:sp>
        <p:nvSpPr>
          <p:cNvPr id="3" name="Content Placeholder 2">
            <a:extLst>
              <a:ext uri="{FF2B5EF4-FFF2-40B4-BE49-F238E27FC236}">
                <a16:creationId xmlns:a16="http://schemas.microsoft.com/office/drawing/2014/main" id="{6E7DB8BF-41D1-0EB3-9FDD-E59B7CAA5A01}"/>
              </a:ext>
            </a:extLst>
          </p:cNvPr>
          <p:cNvSpPr>
            <a:spLocks noGrp="1"/>
          </p:cNvSpPr>
          <p:nvPr>
            <p:ph idx="1"/>
          </p:nvPr>
        </p:nvSpPr>
        <p:spPr>
          <a:xfrm>
            <a:off x="836761" y="1095305"/>
            <a:ext cx="7772400" cy="4351338"/>
          </a:xfrm>
        </p:spPr>
        <p:txBody>
          <a:bodyPr vert="horz" lIns="91440" tIns="45720" rIns="91440" bIns="45720" rtlCol="0" anchor="t">
            <a:normAutofit/>
          </a:bodyPr>
          <a:lstStyle/>
          <a:p>
            <a:pPr marL="172720" indent="-172720">
              <a:buFont typeface="Arial" panose="020B0604020202020204" pitchFamily="34" charset="0"/>
              <a:buChar char="•"/>
            </a:pPr>
            <a:r>
              <a:rPr lang="en-US" sz="1800" dirty="0">
                <a:latin typeface="+mj-lt"/>
                <a:cs typeface="Calibri" panose="020F0502020204030204" pitchFamily="34" charset="0"/>
              </a:rPr>
              <a:t>Address maintenance and repair issues through </a:t>
            </a:r>
            <a:r>
              <a:rPr lang="en-US" sz="1800" dirty="0" err="1">
                <a:latin typeface="+mj-lt"/>
                <a:cs typeface="Calibri" panose="020F0502020204030204" pitchFamily="34" charset="0"/>
              </a:rPr>
              <a:t>ArMA</a:t>
            </a:r>
            <a:r>
              <a:rPr lang="en-US" sz="1800" dirty="0">
                <a:latin typeface="+mj-lt"/>
                <a:cs typeface="Calibri" panose="020F0502020204030204" pitchFamily="34" charset="0"/>
              </a:rPr>
              <a:t> and the facility manager</a:t>
            </a:r>
          </a:p>
          <a:p>
            <a:pPr marL="172720" indent="-172720">
              <a:buFont typeface="Arial" panose="020B0604020202020204" pitchFamily="34" charset="0"/>
              <a:buChar char="•"/>
            </a:pPr>
            <a:r>
              <a:rPr lang="en-US" sz="1800" dirty="0">
                <a:latin typeface="+mj-lt"/>
                <a:cs typeface="Calibri" panose="020F0502020204030204" pitchFamily="34" charset="0"/>
              </a:rPr>
              <a:t>Understand key control and issuance </a:t>
            </a:r>
          </a:p>
          <a:p>
            <a:pPr marL="172720" indent="-172720">
              <a:buFont typeface="Arial" panose="020B0604020202020204" pitchFamily="34" charset="0"/>
              <a:buChar char="•"/>
            </a:pPr>
            <a:r>
              <a:rPr lang="en-US" sz="1800" dirty="0">
                <a:latin typeface="+mj-lt"/>
                <a:cs typeface="Calibri"/>
              </a:rPr>
              <a:t>Conduct inspections IAW inspection type (Formal, General, Health and Welfare) and IAW CBT SOP</a:t>
            </a:r>
          </a:p>
          <a:p>
            <a:pPr marL="172720" indent="-172720">
              <a:buFont typeface="Arial" panose="020B0604020202020204" pitchFamily="34" charset="0"/>
              <a:buChar char="•"/>
            </a:pPr>
            <a:r>
              <a:rPr lang="en-US" sz="1800" dirty="0">
                <a:latin typeface="+mj-lt"/>
                <a:cs typeface="Calibri" panose="020F0502020204030204" pitchFamily="34" charset="0"/>
              </a:rPr>
              <a:t>Properly clear room and report status to facility manager after Soldier moves rooms</a:t>
            </a:r>
          </a:p>
          <a:p>
            <a:pPr marL="172720" indent="-172720">
              <a:buFont typeface="Arial" panose="020B0604020202020204" pitchFamily="34" charset="0"/>
              <a:buChar char="•"/>
            </a:pPr>
            <a:r>
              <a:rPr lang="en-US" sz="1800" dirty="0">
                <a:latin typeface="+mj-lt"/>
                <a:cs typeface="Calibri" panose="020F0502020204030204" pitchFamily="34" charset="0"/>
              </a:rPr>
              <a:t>Maintain good order and discipline by enforcing appropriate retraining for infractions</a:t>
            </a:r>
          </a:p>
          <a:p>
            <a:pPr marL="172720" indent="-172720">
              <a:buFont typeface="Arial" panose="020B0604020202020204" pitchFamily="34" charset="0"/>
              <a:buChar char="•"/>
            </a:pPr>
            <a:r>
              <a:rPr lang="en-US" sz="1800" dirty="0">
                <a:latin typeface="+mj-lt"/>
                <a:cs typeface="Calibri" panose="020F0502020204030204" pitchFamily="34" charset="0"/>
              </a:rPr>
              <a:t>Maintain an up-to-date door label IAW unit SOP</a:t>
            </a:r>
          </a:p>
          <a:p>
            <a:pPr marL="172720" indent="-172720">
              <a:buFont typeface="Arial" panose="020B0604020202020204" pitchFamily="34" charset="0"/>
              <a:buChar char="•"/>
            </a:pPr>
            <a:r>
              <a:rPr lang="en-US" sz="1800" dirty="0">
                <a:latin typeface="+mj-lt"/>
                <a:cs typeface="Calibri" panose="020F0502020204030204" pitchFamily="34" charset="0"/>
              </a:rPr>
              <a:t>Ensure facility manager has accurate accountability for Soldier to room (EMH)</a:t>
            </a:r>
          </a:p>
          <a:p>
            <a:pPr marL="0" indent="0">
              <a:buNone/>
            </a:pPr>
            <a:endParaRPr lang="en-US" sz="1800" dirty="0">
              <a:latin typeface="+mj-lt"/>
              <a:cs typeface="Calibri" panose="020F0502020204030204" pitchFamily="34" charset="0"/>
            </a:endParaRPr>
          </a:p>
          <a:p>
            <a:pPr marL="172720" indent="-172720">
              <a:buFont typeface="Arial" panose="020B0604020202020204" pitchFamily="34" charset="0"/>
              <a:buChar char="•"/>
            </a:pPr>
            <a:endParaRPr lang="en-US" sz="1800" dirty="0">
              <a:latin typeface="+mj-lt"/>
              <a:cs typeface="Calibri" panose="020F0502020204030204" pitchFamily="34" charset="0"/>
            </a:endParaRPr>
          </a:p>
          <a:p>
            <a:pPr marL="172720" indent="-172720">
              <a:buFont typeface="Arial" panose="020B0604020202020204" pitchFamily="34" charset="0"/>
              <a:buChar char="•"/>
            </a:pPr>
            <a:endParaRPr lang="en-US" sz="1800" dirty="0">
              <a:latin typeface="+mj-lt"/>
              <a:cs typeface="Calibri" panose="020F0502020204030204" pitchFamily="34" charset="0"/>
            </a:endParaRPr>
          </a:p>
          <a:p>
            <a:pPr marL="172720" indent="-172720">
              <a:buFont typeface="Arial" panose="020B0604020202020204" pitchFamily="34" charset="0"/>
              <a:buChar char="•"/>
            </a:pPr>
            <a:endParaRPr lang="en-US" sz="1800" dirty="0">
              <a:latin typeface="+mj-lt"/>
              <a:cs typeface="Calibri" panose="020F0502020204030204" pitchFamily="34" charset="0"/>
            </a:endParaRPr>
          </a:p>
          <a:p>
            <a:pPr marL="172720" indent="-172720">
              <a:buFont typeface="Arial" panose="020B0604020202020204" pitchFamily="34" charset="0"/>
              <a:buChar char="•"/>
            </a:pPr>
            <a:endParaRPr lang="en-US" sz="1800" dirty="0">
              <a:latin typeface="+mj-lt"/>
              <a:cs typeface="Calibri" panose="020F0502020204030204" pitchFamily="34" charset="0"/>
            </a:endParaRPr>
          </a:p>
          <a:p>
            <a:pPr marL="172720" indent="-172720">
              <a:buFont typeface="Arial" panose="020B0604020202020204" pitchFamily="34" charset="0"/>
              <a:buChar char="•"/>
            </a:pPr>
            <a:endParaRPr lang="en-US" sz="1800" dirty="0">
              <a:latin typeface="+mj-lt"/>
              <a:cs typeface="Calibri" panose="020F0502020204030204" pitchFamily="34" charset="0"/>
            </a:endParaRPr>
          </a:p>
          <a:p>
            <a:pPr marL="0" indent="0">
              <a:buNone/>
            </a:pPr>
            <a:endParaRPr lang="en-US" sz="1800" dirty="0">
              <a:latin typeface="+mj-lt"/>
              <a:cs typeface="Calibri" panose="020F0502020204030204" pitchFamily="34" charset="0"/>
            </a:endParaRPr>
          </a:p>
        </p:txBody>
      </p:sp>
    </p:spTree>
    <p:extLst>
      <p:ext uri="{BB962C8B-B14F-4D97-AF65-F5344CB8AC3E}">
        <p14:creationId xmlns:p14="http://schemas.microsoft.com/office/powerpoint/2010/main" val="20536206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3355414" y="2609186"/>
            <a:ext cx="1996009" cy="433645"/>
          </a:xfrm>
          <a:prstGeom prst="rect">
            <a:avLst/>
          </a:prstGeom>
          <a:solidFill>
            <a:srgbClr val="EC7C30"/>
          </a:solidFill>
          <a:ln w="28575">
            <a:solidFill>
              <a:srgbClr val="000000"/>
            </a:solidFill>
          </a:ln>
        </p:spPr>
        <p:txBody>
          <a:bodyPr vert="horz" wrap="square" lIns="0" tIns="101918" rIns="0" bIns="0" rtlCol="0">
            <a:spAutoFit/>
          </a:bodyPr>
          <a:lstStyle/>
          <a:p>
            <a:pPr marL="93345" marR="82391" indent="-1429" algn="ctr">
              <a:lnSpc>
                <a:spcPct val="103000"/>
              </a:lnSpc>
              <a:spcBef>
                <a:spcPts val="4"/>
              </a:spcBef>
            </a:pPr>
            <a:r>
              <a:rPr lang="en-US" sz="1000" dirty="0">
                <a:cs typeface="Arial"/>
              </a:rPr>
              <a:t>Inspect</a:t>
            </a:r>
          </a:p>
          <a:p>
            <a:pPr marL="91916" marR="82391" algn="ctr">
              <a:lnSpc>
                <a:spcPct val="103000"/>
              </a:lnSpc>
              <a:spcBef>
                <a:spcPts val="4"/>
              </a:spcBef>
            </a:pPr>
            <a:endParaRPr lang="en-US" sz="1163" dirty="0">
              <a:cs typeface="Arial"/>
            </a:endParaRPr>
          </a:p>
        </p:txBody>
      </p:sp>
      <p:sp>
        <p:nvSpPr>
          <p:cNvPr id="19" name="object 19"/>
          <p:cNvSpPr txBox="1"/>
          <p:nvPr/>
        </p:nvSpPr>
        <p:spPr>
          <a:xfrm>
            <a:off x="3372047" y="3830564"/>
            <a:ext cx="1996009" cy="535242"/>
          </a:xfrm>
          <a:prstGeom prst="rect">
            <a:avLst/>
          </a:prstGeom>
          <a:solidFill>
            <a:srgbClr val="FFC000"/>
          </a:solidFill>
          <a:ln w="28575">
            <a:solidFill>
              <a:srgbClr val="000000"/>
            </a:solidFill>
          </a:ln>
        </p:spPr>
        <p:txBody>
          <a:bodyPr vert="horz" wrap="square" lIns="0" tIns="110966" rIns="0" bIns="0" rtlCol="0">
            <a:spAutoFit/>
          </a:bodyPr>
          <a:lstStyle/>
          <a:p>
            <a:pPr marL="263843" marR="265748" algn="ctr">
              <a:spcBef>
                <a:spcPts val="874"/>
              </a:spcBef>
            </a:pPr>
            <a:r>
              <a:rPr lang="en-US" sz="1000" dirty="0"/>
              <a:t>Repair and Upkeep </a:t>
            </a:r>
          </a:p>
          <a:p>
            <a:pPr marL="263843" marR="265748" algn="ctr">
              <a:spcBef>
                <a:spcPts val="874"/>
              </a:spcBef>
            </a:pPr>
            <a:endParaRPr lang="en-US" sz="1000" dirty="0"/>
          </a:p>
        </p:txBody>
      </p:sp>
      <p:sp>
        <p:nvSpPr>
          <p:cNvPr id="26" name="object 26"/>
          <p:cNvSpPr txBox="1"/>
          <p:nvPr/>
        </p:nvSpPr>
        <p:spPr>
          <a:xfrm>
            <a:off x="3355414" y="1127444"/>
            <a:ext cx="1996009" cy="635816"/>
          </a:xfrm>
          <a:prstGeom prst="rect">
            <a:avLst/>
          </a:prstGeom>
          <a:solidFill>
            <a:srgbClr val="FFC000"/>
          </a:solidFill>
          <a:ln w="28575">
            <a:solidFill>
              <a:srgbClr val="000000"/>
            </a:solidFill>
          </a:ln>
        </p:spPr>
        <p:txBody>
          <a:bodyPr vert="horz" wrap="square" lIns="0" tIns="88583" rIns="0" bIns="0" rtlCol="0" anchor="ctr">
            <a:spAutoFit/>
          </a:bodyPr>
          <a:lstStyle/>
          <a:p>
            <a:pPr marL="263843" marR="307181" indent="142875" algn="ctr">
              <a:lnSpc>
                <a:spcPct val="100899"/>
              </a:lnSpc>
              <a:spcBef>
                <a:spcPts val="698"/>
              </a:spcBef>
            </a:pPr>
            <a:r>
              <a:rPr lang="en-US" sz="1000" dirty="0">
                <a:latin typeface="Arial"/>
                <a:cs typeface="Arial"/>
              </a:rPr>
              <a:t>Soldier and Leader Responsibility </a:t>
            </a:r>
          </a:p>
          <a:p>
            <a:pPr marL="263843" marR="307181" indent="142875" algn="ctr">
              <a:lnSpc>
                <a:spcPct val="100899"/>
              </a:lnSpc>
              <a:spcBef>
                <a:spcPts val="698"/>
              </a:spcBef>
            </a:pPr>
            <a:endParaRPr sz="1000" dirty="0">
              <a:latin typeface="Arial"/>
              <a:cs typeface="Arial"/>
            </a:endParaRPr>
          </a:p>
        </p:txBody>
      </p:sp>
      <p:sp>
        <p:nvSpPr>
          <p:cNvPr id="28" name="object 28"/>
          <p:cNvSpPr txBox="1"/>
          <p:nvPr/>
        </p:nvSpPr>
        <p:spPr>
          <a:xfrm>
            <a:off x="3352437" y="803213"/>
            <a:ext cx="180022" cy="242855"/>
          </a:xfrm>
          <a:prstGeom prst="rect">
            <a:avLst/>
          </a:prstGeom>
        </p:spPr>
        <p:txBody>
          <a:bodyPr vert="horz" wrap="square" lIns="0" tIns="11906" rIns="0" bIns="0" rtlCol="0">
            <a:spAutoFit/>
          </a:bodyPr>
          <a:lstStyle/>
          <a:p>
            <a:pPr marL="9525">
              <a:spcBef>
                <a:spcPts val="94"/>
              </a:spcBef>
            </a:pPr>
            <a:r>
              <a:rPr sz="1500" b="1" spc="-19" dirty="0">
                <a:latin typeface="Arial"/>
                <a:cs typeface="Arial"/>
              </a:rPr>
              <a:t>1.</a:t>
            </a:r>
            <a:endParaRPr sz="1500" dirty="0">
              <a:latin typeface="Arial"/>
              <a:cs typeface="Arial"/>
            </a:endParaRPr>
          </a:p>
        </p:txBody>
      </p:sp>
      <p:sp>
        <p:nvSpPr>
          <p:cNvPr id="29" name="object 29"/>
          <p:cNvSpPr txBox="1"/>
          <p:nvPr/>
        </p:nvSpPr>
        <p:spPr>
          <a:xfrm>
            <a:off x="3221882" y="2203579"/>
            <a:ext cx="480825" cy="242855"/>
          </a:xfrm>
          <a:prstGeom prst="rect">
            <a:avLst/>
          </a:prstGeom>
        </p:spPr>
        <p:txBody>
          <a:bodyPr vert="horz" wrap="square" lIns="0" tIns="11906" rIns="0" bIns="0" rtlCol="0">
            <a:spAutoFit/>
          </a:bodyPr>
          <a:lstStyle/>
          <a:p>
            <a:pPr marL="9525" algn="ctr">
              <a:spcBef>
                <a:spcPts val="94"/>
              </a:spcBef>
            </a:pPr>
            <a:r>
              <a:rPr sz="1500" b="1" spc="-19" dirty="0">
                <a:latin typeface="Arial"/>
                <a:cs typeface="Arial"/>
              </a:rPr>
              <a:t>2.</a:t>
            </a:r>
            <a:endParaRPr sz="1500" dirty="0">
              <a:latin typeface="Arial"/>
              <a:cs typeface="Arial"/>
            </a:endParaRPr>
          </a:p>
        </p:txBody>
      </p:sp>
      <p:sp>
        <p:nvSpPr>
          <p:cNvPr id="30" name="object 30"/>
          <p:cNvSpPr txBox="1"/>
          <p:nvPr/>
        </p:nvSpPr>
        <p:spPr>
          <a:xfrm>
            <a:off x="3372046" y="3429000"/>
            <a:ext cx="180499" cy="242855"/>
          </a:xfrm>
          <a:prstGeom prst="rect">
            <a:avLst/>
          </a:prstGeom>
        </p:spPr>
        <p:txBody>
          <a:bodyPr vert="horz" wrap="square" lIns="0" tIns="11906" rIns="0" bIns="0" rtlCol="0">
            <a:spAutoFit/>
          </a:bodyPr>
          <a:lstStyle/>
          <a:p>
            <a:pPr marL="9525" algn="ctr">
              <a:spcBef>
                <a:spcPts val="94"/>
              </a:spcBef>
            </a:pPr>
            <a:r>
              <a:rPr sz="1500" b="1" spc="-19" dirty="0">
                <a:latin typeface="Arial"/>
                <a:cs typeface="Arial"/>
              </a:rPr>
              <a:t>3.</a:t>
            </a:r>
            <a:endParaRPr sz="1500" dirty="0">
              <a:latin typeface="Arial"/>
              <a:cs typeface="Arial"/>
            </a:endParaRPr>
          </a:p>
        </p:txBody>
      </p:sp>
      <p:sp>
        <p:nvSpPr>
          <p:cNvPr id="32" name="object 32"/>
          <p:cNvSpPr txBox="1"/>
          <p:nvPr/>
        </p:nvSpPr>
        <p:spPr>
          <a:xfrm>
            <a:off x="3372047" y="4754561"/>
            <a:ext cx="180499" cy="242855"/>
          </a:xfrm>
          <a:prstGeom prst="rect">
            <a:avLst/>
          </a:prstGeom>
        </p:spPr>
        <p:txBody>
          <a:bodyPr vert="horz" wrap="square" lIns="0" tIns="11906" rIns="0" bIns="0" rtlCol="0">
            <a:spAutoFit/>
          </a:bodyPr>
          <a:lstStyle/>
          <a:p>
            <a:pPr marL="9525" algn="ctr">
              <a:spcBef>
                <a:spcPts val="94"/>
              </a:spcBef>
            </a:pPr>
            <a:r>
              <a:rPr lang="en-US" sz="1500" b="1" spc="-19" dirty="0">
                <a:latin typeface="Arial"/>
                <a:cs typeface="Arial"/>
              </a:rPr>
              <a:t>4</a:t>
            </a:r>
            <a:r>
              <a:rPr sz="1500" b="1" spc="-19" dirty="0">
                <a:latin typeface="Arial"/>
                <a:cs typeface="Arial"/>
              </a:rPr>
              <a:t>.</a:t>
            </a:r>
            <a:endParaRPr sz="1500" dirty="0">
              <a:latin typeface="Arial"/>
              <a:cs typeface="Arial"/>
            </a:endParaRPr>
          </a:p>
        </p:txBody>
      </p:sp>
      <p:sp>
        <p:nvSpPr>
          <p:cNvPr id="35" name="Title 1"/>
          <p:cNvSpPr txBox="1">
            <a:spLocks/>
          </p:cNvSpPr>
          <p:nvPr/>
        </p:nvSpPr>
        <p:spPr bwMode="gray">
          <a:xfrm>
            <a:off x="742599" y="91291"/>
            <a:ext cx="8063471" cy="424732"/>
          </a:xfrm>
          <a:prstGeom prst="rect">
            <a:avLst/>
          </a:prstGeom>
        </p:spPr>
        <p:txBody>
          <a:bodyPr vert="horz" wrap="square"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chemeClr val="bg1"/>
                </a:solidFill>
                <a:latin typeface="Arial" panose="020B0604020202020204" pitchFamily="34" charset="0"/>
                <a:ea typeface="+mj-ea"/>
                <a:cs typeface="Arial" panose="020B0604020202020204" pitchFamily="34" charset="0"/>
              </a:defRPr>
            </a:lvl1pPr>
          </a:lstStyle>
          <a:p>
            <a:pPr algn="ctr"/>
            <a:r>
              <a:rPr lang="en-US" sz="2400" dirty="0">
                <a:solidFill>
                  <a:schemeClr val="tx1"/>
                </a:solidFill>
              </a:rPr>
              <a:t>Barracks Inspection Flow Chart</a:t>
            </a:r>
          </a:p>
        </p:txBody>
      </p:sp>
      <p:sp>
        <p:nvSpPr>
          <p:cNvPr id="39" name="Rectangle 38"/>
          <p:cNvSpPr/>
          <p:nvPr/>
        </p:nvSpPr>
        <p:spPr>
          <a:xfrm>
            <a:off x="-763070" y="6489003"/>
            <a:ext cx="7115769" cy="306109"/>
          </a:xfrm>
          <a:prstGeom prst="rect">
            <a:avLst/>
          </a:prstGeom>
        </p:spPr>
        <p:txBody>
          <a:bodyPr wrap="square">
            <a:spAutoFit/>
          </a:bodyPr>
          <a:lstStyle/>
          <a:p>
            <a:pPr algn="ctr">
              <a:lnSpc>
                <a:spcPct val="107000"/>
              </a:lnSpc>
            </a:pPr>
            <a:r>
              <a:rPr lang="en-US" sz="1400" b="1" dirty="0">
                <a:latin typeface="Arial" panose="020B0604020202020204" pitchFamily="34" charset="0"/>
                <a:ea typeface="Calibri" panose="020F0502020204030204" pitchFamily="34" charset="0"/>
                <a:cs typeface="Times New Roman" panose="02020603050405020304" pitchFamily="18" charset="0"/>
              </a:rPr>
              <a:t>*</a:t>
            </a:r>
            <a:r>
              <a:rPr lang="en-US" sz="1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Emergency Service Orders </a:t>
            </a:r>
            <a:r>
              <a:rPr lang="en-US" sz="1000" b="1" dirty="0">
                <a:latin typeface="Arial" panose="020B0604020202020204" pitchFamily="34" charset="0"/>
                <a:ea typeface="Calibri" panose="020F0502020204030204" pitchFamily="34" charset="0"/>
                <a:cs typeface="Times New Roman" panose="02020603050405020304" pitchFamily="18" charset="0"/>
              </a:rPr>
              <a:t>are called into (253) 967-4713/3131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object 22"/>
          <p:cNvSpPr txBox="1"/>
          <p:nvPr/>
        </p:nvSpPr>
        <p:spPr>
          <a:xfrm>
            <a:off x="3352437" y="5114633"/>
            <a:ext cx="1962731" cy="791723"/>
          </a:xfrm>
          <a:prstGeom prst="rect">
            <a:avLst/>
          </a:prstGeom>
          <a:solidFill>
            <a:srgbClr val="EC7C30"/>
          </a:solidFill>
          <a:ln w="28575">
            <a:solidFill>
              <a:srgbClr val="000000"/>
            </a:solidFill>
          </a:ln>
        </p:spPr>
        <p:txBody>
          <a:bodyPr vert="horz" wrap="square" lIns="0" tIns="476" rIns="0" bIns="0" rtlCol="0">
            <a:spAutoFit/>
          </a:bodyPr>
          <a:lstStyle/>
          <a:p>
            <a:pPr marL="100489" marR="93345" indent="157163" algn="ctr">
              <a:lnSpc>
                <a:spcPct val="101000"/>
              </a:lnSpc>
            </a:pPr>
            <a:endParaRPr lang="en-US" sz="1000" dirty="0">
              <a:latin typeface="Arial"/>
              <a:cs typeface="Arial"/>
            </a:endParaRPr>
          </a:p>
          <a:p>
            <a:pPr marL="100489" marR="93345" indent="157163" algn="ctr">
              <a:lnSpc>
                <a:spcPct val="101000"/>
              </a:lnSpc>
            </a:pPr>
            <a:r>
              <a:rPr lang="en-US" sz="1000" dirty="0">
                <a:latin typeface="Arial"/>
                <a:cs typeface="Arial"/>
              </a:rPr>
              <a:t>Notify</a:t>
            </a:r>
            <a:r>
              <a:rPr lang="en-US" sz="1000" spc="90" dirty="0">
                <a:latin typeface="Arial"/>
                <a:cs typeface="Arial"/>
              </a:rPr>
              <a:t> </a:t>
            </a:r>
            <a:r>
              <a:rPr lang="en-US" sz="1000" spc="-8" dirty="0">
                <a:latin typeface="Arial"/>
                <a:cs typeface="Arial"/>
              </a:rPr>
              <a:t>unit 1SG </a:t>
            </a:r>
            <a:r>
              <a:rPr lang="en-US" sz="1000" spc="-8" dirty="0">
                <a:cs typeface="Arial"/>
              </a:rPr>
              <a:t>&amp; Barracks Manager</a:t>
            </a:r>
          </a:p>
          <a:p>
            <a:pPr marL="100489" marR="93345" indent="157163" algn="ctr">
              <a:lnSpc>
                <a:spcPct val="101000"/>
              </a:lnSpc>
            </a:pPr>
            <a:r>
              <a:rPr lang="en-US" sz="1000" spc="-8" dirty="0">
                <a:cs typeface="Arial"/>
              </a:rPr>
              <a:t>IAW with C/B/T SOPs</a:t>
            </a:r>
          </a:p>
          <a:p>
            <a:pPr marL="100489" marR="93345" indent="157163" algn="ctr">
              <a:lnSpc>
                <a:spcPct val="101000"/>
              </a:lnSpc>
            </a:pPr>
            <a:endParaRPr lang="en-US" sz="1163" spc="-8" dirty="0">
              <a:cs typeface="Arial"/>
            </a:endParaRPr>
          </a:p>
        </p:txBody>
      </p:sp>
      <p:sp>
        <p:nvSpPr>
          <p:cNvPr id="4" name="Rectangle 3">
            <a:extLst>
              <a:ext uri="{FF2B5EF4-FFF2-40B4-BE49-F238E27FC236}">
                <a16:creationId xmlns:a16="http://schemas.microsoft.com/office/drawing/2014/main" id="{FC6821CE-1709-8FA4-3060-C9F1F64551BF}"/>
              </a:ext>
            </a:extLst>
          </p:cNvPr>
          <p:cNvSpPr/>
          <p:nvPr/>
        </p:nvSpPr>
        <p:spPr>
          <a:xfrm>
            <a:off x="4898606" y="6393161"/>
            <a:ext cx="3845925" cy="400110"/>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Notes:</a:t>
            </a:r>
          </a:p>
          <a:p>
            <a:r>
              <a:rPr lang="en-US" sz="1000" dirty="0">
                <a:latin typeface="Arial" panose="020B0604020202020204" pitchFamily="34" charset="0"/>
                <a:cs typeface="Arial" panose="020B0604020202020204" pitchFamily="34" charset="0"/>
              </a:rPr>
              <a:t>-Work Orders for Appliances </a:t>
            </a:r>
            <a:r>
              <a:rPr lang="en-US" sz="1000" b="1" u="sng" dirty="0">
                <a:latin typeface="Arial" panose="020B0604020202020204" pitchFamily="34" charset="0"/>
                <a:cs typeface="Arial" panose="020B0604020202020204" pitchFamily="34" charset="0"/>
              </a:rPr>
              <a:t>MUST</a:t>
            </a:r>
            <a:r>
              <a:rPr lang="en-US" sz="1000" dirty="0">
                <a:latin typeface="Arial" panose="020B0604020202020204" pitchFamily="34" charset="0"/>
                <a:cs typeface="Arial" panose="020B0604020202020204" pitchFamily="34" charset="0"/>
              </a:rPr>
              <a:t> include the bar code number</a:t>
            </a:r>
            <a:endParaRPr lang="en-US" sz="1000" dirty="0"/>
          </a:p>
        </p:txBody>
      </p:sp>
      <p:grpSp>
        <p:nvGrpSpPr>
          <p:cNvPr id="2" name="object 23">
            <a:extLst>
              <a:ext uri="{FF2B5EF4-FFF2-40B4-BE49-F238E27FC236}">
                <a16:creationId xmlns:a16="http://schemas.microsoft.com/office/drawing/2014/main" id="{0C6E4CE0-6195-F70F-3D01-6383F9C22ED6}"/>
              </a:ext>
            </a:extLst>
          </p:cNvPr>
          <p:cNvGrpSpPr/>
          <p:nvPr/>
        </p:nvGrpSpPr>
        <p:grpSpPr>
          <a:xfrm rot="18251904">
            <a:off x="4142229" y="4549216"/>
            <a:ext cx="455643" cy="332598"/>
            <a:chOff x="4295207" y="1204948"/>
            <a:chExt cx="1339222" cy="1023185"/>
          </a:xfrm>
        </p:grpSpPr>
        <p:sp>
          <p:nvSpPr>
            <p:cNvPr id="3" name="object 24">
              <a:extLst>
                <a:ext uri="{FF2B5EF4-FFF2-40B4-BE49-F238E27FC236}">
                  <a16:creationId xmlns:a16="http://schemas.microsoft.com/office/drawing/2014/main" id="{3D97E6D5-728E-23AA-05BA-E24F98B28A08}"/>
                </a:ext>
              </a:extLst>
            </p:cNvPr>
            <p:cNvSpPr/>
            <p:nvPr/>
          </p:nvSpPr>
          <p:spPr>
            <a:xfrm>
              <a:off x="4323153" y="1204948"/>
              <a:ext cx="1311276" cy="1003301"/>
            </a:xfrm>
            <a:custGeom>
              <a:avLst/>
              <a:gdLst/>
              <a:ahLst/>
              <a:cxnLst/>
              <a:rect l="l" t="t" r="r" b="b"/>
              <a:pathLst>
                <a:path w="1311275" h="1003300">
                  <a:moveTo>
                    <a:pt x="1197102" y="0"/>
                  </a:moveTo>
                  <a:lnTo>
                    <a:pt x="106806" y="757428"/>
                  </a:lnTo>
                  <a:lnTo>
                    <a:pt x="50037" y="675513"/>
                  </a:lnTo>
                  <a:lnTo>
                    <a:pt x="0" y="952754"/>
                  </a:lnTo>
                  <a:lnTo>
                    <a:pt x="277240" y="1002792"/>
                  </a:lnTo>
                  <a:lnTo>
                    <a:pt x="220472" y="921004"/>
                  </a:lnTo>
                  <a:lnTo>
                    <a:pt x="1310766" y="163575"/>
                  </a:lnTo>
                  <a:lnTo>
                    <a:pt x="1197102" y="0"/>
                  </a:lnTo>
                  <a:close/>
                </a:path>
              </a:pathLst>
            </a:custGeom>
            <a:solidFill>
              <a:srgbClr val="5B9BD4"/>
            </a:solidFill>
          </p:spPr>
          <p:txBody>
            <a:bodyPr wrap="square" lIns="0" tIns="0" rIns="0" bIns="0" rtlCol="0"/>
            <a:lstStyle/>
            <a:p>
              <a:pPr algn="ctr"/>
              <a:endParaRPr sz="1350"/>
            </a:p>
          </p:txBody>
        </p:sp>
        <p:sp>
          <p:nvSpPr>
            <p:cNvPr id="6" name="object 25">
              <a:extLst>
                <a:ext uri="{FF2B5EF4-FFF2-40B4-BE49-F238E27FC236}">
                  <a16:creationId xmlns:a16="http://schemas.microsoft.com/office/drawing/2014/main" id="{EB6EE43A-6F7C-6150-0DCD-C3BBFB736A20}"/>
                </a:ext>
              </a:extLst>
            </p:cNvPr>
            <p:cNvSpPr/>
            <p:nvPr/>
          </p:nvSpPr>
          <p:spPr>
            <a:xfrm>
              <a:off x="4295207" y="1224831"/>
              <a:ext cx="1311275" cy="1003302"/>
            </a:xfrm>
            <a:custGeom>
              <a:avLst/>
              <a:gdLst/>
              <a:ahLst/>
              <a:cxnLst/>
              <a:rect l="l" t="t" r="r" b="b"/>
              <a:pathLst>
                <a:path w="1311275" h="1003300">
                  <a:moveTo>
                    <a:pt x="50037" y="675513"/>
                  </a:moveTo>
                  <a:lnTo>
                    <a:pt x="106806" y="757428"/>
                  </a:lnTo>
                  <a:lnTo>
                    <a:pt x="1197102" y="0"/>
                  </a:lnTo>
                  <a:lnTo>
                    <a:pt x="1310766" y="163575"/>
                  </a:lnTo>
                  <a:lnTo>
                    <a:pt x="220472" y="921004"/>
                  </a:lnTo>
                  <a:lnTo>
                    <a:pt x="277240" y="1002792"/>
                  </a:lnTo>
                  <a:lnTo>
                    <a:pt x="0" y="952754"/>
                  </a:lnTo>
                  <a:lnTo>
                    <a:pt x="50037" y="675513"/>
                  </a:lnTo>
                  <a:close/>
                </a:path>
              </a:pathLst>
            </a:custGeom>
            <a:ln w="12700">
              <a:solidFill>
                <a:srgbClr val="000000"/>
              </a:solidFill>
            </a:ln>
          </p:spPr>
          <p:txBody>
            <a:bodyPr wrap="square" lIns="0" tIns="0" rIns="0" bIns="0" rtlCol="0"/>
            <a:lstStyle/>
            <a:p>
              <a:pPr algn="ctr"/>
              <a:endParaRPr sz="1350" dirty="0"/>
            </a:p>
          </p:txBody>
        </p:sp>
      </p:grpSp>
      <p:grpSp>
        <p:nvGrpSpPr>
          <p:cNvPr id="7" name="object 23">
            <a:extLst>
              <a:ext uri="{FF2B5EF4-FFF2-40B4-BE49-F238E27FC236}">
                <a16:creationId xmlns:a16="http://schemas.microsoft.com/office/drawing/2014/main" id="{3EEB87B9-A861-37CB-CD02-51E015E445B9}"/>
              </a:ext>
            </a:extLst>
          </p:cNvPr>
          <p:cNvGrpSpPr/>
          <p:nvPr/>
        </p:nvGrpSpPr>
        <p:grpSpPr>
          <a:xfrm rot="18251904">
            <a:off x="4128190" y="3233154"/>
            <a:ext cx="450456" cy="330263"/>
            <a:chOff x="3878960" y="1510030"/>
            <a:chExt cx="1323975" cy="1016000"/>
          </a:xfrm>
        </p:grpSpPr>
        <p:sp>
          <p:nvSpPr>
            <p:cNvPr id="8" name="object 24">
              <a:extLst>
                <a:ext uri="{FF2B5EF4-FFF2-40B4-BE49-F238E27FC236}">
                  <a16:creationId xmlns:a16="http://schemas.microsoft.com/office/drawing/2014/main" id="{E19F654E-5447-A1F3-2355-5AF0D13FCB9D}"/>
                </a:ext>
              </a:extLst>
            </p:cNvPr>
            <p:cNvSpPr/>
            <p:nvPr/>
          </p:nvSpPr>
          <p:spPr>
            <a:xfrm>
              <a:off x="3885310" y="1516380"/>
              <a:ext cx="1311275" cy="1003300"/>
            </a:xfrm>
            <a:custGeom>
              <a:avLst/>
              <a:gdLst/>
              <a:ahLst/>
              <a:cxnLst/>
              <a:rect l="l" t="t" r="r" b="b"/>
              <a:pathLst>
                <a:path w="1311275" h="1003300">
                  <a:moveTo>
                    <a:pt x="1197102" y="0"/>
                  </a:moveTo>
                  <a:lnTo>
                    <a:pt x="106806" y="757428"/>
                  </a:lnTo>
                  <a:lnTo>
                    <a:pt x="50037" y="675513"/>
                  </a:lnTo>
                  <a:lnTo>
                    <a:pt x="0" y="952754"/>
                  </a:lnTo>
                  <a:lnTo>
                    <a:pt x="277240" y="1002792"/>
                  </a:lnTo>
                  <a:lnTo>
                    <a:pt x="220472" y="921004"/>
                  </a:lnTo>
                  <a:lnTo>
                    <a:pt x="1310766" y="163575"/>
                  </a:lnTo>
                  <a:lnTo>
                    <a:pt x="1197102" y="0"/>
                  </a:lnTo>
                  <a:close/>
                </a:path>
              </a:pathLst>
            </a:custGeom>
            <a:solidFill>
              <a:srgbClr val="5B9BD4"/>
            </a:solidFill>
          </p:spPr>
          <p:txBody>
            <a:bodyPr wrap="square" lIns="0" tIns="0" rIns="0" bIns="0" rtlCol="0"/>
            <a:lstStyle/>
            <a:p>
              <a:pPr algn="ctr"/>
              <a:endParaRPr sz="1350"/>
            </a:p>
          </p:txBody>
        </p:sp>
        <p:sp>
          <p:nvSpPr>
            <p:cNvPr id="9" name="object 25">
              <a:extLst>
                <a:ext uri="{FF2B5EF4-FFF2-40B4-BE49-F238E27FC236}">
                  <a16:creationId xmlns:a16="http://schemas.microsoft.com/office/drawing/2014/main" id="{A4B9C331-9B35-6DD5-A642-D8C34C9BD9B9}"/>
                </a:ext>
              </a:extLst>
            </p:cNvPr>
            <p:cNvSpPr/>
            <p:nvPr/>
          </p:nvSpPr>
          <p:spPr>
            <a:xfrm>
              <a:off x="3885310" y="1516380"/>
              <a:ext cx="1311275" cy="1003300"/>
            </a:xfrm>
            <a:custGeom>
              <a:avLst/>
              <a:gdLst/>
              <a:ahLst/>
              <a:cxnLst/>
              <a:rect l="l" t="t" r="r" b="b"/>
              <a:pathLst>
                <a:path w="1311275" h="1003300">
                  <a:moveTo>
                    <a:pt x="50037" y="675513"/>
                  </a:moveTo>
                  <a:lnTo>
                    <a:pt x="106806" y="757428"/>
                  </a:lnTo>
                  <a:lnTo>
                    <a:pt x="1197102" y="0"/>
                  </a:lnTo>
                  <a:lnTo>
                    <a:pt x="1310766" y="163575"/>
                  </a:lnTo>
                  <a:lnTo>
                    <a:pt x="220472" y="921004"/>
                  </a:lnTo>
                  <a:lnTo>
                    <a:pt x="277240" y="1002792"/>
                  </a:lnTo>
                  <a:lnTo>
                    <a:pt x="0" y="952754"/>
                  </a:lnTo>
                  <a:lnTo>
                    <a:pt x="50037" y="675513"/>
                  </a:lnTo>
                  <a:close/>
                </a:path>
              </a:pathLst>
            </a:custGeom>
            <a:ln w="12700">
              <a:solidFill>
                <a:srgbClr val="000000"/>
              </a:solidFill>
            </a:ln>
          </p:spPr>
          <p:txBody>
            <a:bodyPr wrap="square" lIns="0" tIns="0" rIns="0" bIns="0" rtlCol="0"/>
            <a:lstStyle/>
            <a:p>
              <a:pPr algn="ctr"/>
              <a:endParaRPr sz="1350"/>
            </a:p>
          </p:txBody>
        </p:sp>
      </p:grpSp>
      <p:grpSp>
        <p:nvGrpSpPr>
          <p:cNvPr id="10" name="object 23">
            <a:extLst>
              <a:ext uri="{FF2B5EF4-FFF2-40B4-BE49-F238E27FC236}">
                <a16:creationId xmlns:a16="http://schemas.microsoft.com/office/drawing/2014/main" id="{5D119B26-BE8B-DE91-DD3D-833D131F0F2D}"/>
              </a:ext>
            </a:extLst>
          </p:cNvPr>
          <p:cNvGrpSpPr/>
          <p:nvPr/>
        </p:nvGrpSpPr>
        <p:grpSpPr>
          <a:xfrm rot="18251904">
            <a:off x="4125269" y="2034936"/>
            <a:ext cx="450456" cy="330263"/>
            <a:chOff x="3878960" y="1510030"/>
            <a:chExt cx="1323975" cy="1016000"/>
          </a:xfrm>
        </p:grpSpPr>
        <p:sp>
          <p:nvSpPr>
            <p:cNvPr id="11" name="object 24">
              <a:extLst>
                <a:ext uri="{FF2B5EF4-FFF2-40B4-BE49-F238E27FC236}">
                  <a16:creationId xmlns:a16="http://schemas.microsoft.com/office/drawing/2014/main" id="{9D1C1A80-B33C-543D-C3D4-108ED4B2291F}"/>
                </a:ext>
              </a:extLst>
            </p:cNvPr>
            <p:cNvSpPr/>
            <p:nvPr/>
          </p:nvSpPr>
          <p:spPr>
            <a:xfrm>
              <a:off x="3885310" y="1516380"/>
              <a:ext cx="1311275" cy="1003300"/>
            </a:xfrm>
            <a:custGeom>
              <a:avLst/>
              <a:gdLst/>
              <a:ahLst/>
              <a:cxnLst/>
              <a:rect l="l" t="t" r="r" b="b"/>
              <a:pathLst>
                <a:path w="1311275" h="1003300">
                  <a:moveTo>
                    <a:pt x="1197102" y="0"/>
                  </a:moveTo>
                  <a:lnTo>
                    <a:pt x="106806" y="757428"/>
                  </a:lnTo>
                  <a:lnTo>
                    <a:pt x="50037" y="675513"/>
                  </a:lnTo>
                  <a:lnTo>
                    <a:pt x="0" y="952754"/>
                  </a:lnTo>
                  <a:lnTo>
                    <a:pt x="277240" y="1002792"/>
                  </a:lnTo>
                  <a:lnTo>
                    <a:pt x="220472" y="921004"/>
                  </a:lnTo>
                  <a:lnTo>
                    <a:pt x="1310766" y="163575"/>
                  </a:lnTo>
                  <a:lnTo>
                    <a:pt x="1197102" y="0"/>
                  </a:lnTo>
                  <a:close/>
                </a:path>
              </a:pathLst>
            </a:custGeom>
            <a:solidFill>
              <a:srgbClr val="5B9BD4"/>
            </a:solidFill>
          </p:spPr>
          <p:txBody>
            <a:bodyPr wrap="square" lIns="0" tIns="0" rIns="0" bIns="0" rtlCol="0"/>
            <a:lstStyle/>
            <a:p>
              <a:pPr algn="ctr"/>
              <a:endParaRPr sz="1350"/>
            </a:p>
          </p:txBody>
        </p:sp>
        <p:sp>
          <p:nvSpPr>
            <p:cNvPr id="12" name="object 25">
              <a:extLst>
                <a:ext uri="{FF2B5EF4-FFF2-40B4-BE49-F238E27FC236}">
                  <a16:creationId xmlns:a16="http://schemas.microsoft.com/office/drawing/2014/main" id="{274E8FC7-147C-52B0-640E-1923B099EEB7}"/>
                </a:ext>
              </a:extLst>
            </p:cNvPr>
            <p:cNvSpPr/>
            <p:nvPr/>
          </p:nvSpPr>
          <p:spPr>
            <a:xfrm>
              <a:off x="3885310" y="1516380"/>
              <a:ext cx="1311275" cy="1003300"/>
            </a:xfrm>
            <a:custGeom>
              <a:avLst/>
              <a:gdLst/>
              <a:ahLst/>
              <a:cxnLst/>
              <a:rect l="l" t="t" r="r" b="b"/>
              <a:pathLst>
                <a:path w="1311275" h="1003300">
                  <a:moveTo>
                    <a:pt x="50037" y="675513"/>
                  </a:moveTo>
                  <a:lnTo>
                    <a:pt x="106806" y="757428"/>
                  </a:lnTo>
                  <a:lnTo>
                    <a:pt x="1197102" y="0"/>
                  </a:lnTo>
                  <a:lnTo>
                    <a:pt x="1310766" y="163575"/>
                  </a:lnTo>
                  <a:lnTo>
                    <a:pt x="220472" y="921004"/>
                  </a:lnTo>
                  <a:lnTo>
                    <a:pt x="277240" y="1002792"/>
                  </a:lnTo>
                  <a:lnTo>
                    <a:pt x="0" y="952754"/>
                  </a:lnTo>
                  <a:lnTo>
                    <a:pt x="50037" y="675513"/>
                  </a:lnTo>
                  <a:close/>
                </a:path>
              </a:pathLst>
            </a:custGeom>
            <a:ln w="12700">
              <a:solidFill>
                <a:srgbClr val="000000"/>
              </a:solidFill>
            </a:ln>
          </p:spPr>
          <p:txBody>
            <a:bodyPr wrap="square" lIns="0" tIns="0" rIns="0" bIns="0" rtlCol="0"/>
            <a:lstStyle/>
            <a:p>
              <a:pPr algn="ctr"/>
              <a:endParaRPr sz="1350"/>
            </a:p>
          </p:txBody>
        </p:sp>
      </p:grpSp>
      <p:sp>
        <p:nvSpPr>
          <p:cNvPr id="15" name="TextBox 14">
            <a:extLst>
              <a:ext uri="{FF2B5EF4-FFF2-40B4-BE49-F238E27FC236}">
                <a16:creationId xmlns:a16="http://schemas.microsoft.com/office/drawing/2014/main" id="{A9FCBF36-7510-0F6F-E1DF-D5DE45BF257F}"/>
              </a:ext>
            </a:extLst>
          </p:cNvPr>
          <p:cNvSpPr txBox="1"/>
          <p:nvPr/>
        </p:nvSpPr>
        <p:spPr>
          <a:xfrm>
            <a:off x="1713390" y="3246553"/>
            <a:ext cx="4953740" cy="369332"/>
          </a:xfrm>
          <a:prstGeom prst="rect">
            <a:avLst/>
          </a:prstGeom>
          <a:noFill/>
        </p:spPr>
        <p:txBody>
          <a:bodyPr wrap="square">
            <a:spAutoFit/>
          </a:bodyPr>
          <a:lstStyle/>
          <a:p>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42790668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5460-0DBD-C3C3-68C5-B4BF76983D65}"/>
              </a:ext>
            </a:extLst>
          </p:cNvPr>
          <p:cNvSpPr>
            <a:spLocks noGrp="1"/>
          </p:cNvSpPr>
          <p:nvPr>
            <p:ph type="title"/>
          </p:nvPr>
        </p:nvSpPr>
        <p:spPr/>
        <p:txBody>
          <a:bodyPr/>
          <a:lstStyle/>
          <a:p>
            <a:pPr algn="ctr"/>
            <a:r>
              <a:rPr lang="en-US" dirty="0">
                <a:solidFill>
                  <a:schemeClr val="tx1"/>
                </a:solidFill>
              </a:rPr>
              <a:t>General Inspection</a:t>
            </a:r>
          </a:p>
        </p:txBody>
      </p:sp>
      <p:sp>
        <p:nvSpPr>
          <p:cNvPr id="3" name="Content Placeholder 2">
            <a:extLst>
              <a:ext uri="{FF2B5EF4-FFF2-40B4-BE49-F238E27FC236}">
                <a16:creationId xmlns:a16="http://schemas.microsoft.com/office/drawing/2014/main" id="{E2970616-1A7A-3999-6C87-71EBB2EC79C0}"/>
              </a:ext>
            </a:extLst>
          </p:cNvPr>
          <p:cNvSpPr>
            <a:spLocks noGrp="1"/>
          </p:cNvSpPr>
          <p:nvPr>
            <p:ph idx="1"/>
          </p:nvPr>
        </p:nvSpPr>
        <p:spPr>
          <a:xfrm>
            <a:off x="978061" y="754743"/>
            <a:ext cx="7187878" cy="5805714"/>
          </a:xfrm>
        </p:spPr>
        <p:txBody>
          <a:bodyPr>
            <a:normAutofit lnSpcReduction="10000"/>
          </a:bodyPr>
          <a:lstStyle/>
          <a:p>
            <a:pPr marL="0" indent="0">
              <a:buNone/>
            </a:pPr>
            <a:r>
              <a:rPr lang="en-US" dirty="0">
                <a:latin typeface="+mj-lt"/>
                <a:cs typeface="Calibri" panose="020F0502020204030204" pitchFamily="34" charset="0"/>
              </a:rPr>
              <a:t>What to look for..</a:t>
            </a:r>
            <a:endParaRPr lang="en-US" b="0" dirty="0">
              <a:latin typeface="+mj-lt"/>
              <a:cs typeface="Calibri" panose="020F0502020204030204" pitchFamily="34" charset="0"/>
            </a:endParaRPr>
          </a:p>
          <a:p>
            <a:pPr marL="0" indent="0">
              <a:buNone/>
            </a:pPr>
            <a:r>
              <a:rPr lang="en-US" b="0" dirty="0">
                <a:latin typeface="+mj-lt"/>
                <a:cs typeface="Calibri" panose="020F0502020204030204" pitchFamily="34" charset="0"/>
              </a:rPr>
              <a:t>This is a “snapshot” inspection and should be conducted every business day.</a:t>
            </a:r>
            <a:r>
              <a:rPr lang="en-US" dirty="0">
                <a:latin typeface="+mj-lt"/>
                <a:cs typeface="Calibri" panose="020F0502020204030204" pitchFamily="34" charset="0"/>
              </a:rPr>
              <a:t>  </a:t>
            </a:r>
          </a:p>
          <a:p>
            <a:pPr marL="0" indent="0">
              <a:buNone/>
            </a:pPr>
            <a:endParaRPr lang="en-US" b="0" dirty="0">
              <a:latin typeface="+mj-lt"/>
              <a:cs typeface="Calibri" panose="020F0502020204030204" pitchFamily="34" charset="0"/>
            </a:endParaRPr>
          </a:p>
          <a:p>
            <a:pPr>
              <a:buFont typeface="Wingdings" panose="05000000000000000000" pitchFamily="2" charset="2"/>
              <a:buChar char="§"/>
            </a:pPr>
            <a:r>
              <a:rPr lang="en-US" b="0" dirty="0">
                <a:latin typeface="+mj-lt"/>
                <a:cs typeface="Calibri" panose="020F0502020204030204" pitchFamily="34" charset="0"/>
              </a:rPr>
              <a:t>Verify the Soldier is living in a healthy environment i.e. No left-over food, piles of trash, etc.</a:t>
            </a:r>
          </a:p>
          <a:p>
            <a:pPr>
              <a:buFont typeface="Wingdings" panose="05000000000000000000" pitchFamily="2" charset="2"/>
              <a:buChar char="§"/>
            </a:pPr>
            <a:r>
              <a:rPr lang="en-US" b="0" dirty="0">
                <a:latin typeface="+mj-lt"/>
                <a:cs typeface="Calibri" panose="020F0502020204030204" pitchFamily="34" charset="0"/>
              </a:rPr>
              <a:t>Look for broken equipment and mold build up. Use the </a:t>
            </a:r>
            <a:r>
              <a:rPr lang="en-US" b="0" dirty="0" err="1">
                <a:latin typeface="+mj-lt"/>
                <a:cs typeface="Calibri" panose="020F0502020204030204" pitchFamily="34" charset="0"/>
              </a:rPr>
              <a:t>ArMA</a:t>
            </a:r>
            <a:r>
              <a:rPr lang="en-US" b="0" dirty="0">
                <a:latin typeface="+mj-lt"/>
                <a:cs typeface="Calibri" panose="020F0502020204030204" pitchFamily="34" charset="0"/>
              </a:rPr>
              <a:t> app to place a work order. Inform your Barracks Manager and display the work order number IAW unit SOP.</a:t>
            </a:r>
          </a:p>
          <a:p>
            <a:pPr>
              <a:buFont typeface="Wingdings" panose="05000000000000000000" pitchFamily="2" charset="2"/>
              <a:buChar char="§"/>
            </a:pPr>
            <a:r>
              <a:rPr lang="en-US" b="0" dirty="0">
                <a:latin typeface="+mj-lt"/>
                <a:cs typeface="Calibri" panose="020F0502020204030204" pitchFamily="34" charset="0"/>
              </a:rPr>
              <a:t>If contraband is found, and can’t be dealt with at the lowest level, immediately have the SM exit the room, contact your supervisor and then the MPs.  Do not touch the suspected contraband. If it can be handled at the lowest level, like inappropriate pictures, flags etc. have the individual dispose of said items.  </a:t>
            </a:r>
          </a:p>
          <a:p>
            <a:pPr>
              <a:buFont typeface="Wingdings" panose="05000000000000000000" pitchFamily="2" charset="2"/>
              <a:buChar char="§"/>
            </a:pPr>
            <a:endParaRPr lang="en-US" b="0" dirty="0">
              <a:latin typeface="+mj-lt"/>
              <a:cs typeface="Calibri" panose="020F0502020204030204" pitchFamily="34" charset="0"/>
            </a:endParaRPr>
          </a:p>
        </p:txBody>
      </p:sp>
    </p:spTree>
    <p:extLst>
      <p:ext uri="{BB962C8B-B14F-4D97-AF65-F5344CB8AC3E}">
        <p14:creationId xmlns:p14="http://schemas.microsoft.com/office/powerpoint/2010/main" val="365427271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E2A4-920A-2ECA-C91E-1A2C66053D5B}"/>
              </a:ext>
            </a:extLst>
          </p:cNvPr>
          <p:cNvSpPr>
            <a:spLocks noGrp="1"/>
          </p:cNvSpPr>
          <p:nvPr>
            <p:ph type="title"/>
          </p:nvPr>
        </p:nvSpPr>
        <p:spPr/>
        <p:txBody>
          <a:bodyPr/>
          <a:lstStyle/>
          <a:p>
            <a:pPr algn="ctr"/>
            <a:r>
              <a:rPr lang="en-US" dirty="0">
                <a:solidFill>
                  <a:schemeClr val="tx1"/>
                </a:solidFill>
              </a:rPr>
              <a:t>Formal Inspection</a:t>
            </a:r>
          </a:p>
        </p:txBody>
      </p:sp>
      <p:sp>
        <p:nvSpPr>
          <p:cNvPr id="3" name="Content Placeholder 2">
            <a:extLst>
              <a:ext uri="{FF2B5EF4-FFF2-40B4-BE49-F238E27FC236}">
                <a16:creationId xmlns:a16="http://schemas.microsoft.com/office/drawing/2014/main" id="{0080CF1B-B3AD-AC95-AE26-81106B1A55F3}"/>
              </a:ext>
            </a:extLst>
          </p:cNvPr>
          <p:cNvSpPr>
            <a:spLocks noGrp="1"/>
          </p:cNvSpPr>
          <p:nvPr>
            <p:ph idx="1"/>
          </p:nvPr>
        </p:nvSpPr>
        <p:spPr/>
        <p:txBody>
          <a:bodyPr/>
          <a:lstStyle/>
          <a:p>
            <a:pPr marL="0" indent="0">
              <a:buNone/>
            </a:pPr>
            <a:r>
              <a:rPr lang="en-US" dirty="0"/>
              <a:t>What is it?</a:t>
            </a:r>
          </a:p>
          <a:p>
            <a:pPr>
              <a:buFont typeface="Arial" panose="020B0604020202020204" pitchFamily="34" charset="0"/>
              <a:buChar char="•"/>
            </a:pPr>
            <a:r>
              <a:rPr lang="en-US" b="0" dirty="0"/>
              <a:t>A formal inspection conducted by the command and announced on the training schedule. </a:t>
            </a:r>
          </a:p>
          <a:p>
            <a:pPr>
              <a:buFont typeface="Arial" panose="020B0604020202020204" pitchFamily="34" charset="0"/>
              <a:buChar char="•"/>
            </a:pPr>
            <a:r>
              <a:rPr lang="en-US" b="0" dirty="0"/>
              <a:t>This inspection is usually done by the Commander and/or 1SG. </a:t>
            </a:r>
          </a:p>
          <a:p>
            <a:pPr>
              <a:buFont typeface="Arial" panose="020B0604020202020204" pitchFamily="34" charset="0"/>
              <a:buChar char="•"/>
            </a:pPr>
            <a:r>
              <a:rPr lang="en-US" b="0" dirty="0"/>
              <a:t>Everything needs to be very clean, dress right dress, and all items up to standard. Think “white glove” inspection. </a:t>
            </a:r>
          </a:p>
          <a:p>
            <a:pPr marL="0" indent="0">
              <a:buNone/>
            </a:pPr>
            <a:endParaRPr lang="en-US" b="0" dirty="0"/>
          </a:p>
          <a:p>
            <a:pPr marL="0" indent="0">
              <a:buNone/>
            </a:pPr>
            <a:endParaRPr lang="en-US" dirty="0"/>
          </a:p>
        </p:txBody>
      </p:sp>
      <p:pic>
        <p:nvPicPr>
          <p:cNvPr id="4" name="Picture 3">
            <a:extLst>
              <a:ext uri="{FF2B5EF4-FFF2-40B4-BE49-F238E27FC236}">
                <a16:creationId xmlns:a16="http://schemas.microsoft.com/office/drawing/2014/main" id="{A968AE39-B150-E8EC-BF6E-ACEFF7730BA2}"/>
              </a:ext>
            </a:extLst>
          </p:cNvPr>
          <p:cNvPicPr>
            <a:picLocks noChangeAspect="1"/>
          </p:cNvPicPr>
          <p:nvPr/>
        </p:nvPicPr>
        <p:blipFill>
          <a:blip r:embed="rId2"/>
          <a:stretch>
            <a:fillRect/>
          </a:stretch>
        </p:blipFill>
        <p:spPr>
          <a:xfrm>
            <a:off x="2699657" y="4637314"/>
            <a:ext cx="3744686" cy="2220686"/>
          </a:xfrm>
          <a:prstGeom prst="rect">
            <a:avLst/>
          </a:prstGeom>
        </p:spPr>
      </p:pic>
    </p:spTree>
    <p:extLst>
      <p:ext uri="{BB962C8B-B14F-4D97-AF65-F5344CB8AC3E}">
        <p14:creationId xmlns:p14="http://schemas.microsoft.com/office/powerpoint/2010/main" val="27882561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62CE-916D-52AF-FFF8-5B67685D89B1}"/>
              </a:ext>
            </a:extLst>
          </p:cNvPr>
          <p:cNvSpPr>
            <a:spLocks noGrp="1"/>
          </p:cNvSpPr>
          <p:nvPr>
            <p:ph type="title"/>
          </p:nvPr>
        </p:nvSpPr>
        <p:spPr/>
        <p:txBody>
          <a:bodyPr/>
          <a:lstStyle/>
          <a:p>
            <a:pPr algn="ctr"/>
            <a:r>
              <a:rPr lang="en-US" dirty="0">
                <a:solidFill>
                  <a:schemeClr val="tx1"/>
                </a:solidFill>
              </a:rPr>
              <a:t>Clearing Room</a:t>
            </a:r>
          </a:p>
        </p:txBody>
      </p:sp>
      <p:sp>
        <p:nvSpPr>
          <p:cNvPr id="3" name="Content Placeholder 2">
            <a:extLst>
              <a:ext uri="{FF2B5EF4-FFF2-40B4-BE49-F238E27FC236}">
                <a16:creationId xmlns:a16="http://schemas.microsoft.com/office/drawing/2014/main" id="{BDC87AB1-11AC-DED5-4491-232CFB1C9750}"/>
              </a:ext>
            </a:extLst>
          </p:cNvPr>
          <p:cNvSpPr>
            <a:spLocks noGrp="1"/>
          </p:cNvSpPr>
          <p:nvPr>
            <p:ph idx="1"/>
          </p:nvPr>
        </p:nvSpPr>
        <p:spPr/>
        <p:txBody>
          <a:bodyPr/>
          <a:lstStyle/>
          <a:p>
            <a:pPr marL="0" indent="0">
              <a:buNone/>
            </a:pPr>
            <a:r>
              <a:rPr lang="en-US" dirty="0"/>
              <a:t>How to Clear a Room</a:t>
            </a:r>
            <a:r>
              <a:rPr lang="en-US" b="0" dirty="0"/>
              <a:t>:</a:t>
            </a:r>
          </a:p>
          <a:p>
            <a:pPr>
              <a:buFont typeface="Arial" panose="020B0604020202020204" pitchFamily="34" charset="0"/>
              <a:buChar char="•"/>
            </a:pPr>
            <a:r>
              <a:rPr lang="en-US" b="0" dirty="0"/>
              <a:t>When clearing a room, after everything has been moved out, verify the equipment that is supposed to be in there is still there.</a:t>
            </a:r>
          </a:p>
          <a:p>
            <a:pPr>
              <a:buFont typeface="Arial" panose="020B0604020202020204" pitchFamily="34" charset="0"/>
              <a:buChar char="•"/>
            </a:pPr>
            <a:r>
              <a:rPr lang="en-US" b="0" dirty="0"/>
              <a:t>Clean said room as if you are preparing for a formal inspection. </a:t>
            </a:r>
          </a:p>
          <a:p>
            <a:pPr>
              <a:buFont typeface="Arial" panose="020B0604020202020204" pitchFamily="34" charset="0"/>
              <a:buChar char="•"/>
            </a:pPr>
            <a:r>
              <a:rPr lang="en-US" b="0" dirty="0"/>
              <a:t>Have the Barracks manager verify that the room is clean, and that the SM has been moved. </a:t>
            </a:r>
          </a:p>
          <a:p>
            <a:pPr>
              <a:buFont typeface="Arial" panose="020B0604020202020204" pitchFamily="34" charset="0"/>
              <a:buChar char="•"/>
            </a:pPr>
            <a:r>
              <a:rPr lang="en-US" b="0" dirty="0"/>
              <a:t>Ensure that the move has been annotated.</a:t>
            </a:r>
          </a:p>
        </p:txBody>
      </p:sp>
    </p:spTree>
    <p:extLst>
      <p:ext uri="{BB962C8B-B14F-4D97-AF65-F5344CB8AC3E}">
        <p14:creationId xmlns:p14="http://schemas.microsoft.com/office/powerpoint/2010/main" val="4262117540"/>
      </p:ext>
    </p:extLst>
  </p:cSld>
  <p:clrMapOvr>
    <a:masterClrMapping/>
  </p:clrMapOvr>
  <p:transition spd="slow">
    <p:fade/>
  </p:transition>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3.xml><?xml version="1.0" encoding="utf-8"?>
<ct:contentTypeSchema xmlns:ct="http://schemas.microsoft.com/office/2006/metadata/contentType" xmlns:ma="http://schemas.microsoft.com/office/2006/metadata/properties/metaAttributes" ct:_="" ma:_="" ma:contentTypeName="Document" ma:contentTypeID="0x010100C1E4E7EBD16E294EB40BB7080795454D" ma:contentTypeVersion="12" ma:contentTypeDescription="Create a new document." ma:contentTypeScope="" ma:versionID="31d70e71ba22f0884d65e6eb2c0c2d82">
  <xsd:schema xmlns:xsd="http://www.w3.org/2001/XMLSchema" xmlns:xs="http://www.w3.org/2001/XMLSchema" xmlns:p="http://schemas.microsoft.com/office/2006/metadata/properties" xmlns:ns2="2dc2ea81-8037-48e9-9c98-f1aa3ca6896f" xmlns:ns3="ab6aa099-11b5-429b-aef8-b4690966847b" targetNamespace="http://schemas.microsoft.com/office/2006/metadata/properties" ma:root="true" ma:fieldsID="52b9a7f6cdc5616b0f47f5a95e33228d" ns2:_="" ns3:_="">
    <xsd:import namespace="2dc2ea81-8037-48e9-9c98-f1aa3ca6896f"/>
    <xsd:import namespace="ab6aa099-11b5-429b-aef8-b469096684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2ea81-8037-48e9-9c98-f1aa3ca68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6aa099-11b5-429b-aef8-b469096684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a1a6bd-bcee-4cfc-83e3-f467b5457acf}" ma:internalName="TaxCatchAll" ma:showField="CatchAllData" ma:web="ab6aa099-11b5-429b-aef8-b46909668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dc2ea81-8037-48e9-9c98-f1aa3ca6896f">
      <Terms xmlns="http://schemas.microsoft.com/office/infopath/2007/PartnerControls"/>
    </lcf76f155ced4ddcb4097134ff3c332f>
    <TaxCatchAll xmlns="ab6aa099-11b5-429b-aef8-b4690966847b" xsi:nil="true"/>
  </documentManagement>
</p:properties>
</file>

<file path=customXml/itemProps1.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2.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3.xml><?xml version="1.0" encoding="utf-8"?>
<ds:datastoreItem xmlns:ds="http://schemas.openxmlformats.org/officeDocument/2006/customXml" ds:itemID="{0A649E35-698C-406D-B6CE-5D00E98E7106}"/>
</file>

<file path=customXml/itemProps4.xml><?xml version="1.0" encoding="utf-8"?>
<ds:datastoreItem xmlns:ds="http://schemas.openxmlformats.org/officeDocument/2006/customXml" ds:itemID="{EE87DDFF-D288-43B3-9099-279B39DE6806}">
  <ds:schemaRefs>
    <ds:schemaRef ds:uri="6dbc7f34-f79a-4cb6-a28b-5aa2c59ce81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d9817fb-4658-49d9-ae06-61b05174047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54260</TotalTime>
  <Words>1388</Words>
  <Application>Microsoft Office PowerPoint</Application>
  <PresentationFormat>On-screen Show (4:3)</PresentationFormat>
  <Paragraphs>106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MSC Theme</vt:lpstr>
      <vt:lpstr>PowerPoint Presentation</vt:lpstr>
      <vt:lpstr>Purpose </vt:lpstr>
      <vt:lpstr>Who Is Authorized a Barracks Room </vt:lpstr>
      <vt:lpstr>Soldier Responsibilities </vt:lpstr>
      <vt:lpstr>Leader Responsibilities </vt:lpstr>
      <vt:lpstr>PowerPoint Presentation</vt:lpstr>
      <vt:lpstr>General Inspection</vt:lpstr>
      <vt:lpstr>Formal Inspection</vt:lpstr>
      <vt:lpstr>Clearing Room</vt:lpstr>
      <vt:lpstr>Cleaning Standard </vt:lpstr>
      <vt:lpstr>Cleaning and Inspecting Standards </vt:lpstr>
      <vt:lpstr>Health and Wellness</vt:lpstr>
      <vt:lpstr>Additional Information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Longacre, Ryan Christopher SGM USARMY I CORPS (USA)</cp:lastModifiedBy>
  <cp:revision>667</cp:revision>
  <cp:lastPrinted>2023-02-23T20:22:56Z</cp:lastPrinted>
  <dcterms:created xsi:type="dcterms:W3CDTF">2017-05-18T14:22:46Z</dcterms:created>
  <dcterms:modified xsi:type="dcterms:W3CDTF">2024-08-07T21:56:37Z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0x010100C1E4E7EBD16E294EB40BB7080795454D</vt:lpwstr>
  </property>
  <property fmtid="{D5CDD505-2E9C-101B-9397-08002B2CF9AE}" pid="3" name="_NewReviewCycle">
    <vt:lpwstr/>
  </property>
  <property fmtid="{D5CDD505-2E9C-101B-9397-08002B2CF9AE}" pid="4" name="MediaServiceImageTags">
    <vt:lpwstr/>
  </property>
</Properties>
</file>