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Masters/slideMaster4.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3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7" r:id="rId2"/>
    <p:sldMasterId id="2147483732" r:id="rId3"/>
    <p:sldMasterId id="2147483748" r:id="rId4"/>
  </p:sldMasterIdLst>
  <p:notesMasterIdLst>
    <p:notesMasterId r:id="rId21"/>
  </p:notesMasterIdLst>
  <p:handoutMasterIdLst>
    <p:handoutMasterId r:id="rId22"/>
  </p:handoutMasterIdLst>
  <p:sldIdLst>
    <p:sldId id="582" r:id="rId5"/>
    <p:sldId id="585" r:id="rId6"/>
    <p:sldId id="386" r:id="rId7"/>
    <p:sldId id="587" r:id="rId8"/>
    <p:sldId id="573" r:id="rId9"/>
    <p:sldId id="586" r:id="rId10"/>
    <p:sldId id="588" r:id="rId11"/>
    <p:sldId id="589" r:id="rId12"/>
    <p:sldId id="590" r:id="rId13"/>
    <p:sldId id="593" r:id="rId14"/>
    <p:sldId id="595" r:id="rId15"/>
    <p:sldId id="597" r:id="rId16"/>
    <p:sldId id="601" r:id="rId17"/>
    <p:sldId id="602" r:id="rId18"/>
    <p:sldId id="604" r:id="rId19"/>
    <p:sldId id="60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rren.weaver"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00FF00"/>
    <a:srgbClr val="FFFFFF"/>
    <a:srgbClr val="0000CC"/>
    <a:srgbClr val="0000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250" autoAdjust="0"/>
  </p:normalViewPr>
  <p:slideViewPr>
    <p:cSldViewPr snapToGrid="0">
      <p:cViewPr varScale="1">
        <p:scale>
          <a:sx n="83" d="100"/>
          <a:sy n="83" d="100"/>
        </p:scale>
        <p:origin x="1478" y="82"/>
      </p:cViewPr>
      <p:guideLst>
        <p:guide orient="horz" pos="2160"/>
        <p:guide pos="2880"/>
      </p:guideLst>
    </p:cSldViewPr>
  </p:slideViewPr>
  <p:outlineViewPr>
    <p:cViewPr>
      <p:scale>
        <a:sx n="33" d="100"/>
        <a:sy n="33" d="100"/>
      </p:scale>
      <p:origin x="0" y="16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19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8" cy="465138"/>
          </a:xfrm>
          <a:prstGeom prst="rect">
            <a:avLst/>
          </a:prstGeom>
        </p:spPr>
        <p:txBody>
          <a:bodyPr vert="horz" lIns="91426" tIns="45712" rIns="91426" bIns="45712"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26" tIns="45712" rIns="91426" bIns="45712" rtlCol="0"/>
          <a:lstStyle>
            <a:lvl1pPr algn="r">
              <a:defRPr sz="1200"/>
            </a:lvl1pPr>
          </a:lstStyle>
          <a:p>
            <a:fld id="{DB6FA5FA-C50A-40F4-A637-06B17982827B}" type="datetimeFigureOut">
              <a:rPr lang="en-US" smtClean="0"/>
              <a:pPr/>
              <a:t>8/18/2022</a:t>
            </a:fld>
            <a:endParaRPr lang="en-US" dirty="0"/>
          </a:p>
        </p:txBody>
      </p:sp>
      <p:sp>
        <p:nvSpPr>
          <p:cNvPr id="4" name="Footer Placeholder 3"/>
          <p:cNvSpPr>
            <a:spLocks noGrp="1"/>
          </p:cNvSpPr>
          <p:nvPr>
            <p:ph type="ftr" sz="quarter" idx="2"/>
          </p:nvPr>
        </p:nvSpPr>
        <p:spPr>
          <a:xfrm>
            <a:off x="2" y="8829675"/>
            <a:ext cx="3038648" cy="465138"/>
          </a:xfrm>
          <a:prstGeom prst="rect">
            <a:avLst/>
          </a:prstGeom>
        </p:spPr>
        <p:txBody>
          <a:bodyPr vert="horz" lIns="91426" tIns="45712" rIns="91426"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26" tIns="45712" rIns="91426" bIns="45712" rtlCol="0" anchor="b"/>
          <a:lstStyle>
            <a:lvl1pPr algn="r">
              <a:defRPr sz="1200"/>
            </a:lvl1pPr>
          </a:lstStyle>
          <a:p>
            <a:fld id="{B115C57B-C692-46B0-A6ED-A8499DE375A9}" type="slidenum">
              <a:rPr lang="en-US" smtClean="0"/>
              <a:pPr/>
              <a:t>‹#›</a:t>
            </a:fld>
            <a:endParaRPr lang="en-US" dirty="0"/>
          </a:p>
        </p:txBody>
      </p:sp>
    </p:spTree>
    <p:extLst>
      <p:ext uri="{BB962C8B-B14F-4D97-AF65-F5344CB8AC3E}">
        <p14:creationId xmlns:p14="http://schemas.microsoft.com/office/powerpoint/2010/main" val="1541259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2" tIns="46581" rIns="93162" bIns="46581" rtlCol="0"/>
          <a:lstStyle>
            <a:lvl1pPr algn="r">
              <a:defRPr sz="1200"/>
            </a:lvl1pPr>
          </a:lstStyle>
          <a:p>
            <a:fld id="{8D433849-3C48-4B95-B905-AAE2954EDAF8}" type="datetimeFigureOut">
              <a:rPr lang="en-US" smtClean="0"/>
              <a:pPr/>
              <a:t>8/18/2022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2" y="4415790"/>
            <a:ext cx="5608320" cy="4183380"/>
          </a:xfrm>
          <a:prstGeom prst="rect">
            <a:avLst/>
          </a:prstGeom>
        </p:spPr>
        <p:txBody>
          <a:bodyPr vert="horz" lIns="93162" tIns="46581" rIns="93162"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2" tIns="46581" rIns="93162" bIns="46581" rtlCol="0" anchor="b"/>
          <a:lstStyle>
            <a:lvl1pPr algn="r">
              <a:defRPr sz="1200"/>
            </a:lvl1pPr>
          </a:lstStyle>
          <a:p>
            <a:fld id="{00DFC161-1A7B-41A7-96E5-70F4E93F5494}" type="slidenum">
              <a:rPr lang="en-US" smtClean="0"/>
              <a:pPr/>
              <a:t>‹#›</a:t>
            </a:fld>
            <a:endParaRPr lang="en-US" dirty="0"/>
          </a:p>
        </p:txBody>
      </p:sp>
    </p:spTree>
    <p:extLst>
      <p:ext uri="{BB962C8B-B14F-4D97-AF65-F5344CB8AC3E}">
        <p14:creationId xmlns:p14="http://schemas.microsoft.com/office/powerpoint/2010/main" val="6926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5"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4"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5"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4"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5"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4"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178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67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3143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7924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148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9338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106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5863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49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77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322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5.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dirty="0">
              <a:solidFill>
                <a:srgbClr val="000000"/>
              </a:solidFill>
            </a:endParaRPr>
          </a:p>
        </p:txBody>
      </p:sp>
      <p:sp>
        <p:nvSpPr>
          <p:cNvPr id="27651" name="Rectangle 3"/>
          <p:cNvSpPr>
            <a:spLocks noChangeArrowheads="1"/>
          </p:cNvSpPr>
          <p:nvPr/>
        </p:nvSpPr>
        <p:spPr bwMode="auto">
          <a:xfrm>
            <a:off x="77788" y="65088"/>
            <a:ext cx="8964612" cy="6726237"/>
          </a:xfrm>
          <a:prstGeom prst="rect">
            <a:avLst/>
          </a:prstGeom>
          <a:noFill/>
          <a:ln w="25400">
            <a:solidFill>
              <a:srgbClr val="FF3300"/>
            </a:solidFill>
            <a:miter lim="800000"/>
            <a:headEnd/>
            <a:tailEnd/>
          </a:ln>
          <a:effectLst/>
        </p:spPr>
        <p:txBody>
          <a:bodyPr wrap="none" anchor="ctr"/>
          <a:lstStyle/>
          <a:p>
            <a:pPr>
              <a:defRPr/>
            </a:pPr>
            <a:endParaRPr lang="en-US" dirty="0">
              <a:solidFill>
                <a:srgbClr val="000000"/>
              </a:solidFill>
            </a:endParaRPr>
          </a:p>
        </p:txBody>
      </p:sp>
      <p:pic>
        <p:nvPicPr>
          <p:cNvPr id="2054" name="Picture 11" descr="XVIII ABC.png"/>
          <p:cNvPicPr>
            <a:picLocks noChangeAspect="1"/>
          </p:cNvPicPr>
          <p:nvPr userDrawn="1"/>
        </p:nvPicPr>
        <p:blipFill>
          <a:blip r:embed="rId16" cstate="email"/>
          <a:srcRect/>
          <a:stretch>
            <a:fillRect/>
          </a:stretch>
        </p:blipFill>
        <p:spPr bwMode="auto">
          <a:xfrm>
            <a:off x="163514" y="176213"/>
            <a:ext cx="326330" cy="433387"/>
          </a:xfrm>
          <a:prstGeom prst="rect">
            <a:avLst/>
          </a:prstGeom>
          <a:noFill/>
          <a:ln w="9525">
            <a:noFill/>
            <a:miter lim="800000"/>
            <a:headEnd/>
            <a:tailEnd/>
          </a:ln>
        </p:spPr>
      </p:pic>
      <p:pic>
        <p:nvPicPr>
          <p:cNvPr id="2055" name="Picture 12" descr="10th-carved"/>
          <p:cNvPicPr>
            <a:picLocks noChangeAspect="1" noChangeArrowheads="1"/>
          </p:cNvPicPr>
          <p:nvPr userDrawn="1"/>
        </p:nvPicPr>
        <p:blipFill>
          <a:blip r:embed="rId17" cstate="email">
            <a:lum bright="-2000" contrast="10000"/>
          </a:blip>
          <a:srcRect/>
          <a:stretch>
            <a:fillRect/>
          </a:stretch>
        </p:blipFill>
        <p:spPr bwMode="auto">
          <a:xfrm>
            <a:off x="304800" y="304800"/>
            <a:ext cx="441325" cy="625475"/>
          </a:xfrm>
          <a:prstGeom prst="rect">
            <a:avLst/>
          </a:prstGeom>
          <a:noFill/>
          <a:ln w="9525">
            <a:noFill/>
            <a:miter lim="800000"/>
            <a:headEnd/>
            <a:tailEnd/>
          </a:ln>
        </p:spPr>
      </p:pic>
      <p:sp>
        <p:nvSpPr>
          <p:cNvPr id="1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1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dirty="0">
              <a:solidFill>
                <a:srgbClr val="000000"/>
              </a:solidFill>
            </a:endParaRPr>
          </a:p>
        </p:txBody>
      </p:sp>
      <p:sp>
        <p:nvSpPr>
          <p:cNvPr id="27651" name="Rectangle 3"/>
          <p:cNvSpPr>
            <a:spLocks noChangeArrowheads="1"/>
          </p:cNvSpPr>
          <p:nvPr/>
        </p:nvSpPr>
        <p:spPr bwMode="auto">
          <a:xfrm>
            <a:off x="77788" y="65088"/>
            <a:ext cx="8964612" cy="6726237"/>
          </a:xfrm>
          <a:prstGeom prst="rect">
            <a:avLst/>
          </a:prstGeom>
          <a:noFill/>
          <a:ln w="25400">
            <a:solidFill>
              <a:srgbClr val="FF3300"/>
            </a:solidFill>
            <a:miter lim="800000"/>
            <a:headEnd/>
            <a:tailEnd/>
          </a:ln>
          <a:effectLst/>
        </p:spPr>
        <p:txBody>
          <a:bodyPr wrap="none" anchor="ctr"/>
          <a:lstStyle/>
          <a:p>
            <a:pPr>
              <a:defRPr/>
            </a:pPr>
            <a:endParaRPr lang="en-US" dirty="0">
              <a:solidFill>
                <a:srgbClr val="000000"/>
              </a:solidFill>
            </a:endParaRPr>
          </a:p>
        </p:txBody>
      </p:sp>
      <p:pic>
        <p:nvPicPr>
          <p:cNvPr id="2054" name="Picture 11" descr="XVIII ABC.png"/>
          <p:cNvPicPr>
            <a:picLocks noChangeAspect="1"/>
          </p:cNvPicPr>
          <p:nvPr userDrawn="1"/>
        </p:nvPicPr>
        <p:blipFill>
          <a:blip r:embed="rId16" cstate="email"/>
          <a:srcRect/>
          <a:stretch>
            <a:fillRect/>
          </a:stretch>
        </p:blipFill>
        <p:spPr bwMode="auto">
          <a:xfrm>
            <a:off x="163514" y="176213"/>
            <a:ext cx="326330" cy="433387"/>
          </a:xfrm>
          <a:prstGeom prst="rect">
            <a:avLst/>
          </a:prstGeom>
          <a:noFill/>
          <a:ln w="9525">
            <a:noFill/>
            <a:miter lim="800000"/>
            <a:headEnd/>
            <a:tailEnd/>
          </a:ln>
        </p:spPr>
      </p:pic>
      <p:pic>
        <p:nvPicPr>
          <p:cNvPr id="2055" name="Picture 12" descr="10th-carved"/>
          <p:cNvPicPr>
            <a:picLocks noChangeAspect="1" noChangeArrowheads="1"/>
          </p:cNvPicPr>
          <p:nvPr userDrawn="1"/>
        </p:nvPicPr>
        <p:blipFill>
          <a:blip r:embed="rId17" cstate="email">
            <a:lum bright="-2000" contrast="10000"/>
          </a:blip>
          <a:srcRect/>
          <a:stretch>
            <a:fillRect/>
          </a:stretch>
        </p:blipFill>
        <p:spPr bwMode="auto">
          <a:xfrm>
            <a:off x="304800" y="304800"/>
            <a:ext cx="441325" cy="625475"/>
          </a:xfrm>
          <a:prstGeom prst="rect">
            <a:avLst/>
          </a:prstGeom>
          <a:noFill/>
          <a:ln w="9525">
            <a:noFill/>
            <a:miter lim="800000"/>
            <a:headEnd/>
            <a:tailEnd/>
          </a:ln>
        </p:spPr>
      </p:pic>
      <p:sp>
        <p:nvSpPr>
          <p:cNvPr id="1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1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dirty="0">
              <a:solidFill>
                <a:srgbClr val="000000"/>
              </a:solidFill>
            </a:endParaRPr>
          </a:p>
        </p:txBody>
      </p:sp>
      <p:sp>
        <p:nvSpPr>
          <p:cNvPr id="27651" name="Rectangle 3"/>
          <p:cNvSpPr>
            <a:spLocks noChangeArrowheads="1"/>
          </p:cNvSpPr>
          <p:nvPr/>
        </p:nvSpPr>
        <p:spPr bwMode="auto">
          <a:xfrm>
            <a:off x="77788" y="65088"/>
            <a:ext cx="8964612" cy="6726237"/>
          </a:xfrm>
          <a:prstGeom prst="rect">
            <a:avLst/>
          </a:prstGeom>
          <a:noFill/>
          <a:ln w="25400">
            <a:solidFill>
              <a:srgbClr val="FF3300"/>
            </a:solidFill>
            <a:miter lim="800000"/>
            <a:headEnd/>
            <a:tailEnd/>
          </a:ln>
          <a:effectLst/>
        </p:spPr>
        <p:txBody>
          <a:bodyPr wrap="none" anchor="ctr"/>
          <a:lstStyle/>
          <a:p>
            <a:pPr>
              <a:defRPr/>
            </a:pPr>
            <a:endParaRPr lang="en-US" dirty="0">
              <a:solidFill>
                <a:srgbClr val="000000"/>
              </a:solidFill>
            </a:endParaRPr>
          </a:p>
        </p:txBody>
      </p:sp>
      <p:pic>
        <p:nvPicPr>
          <p:cNvPr id="2054" name="Picture 11" descr="XVIII ABC.png"/>
          <p:cNvPicPr>
            <a:picLocks noChangeAspect="1"/>
          </p:cNvPicPr>
          <p:nvPr userDrawn="1"/>
        </p:nvPicPr>
        <p:blipFill>
          <a:blip r:embed="rId16" cstate="email"/>
          <a:srcRect/>
          <a:stretch>
            <a:fillRect/>
          </a:stretch>
        </p:blipFill>
        <p:spPr bwMode="auto">
          <a:xfrm>
            <a:off x="163514" y="176213"/>
            <a:ext cx="326330" cy="433387"/>
          </a:xfrm>
          <a:prstGeom prst="rect">
            <a:avLst/>
          </a:prstGeom>
          <a:noFill/>
          <a:ln w="9525">
            <a:noFill/>
            <a:miter lim="800000"/>
            <a:headEnd/>
            <a:tailEnd/>
          </a:ln>
        </p:spPr>
      </p:pic>
      <p:pic>
        <p:nvPicPr>
          <p:cNvPr id="2055" name="Picture 12" descr="10th-carved"/>
          <p:cNvPicPr>
            <a:picLocks noChangeAspect="1" noChangeArrowheads="1"/>
          </p:cNvPicPr>
          <p:nvPr userDrawn="1"/>
        </p:nvPicPr>
        <p:blipFill>
          <a:blip r:embed="rId17" cstate="email">
            <a:lum bright="-2000" contrast="10000"/>
          </a:blip>
          <a:srcRect/>
          <a:stretch>
            <a:fillRect/>
          </a:stretch>
        </p:blipFill>
        <p:spPr bwMode="auto">
          <a:xfrm>
            <a:off x="304800" y="304800"/>
            <a:ext cx="441325" cy="625475"/>
          </a:xfrm>
          <a:prstGeom prst="rect">
            <a:avLst/>
          </a:prstGeom>
          <a:noFill/>
          <a:ln w="9525">
            <a:noFill/>
            <a:miter lim="800000"/>
            <a:headEnd/>
            <a:tailEnd/>
          </a:ln>
        </p:spPr>
      </p:pic>
      <p:sp>
        <p:nvSpPr>
          <p:cNvPr id="1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1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
        <p:nvSpPr>
          <p:cNvPr id="7" name="Rectangle 2"/>
          <p:cNvSpPr>
            <a:spLocks noChangeArrowheads="1"/>
          </p:cNvSpPr>
          <p:nvPr userDrawn="1"/>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sz="1350" dirty="0">
              <a:solidFill>
                <a:prstClr val="black"/>
              </a:solidFill>
            </a:endParaRPr>
          </a:p>
        </p:txBody>
      </p:sp>
      <p:sp>
        <p:nvSpPr>
          <p:cNvPr id="8" name="Rectangle 3"/>
          <p:cNvSpPr>
            <a:spLocks noChangeArrowheads="1"/>
          </p:cNvSpPr>
          <p:nvPr userDrawn="1"/>
        </p:nvSpPr>
        <p:spPr bwMode="auto">
          <a:xfrm>
            <a:off x="77788" y="65090"/>
            <a:ext cx="8964612" cy="6726237"/>
          </a:xfrm>
          <a:prstGeom prst="rect">
            <a:avLst/>
          </a:prstGeom>
          <a:noFill/>
          <a:ln w="25400">
            <a:solidFill>
              <a:srgbClr val="FF3300"/>
            </a:solidFill>
            <a:miter lim="800000"/>
            <a:headEnd/>
            <a:tailEnd/>
          </a:ln>
          <a:effectLst/>
        </p:spPr>
        <p:txBody>
          <a:bodyPr wrap="none" anchor="ctr"/>
          <a:lstStyle/>
          <a:p>
            <a:pPr>
              <a:defRPr/>
            </a:pPr>
            <a:endParaRPr lang="en-US" sz="1350" dirty="0">
              <a:solidFill>
                <a:prstClr val="black"/>
              </a:solidFill>
            </a:endParaRPr>
          </a:p>
        </p:txBody>
      </p:sp>
      <p:sp>
        <p:nvSpPr>
          <p:cNvPr id="9" name="Rectangle 4"/>
          <p:cNvSpPr>
            <a:spLocks noChangeArrowheads="1"/>
          </p:cNvSpPr>
          <p:nvPr userDrawn="1"/>
        </p:nvSpPr>
        <p:spPr bwMode="auto">
          <a:xfrm>
            <a:off x="765175" y="6623052"/>
            <a:ext cx="1314450" cy="208232"/>
          </a:xfrm>
          <a:prstGeom prst="rect">
            <a:avLst/>
          </a:prstGeom>
          <a:solidFill>
            <a:schemeClr val="bg1"/>
          </a:solidFill>
          <a:ln w="9525">
            <a:noFill/>
            <a:miter lim="800000"/>
            <a:headEnd/>
            <a:tailEnd/>
          </a:ln>
          <a:effectLst/>
        </p:spPr>
        <p:txBody>
          <a:bodyPr lIns="69056" tIns="34529" rIns="69056" bIns="34529">
            <a:spAutoFit/>
          </a:bodyPr>
          <a:lstStyle/>
          <a:p>
            <a:pPr algn="ctr" eaLnBrk="0" hangingPunct="0">
              <a:spcBef>
                <a:spcPct val="50000"/>
              </a:spcBef>
              <a:defRPr/>
            </a:pPr>
            <a:r>
              <a:rPr lang="en-US" sz="900" b="1" i="1" dirty="0">
                <a:solidFill>
                  <a:prstClr val="black"/>
                </a:solidFill>
              </a:rPr>
              <a:t>Climb To Glory</a:t>
            </a:r>
          </a:p>
        </p:txBody>
      </p:sp>
      <p:sp>
        <p:nvSpPr>
          <p:cNvPr id="13" name="Rectangle 12"/>
          <p:cNvSpPr/>
          <p:nvPr userDrawn="1"/>
        </p:nvSpPr>
        <p:spPr bwMode="auto">
          <a:xfrm>
            <a:off x="3658112" y="6726117"/>
            <a:ext cx="1827779" cy="145298"/>
          </a:xfrm>
          <a:prstGeom prst="rect">
            <a:avLst/>
          </a:prstGeom>
          <a:solidFill>
            <a:srgbClr val="006600"/>
          </a:solidFill>
          <a:ln w="9525" cap="flat" cmpd="sng" algn="ctr">
            <a:solidFill>
              <a:srgbClr val="4F81BD"/>
            </a:solidFill>
            <a:prstDash val="solid"/>
            <a:round/>
            <a:headEnd type="none" w="med" len="med"/>
            <a:tailEnd type="none" w="med" len="med"/>
          </a:ln>
          <a:effectLst/>
          <a:scene3d>
            <a:camera prst="orthographicFront"/>
            <a:lightRig rig="threePt" dir="t"/>
          </a:scene3d>
          <a:sp3d>
            <a:bevelT/>
          </a:sp3d>
        </p:spPr>
        <p:txBody>
          <a:bodyPr vert="horz" wrap="square" lIns="68572" tIns="34286" rIns="68572" bIns="34286" numCol="1" rtlCol="0" anchor="ctr" anchorCtr="0" compatLnSpc="1">
            <a:prstTxWarp prst="textNoShape">
              <a:avLst/>
            </a:prstTxWarp>
          </a:bodyPr>
          <a:lstStyle/>
          <a:p>
            <a:pPr algn="ctr" defTabSz="685718" eaLnBrk="0" fontAlgn="base" hangingPunct="0">
              <a:spcBef>
                <a:spcPct val="0"/>
              </a:spcBef>
              <a:spcAft>
                <a:spcPct val="0"/>
              </a:spcAft>
              <a:defRPr/>
            </a:pPr>
            <a:r>
              <a:rPr lang="en-US" sz="750" b="1" kern="0" dirty="0">
                <a:solidFill>
                  <a:prstClr val="white"/>
                </a:solidFill>
              </a:rPr>
              <a:t>UNCLASSIFIED//FOUO</a:t>
            </a:r>
          </a:p>
        </p:txBody>
      </p:sp>
      <p:sp>
        <p:nvSpPr>
          <p:cNvPr id="14" name="Rectangle 13"/>
          <p:cNvSpPr/>
          <p:nvPr userDrawn="1"/>
        </p:nvSpPr>
        <p:spPr bwMode="auto">
          <a:xfrm>
            <a:off x="3658112" y="13418"/>
            <a:ext cx="1827779" cy="155169"/>
          </a:xfrm>
          <a:prstGeom prst="rect">
            <a:avLst/>
          </a:prstGeom>
          <a:solidFill>
            <a:srgbClr val="006600"/>
          </a:solidFill>
          <a:ln w="9525" cap="flat" cmpd="sng" algn="ctr">
            <a:solidFill>
              <a:srgbClr val="4F81BD"/>
            </a:solidFill>
            <a:prstDash val="solid"/>
            <a:round/>
            <a:headEnd type="none" w="med" len="med"/>
            <a:tailEnd type="none" w="med" len="med"/>
          </a:ln>
          <a:effectLst/>
          <a:scene3d>
            <a:camera prst="orthographicFront"/>
            <a:lightRig rig="threePt" dir="t"/>
          </a:scene3d>
          <a:sp3d>
            <a:bevelT/>
          </a:sp3d>
        </p:spPr>
        <p:txBody>
          <a:bodyPr vert="horz" wrap="square" lIns="68572" tIns="34286" rIns="68572" bIns="34286" numCol="1" rtlCol="0" anchor="ctr" anchorCtr="0" compatLnSpc="1">
            <a:prstTxWarp prst="textNoShape">
              <a:avLst/>
            </a:prstTxWarp>
          </a:bodyPr>
          <a:lstStyle/>
          <a:p>
            <a:pPr algn="ctr" defTabSz="685718" eaLnBrk="0" fontAlgn="base" hangingPunct="0">
              <a:spcBef>
                <a:spcPct val="0"/>
              </a:spcBef>
              <a:spcAft>
                <a:spcPct val="0"/>
              </a:spcAft>
              <a:defRPr/>
            </a:pPr>
            <a:r>
              <a:rPr lang="en-US" sz="750" b="1" kern="0" dirty="0">
                <a:solidFill>
                  <a:prstClr val="white"/>
                </a:solidFill>
              </a:rPr>
              <a:t>UNCLASSIFIED//FOUO</a:t>
            </a:r>
          </a:p>
        </p:txBody>
      </p:sp>
      <p:grpSp>
        <p:nvGrpSpPr>
          <p:cNvPr id="19" name="Group 18"/>
          <p:cNvGrpSpPr/>
          <p:nvPr userDrawn="1"/>
        </p:nvGrpSpPr>
        <p:grpSpPr>
          <a:xfrm>
            <a:off x="144923" y="95251"/>
            <a:ext cx="777868" cy="936717"/>
            <a:chOff x="8166100" y="95250"/>
            <a:chExt cx="680299" cy="809730"/>
          </a:xfrm>
        </p:grpSpPr>
        <p:pic>
          <p:nvPicPr>
            <p:cNvPr id="20" name="Picture 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166100" y="95250"/>
              <a:ext cx="434235" cy="609600"/>
            </a:xfrm>
            <a:prstGeom prst="rect">
              <a:avLst/>
            </a:prstGeom>
            <a:noFill/>
            <a:ln w="9525">
              <a:noFill/>
              <a:miter lim="800000"/>
              <a:headEnd/>
              <a:tailEnd/>
            </a:ln>
          </p:spPr>
        </p:pic>
        <p:pic>
          <p:nvPicPr>
            <p:cNvPr id="21" name="Picture 20" descr="10th-carved"/>
            <p:cNvPicPr>
              <a:picLocks noChangeAspect="1" noChangeArrowheads="1"/>
            </p:cNvPicPr>
            <p:nvPr userDrawn="1"/>
          </p:nvPicPr>
          <p:blipFill>
            <a:blip r:embed="rId14" cstate="email">
              <a:lum bright="-2000" contrast="10000"/>
              <a:extLst>
                <a:ext uri="{28A0092B-C50C-407E-A947-70E740481C1C}">
                  <a14:useLocalDpi xmlns:a14="http://schemas.microsoft.com/office/drawing/2010/main"/>
                </a:ext>
              </a:extLst>
            </a:blip>
            <a:srcRect/>
            <a:stretch>
              <a:fillRect/>
            </a:stretch>
          </p:blipFill>
          <p:spPr bwMode="auto">
            <a:xfrm>
              <a:off x="8354270" y="206844"/>
              <a:ext cx="492129" cy="698136"/>
            </a:xfrm>
            <a:prstGeom prst="rect">
              <a:avLst/>
            </a:prstGeom>
            <a:noFill/>
            <a:ln w="9525">
              <a:noFill/>
              <a:miter lim="800000"/>
              <a:headEnd/>
              <a:tailEnd/>
            </a:ln>
          </p:spPr>
        </p:pic>
      </p:grpSp>
      <p:pic>
        <p:nvPicPr>
          <p:cNvPr id="22" name="Picture 21"/>
          <p:cNvPicPr>
            <a:picLocks noChangeAspect="1"/>
          </p:cNvPicPr>
          <p:nvPr userDrawn="1"/>
        </p:nvPicPr>
        <p:blipFill>
          <a:blip r:embed="rId15"/>
          <a:stretch>
            <a:fillRect/>
          </a:stretch>
        </p:blipFill>
        <p:spPr>
          <a:xfrm rot="10800000" flipH="1" flipV="1">
            <a:off x="8460636" y="140441"/>
            <a:ext cx="513137" cy="914400"/>
          </a:xfrm>
          <a:prstGeom prst="rect">
            <a:avLst/>
          </a:prstGeom>
        </p:spPr>
      </p:pic>
    </p:spTree>
    <p:extLst>
      <p:ext uri="{BB962C8B-B14F-4D97-AF65-F5344CB8AC3E}">
        <p14:creationId xmlns:p14="http://schemas.microsoft.com/office/powerpoint/2010/main" val="2119885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14398" y="450886"/>
            <a:ext cx="7252447" cy="2606077"/>
          </a:xfrm>
          <a:prstGeom prst="rect">
            <a:avLst/>
          </a:prstGeom>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3600" b="1" dirty="0">
                <a:latin typeface="+mj-lt"/>
              </a:rPr>
              <a:t>General Military Authority of the </a:t>
            </a:r>
          </a:p>
          <a:p>
            <a:pPr algn="ctr"/>
            <a:r>
              <a:rPr lang="en-US" sz="3600" b="1" dirty="0">
                <a:latin typeface="+mj-lt"/>
              </a:rPr>
              <a:t>Non Commissioned Officer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640" y="2675964"/>
            <a:ext cx="1533961" cy="276112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97" y="5143423"/>
            <a:ext cx="838265" cy="142090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637" y="5142418"/>
            <a:ext cx="903571" cy="1424931"/>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458" y="5156138"/>
            <a:ext cx="947745" cy="142090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142" y="5156138"/>
            <a:ext cx="861070" cy="142090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382" y="5156138"/>
            <a:ext cx="790024" cy="1420907"/>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1806" y="5142418"/>
            <a:ext cx="790024" cy="1420907"/>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134947" y="5142418"/>
            <a:ext cx="790584" cy="142191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018000" y="5142418"/>
            <a:ext cx="790583" cy="1421912"/>
          </a:xfrm>
          <a:prstGeom prst="rect">
            <a:avLst/>
          </a:prstGeom>
        </p:spPr>
      </p:pic>
    </p:spTree>
    <p:extLst>
      <p:ext uri="{BB962C8B-B14F-4D97-AF65-F5344CB8AC3E}">
        <p14:creationId xmlns:p14="http://schemas.microsoft.com/office/powerpoint/2010/main" val="26117723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12" y="354106"/>
            <a:ext cx="8229600" cy="1143000"/>
          </a:xfrm>
        </p:spPr>
        <p:txBody>
          <a:bodyPr>
            <a:noAutofit/>
          </a:bodyPr>
          <a:lstStyle/>
          <a:p>
            <a:r>
              <a:rPr lang="en-US" sz="3600" b="1" dirty="0"/>
              <a:t>Professional Confrontation cont.</a:t>
            </a:r>
            <a:br>
              <a:rPr lang="en-US" sz="3600" b="1" dirty="0"/>
            </a:br>
            <a:r>
              <a:rPr lang="en-US" sz="3600" b="1" dirty="0"/>
              <a:t>Identifying an Infraction and Preparation</a:t>
            </a:r>
          </a:p>
        </p:txBody>
      </p:sp>
      <p:sp>
        <p:nvSpPr>
          <p:cNvPr id="3" name="Content Placeholder 2"/>
          <p:cNvSpPr>
            <a:spLocks noGrp="1"/>
          </p:cNvSpPr>
          <p:nvPr>
            <p:ph idx="1"/>
          </p:nvPr>
        </p:nvSpPr>
        <p:spPr>
          <a:xfrm>
            <a:off x="224119" y="1497106"/>
            <a:ext cx="8704728" cy="4814047"/>
          </a:xfrm>
        </p:spPr>
        <p:txBody>
          <a:bodyPr>
            <a:normAutofit lnSpcReduction="10000"/>
          </a:bodyPr>
          <a:lstStyle/>
          <a:p>
            <a:pPr marL="0" indent="0">
              <a:buNone/>
            </a:pPr>
            <a:r>
              <a:rPr lang="en-US" sz="2800" dirty="0"/>
              <a:t>1.	</a:t>
            </a:r>
            <a:r>
              <a:rPr lang="en-US" sz="2800" b="1" dirty="0"/>
              <a:t>Preparation:</a:t>
            </a:r>
            <a:r>
              <a:rPr lang="en-US" sz="2800" dirty="0"/>
              <a:t> </a:t>
            </a:r>
          </a:p>
          <a:p>
            <a:pPr marL="0" indent="0">
              <a:buNone/>
            </a:pPr>
            <a:r>
              <a:rPr lang="en-US" sz="2800" b="1" dirty="0"/>
              <a:t>a.</a:t>
            </a:r>
            <a:r>
              <a:rPr lang="en-US" sz="2800" dirty="0"/>
              <a:t>	</a:t>
            </a:r>
            <a:r>
              <a:rPr lang="en-US" sz="2800" b="1" dirty="0"/>
              <a:t>Identify:</a:t>
            </a:r>
            <a:r>
              <a:rPr lang="en-US" sz="2800" dirty="0"/>
              <a:t> (What is the Violation?) (What is the Regulation?) </a:t>
            </a:r>
          </a:p>
          <a:p>
            <a:pPr marL="0" indent="0">
              <a:buNone/>
            </a:pPr>
            <a:r>
              <a:rPr lang="en-US" sz="2800" b="1" dirty="0"/>
              <a:t>b.</a:t>
            </a:r>
            <a:r>
              <a:rPr lang="en-US" sz="2800" dirty="0"/>
              <a:t>	</a:t>
            </a:r>
            <a:r>
              <a:rPr lang="en-US" sz="2800" b="1" dirty="0"/>
              <a:t>Gather thoughts:  </a:t>
            </a:r>
            <a:r>
              <a:rPr lang="en-US" sz="2800" dirty="0"/>
              <a:t>(During this phase know the correction will go three ways.)</a:t>
            </a:r>
          </a:p>
          <a:p>
            <a:pPr marL="0" indent="0">
              <a:buNone/>
            </a:pPr>
            <a:r>
              <a:rPr lang="en-US" sz="2800" dirty="0"/>
              <a:t>•	Soldier corrects the deficiency ( Engagement Over )</a:t>
            </a:r>
          </a:p>
          <a:p>
            <a:pPr marL="0" indent="0">
              <a:buNone/>
            </a:pPr>
            <a:r>
              <a:rPr lang="en-US" sz="2800" dirty="0"/>
              <a:t>•	Soldier is disrespectful while correcting the deficiency ( Prepare for verbal altercation) (Direct Orders are applied “At-Ease”)</a:t>
            </a:r>
          </a:p>
          <a:p>
            <a:pPr marL="0" indent="0">
              <a:buNone/>
            </a:pPr>
            <a:r>
              <a:rPr lang="en-US" sz="2800" dirty="0"/>
              <a:t>•	Soldier blows you off (Proceed with Direct Action leading up to Soldier Apprehension)  </a:t>
            </a:r>
          </a:p>
          <a:p>
            <a:pPr marL="0" indent="0">
              <a:buNone/>
            </a:pPr>
            <a:endParaRPr lang="en-US" dirty="0"/>
          </a:p>
        </p:txBody>
      </p:sp>
    </p:spTree>
    <p:extLst>
      <p:ext uri="{BB962C8B-B14F-4D97-AF65-F5344CB8AC3E}">
        <p14:creationId xmlns:p14="http://schemas.microsoft.com/office/powerpoint/2010/main" val="69646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Professional Confrontation cont.</a:t>
            </a:r>
            <a:br>
              <a:rPr lang="en-US" sz="3600" b="1" dirty="0"/>
            </a:br>
            <a:r>
              <a:rPr lang="en-US" sz="3600" b="1" dirty="0"/>
              <a:t> On the Spot Correction Execution </a:t>
            </a:r>
          </a:p>
        </p:txBody>
      </p:sp>
      <p:sp>
        <p:nvSpPr>
          <p:cNvPr id="3" name="Content Placeholder 2"/>
          <p:cNvSpPr>
            <a:spLocks noGrp="1"/>
          </p:cNvSpPr>
          <p:nvPr>
            <p:ph idx="1"/>
          </p:nvPr>
        </p:nvSpPr>
        <p:spPr>
          <a:xfrm>
            <a:off x="313765" y="1571251"/>
            <a:ext cx="8650941" cy="5270034"/>
          </a:xfrm>
        </p:spPr>
        <p:txBody>
          <a:bodyPr>
            <a:normAutofit fontScale="70000" lnSpcReduction="20000"/>
          </a:bodyPr>
          <a:lstStyle/>
          <a:p>
            <a:pPr marL="0" indent="0">
              <a:buNone/>
            </a:pPr>
            <a:r>
              <a:rPr lang="en-US" sz="3100" dirty="0"/>
              <a:t>2.	Execution Example: </a:t>
            </a:r>
            <a:r>
              <a:rPr lang="en-US" sz="3100" b="1" dirty="0"/>
              <a:t>Correct Way</a:t>
            </a:r>
          </a:p>
          <a:p>
            <a:pPr marL="457200" indent="-457200">
              <a:buAutoNum type="alphaLcPeriod"/>
            </a:pPr>
            <a:r>
              <a:rPr lang="en-US" sz="3100" b="1" dirty="0"/>
              <a:t>“PVT Doe”  </a:t>
            </a:r>
          </a:p>
          <a:p>
            <a:r>
              <a:rPr lang="en-US" sz="3100" i="1" dirty="0"/>
              <a:t>Always address the Soldier by their Rank, by doing so it forces them to address you by your Rank and establishes a professional tone.</a:t>
            </a:r>
          </a:p>
          <a:p>
            <a:pPr marL="0" indent="0">
              <a:buNone/>
            </a:pPr>
            <a:r>
              <a:rPr lang="en-US" sz="3100" b="1" dirty="0"/>
              <a:t>b</a:t>
            </a:r>
            <a:r>
              <a:rPr lang="en-US" sz="3100" dirty="0"/>
              <a:t>.    </a:t>
            </a:r>
            <a:r>
              <a:rPr lang="en-US" sz="3100" b="1" dirty="0"/>
              <a:t>“I'm SGT Baxter 3/10 BCT</a:t>
            </a:r>
          </a:p>
          <a:p>
            <a:r>
              <a:rPr lang="en-US" sz="3100" i="1" dirty="0"/>
              <a:t>Always state your Rank, Name, and Unit, by doing so the Soldier has zero excuses to not render proper customs and courtesies</a:t>
            </a:r>
          </a:p>
          <a:p>
            <a:pPr marL="0" indent="0">
              <a:buNone/>
            </a:pPr>
            <a:r>
              <a:rPr lang="en-US" sz="3100" b="1" dirty="0"/>
              <a:t>c.    “Earrings are NOT authorized bring PRT, field, or training events.”</a:t>
            </a:r>
          </a:p>
          <a:p>
            <a:r>
              <a:rPr lang="en-US" sz="3100" i="1" dirty="0"/>
              <a:t>Monitor how the Soldier is receiving the information, this is where the Soldier is deciding to comply or defy.  </a:t>
            </a:r>
          </a:p>
          <a:p>
            <a:pPr marL="0" indent="0">
              <a:buNone/>
            </a:pPr>
            <a:r>
              <a:rPr lang="en-US" sz="3100" b="1" dirty="0"/>
              <a:t>d.    “PVT Doe remove the earrings immediately” </a:t>
            </a:r>
          </a:p>
          <a:p>
            <a:r>
              <a:rPr lang="en-US" sz="3100" i="1" dirty="0"/>
              <a:t>A Lawful order is issued, and all Soldiers are required to </a:t>
            </a:r>
            <a:r>
              <a:rPr lang="en-US" sz="3100" b="1" i="1" dirty="0"/>
              <a:t>obey </a:t>
            </a:r>
            <a:r>
              <a:rPr lang="en-US" sz="3100" i="1" dirty="0"/>
              <a:t>and fix the infraction immediately.</a:t>
            </a:r>
            <a:r>
              <a:rPr lang="en-US" sz="3100" dirty="0"/>
              <a:t>  </a:t>
            </a:r>
          </a:p>
          <a:p>
            <a:pPr marL="0" indent="0">
              <a:buNone/>
            </a:pPr>
            <a:r>
              <a:rPr lang="en-US" sz="3100" b="1" dirty="0"/>
              <a:t>e.    “Carry On PVT Doe”</a:t>
            </a:r>
          </a:p>
          <a:p>
            <a:r>
              <a:rPr lang="en-US" sz="3100" i="1" dirty="0"/>
              <a:t>“Carry On” lets the Soldier know the on the spot correction is over and to move out smartly.</a:t>
            </a:r>
          </a:p>
          <a:p>
            <a:endParaRPr lang="en-US" dirty="0"/>
          </a:p>
          <a:p>
            <a:pPr marL="0" indent="0">
              <a:buNone/>
            </a:pPr>
            <a:endParaRPr lang="en-US" dirty="0"/>
          </a:p>
        </p:txBody>
      </p:sp>
    </p:spTree>
    <p:extLst>
      <p:ext uri="{BB962C8B-B14F-4D97-AF65-F5344CB8AC3E}">
        <p14:creationId xmlns:p14="http://schemas.microsoft.com/office/powerpoint/2010/main" val="67948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Professional Confrontation cont.</a:t>
            </a:r>
            <a:br>
              <a:rPr lang="en-US" sz="3600" b="1" dirty="0"/>
            </a:br>
            <a:r>
              <a:rPr lang="en-US" sz="3600" b="1" dirty="0"/>
              <a:t> On the Spot Correction Execution </a:t>
            </a:r>
          </a:p>
        </p:txBody>
      </p:sp>
      <p:sp>
        <p:nvSpPr>
          <p:cNvPr id="3" name="Content Placeholder 2"/>
          <p:cNvSpPr>
            <a:spLocks noGrp="1"/>
          </p:cNvSpPr>
          <p:nvPr>
            <p:ph idx="1"/>
          </p:nvPr>
        </p:nvSpPr>
        <p:spPr>
          <a:xfrm>
            <a:off x="295835" y="1417638"/>
            <a:ext cx="8650941" cy="4911444"/>
          </a:xfrm>
        </p:spPr>
        <p:txBody>
          <a:bodyPr>
            <a:normAutofit/>
          </a:bodyPr>
          <a:lstStyle/>
          <a:p>
            <a:pPr marL="0" indent="0">
              <a:buNone/>
            </a:pPr>
            <a:r>
              <a:rPr lang="en-US" dirty="0"/>
              <a:t>3.	Execution Example: </a:t>
            </a:r>
            <a:r>
              <a:rPr lang="en-US" b="1" dirty="0"/>
              <a:t>Incorrect Way</a:t>
            </a:r>
          </a:p>
          <a:p>
            <a:pPr marL="457200" indent="-457200">
              <a:buAutoNum type="alphaLcPeriod"/>
            </a:pPr>
            <a:r>
              <a:rPr lang="en-US" b="1" dirty="0"/>
              <a:t>“Doe”  </a:t>
            </a:r>
          </a:p>
          <a:p>
            <a:r>
              <a:rPr lang="en-US" i="1" dirty="0"/>
              <a:t>Just saying the last name without rank makes it personal putting the stress between the NCO and the Soldier</a:t>
            </a:r>
          </a:p>
          <a:p>
            <a:pPr marL="0" indent="0">
              <a:buNone/>
            </a:pPr>
            <a:r>
              <a:rPr lang="en-US" b="1" dirty="0"/>
              <a:t>b</a:t>
            </a:r>
            <a:r>
              <a:rPr lang="en-US" dirty="0"/>
              <a:t>.    </a:t>
            </a:r>
            <a:r>
              <a:rPr lang="en-US" b="1" dirty="0"/>
              <a:t>“Why the F!@# do you have earrings on!!!”</a:t>
            </a:r>
          </a:p>
          <a:p>
            <a:r>
              <a:rPr lang="en-US" i="1" dirty="0"/>
              <a:t>The use of inappropriate language </a:t>
            </a:r>
            <a:r>
              <a:rPr lang="en-US" b="1" i="1" dirty="0"/>
              <a:t>WILL</a:t>
            </a:r>
            <a:r>
              <a:rPr lang="en-US" i="1" dirty="0"/>
              <a:t> be used to undermine your authority or position of power.</a:t>
            </a:r>
          </a:p>
          <a:p>
            <a:pPr marL="0" indent="0">
              <a:buNone/>
            </a:pPr>
            <a:r>
              <a:rPr lang="en-US" b="1" dirty="0"/>
              <a:t>c.    “If 1SG sees you with those on……….”</a:t>
            </a:r>
          </a:p>
          <a:p>
            <a:r>
              <a:rPr lang="en-US" i="1" dirty="0"/>
              <a:t>Non Commissioned Officers speak with one voice.  </a:t>
            </a:r>
          </a:p>
          <a:p>
            <a:pPr marL="0" indent="0">
              <a:buNone/>
            </a:pPr>
            <a:r>
              <a:rPr lang="en-US" b="1" dirty="0"/>
              <a:t>d. “Take that Sh!@ off” </a:t>
            </a:r>
          </a:p>
          <a:p>
            <a:r>
              <a:rPr lang="en-US" i="1" dirty="0"/>
              <a:t>Could be perceived as a personal attack on ones choice of jewelry.</a:t>
            </a:r>
            <a:r>
              <a:rPr lang="en-US" dirty="0"/>
              <a:t>  </a:t>
            </a:r>
          </a:p>
          <a:p>
            <a:pPr marL="0" indent="0">
              <a:buNone/>
            </a:pPr>
            <a:endParaRPr lang="en-US" i="1" dirty="0"/>
          </a:p>
          <a:p>
            <a:endParaRPr lang="en-US" dirty="0"/>
          </a:p>
          <a:p>
            <a:pPr marL="0" indent="0">
              <a:buNone/>
            </a:pPr>
            <a:endParaRPr lang="en-US" dirty="0"/>
          </a:p>
        </p:txBody>
      </p:sp>
    </p:spTree>
    <p:extLst>
      <p:ext uri="{BB962C8B-B14F-4D97-AF65-F5344CB8AC3E}">
        <p14:creationId xmlns:p14="http://schemas.microsoft.com/office/powerpoint/2010/main" val="29982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87" y="425907"/>
            <a:ext cx="7825666" cy="1143000"/>
          </a:xfrm>
        </p:spPr>
        <p:txBody>
          <a:bodyPr>
            <a:normAutofit fontScale="90000"/>
          </a:bodyPr>
          <a:lstStyle/>
          <a:p>
            <a:r>
              <a:rPr lang="en-US" sz="3700" b="1" dirty="0"/>
              <a:t>Common MCM Article Violations during Professional Confrontations</a:t>
            </a:r>
            <a:br>
              <a:rPr lang="en-US" dirty="0"/>
            </a:br>
            <a:endParaRPr lang="en-US" dirty="0"/>
          </a:p>
        </p:txBody>
      </p:sp>
      <p:sp>
        <p:nvSpPr>
          <p:cNvPr id="4" name="Content Placeholder 2"/>
          <p:cNvSpPr>
            <a:spLocks noGrp="1"/>
          </p:cNvSpPr>
          <p:nvPr>
            <p:ph idx="1"/>
          </p:nvPr>
        </p:nvSpPr>
        <p:spPr>
          <a:xfrm>
            <a:off x="721309" y="1372815"/>
            <a:ext cx="7843421" cy="5000917"/>
          </a:xfrm>
        </p:spPr>
        <p:txBody>
          <a:bodyPr>
            <a:normAutofit fontScale="85000" lnSpcReduction="10000"/>
          </a:bodyPr>
          <a:lstStyle/>
          <a:p>
            <a:pPr marL="0" lvl="0" indent="0">
              <a:buNone/>
            </a:pPr>
            <a:r>
              <a:rPr lang="en-US" b="1" u="sng" dirty="0"/>
              <a:t>Article 91—</a:t>
            </a:r>
            <a:r>
              <a:rPr lang="en-US" u="sng" dirty="0"/>
              <a:t>Insubordinate conduct toward noncommissioned officer</a:t>
            </a:r>
          </a:p>
          <a:p>
            <a:r>
              <a:rPr lang="en-US" dirty="0"/>
              <a:t> </a:t>
            </a:r>
            <a:r>
              <a:rPr lang="en-US" b="1" i="1" dirty="0"/>
              <a:t>strikes or assaults </a:t>
            </a:r>
            <a:r>
              <a:rPr lang="en-US" dirty="0"/>
              <a:t>a warrant officer, </a:t>
            </a:r>
            <a:r>
              <a:rPr lang="en-US" b="1" i="1" dirty="0"/>
              <a:t>noncommissioned officer</a:t>
            </a:r>
            <a:r>
              <a:rPr lang="en-US" dirty="0"/>
              <a:t>, or petty officer, while that officer </a:t>
            </a:r>
            <a:r>
              <a:rPr lang="en-US" b="1" i="1" dirty="0"/>
              <a:t>is in the execution of his/her office</a:t>
            </a:r>
          </a:p>
          <a:p>
            <a:pPr lvl="0"/>
            <a:r>
              <a:rPr lang="en-US" dirty="0"/>
              <a:t>Willfully </a:t>
            </a:r>
            <a:r>
              <a:rPr lang="en-US" b="1" i="1" dirty="0"/>
              <a:t>disobeys</a:t>
            </a:r>
            <a:r>
              <a:rPr lang="en-US" dirty="0"/>
              <a:t> the lawful order of a warrant officer, </a:t>
            </a:r>
            <a:r>
              <a:rPr lang="en-US" b="1" i="1" dirty="0"/>
              <a:t>noncommissioned officer</a:t>
            </a:r>
            <a:r>
              <a:rPr lang="en-US" dirty="0"/>
              <a:t>, or petty officer</a:t>
            </a:r>
          </a:p>
          <a:p>
            <a:pPr lvl="0"/>
            <a:r>
              <a:rPr lang="en-US" dirty="0"/>
              <a:t>Treats with contempt or is </a:t>
            </a:r>
            <a:r>
              <a:rPr lang="en-US" b="1" i="1" dirty="0"/>
              <a:t>disrespectful in language</a:t>
            </a:r>
            <a:r>
              <a:rPr lang="en-US" i="1" dirty="0"/>
              <a:t> </a:t>
            </a:r>
            <a:r>
              <a:rPr lang="en-US" dirty="0"/>
              <a:t>or </a:t>
            </a:r>
            <a:r>
              <a:rPr lang="en-US" b="1" i="1" dirty="0"/>
              <a:t>deportment</a:t>
            </a:r>
            <a:r>
              <a:rPr lang="en-US" b="1" dirty="0"/>
              <a:t> </a:t>
            </a:r>
            <a:r>
              <a:rPr lang="en-US" dirty="0"/>
              <a:t>toward a warrant officer, </a:t>
            </a:r>
            <a:r>
              <a:rPr lang="en-US" b="1" i="1" dirty="0"/>
              <a:t>noncommissioned officer</a:t>
            </a:r>
            <a:r>
              <a:rPr lang="en-US" dirty="0"/>
              <a:t>, or petty officer while that officer is in the </a:t>
            </a:r>
            <a:r>
              <a:rPr lang="en-US" b="1" i="1" dirty="0"/>
              <a:t>execution of his office</a:t>
            </a:r>
            <a:r>
              <a:rPr lang="en-US" dirty="0"/>
              <a:t>; shall be punished as a court-martial may direct.</a:t>
            </a:r>
          </a:p>
          <a:p>
            <a:pPr marL="0" indent="0">
              <a:buNone/>
            </a:pPr>
            <a:r>
              <a:rPr lang="en-US" dirty="0"/>
              <a:t> </a:t>
            </a:r>
          </a:p>
          <a:p>
            <a:pPr marL="0" lvl="0" indent="0">
              <a:buNone/>
            </a:pPr>
            <a:r>
              <a:rPr lang="en-US" b="1" u="sng" dirty="0"/>
              <a:t>Article 92—</a:t>
            </a:r>
            <a:r>
              <a:rPr lang="en-US" u="sng" dirty="0"/>
              <a:t>Failure to obey order or regulation</a:t>
            </a:r>
          </a:p>
          <a:p>
            <a:pPr lvl="0"/>
            <a:r>
              <a:rPr lang="en-US" b="1" i="1" dirty="0"/>
              <a:t>violates or fails to obey </a:t>
            </a:r>
            <a:r>
              <a:rPr lang="en-US" dirty="0"/>
              <a:t>any lawful general order or </a:t>
            </a:r>
            <a:r>
              <a:rPr lang="en-US" b="1" i="1" dirty="0"/>
              <a:t>regulation</a:t>
            </a:r>
          </a:p>
          <a:p>
            <a:pPr lvl="0"/>
            <a:r>
              <a:rPr lang="en-US" dirty="0"/>
              <a:t>having knowledge of any other </a:t>
            </a:r>
            <a:r>
              <a:rPr lang="en-US" b="1" i="1" dirty="0"/>
              <a:t>lawful order issued by a member of the armed forces</a:t>
            </a:r>
            <a:r>
              <a:rPr lang="en-US" dirty="0"/>
              <a:t>, which it is his duty to obey, </a:t>
            </a:r>
            <a:r>
              <a:rPr lang="en-US" b="1" i="1" dirty="0"/>
              <a:t>fails to obey the order</a:t>
            </a:r>
          </a:p>
          <a:p>
            <a:pPr lvl="0"/>
            <a:r>
              <a:rPr lang="en-US" dirty="0"/>
              <a:t>Is derelict in the performance of his duties; shall be punished as a court-martial may direct.</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82406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94" y="443313"/>
            <a:ext cx="7364027" cy="1143000"/>
          </a:xfrm>
        </p:spPr>
        <p:txBody>
          <a:bodyPr>
            <a:normAutofit fontScale="90000"/>
          </a:bodyPr>
          <a:lstStyle/>
          <a:p>
            <a:r>
              <a:rPr lang="en-US" sz="4000" b="1" dirty="0"/>
              <a:t>Common Article Violations during Professional Confrontations</a:t>
            </a:r>
            <a:br>
              <a:rPr lang="en-US" dirty="0"/>
            </a:br>
            <a:endParaRPr lang="en-US" dirty="0"/>
          </a:p>
        </p:txBody>
      </p:sp>
      <p:sp>
        <p:nvSpPr>
          <p:cNvPr id="4" name="Content Placeholder 2"/>
          <p:cNvSpPr>
            <a:spLocks noGrp="1"/>
          </p:cNvSpPr>
          <p:nvPr>
            <p:ph idx="1"/>
          </p:nvPr>
        </p:nvSpPr>
        <p:spPr>
          <a:xfrm>
            <a:off x="563730" y="1324423"/>
            <a:ext cx="7843421" cy="5533577"/>
          </a:xfrm>
        </p:spPr>
        <p:txBody>
          <a:bodyPr>
            <a:normAutofit fontScale="92500" lnSpcReduction="10000"/>
          </a:bodyPr>
          <a:lstStyle/>
          <a:p>
            <a:pPr marL="0" indent="0">
              <a:buNone/>
            </a:pPr>
            <a:r>
              <a:rPr lang="en-US" b="1" u="sng" dirty="0"/>
              <a:t>Article 95</a:t>
            </a:r>
            <a:r>
              <a:rPr lang="en-US" u="sng" dirty="0"/>
              <a:t>—Resistance, flight, breach of arrest, and escape</a:t>
            </a:r>
          </a:p>
          <a:p>
            <a:r>
              <a:rPr lang="en-US" dirty="0"/>
              <a:t>Any person subject to this chapter who—</a:t>
            </a:r>
          </a:p>
          <a:p>
            <a:r>
              <a:rPr lang="en-US" dirty="0"/>
              <a:t> </a:t>
            </a:r>
            <a:r>
              <a:rPr lang="en-US" b="1" i="1" dirty="0"/>
              <a:t>Resists apprehension</a:t>
            </a:r>
            <a:r>
              <a:rPr lang="en-US" dirty="0"/>
              <a:t>;</a:t>
            </a:r>
          </a:p>
          <a:p>
            <a:r>
              <a:rPr lang="en-US" dirty="0"/>
              <a:t> </a:t>
            </a:r>
            <a:r>
              <a:rPr lang="en-US" b="1" i="1" dirty="0"/>
              <a:t>Flees</a:t>
            </a:r>
            <a:r>
              <a:rPr lang="en-US" dirty="0"/>
              <a:t> from apprehension;</a:t>
            </a:r>
          </a:p>
          <a:p>
            <a:r>
              <a:rPr lang="en-US" dirty="0"/>
              <a:t> </a:t>
            </a:r>
            <a:r>
              <a:rPr lang="en-US" b="1" i="1" dirty="0"/>
              <a:t>Breaks arrest</a:t>
            </a:r>
            <a:r>
              <a:rPr lang="en-US" dirty="0"/>
              <a:t>; or</a:t>
            </a:r>
          </a:p>
          <a:p>
            <a:r>
              <a:rPr lang="en-US" dirty="0"/>
              <a:t> </a:t>
            </a:r>
            <a:r>
              <a:rPr lang="en-US" b="1" i="1" dirty="0"/>
              <a:t>Escapes</a:t>
            </a:r>
            <a:r>
              <a:rPr lang="en-US" dirty="0"/>
              <a:t> from </a:t>
            </a:r>
            <a:r>
              <a:rPr lang="en-US" b="1" i="1" dirty="0"/>
              <a:t>custody</a:t>
            </a:r>
            <a:r>
              <a:rPr lang="en-US" dirty="0"/>
              <a:t> or confinement; shall be punished as a court-martial may direct.</a:t>
            </a:r>
          </a:p>
          <a:p>
            <a:pPr marL="0" indent="0">
              <a:buNone/>
            </a:pPr>
            <a:r>
              <a:rPr lang="en-US" dirty="0"/>
              <a:t> </a:t>
            </a:r>
          </a:p>
          <a:p>
            <a:pPr marL="0" indent="0">
              <a:buNone/>
            </a:pPr>
            <a:r>
              <a:rPr lang="en-US" b="1" u="sng" dirty="0"/>
              <a:t>Article 134</a:t>
            </a:r>
            <a:r>
              <a:rPr lang="en-US" u="sng" dirty="0"/>
              <a:t>—(</a:t>
            </a:r>
            <a:r>
              <a:rPr lang="en-US" b="1" i="1" u="sng" dirty="0"/>
              <a:t>Disorderly conduct</a:t>
            </a:r>
            <a:r>
              <a:rPr lang="en-US" u="sng" dirty="0"/>
              <a:t>, drunkenness)</a:t>
            </a:r>
          </a:p>
          <a:p>
            <a:r>
              <a:rPr lang="en-US" dirty="0"/>
              <a:t> Disorderly conduct is conduct of such a nature as to </a:t>
            </a:r>
            <a:r>
              <a:rPr lang="en-US" b="1" i="1" dirty="0"/>
              <a:t>affect</a:t>
            </a:r>
            <a:r>
              <a:rPr lang="en-US" dirty="0"/>
              <a:t> the </a:t>
            </a:r>
            <a:r>
              <a:rPr lang="en-US" b="1" i="1" dirty="0"/>
              <a:t>peace</a:t>
            </a:r>
            <a:r>
              <a:rPr lang="en-US" dirty="0"/>
              <a:t> and quiet of persons who </a:t>
            </a:r>
            <a:r>
              <a:rPr lang="en-US" b="1" i="1" dirty="0"/>
              <a:t>may witness it </a:t>
            </a:r>
            <a:r>
              <a:rPr lang="en-US" dirty="0"/>
              <a:t>and who may be disturbed or provoked to resentment thereby.  It includes conduct that endangers </a:t>
            </a:r>
            <a:r>
              <a:rPr lang="en-US" b="1" i="1" dirty="0"/>
              <a:t>public morals </a:t>
            </a:r>
            <a:r>
              <a:rPr lang="en-US" dirty="0"/>
              <a:t>or outrages public decency and any disturbance of an </a:t>
            </a:r>
            <a:r>
              <a:rPr lang="en-US" b="1" i="1" dirty="0"/>
              <a:t>outrages contentious </a:t>
            </a:r>
            <a:r>
              <a:rPr lang="en-US" dirty="0"/>
              <a:t>or </a:t>
            </a:r>
            <a:r>
              <a:rPr lang="en-US" b="1" i="1" dirty="0"/>
              <a:t>turbulent character</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358426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67" y="2920183"/>
            <a:ext cx="8229600" cy="1143000"/>
          </a:xfrm>
        </p:spPr>
        <p:txBody>
          <a:bodyPr>
            <a:normAutofit/>
          </a:bodyPr>
          <a:lstStyle/>
          <a:p>
            <a:r>
              <a:rPr lang="en-US" sz="6600" b="1" dirty="0"/>
              <a:t>PE </a:t>
            </a:r>
          </a:p>
        </p:txBody>
      </p:sp>
    </p:spTree>
    <p:extLst>
      <p:ext uri="{BB962C8B-B14F-4D97-AF65-F5344CB8AC3E}">
        <p14:creationId xmlns:p14="http://schemas.microsoft.com/office/powerpoint/2010/main" val="427937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0" y="2724876"/>
            <a:ext cx="8229600" cy="1143000"/>
          </a:xfrm>
        </p:spPr>
        <p:txBody>
          <a:bodyPr>
            <a:noAutofit/>
          </a:bodyPr>
          <a:lstStyle/>
          <a:p>
            <a:r>
              <a:rPr lang="en-US" sz="7200" b="1" dirty="0"/>
              <a:t>Questions? </a:t>
            </a:r>
          </a:p>
        </p:txBody>
      </p:sp>
    </p:spTree>
    <p:extLst>
      <p:ext uri="{BB962C8B-B14F-4D97-AF65-F5344CB8AC3E}">
        <p14:creationId xmlns:p14="http://schemas.microsoft.com/office/powerpoint/2010/main" val="102481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82" y="0"/>
            <a:ext cx="8229600" cy="1143000"/>
          </a:xfrm>
        </p:spPr>
        <p:txBody>
          <a:bodyPr>
            <a:normAutofit/>
          </a:bodyPr>
          <a:lstStyle/>
          <a:p>
            <a:r>
              <a:rPr lang="en-US" sz="6000" b="1" dirty="0"/>
              <a:t>Agenda</a:t>
            </a:r>
          </a:p>
        </p:txBody>
      </p:sp>
      <p:sp>
        <p:nvSpPr>
          <p:cNvPr id="3" name="Vertical Text Placeholder 2"/>
          <p:cNvSpPr>
            <a:spLocks noGrp="1"/>
          </p:cNvSpPr>
          <p:nvPr>
            <p:ph type="body" orient="vert" idx="1"/>
          </p:nvPr>
        </p:nvSpPr>
        <p:spPr>
          <a:xfrm rot="16200000">
            <a:off x="467241" y="1667949"/>
            <a:ext cx="8229600" cy="8209517"/>
          </a:xfrm>
        </p:spPr>
        <p:txBody>
          <a:bodyPr/>
          <a:lstStyle/>
          <a:p>
            <a:r>
              <a:rPr lang="en-US" sz="2300" dirty="0">
                <a:latin typeface="Arial" panose="020B0604020202020204" pitchFamily="34" charset="0"/>
                <a:cs typeface="Arial" panose="020B0604020202020204" pitchFamily="34" charset="0"/>
              </a:rPr>
              <a:t>AR 600-20 ( Army Command Policy) Chapter 4 Military Discipline and Conduct</a:t>
            </a:r>
          </a:p>
          <a:p>
            <a:r>
              <a:rPr lang="en-US" sz="2300" dirty="0">
                <a:latin typeface="Arial" panose="020B0604020202020204" pitchFamily="34" charset="0"/>
                <a:cs typeface="Arial" panose="020B0604020202020204" pitchFamily="34" charset="0"/>
              </a:rPr>
              <a:t>4-1. Military discipline </a:t>
            </a:r>
          </a:p>
          <a:p>
            <a:r>
              <a:rPr lang="en-US" sz="2300" dirty="0">
                <a:latin typeface="Arial" panose="020B0604020202020204" pitchFamily="34" charset="0"/>
                <a:cs typeface="Arial" panose="020B0604020202020204" pitchFamily="34" charset="0"/>
              </a:rPr>
              <a:t>4-2. Obedience to orders</a:t>
            </a:r>
          </a:p>
          <a:p>
            <a:r>
              <a:rPr lang="en-US" sz="2300" dirty="0">
                <a:latin typeface="Arial" panose="020B0604020202020204" pitchFamily="34" charset="0"/>
                <a:cs typeface="Arial" panose="020B0604020202020204" pitchFamily="34" charset="0"/>
              </a:rPr>
              <a:t>4-3. Military courtesy</a:t>
            </a:r>
          </a:p>
          <a:p>
            <a:r>
              <a:rPr lang="en-US" sz="2300" dirty="0">
                <a:latin typeface="Arial" panose="020B0604020202020204" pitchFamily="34" charset="0"/>
                <a:cs typeface="Arial" panose="020B0604020202020204" pitchFamily="34" charset="0"/>
              </a:rPr>
              <a:t>4-4. Soldier conduct</a:t>
            </a:r>
          </a:p>
          <a:p>
            <a:r>
              <a:rPr lang="en-US" sz="2300" dirty="0">
                <a:latin typeface="Arial" panose="020B0604020202020204" pitchFamily="34" charset="0"/>
                <a:cs typeface="Arial" panose="020B0604020202020204" pitchFamily="34" charset="0"/>
              </a:rPr>
              <a:t>4-5. Maintenance of order</a:t>
            </a:r>
          </a:p>
          <a:p>
            <a:r>
              <a:rPr lang="en-US" sz="2300" dirty="0">
                <a:latin typeface="Arial" panose="020B0604020202020204" pitchFamily="34" charset="0"/>
                <a:cs typeface="Arial" panose="020B0604020202020204" pitchFamily="34" charset="0"/>
              </a:rPr>
              <a:t>4-6. Exercising military authority</a:t>
            </a:r>
          </a:p>
          <a:p>
            <a:r>
              <a:rPr lang="en-US" sz="2300" dirty="0">
                <a:latin typeface="Arial" panose="020B0604020202020204" pitchFamily="34" charset="0"/>
                <a:cs typeface="Arial" panose="020B0604020202020204" pitchFamily="34" charset="0"/>
              </a:rPr>
              <a:t>Professional Confrontation</a:t>
            </a: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31931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6000" b="1" dirty="0"/>
              <a:t>4-1. Military Discipline</a:t>
            </a:r>
          </a:p>
        </p:txBody>
      </p:sp>
      <p:sp>
        <p:nvSpPr>
          <p:cNvPr id="2" name="TextBox 1"/>
          <p:cNvSpPr txBox="1"/>
          <p:nvPr/>
        </p:nvSpPr>
        <p:spPr>
          <a:xfrm>
            <a:off x="519953" y="1417636"/>
            <a:ext cx="8265459" cy="4770537"/>
          </a:xfrm>
          <a:prstGeom prst="rect">
            <a:avLst/>
          </a:prstGeom>
          <a:noFill/>
        </p:spPr>
        <p:txBody>
          <a:bodyPr wrap="square" rtlCol="0">
            <a:spAutoFit/>
          </a:bodyPr>
          <a:lstStyle/>
          <a:p>
            <a:r>
              <a:rPr lang="en-US" sz="2800" dirty="0"/>
              <a:t>    Military discipline is instilled through positive leadership, </a:t>
            </a:r>
            <a:r>
              <a:rPr lang="en-US" sz="2800" b="1" dirty="0"/>
              <a:t>reinforcing the regulatory standards for personnel</a:t>
            </a:r>
            <a:r>
              <a:rPr lang="en-US" sz="2800" dirty="0"/>
              <a:t>, and the training readiness standards for individual and collective tasks, together, resulting in a mental attitude about </a:t>
            </a:r>
            <a:r>
              <a:rPr lang="en-US" sz="2800" b="1" dirty="0"/>
              <a:t>proper conduct and obedience to lawful military authority</a:t>
            </a:r>
            <a:r>
              <a:rPr lang="en-US" sz="2800" dirty="0"/>
              <a:t>. (Following Orders)</a:t>
            </a:r>
          </a:p>
          <a:p>
            <a:endParaRPr lang="en-US" sz="2800" dirty="0"/>
          </a:p>
          <a:p>
            <a:r>
              <a:rPr lang="en-US" sz="2800" b="1" dirty="0"/>
              <a:t>Further Defined: </a:t>
            </a:r>
            <a:r>
              <a:rPr lang="en-US" sz="2800" dirty="0"/>
              <a:t>Non Commissioned Officers obey, understand, and enforce </a:t>
            </a:r>
            <a:r>
              <a:rPr lang="en-US" sz="2800" b="1" dirty="0"/>
              <a:t>(Be, Know, Do) </a:t>
            </a:r>
            <a:r>
              <a:rPr lang="en-US" sz="2800" dirty="0"/>
              <a:t>the orders of the Officers appointed over us.</a:t>
            </a:r>
          </a:p>
          <a:p>
            <a:endParaRPr lang="en-US" sz="2400" dirty="0"/>
          </a:p>
        </p:txBody>
      </p:sp>
    </p:spTree>
    <p:extLst>
      <p:ext uri="{BB962C8B-B14F-4D97-AF65-F5344CB8AC3E}">
        <p14:creationId xmlns:p14="http://schemas.microsoft.com/office/powerpoint/2010/main" val="99778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169585"/>
            <a:ext cx="8229600" cy="11430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5400" b="1" dirty="0"/>
              <a:t>4-2. Obedience to Orders</a:t>
            </a:r>
          </a:p>
        </p:txBody>
      </p:sp>
      <p:sp>
        <p:nvSpPr>
          <p:cNvPr id="5" name="TextBox 4"/>
          <p:cNvSpPr txBox="1"/>
          <p:nvPr/>
        </p:nvSpPr>
        <p:spPr>
          <a:xfrm>
            <a:off x="609600" y="1070538"/>
            <a:ext cx="8059271" cy="5632311"/>
          </a:xfrm>
          <a:prstGeom prst="rect">
            <a:avLst/>
          </a:prstGeom>
          <a:noFill/>
        </p:spPr>
        <p:txBody>
          <a:bodyPr wrap="square" rtlCol="0">
            <a:spAutoFit/>
          </a:bodyPr>
          <a:lstStyle/>
          <a:p>
            <a:r>
              <a:rPr lang="en-US" sz="2400" dirty="0"/>
              <a:t>    All personnel in the Army are required to strictly </a:t>
            </a:r>
            <a:r>
              <a:rPr lang="en-US" sz="2400" b="1" dirty="0"/>
              <a:t>obey</a:t>
            </a:r>
            <a:r>
              <a:rPr lang="en-US" sz="2400" dirty="0"/>
              <a:t> and promptly execute the legal orders of their lawful seniors. (Following Orders)</a:t>
            </a:r>
          </a:p>
          <a:p>
            <a:endParaRPr lang="en-US" sz="2400" dirty="0"/>
          </a:p>
          <a:p>
            <a:r>
              <a:rPr lang="en-US" sz="2400" b="1" dirty="0"/>
              <a:t>Enlisted Oath: </a:t>
            </a:r>
            <a:r>
              <a:rPr lang="en-US" sz="1600" dirty="0"/>
              <a:t>I, _____, do solemnly swear (or affirm) that I will support and defend the Constitution of the United States against all enemies, foreign and domestic; that I will bear true faith and allegiance to the same; and that </a:t>
            </a:r>
            <a:r>
              <a:rPr lang="en-US" sz="2400" b="1" dirty="0"/>
              <a:t>I will obey </a:t>
            </a:r>
            <a:r>
              <a:rPr lang="en-US" sz="1600" dirty="0"/>
              <a:t>the orders of the President of the United States and </a:t>
            </a:r>
            <a:r>
              <a:rPr lang="en-US" sz="2400" b="1" dirty="0"/>
              <a:t>the orders of the officers appointed over me</a:t>
            </a:r>
            <a:r>
              <a:rPr lang="en-US" sz="2400" dirty="0"/>
              <a:t>, </a:t>
            </a:r>
            <a:r>
              <a:rPr lang="en-US" sz="1600" dirty="0"/>
              <a:t>according to regulations and the Uniform Code of Military Justice. So help me God.“</a:t>
            </a:r>
          </a:p>
          <a:p>
            <a:endParaRPr lang="en-US" sz="1600" dirty="0"/>
          </a:p>
          <a:p>
            <a:r>
              <a:rPr lang="en-US" sz="2400" b="1" dirty="0"/>
              <a:t>Further Defined: </a:t>
            </a:r>
            <a:r>
              <a:rPr lang="en-US" sz="2400" dirty="0"/>
              <a:t>All Enlisted Soldiers are under the custody of the U.S. Army until separated with or without honors. </a:t>
            </a:r>
          </a:p>
          <a:p>
            <a:endParaRPr lang="en-US" sz="2400" dirty="0"/>
          </a:p>
          <a:p>
            <a:r>
              <a:rPr lang="en-US" sz="2400" b="1" dirty="0"/>
              <a:t>Example:</a:t>
            </a:r>
            <a:r>
              <a:rPr lang="en-US" sz="2400" dirty="0"/>
              <a:t> A legally appointed Officer signed AR 670-1 and it is our duty to </a:t>
            </a:r>
            <a:r>
              <a:rPr lang="en-US" sz="2400" b="1" dirty="0"/>
              <a:t>Obey</a:t>
            </a:r>
            <a:r>
              <a:rPr lang="en-US" sz="2400" dirty="0"/>
              <a:t> those orders prescribed in said regulation. </a:t>
            </a:r>
          </a:p>
          <a:p>
            <a:endParaRPr lang="en-US" sz="2400" dirty="0"/>
          </a:p>
        </p:txBody>
      </p:sp>
    </p:spTree>
    <p:extLst>
      <p:ext uri="{BB962C8B-B14F-4D97-AF65-F5344CB8AC3E}">
        <p14:creationId xmlns:p14="http://schemas.microsoft.com/office/powerpoint/2010/main" val="139808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4240" y="131203"/>
            <a:ext cx="8229600" cy="11430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5400" b="1" dirty="0"/>
              <a:t>4-3. Military Courtesy</a:t>
            </a:r>
          </a:p>
        </p:txBody>
      </p:sp>
      <p:sp>
        <p:nvSpPr>
          <p:cNvPr id="5" name="TextBox 4"/>
          <p:cNvSpPr txBox="1"/>
          <p:nvPr/>
        </p:nvSpPr>
        <p:spPr>
          <a:xfrm>
            <a:off x="609600" y="1421294"/>
            <a:ext cx="7918880" cy="5139869"/>
          </a:xfrm>
          <a:prstGeom prst="rect">
            <a:avLst/>
          </a:prstGeom>
          <a:noFill/>
        </p:spPr>
        <p:txBody>
          <a:bodyPr wrap="square" rtlCol="0">
            <a:spAutoFit/>
          </a:bodyPr>
          <a:lstStyle/>
          <a:p>
            <a:r>
              <a:rPr lang="en-US" sz="2400" dirty="0"/>
              <a:t>    </a:t>
            </a:r>
            <a:r>
              <a:rPr lang="en-US" sz="2800" dirty="0"/>
              <a:t>Courtesy among members of the Armed Forces is vital to maintaining military discipline. Respect to seniors will be </a:t>
            </a:r>
            <a:r>
              <a:rPr lang="en-US" sz="2800" b="1" dirty="0"/>
              <a:t>extended at all times </a:t>
            </a:r>
            <a:r>
              <a:rPr lang="en-US" sz="2800" dirty="0"/>
              <a:t>(see AR 600–25).</a:t>
            </a:r>
          </a:p>
          <a:p>
            <a:endParaRPr lang="en-US" sz="2800" dirty="0"/>
          </a:p>
          <a:p>
            <a:r>
              <a:rPr lang="en-US" sz="2800" b="1" dirty="0"/>
              <a:t>Further Defined: </a:t>
            </a:r>
            <a:r>
              <a:rPr lang="en-US" sz="2800" dirty="0"/>
              <a:t>Members is ALL Armed Forces. Respect is extended by body posture when address by or speaking to seniors. A Senior is any member outranking you in grade or by position regardless of </a:t>
            </a:r>
            <a:r>
              <a:rPr lang="en-US" sz="2800" b="1" dirty="0"/>
              <a:t>thoughts, feelings, and emotions. </a:t>
            </a:r>
          </a:p>
          <a:p>
            <a:endParaRPr lang="en-US" sz="2400" dirty="0"/>
          </a:p>
          <a:p>
            <a:endParaRPr lang="en-US" sz="2400" dirty="0"/>
          </a:p>
        </p:txBody>
      </p:sp>
    </p:spTree>
    <p:extLst>
      <p:ext uri="{BB962C8B-B14F-4D97-AF65-F5344CB8AC3E}">
        <p14:creationId xmlns:p14="http://schemas.microsoft.com/office/powerpoint/2010/main" val="172234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428478" y="237650"/>
            <a:ext cx="6402453" cy="1027588"/>
          </a:xfrm>
        </p:spPr>
        <p:txBody>
          <a:bodyPr>
            <a:noAutofit/>
          </a:bodyPr>
          <a:lstStyle/>
          <a:p>
            <a:pPr marL="0" indent="0">
              <a:buNone/>
            </a:pPr>
            <a:r>
              <a:rPr lang="en-US" sz="5400" b="1" dirty="0"/>
              <a:t>4-4. Soldier Conduct</a:t>
            </a:r>
          </a:p>
        </p:txBody>
      </p:sp>
      <p:sp>
        <p:nvSpPr>
          <p:cNvPr id="5" name="TextBox 4"/>
          <p:cNvSpPr txBox="1"/>
          <p:nvPr/>
        </p:nvSpPr>
        <p:spPr>
          <a:xfrm>
            <a:off x="577048" y="1265238"/>
            <a:ext cx="8105312" cy="5201424"/>
          </a:xfrm>
          <a:prstGeom prst="rect">
            <a:avLst/>
          </a:prstGeom>
          <a:noFill/>
        </p:spPr>
        <p:txBody>
          <a:bodyPr wrap="square" rtlCol="0">
            <a:spAutoFit/>
          </a:bodyPr>
          <a:lstStyle/>
          <a:p>
            <a:r>
              <a:rPr lang="en-US" sz="2400" dirty="0"/>
              <a:t>    </a:t>
            </a:r>
            <a:r>
              <a:rPr lang="en-US" sz="2800" dirty="0"/>
              <a:t>Commanders and </a:t>
            </a:r>
            <a:r>
              <a:rPr lang="en-US" sz="2800" b="1" dirty="0"/>
              <a:t>leaders </a:t>
            </a:r>
            <a:r>
              <a:rPr lang="en-US" sz="2800" dirty="0"/>
              <a:t>(</a:t>
            </a:r>
            <a:r>
              <a:rPr lang="en-US" sz="2800" b="1" dirty="0"/>
              <a:t>NCO’s) </a:t>
            </a:r>
            <a:r>
              <a:rPr lang="en-US" sz="2800" dirty="0"/>
              <a:t>in the Army, whether </a:t>
            </a:r>
            <a:r>
              <a:rPr lang="en-US" sz="2800" b="1" dirty="0"/>
              <a:t>on</a:t>
            </a:r>
            <a:r>
              <a:rPr lang="en-US" sz="2800" dirty="0"/>
              <a:t> or </a:t>
            </a:r>
            <a:r>
              <a:rPr lang="en-US" sz="2800" b="1" dirty="0"/>
              <a:t>off</a:t>
            </a:r>
            <a:r>
              <a:rPr lang="en-US" sz="2800" dirty="0"/>
              <a:t>-duty or </a:t>
            </a:r>
            <a:r>
              <a:rPr lang="en-US" sz="2800" b="1" dirty="0"/>
              <a:t>in a leave status</a:t>
            </a:r>
            <a:r>
              <a:rPr lang="en-US" sz="2800" dirty="0"/>
              <a:t>, </a:t>
            </a:r>
            <a:r>
              <a:rPr lang="en-US" sz="2800" b="1" dirty="0"/>
              <a:t>will</a:t>
            </a:r>
            <a:r>
              <a:rPr lang="en-US" sz="2800" dirty="0"/>
              <a:t> Ensure all Soldiers present a </a:t>
            </a:r>
            <a:r>
              <a:rPr lang="en-US" sz="2800" b="1" dirty="0"/>
              <a:t>neat</a:t>
            </a:r>
            <a:r>
              <a:rPr lang="en-US" sz="2800" dirty="0"/>
              <a:t>, </a:t>
            </a:r>
            <a:r>
              <a:rPr lang="en-US" sz="2800" b="1" dirty="0"/>
              <a:t>military appearance</a:t>
            </a:r>
            <a:r>
              <a:rPr lang="en-US" sz="2800" dirty="0"/>
              <a:t>. Take appropriate action, consistent with Army regulations, in </a:t>
            </a:r>
            <a:r>
              <a:rPr lang="en-US" sz="2800" b="1" dirty="0"/>
              <a:t>any case </a:t>
            </a:r>
            <a:r>
              <a:rPr lang="en-US" sz="2800" dirty="0"/>
              <a:t>where a Soldier’s conduct </a:t>
            </a:r>
            <a:r>
              <a:rPr lang="en-US" sz="2800" b="1" dirty="0"/>
              <a:t>violates good order </a:t>
            </a:r>
            <a:r>
              <a:rPr lang="en-US" sz="2800" dirty="0"/>
              <a:t>and </a:t>
            </a:r>
            <a:r>
              <a:rPr lang="en-US" sz="2800" b="1" dirty="0"/>
              <a:t>military discipline</a:t>
            </a:r>
            <a:r>
              <a:rPr lang="en-US" sz="2800" dirty="0"/>
              <a:t>.</a:t>
            </a:r>
          </a:p>
          <a:p>
            <a:endParaRPr lang="en-US" sz="2800" dirty="0"/>
          </a:p>
          <a:p>
            <a:r>
              <a:rPr lang="en-US" sz="2800" b="1" dirty="0"/>
              <a:t>Further Defined: </a:t>
            </a:r>
            <a:r>
              <a:rPr lang="en-US" sz="2800" dirty="0"/>
              <a:t>As a Non Commissioned Officer you are charged with the responsibility to correct all Soldiers to include Officers who violate good order and military discipline. </a:t>
            </a:r>
          </a:p>
          <a:p>
            <a:endParaRPr lang="en-US" sz="2400" dirty="0"/>
          </a:p>
        </p:txBody>
      </p:sp>
    </p:spTree>
    <p:extLst>
      <p:ext uri="{BB962C8B-B14F-4D97-AF65-F5344CB8AC3E}">
        <p14:creationId xmlns:p14="http://schemas.microsoft.com/office/powerpoint/2010/main" val="87801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2"/>
            <a:ext cx="8229600" cy="1143000"/>
          </a:xfrm>
        </p:spPr>
        <p:txBody>
          <a:bodyPr>
            <a:noAutofit/>
          </a:bodyPr>
          <a:lstStyle/>
          <a:p>
            <a:r>
              <a:rPr lang="en-US" sz="5000" b="1" dirty="0"/>
              <a:t>4-5. Maintenance of Order</a:t>
            </a:r>
            <a:br>
              <a:rPr lang="en-US" sz="5300" dirty="0"/>
            </a:br>
            <a:endParaRPr lang="en-US" sz="5300" dirty="0"/>
          </a:p>
        </p:txBody>
      </p:sp>
      <p:sp>
        <p:nvSpPr>
          <p:cNvPr id="3" name="Content Placeholder 2"/>
          <p:cNvSpPr>
            <a:spLocks noGrp="1"/>
          </p:cNvSpPr>
          <p:nvPr>
            <p:ph idx="1"/>
          </p:nvPr>
        </p:nvSpPr>
        <p:spPr>
          <a:xfrm>
            <a:off x="457200" y="1169896"/>
            <a:ext cx="8229600" cy="4525963"/>
          </a:xfrm>
        </p:spPr>
        <p:txBody>
          <a:bodyPr>
            <a:normAutofit lnSpcReduction="10000"/>
          </a:bodyPr>
          <a:lstStyle/>
          <a:p>
            <a:pPr marL="0" indent="0">
              <a:buNone/>
            </a:pPr>
            <a:r>
              <a:rPr lang="en-US" dirty="0"/>
              <a:t>    Officers, WOs, </a:t>
            </a:r>
            <a:r>
              <a:rPr lang="en-US" b="1" dirty="0"/>
              <a:t>NCOs</a:t>
            </a:r>
            <a:r>
              <a:rPr lang="en-US" dirty="0"/>
              <a:t>, and petty officers of the Armed Forces </a:t>
            </a:r>
            <a:r>
              <a:rPr lang="en-US" b="1" dirty="0"/>
              <a:t>are authorized </a:t>
            </a:r>
            <a:r>
              <a:rPr lang="en-US" dirty="0"/>
              <a:t>and directed to quell all quarrels, frays, and disorders among persons subject to military law and to </a:t>
            </a:r>
            <a:r>
              <a:rPr lang="en-US" b="1" dirty="0"/>
              <a:t>apprehend participants</a:t>
            </a:r>
            <a:r>
              <a:rPr lang="en-US" dirty="0"/>
              <a:t>. </a:t>
            </a:r>
          </a:p>
          <a:p>
            <a:pPr marL="0" indent="0">
              <a:buNone/>
            </a:pPr>
            <a:r>
              <a:rPr lang="en-US" dirty="0"/>
              <a:t>    Those exercising this authority should do so with judgment and tact. Personnel so apprehended will be returned to the jurisdiction of their respective Service as soon as practical. </a:t>
            </a:r>
            <a:r>
              <a:rPr lang="en-US" b="1" dirty="0"/>
              <a:t>Confinement of females will be according to AR 190–47</a:t>
            </a:r>
            <a:r>
              <a:rPr lang="en-US" dirty="0"/>
              <a:t>.</a:t>
            </a:r>
          </a:p>
          <a:p>
            <a:pPr marL="0" indent="0">
              <a:buNone/>
            </a:pPr>
            <a:endParaRPr lang="en-US" dirty="0"/>
          </a:p>
          <a:p>
            <a:pPr marL="0" indent="0">
              <a:buNone/>
            </a:pPr>
            <a:r>
              <a:rPr lang="en-US" b="1" dirty="0"/>
              <a:t>Further Defined: </a:t>
            </a:r>
            <a:r>
              <a:rPr lang="en-US" dirty="0"/>
              <a:t>Armed Forces members who commit offenses punishable under the UCMJ will be apprehended and placed under the </a:t>
            </a:r>
            <a:r>
              <a:rPr lang="en-US" b="1" dirty="0"/>
              <a:t>custody of the NCO </a:t>
            </a:r>
            <a:r>
              <a:rPr lang="en-US" dirty="0"/>
              <a:t>maintaining order if warranted . </a:t>
            </a:r>
          </a:p>
        </p:txBody>
      </p:sp>
    </p:spTree>
    <p:extLst>
      <p:ext uri="{BB962C8B-B14F-4D97-AF65-F5344CB8AC3E}">
        <p14:creationId xmlns:p14="http://schemas.microsoft.com/office/powerpoint/2010/main" val="414654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a:t>4-6. Exercising Military Authority</a:t>
            </a:r>
          </a:p>
        </p:txBody>
      </p:sp>
      <p:sp>
        <p:nvSpPr>
          <p:cNvPr id="3" name="Content Placeholder 2"/>
          <p:cNvSpPr>
            <a:spLocks noGrp="1"/>
          </p:cNvSpPr>
          <p:nvPr>
            <p:ph idx="1"/>
          </p:nvPr>
        </p:nvSpPr>
        <p:spPr>
          <a:xfrm>
            <a:off x="268941" y="969402"/>
            <a:ext cx="8606118" cy="5099703"/>
          </a:xfrm>
        </p:spPr>
        <p:txBody>
          <a:bodyPr>
            <a:noAutofit/>
          </a:bodyPr>
          <a:lstStyle/>
          <a:p>
            <a:pPr marL="0" indent="0">
              <a:buNone/>
            </a:pPr>
            <a:r>
              <a:rPr lang="en-US" sz="1800" dirty="0"/>
              <a:t>    </a:t>
            </a:r>
            <a:r>
              <a:rPr lang="en-US" sz="1400" dirty="0"/>
              <a:t>One of the most effective </a:t>
            </a:r>
            <a:r>
              <a:rPr lang="en-US" sz="1400" b="1" dirty="0"/>
              <a:t>nonpunitive</a:t>
            </a:r>
            <a:r>
              <a:rPr lang="en-US" sz="1400" dirty="0"/>
              <a:t> corrective measures is </a:t>
            </a:r>
            <a:r>
              <a:rPr lang="en-US" sz="1400" b="1" dirty="0"/>
              <a:t>extra training </a:t>
            </a:r>
            <a:r>
              <a:rPr lang="en-US" sz="1400" dirty="0"/>
              <a:t>or </a:t>
            </a:r>
            <a:r>
              <a:rPr lang="en-US" sz="1400" b="1" dirty="0"/>
              <a:t>instruction</a:t>
            </a:r>
            <a:r>
              <a:rPr lang="en-US" sz="1400" dirty="0"/>
              <a:t>. If Soldiers have training deficiencies, they will be required to take extra training or instruction in </a:t>
            </a:r>
            <a:r>
              <a:rPr lang="en-US" sz="1400" b="1" dirty="0"/>
              <a:t>subjects related to the shortcoming</a:t>
            </a:r>
            <a:r>
              <a:rPr lang="en-US" sz="1400" dirty="0"/>
              <a:t>.</a:t>
            </a:r>
          </a:p>
          <a:p>
            <a:pPr marL="0" indent="0">
              <a:buNone/>
            </a:pPr>
            <a:endParaRPr lang="en-US" sz="1400" dirty="0"/>
          </a:p>
          <a:p>
            <a:pPr marL="0" indent="0">
              <a:buNone/>
            </a:pPr>
            <a:r>
              <a:rPr lang="en-US" sz="1400" dirty="0"/>
              <a:t>(1)The training or instruction given to a Soldier to correct deficiencies must be </a:t>
            </a:r>
            <a:r>
              <a:rPr lang="en-US" sz="1400" b="1" dirty="0"/>
              <a:t>appropriately tailored to curing the deficiency</a:t>
            </a:r>
            <a:r>
              <a:rPr lang="en-US" sz="1400" dirty="0"/>
              <a:t>. It must be oriented to improving the Soldier’s performance in their problem area. </a:t>
            </a:r>
            <a:r>
              <a:rPr lang="en-US" sz="1400" b="1" dirty="0"/>
              <a:t>Brief physical exercises </a:t>
            </a:r>
            <a:r>
              <a:rPr lang="en-US" sz="1400" dirty="0"/>
              <a:t>are an acceptable form of corrective training for </a:t>
            </a:r>
            <a:r>
              <a:rPr lang="en-US" sz="1400" b="1" dirty="0"/>
              <a:t>minor acts of indiscipline </a:t>
            </a:r>
            <a:r>
              <a:rPr lang="en-US" sz="1400" dirty="0"/>
              <a:t>(for example, requiring the Soldier to do push-ups for arriving late to formation), so long as it does not violate the Army’s policies prohibiting hazing, bullying, and unlawful punishment.</a:t>
            </a:r>
          </a:p>
          <a:p>
            <a:pPr marL="0" indent="0">
              <a:buNone/>
            </a:pPr>
            <a:endParaRPr lang="en-US" sz="1400" dirty="0"/>
          </a:p>
          <a:p>
            <a:pPr marL="0" indent="0">
              <a:buNone/>
            </a:pPr>
            <a:r>
              <a:rPr lang="en-US" sz="1400" dirty="0"/>
              <a:t>(2) Corrective measures may be taken after normal duty hours. Such measures assume the nature of training or instruction, not punishment. Corrective training should continue </a:t>
            </a:r>
            <a:r>
              <a:rPr lang="en-US" sz="1400" b="1" dirty="0"/>
              <a:t>only until the training deficiency is overcome</a:t>
            </a:r>
            <a:r>
              <a:rPr lang="en-US" sz="1400" dirty="0"/>
              <a:t>. Authority to use it is part of the inherent powers of command.</a:t>
            </a:r>
          </a:p>
          <a:p>
            <a:pPr marL="0" indent="0">
              <a:buNone/>
            </a:pPr>
            <a:endParaRPr lang="en-US" sz="1400" dirty="0"/>
          </a:p>
          <a:p>
            <a:pPr marL="0" indent="0">
              <a:buNone/>
            </a:pPr>
            <a:r>
              <a:rPr lang="en-US" sz="1400" dirty="0"/>
              <a:t>(3) Care should be taken at all levels of command to ensure that training and instruction are not used in an oppressive manner to evade the procedural safeguards inherent to the imposition of nonjudicial punishment. Deficiencies </a:t>
            </a:r>
            <a:r>
              <a:rPr lang="en-US" sz="1400" b="1" dirty="0"/>
              <a:t>satisfactorily corrected</a:t>
            </a:r>
            <a:r>
              <a:rPr lang="en-US" sz="1400" dirty="0"/>
              <a:t> by means of training and instruction </a:t>
            </a:r>
            <a:r>
              <a:rPr lang="en-US" sz="1400" b="1" dirty="0"/>
              <a:t>will not be noted in the official records </a:t>
            </a:r>
            <a:r>
              <a:rPr lang="en-US" sz="1400" dirty="0"/>
              <a:t>of the Soldiers concerned.</a:t>
            </a:r>
          </a:p>
          <a:p>
            <a:pPr marL="0" indent="0">
              <a:buNone/>
            </a:pPr>
            <a:endParaRPr lang="en-US" sz="1400" dirty="0"/>
          </a:p>
          <a:p>
            <a:pPr marL="0" indent="0">
              <a:buNone/>
            </a:pPr>
            <a:r>
              <a:rPr lang="en-US" sz="1400" b="1" dirty="0"/>
              <a:t>Further Defined: (1.)</a:t>
            </a:r>
            <a:r>
              <a:rPr lang="en-US" sz="1400" dirty="0"/>
              <a:t> </a:t>
            </a:r>
            <a:r>
              <a:rPr lang="en-US" sz="1400" b="1" dirty="0"/>
              <a:t>“Brief” </a:t>
            </a:r>
            <a:r>
              <a:rPr lang="en-US" sz="1400" dirty="0"/>
              <a:t>is five to seven minutes  </a:t>
            </a:r>
            <a:r>
              <a:rPr lang="en-US" sz="1400" b="1" dirty="0"/>
              <a:t>(2.) </a:t>
            </a:r>
            <a:r>
              <a:rPr lang="en-US" sz="1400" dirty="0"/>
              <a:t>deficiencies found during Corrective measures can extend the </a:t>
            </a:r>
            <a:r>
              <a:rPr lang="en-US" sz="1400" b="1" dirty="0"/>
              <a:t>“only until” </a:t>
            </a:r>
            <a:r>
              <a:rPr lang="en-US" sz="1400" dirty="0"/>
              <a:t>window </a:t>
            </a:r>
            <a:r>
              <a:rPr lang="en-US" sz="1400" b="1" dirty="0"/>
              <a:t>(3.) Closing the assessment on the DA FORM 4856 allows the Leader to document additional training or instruction for painting a picture for Commanders</a:t>
            </a:r>
            <a:r>
              <a:rPr lang="en-US" sz="1400" dirty="0"/>
              <a:t>. </a:t>
            </a:r>
          </a:p>
          <a:p>
            <a:pPr marL="0" indent="0">
              <a:buNone/>
            </a:pPr>
            <a:r>
              <a:rPr lang="en-US" sz="1400" b="1" dirty="0"/>
              <a:t>Example</a:t>
            </a:r>
            <a:r>
              <a:rPr lang="en-US" sz="1400" dirty="0"/>
              <a:t>: If a Soldier appears in an improper uniform, they are required to correct it immediately. </a:t>
            </a:r>
            <a:r>
              <a:rPr lang="en-US" sz="1400" b="1" dirty="0"/>
              <a:t>ALL SOLDIERS</a:t>
            </a:r>
          </a:p>
        </p:txBody>
      </p:sp>
    </p:spTree>
    <p:extLst>
      <p:ext uri="{BB962C8B-B14F-4D97-AF65-F5344CB8AC3E}">
        <p14:creationId xmlns:p14="http://schemas.microsoft.com/office/powerpoint/2010/main" val="390015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1" y="457202"/>
            <a:ext cx="8229600" cy="1143000"/>
          </a:xfrm>
        </p:spPr>
        <p:txBody>
          <a:bodyPr>
            <a:noAutofit/>
          </a:bodyPr>
          <a:lstStyle/>
          <a:p>
            <a:r>
              <a:rPr lang="en-US" sz="4800" b="1" dirty="0"/>
              <a:t>Professional Confrontation </a:t>
            </a:r>
            <a:br>
              <a:rPr lang="en-US" sz="3600" dirty="0"/>
            </a:br>
            <a:endParaRPr lang="en-US" sz="3600" dirty="0"/>
          </a:p>
        </p:txBody>
      </p:sp>
      <p:sp>
        <p:nvSpPr>
          <p:cNvPr id="3" name="Content Placeholder 2"/>
          <p:cNvSpPr>
            <a:spLocks noGrp="1"/>
          </p:cNvSpPr>
          <p:nvPr>
            <p:ph idx="1"/>
          </p:nvPr>
        </p:nvSpPr>
        <p:spPr>
          <a:xfrm>
            <a:off x="259976" y="1198486"/>
            <a:ext cx="8633012" cy="5326602"/>
          </a:xfrm>
        </p:spPr>
        <p:txBody>
          <a:bodyPr>
            <a:normAutofit fontScale="92500"/>
          </a:bodyPr>
          <a:lstStyle/>
          <a:p>
            <a:pPr marL="0" indent="0">
              <a:buNone/>
            </a:pPr>
            <a:r>
              <a:rPr lang="en-US" dirty="0"/>
              <a:t>    </a:t>
            </a:r>
            <a:r>
              <a:rPr lang="en-US" sz="2200" dirty="0"/>
              <a:t>Interpersonal skill is one of the most important skills for professional success, and one of the biggest obstacles to that success and a great source of headache in the Army, is interpersonal conflict. When differences between Leaders and subordinates are not managed well what results is poor climate, undisciplined culture, weaponized Army programs, complaining, and interpersonal conflict.</a:t>
            </a:r>
          </a:p>
          <a:p>
            <a:pPr marL="0" indent="0">
              <a:buNone/>
            </a:pPr>
            <a:endParaRPr lang="en-US" sz="2200" dirty="0"/>
          </a:p>
          <a:p>
            <a:pPr marL="0" indent="0">
              <a:buNone/>
            </a:pPr>
            <a:r>
              <a:rPr lang="en-US" sz="2200" dirty="0"/>
              <a:t>    All Non Commissioned Officer must stay inside the left / right limits of dignity and respect when exercising general military authority with all Soldiers.   </a:t>
            </a:r>
          </a:p>
          <a:p>
            <a:pPr marL="0" indent="0">
              <a:buNone/>
            </a:pPr>
            <a:endParaRPr lang="en-US" sz="2200" dirty="0"/>
          </a:p>
          <a:p>
            <a:pPr marL="0" indent="0">
              <a:buNone/>
            </a:pPr>
            <a:r>
              <a:rPr lang="en-US" sz="2200" dirty="0"/>
              <a:t>    Mastering the art of professional confrontation allows the Non commissioned Officer to </a:t>
            </a:r>
            <a:r>
              <a:rPr lang="en-US" sz="2200" b="1" dirty="0"/>
              <a:t>keep the stress between the Soldier and the Standard </a:t>
            </a:r>
            <a:r>
              <a:rPr lang="en-US" sz="2200" dirty="0"/>
              <a:t>NOT the NCO.  By </a:t>
            </a:r>
            <a:r>
              <a:rPr lang="en-US" sz="2600" b="1" dirty="0"/>
              <a:t>BE</a:t>
            </a:r>
            <a:r>
              <a:rPr lang="en-US" sz="2600" dirty="0"/>
              <a:t>ing</a:t>
            </a:r>
            <a:r>
              <a:rPr lang="en-US" sz="2200" dirty="0"/>
              <a:t> the example “Smartness in Appearance”, </a:t>
            </a:r>
            <a:r>
              <a:rPr lang="en-US" sz="2600" b="1" dirty="0"/>
              <a:t>KNOW</a:t>
            </a:r>
            <a:r>
              <a:rPr lang="en-US" sz="2600" dirty="0"/>
              <a:t>ing</a:t>
            </a:r>
            <a:r>
              <a:rPr lang="en-US" sz="2200" dirty="0"/>
              <a:t> the regulations “The Stress”, and </a:t>
            </a:r>
            <a:r>
              <a:rPr lang="en-US" sz="2600" b="1" dirty="0"/>
              <a:t>DO</a:t>
            </a:r>
            <a:r>
              <a:rPr lang="en-US" sz="2600" dirty="0"/>
              <a:t>ing</a:t>
            </a:r>
            <a:r>
              <a:rPr lang="en-US" sz="2200" dirty="0"/>
              <a:t> one's charge “Maintaining Order” at a minimum Soldiers will comply with Army regulations. </a:t>
            </a:r>
          </a:p>
        </p:txBody>
      </p:sp>
    </p:spTree>
    <p:extLst>
      <p:ext uri="{BB962C8B-B14F-4D97-AF65-F5344CB8AC3E}">
        <p14:creationId xmlns:p14="http://schemas.microsoft.com/office/powerpoint/2010/main" val="2008341568"/>
      </p:ext>
    </p:extLst>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4E7EBD16E294EB40BB7080795454D" ma:contentTypeVersion="12" ma:contentTypeDescription="Create a new document." ma:contentTypeScope="" ma:versionID="31d70e71ba22f0884d65e6eb2c0c2d82">
  <xsd:schema xmlns:xsd="http://www.w3.org/2001/XMLSchema" xmlns:xs="http://www.w3.org/2001/XMLSchema" xmlns:p="http://schemas.microsoft.com/office/2006/metadata/properties" xmlns:ns2="2dc2ea81-8037-48e9-9c98-f1aa3ca6896f" xmlns:ns3="ab6aa099-11b5-429b-aef8-b4690966847b" targetNamespace="http://schemas.microsoft.com/office/2006/metadata/properties" ma:root="true" ma:fieldsID="52b9a7f6cdc5616b0f47f5a95e33228d" ns2:_="" ns3:_="">
    <xsd:import namespace="2dc2ea81-8037-48e9-9c98-f1aa3ca6896f"/>
    <xsd:import namespace="ab6aa099-11b5-429b-aef8-b469096684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2ea81-8037-48e9-9c98-f1aa3ca68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6aa099-11b5-429b-aef8-b469096684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a1a6bd-bcee-4cfc-83e3-f467b5457acf}" ma:internalName="TaxCatchAll" ma:showField="CatchAllData" ma:web="ab6aa099-11b5-429b-aef8-b46909668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6aa099-11b5-429b-aef8-b4690966847b" xsi:nil="true"/>
    <lcf76f155ced4ddcb4097134ff3c332f xmlns="2dc2ea81-8037-48e9-9c98-f1aa3ca689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EE81F5-F5AC-40F9-85FC-F599034D7D6C}"/>
</file>

<file path=customXml/itemProps2.xml><?xml version="1.0" encoding="utf-8"?>
<ds:datastoreItem xmlns:ds="http://schemas.openxmlformats.org/officeDocument/2006/customXml" ds:itemID="{C204EAD3-0ECA-4AC5-9464-55C927916188}"/>
</file>

<file path=customXml/itemProps3.xml><?xml version="1.0" encoding="utf-8"?>
<ds:datastoreItem xmlns:ds="http://schemas.openxmlformats.org/officeDocument/2006/customXml" ds:itemID="{798B9CB3-4C3C-409D-9D54-BAA154B81F64}"/>
</file>

<file path=docProps/app.xml><?xml version="1.0" encoding="utf-8"?>
<Properties xmlns="http://schemas.openxmlformats.org/officeDocument/2006/extended-properties" xmlns:vt="http://schemas.openxmlformats.org/officeDocument/2006/docPropsVTypes">
  <Template/>
  <TotalTime>69243</TotalTime>
  <Words>1729</Words>
  <Application>Microsoft Office PowerPoint</Application>
  <PresentationFormat>On-screen Show (4:3)</PresentationFormat>
  <Paragraphs>110</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Calibri</vt:lpstr>
      <vt:lpstr>1_Default Design</vt:lpstr>
      <vt:lpstr>2_Default Design</vt:lpstr>
      <vt:lpstr>3_Default Design</vt:lpstr>
      <vt:lpstr>1_Office Theme</vt:lpstr>
      <vt:lpstr>PowerPoint Presentation</vt:lpstr>
      <vt:lpstr>Agenda</vt:lpstr>
      <vt:lpstr>PowerPoint Presentation</vt:lpstr>
      <vt:lpstr>PowerPoint Presentation</vt:lpstr>
      <vt:lpstr>PowerPoint Presentation</vt:lpstr>
      <vt:lpstr>PowerPoint Presentation</vt:lpstr>
      <vt:lpstr>4-5. Maintenance of Order </vt:lpstr>
      <vt:lpstr>4-6. Exercising Military Authority</vt:lpstr>
      <vt:lpstr>Professional Confrontation  </vt:lpstr>
      <vt:lpstr>Professional Confrontation cont. Identifying an Infraction and Preparation</vt:lpstr>
      <vt:lpstr>Professional Confrontation cont.  On the Spot Correction Execution </vt:lpstr>
      <vt:lpstr>Professional Confrontation cont.  On the Spot Correction Execution </vt:lpstr>
      <vt:lpstr>Common MCM Article Violations during Professional Confrontations </vt:lpstr>
      <vt:lpstr>Common Article Violations during Professional Confrontations </vt:lpstr>
      <vt:lpstr>PE </vt:lpstr>
      <vt:lpstr>Questions?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G3 Update  28 January 2013</dc:title>
  <dc:creator>david.pietrasz</dc:creator>
  <cp:lastModifiedBy>Baxter, Andrew P MSG MIL USA FORSCOM</cp:lastModifiedBy>
  <cp:revision>1935</cp:revision>
  <cp:lastPrinted>2021-02-05T14:50:38Z</cp:lastPrinted>
  <dcterms:created xsi:type="dcterms:W3CDTF">2013-01-28T14:35:43Z</dcterms:created>
  <dcterms:modified xsi:type="dcterms:W3CDTF">2022-08-18T20:54:35Z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0x010100C1E4E7EBD16E294EB40BB7080795454D</vt:lpwstr>
  </property>
</Properties>
</file>