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7.jpg" ContentType="image/jpg"/>
  <Override PartName="/ppt/media/image22.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5"/>
    <p:sldMasterId id="2147483704" r:id="rId6"/>
  </p:sldMasterIdLst>
  <p:notesMasterIdLst>
    <p:notesMasterId r:id="rId27"/>
  </p:notesMasterIdLst>
  <p:sldIdLst>
    <p:sldId id="264" r:id="rId7"/>
    <p:sldId id="1101" r:id="rId8"/>
    <p:sldId id="1106" r:id="rId9"/>
    <p:sldId id="1107" r:id="rId10"/>
    <p:sldId id="777" r:id="rId11"/>
    <p:sldId id="764" r:id="rId12"/>
    <p:sldId id="282" r:id="rId13"/>
    <p:sldId id="299" r:id="rId14"/>
    <p:sldId id="337" r:id="rId15"/>
    <p:sldId id="341" r:id="rId16"/>
    <p:sldId id="1102" r:id="rId17"/>
    <p:sldId id="1100" r:id="rId18"/>
    <p:sldId id="1103" r:id="rId19"/>
    <p:sldId id="1104" r:id="rId20"/>
    <p:sldId id="1105" r:id="rId21"/>
    <p:sldId id="300" r:id="rId22"/>
    <p:sldId id="306" r:id="rId23"/>
    <p:sldId id="308" r:id="rId24"/>
    <p:sldId id="1093" r:id="rId25"/>
    <p:sldId id="1094"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CB86C3-4F43-4E92-A9E6-A1EEDF395451}">
          <p14:sldIdLst>
            <p14:sldId id="264"/>
            <p14:sldId id="1101"/>
            <p14:sldId id="1106"/>
            <p14:sldId id="1107"/>
            <p14:sldId id="777"/>
            <p14:sldId id="764"/>
            <p14:sldId id="282"/>
            <p14:sldId id="299"/>
            <p14:sldId id="337"/>
            <p14:sldId id="341"/>
            <p14:sldId id="1102"/>
            <p14:sldId id="1100"/>
            <p14:sldId id="1103"/>
            <p14:sldId id="1104"/>
            <p14:sldId id="1105"/>
            <p14:sldId id="300"/>
            <p14:sldId id="306"/>
            <p14:sldId id="308"/>
            <p14:sldId id="1093"/>
            <p14:sldId id="1094"/>
          </p14:sldIdLst>
        </p14:section>
        <p14:section name="Untitled Section" id="{D6F52ECF-A5C9-43CD-9E5E-82B6089E618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66"/>
    <a:srgbClr val="EAEAEA"/>
    <a:srgbClr val="DDDDDD"/>
    <a:srgbClr val="CCCCFF"/>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B480F-6AB0-4628-94B9-8C297B469AFB}" v="1" dt="2024-10-28T20:31:22.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5" autoAdjust="0"/>
    <p:restoredTop sz="93891" autoAdjust="0"/>
  </p:normalViewPr>
  <p:slideViewPr>
    <p:cSldViewPr snapToGrid="0">
      <p:cViewPr varScale="1">
        <p:scale>
          <a:sx n="107" d="100"/>
          <a:sy n="107" d="100"/>
        </p:scale>
        <p:origin x="11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Dawadrain Dontez CSM USARMY 593 ESC (USA)" userId="S::dawadrain.d.clark.mil@army.mil::d0cf0fcc-bf51-4a8a-ab26-e5c8fd148d0b" providerId="AD" clId="Web-{E95B480F-6AB0-4628-94B9-8C297B469AFB}"/>
    <pc:docChg chg="sldOrd">
      <pc:chgData name="Clark, Dawadrain Dontez CSM USARMY 593 ESC (USA)" userId="S::dawadrain.d.clark.mil@army.mil::d0cf0fcc-bf51-4a8a-ab26-e5c8fd148d0b" providerId="AD" clId="Web-{E95B480F-6AB0-4628-94B9-8C297B469AFB}" dt="2024-10-28T20:31:22.126" v="0"/>
      <pc:docMkLst>
        <pc:docMk/>
      </pc:docMkLst>
      <pc:sldChg chg="ord">
        <pc:chgData name="Clark, Dawadrain Dontez CSM USARMY 593 ESC (USA)" userId="S::dawadrain.d.clark.mil@army.mil::d0cf0fcc-bf51-4a8a-ab26-e5c8fd148d0b" providerId="AD" clId="Web-{E95B480F-6AB0-4628-94B9-8C297B469AFB}" dt="2024-10-28T20:31:22.126" v="0"/>
        <pc:sldMkLst>
          <pc:docMk/>
          <pc:sldMk cId="4220321052" sldId="7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2"/>
          </a:xfrm>
          <a:prstGeom prst="rect">
            <a:avLst/>
          </a:prstGeom>
        </p:spPr>
        <p:txBody>
          <a:bodyPr vert="horz" lIns="93312" tIns="46656" rIns="93312" bIns="46656" rtlCol="0"/>
          <a:lstStyle>
            <a:lvl1pPr algn="r">
              <a:defRPr sz="1200"/>
            </a:lvl1pPr>
          </a:lstStyle>
          <a:p>
            <a:fld id="{C1E4B8CC-50C6-460D-A937-1D42699A48E1}" type="datetimeFigureOut">
              <a:rPr lang="en-US" smtClean="0"/>
              <a:t>10/28/2024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2" tIns="46656" rIns="93312" bIns="46656"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2" tIns="46656" rIns="93312" bIns="46656"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dirty="0"/>
          </a:p>
        </p:txBody>
      </p:sp>
    </p:spTree>
    <p:extLst>
      <p:ext uri="{BB962C8B-B14F-4D97-AF65-F5344CB8AC3E}">
        <p14:creationId xmlns:p14="http://schemas.microsoft.com/office/powerpoint/2010/main" val="219241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A1D599-E76F-4E7A-9BF4-8B101A01E048}" type="slidenum">
              <a:rPr lang="en-US" smtClean="0"/>
              <a:pPr>
                <a:defRPr/>
              </a:pPr>
              <a:t>5</a:t>
            </a:fld>
            <a:endParaRPr lang="en-US" dirty="0"/>
          </a:p>
        </p:txBody>
      </p:sp>
    </p:spTree>
    <p:extLst>
      <p:ext uri="{BB962C8B-B14F-4D97-AF65-F5344CB8AC3E}">
        <p14:creationId xmlns:p14="http://schemas.microsoft.com/office/powerpoint/2010/main" val="28418734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lum bright="-11000"/>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grpSp>
        <p:nvGrpSpPr>
          <p:cNvPr id="5" name="Group 4"/>
          <p:cNvGrpSpPr/>
          <p:nvPr userDrawn="1"/>
        </p:nvGrpSpPr>
        <p:grpSpPr>
          <a:xfrm>
            <a:off x="22843" y="25878"/>
            <a:ext cx="1495425" cy="1718876"/>
            <a:chOff x="-3035" y="0"/>
            <a:chExt cx="1495425" cy="1718876"/>
          </a:xfrm>
        </p:grpSpPr>
        <p:sp>
          <p:nvSpPr>
            <p:cNvPr id="19" name="Rounded Rectangle 18"/>
            <p:cNvSpPr/>
            <p:nvPr userDrawn="1"/>
          </p:nvSpPr>
          <p:spPr>
            <a:xfrm>
              <a:off x="-3035" y="0"/>
              <a:ext cx="1495425" cy="1718876"/>
            </a:xfrm>
            <a:prstGeom prst="roundRect">
              <a:avLst/>
            </a:prstGeom>
            <a:solidFill>
              <a:schemeClr val="tx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8" y="94037"/>
              <a:ext cx="1225585" cy="1522223"/>
            </a:xfrm>
            <a:prstGeom prst="rect">
              <a:avLst/>
            </a:prstGeom>
          </p:spPr>
        </p:pic>
      </p:gr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43701" y="3984601"/>
            <a:ext cx="951676" cy="961478"/>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68085" y="4750286"/>
            <a:ext cx="1073060" cy="804646"/>
          </a:xfrm>
          <a:prstGeom prst="rect">
            <a:avLst/>
          </a:prstGeom>
        </p:spPr>
      </p:pic>
      <p:grpSp>
        <p:nvGrpSpPr>
          <p:cNvPr id="8" name="Group 7"/>
          <p:cNvGrpSpPr/>
          <p:nvPr userDrawn="1"/>
        </p:nvGrpSpPr>
        <p:grpSpPr>
          <a:xfrm>
            <a:off x="7622695" y="14334"/>
            <a:ext cx="1495425" cy="1718876"/>
            <a:chOff x="7648575" y="0"/>
            <a:chExt cx="1495425" cy="1718876"/>
          </a:xfrm>
        </p:grpSpPr>
        <p:sp>
          <p:nvSpPr>
            <p:cNvPr id="15" name="Rounded Rectangle 14"/>
            <p:cNvSpPr/>
            <p:nvPr userDrawn="1"/>
          </p:nvSpPr>
          <p:spPr>
            <a:xfrm>
              <a:off x="7648575" y="0"/>
              <a:ext cx="1495425" cy="1718876"/>
            </a:xfrm>
            <a:prstGeom prst="roundRect">
              <a:avLst/>
            </a:prstGeom>
            <a:solidFill>
              <a:schemeClr val="bg1"/>
            </a:solid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0600" y="118121"/>
              <a:ext cx="1351377" cy="1102036"/>
            </a:xfrm>
            <a:prstGeom prst="rect">
              <a:avLst/>
            </a:prstGeom>
          </p:spPr>
        </p:pic>
      </p:grpSp>
      <p:sp>
        <p:nvSpPr>
          <p:cNvPr id="17" name="Rectangle 16"/>
          <p:cNvSpPr/>
          <p:nvPr userDrawn="1"/>
        </p:nvSpPr>
        <p:spPr>
          <a:xfrm>
            <a:off x="7960909" y="1261806"/>
            <a:ext cx="872375" cy="294729"/>
          </a:xfrm>
          <a:prstGeom prst="rect">
            <a:avLst/>
          </a:prstGeom>
          <a:gradFill flip="none" rotWithShape="1">
            <a:gsLst>
              <a:gs pos="0">
                <a:schemeClr val="accent1">
                  <a:lumMod val="5000"/>
                  <a:lumOff val="95000"/>
                </a:schemeClr>
              </a:gs>
              <a:gs pos="41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25400" cap="rnd" cmpd="sng">
            <a:solidFill>
              <a:srgbClr val="000066"/>
            </a:solid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rgbClr val="002060"/>
                </a:solidFill>
                <a:effectLst>
                  <a:outerShdw blurRad="38100" dist="38100" dir="2700000" algn="tl">
                    <a:srgbClr val="000000">
                      <a:alpha val="43137"/>
                    </a:srgbClr>
                  </a:outerShdw>
                </a:effectLst>
                <a:latin typeface="Arial Narrow" panose="020B0606020202030204" pitchFamily="34" charset="0"/>
              </a:rPr>
              <a:t>U.S.A.F.</a:t>
            </a:r>
          </a:p>
        </p:txBody>
      </p:sp>
      <p:pic>
        <p:nvPicPr>
          <p:cNvPr id="18" name="Picture 17"/>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28000" contrast="34000"/>
                    </a14:imgEffect>
                  </a14:imgLayer>
                </a14:imgProps>
              </a:ext>
              <a:ext uri="{28A0092B-C50C-407E-A947-70E740481C1C}">
                <a14:useLocalDpi xmlns:a14="http://schemas.microsoft.com/office/drawing/2010/main" val="0"/>
              </a:ext>
            </a:extLst>
          </a:blip>
          <a:stretch>
            <a:fillRect/>
          </a:stretch>
        </p:blipFill>
        <p:spPr>
          <a:xfrm rot="21351288">
            <a:off x="6341736" y="435658"/>
            <a:ext cx="407509" cy="141930"/>
          </a:xfrm>
          <a:prstGeom prst="rect">
            <a:avLst/>
          </a:prstGeom>
        </p:spPr>
      </p:pic>
    </p:spTree>
    <p:extLst>
      <p:ext uri="{BB962C8B-B14F-4D97-AF65-F5344CB8AC3E}">
        <p14:creationId xmlns:p14="http://schemas.microsoft.com/office/powerpoint/2010/main" val="294935274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3137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714349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68649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71671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955323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113"/>
          <p:cNvSpPr txBox="1">
            <a:spLocks/>
          </p:cNvSpPr>
          <p:nvPr userDrawn="1"/>
        </p:nvSpPr>
        <p:spPr bwMode="auto">
          <a:xfrm>
            <a:off x="8763001" y="6570666"/>
            <a:ext cx="341313" cy="244475"/>
          </a:xfrm>
          <a:prstGeom prst="rect">
            <a:avLst/>
          </a:prstGeom>
          <a:noFill/>
          <a:ln w="9525">
            <a:noFill/>
            <a:miter lim="800000"/>
            <a:headEnd/>
            <a:tailEnd/>
          </a:ln>
          <a:effectLst/>
        </p:spPr>
        <p:txBody>
          <a:bodyPr lIns="0" tIns="0" rIns="0" bIns="0" anchor="b"/>
          <a:lstStyle/>
          <a:p>
            <a:pPr algn="r" defTabSz="914269">
              <a:defRPr/>
            </a:pPr>
            <a:fld id="{23BA25A4-CA43-42BE-83A0-EDC3A7F85926}" type="slidenum">
              <a:rPr lang="en-US" sz="800" i="1">
                <a:solidFill>
                  <a:srgbClr val="808080"/>
                </a:solidFill>
                <a:cs typeface="Arial" pitchFamily="34" charset="0"/>
              </a:rPr>
              <a:pPr algn="r" defTabSz="914269">
                <a:defRPr/>
              </a:pPr>
              <a:t>‹#›</a:t>
            </a:fld>
            <a:endParaRPr lang="en-US" sz="800" i="1" dirty="0">
              <a:solidFill>
                <a:srgbClr val="808080"/>
              </a:solidFill>
              <a:cs typeface="Arial" pitchFamily="34" charset="0"/>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355164949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bwMode="auto">
          <a:xfrm>
            <a:off x="-30332" y="5181600"/>
            <a:ext cx="9174332" cy="1676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40412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85" indent="0" algn="ctr">
              <a:buNone/>
              <a:defRPr>
                <a:solidFill>
                  <a:schemeClr val="tx1">
                    <a:tint val="75000"/>
                  </a:schemeClr>
                </a:solidFill>
              </a:defRPr>
            </a:lvl2pPr>
            <a:lvl3pPr marL="914368" indent="0" algn="ctr">
              <a:buNone/>
              <a:defRPr>
                <a:solidFill>
                  <a:schemeClr val="tx1">
                    <a:tint val="75000"/>
                  </a:schemeClr>
                </a:solidFill>
              </a:defRPr>
            </a:lvl3pPr>
            <a:lvl4pPr marL="1371553" indent="0" algn="ctr">
              <a:buNone/>
              <a:defRPr>
                <a:solidFill>
                  <a:schemeClr val="tx1">
                    <a:tint val="75000"/>
                  </a:schemeClr>
                </a:solidFill>
              </a:defRPr>
            </a:lvl4pPr>
            <a:lvl5pPr marL="1828737" indent="0" algn="ctr">
              <a:buNone/>
              <a:defRPr>
                <a:solidFill>
                  <a:schemeClr val="tx1">
                    <a:tint val="75000"/>
                  </a:schemeClr>
                </a:solidFill>
              </a:defRPr>
            </a:lvl5pPr>
            <a:lvl6pPr marL="2285921" indent="0" algn="ctr">
              <a:buNone/>
              <a:defRPr>
                <a:solidFill>
                  <a:schemeClr val="tx1">
                    <a:tint val="75000"/>
                  </a:schemeClr>
                </a:solidFill>
              </a:defRPr>
            </a:lvl6pPr>
            <a:lvl7pPr marL="2743106" indent="0" algn="ctr">
              <a:buNone/>
              <a:defRPr>
                <a:solidFill>
                  <a:schemeClr val="tx1">
                    <a:tint val="75000"/>
                  </a:schemeClr>
                </a:solidFill>
              </a:defRPr>
            </a:lvl7pPr>
            <a:lvl8pPr marL="3200290" indent="0" algn="ctr">
              <a:buNone/>
              <a:defRPr>
                <a:solidFill>
                  <a:schemeClr val="tx1">
                    <a:tint val="75000"/>
                  </a:schemeClr>
                </a:solidFill>
              </a:defRPr>
            </a:lvl8pPr>
            <a:lvl9pPr marL="365747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35295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Blank">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8969883" y="6688279"/>
            <a:ext cx="160654" cy="276999"/>
          </a:xfrm>
          <a:prstGeom prst="rect">
            <a:avLst/>
          </a:prstGeom>
        </p:spPr>
        <p:txBody>
          <a:bodyPr lIns="0" tIns="0" rIns="0" bIns="0"/>
          <a:lstStyle>
            <a:lvl1pPr>
              <a:defRPr sz="900" b="0" i="1">
                <a:solidFill>
                  <a:srgbClr val="808080"/>
                </a:solidFill>
                <a:latin typeface="Tahoma"/>
                <a:cs typeface="Tahoma"/>
              </a:defRPr>
            </a:lvl1pPr>
          </a:lstStyle>
          <a:p>
            <a:pPr marL="25400"/>
            <a:fld id="{81D60167-4931-47E6-BA6A-407CBD079E47}" type="slidenum">
              <a:rPr lang="en-US" spc="-30" smtClean="0"/>
              <a:pPr marL="25400"/>
              <a:t>‹#›</a:t>
            </a:fld>
            <a:endParaRPr lang="en-US" spc="-30" dirty="0"/>
          </a:p>
        </p:txBody>
      </p:sp>
    </p:spTree>
    <p:extLst>
      <p:ext uri="{BB962C8B-B14F-4D97-AF65-F5344CB8AC3E}">
        <p14:creationId xmlns:p14="http://schemas.microsoft.com/office/powerpoint/2010/main" val="2463902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85725" y="6543675"/>
            <a:ext cx="1295400" cy="244475"/>
          </a:xfrm>
          <a:prstGeom prst="rect">
            <a:avLst/>
          </a:prstGeom>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1600200" y="6543675"/>
            <a:ext cx="6477000" cy="244475"/>
          </a:xfrm>
          <a:prstGeom prst="rect">
            <a:avLst/>
          </a:prstGeom>
        </p:spPr>
        <p:txBody>
          <a:bodyPr/>
          <a:lstStyle>
            <a:lvl1pPr>
              <a:defRPr/>
            </a:lvl1pPr>
          </a:lstStyle>
          <a:p>
            <a:pPr>
              <a:defRPr/>
            </a:pPr>
            <a:r>
              <a:rPr lang="en-US" dirty="0">
                <a:solidFill>
                  <a:srgbClr val="000000"/>
                </a:solidFill>
              </a:rPr>
              <a:t>Draft</a:t>
            </a:r>
          </a:p>
        </p:txBody>
      </p:sp>
      <p:sp>
        <p:nvSpPr>
          <p:cNvPr id="7" name="Slide Number Placeholder 6"/>
          <p:cNvSpPr>
            <a:spLocks noGrp="1" noChangeArrowheads="1"/>
          </p:cNvSpPr>
          <p:nvPr>
            <p:ph type="sldNum" sz="quarter" idx="12"/>
          </p:nvPr>
        </p:nvSpPr>
        <p:spPr>
          <a:xfrm>
            <a:off x="8491538" y="6543675"/>
            <a:ext cx="533400" cy="244475"/>
          </a:xfrm>
          <a:prstGeom prst="rect">
            <a:avLst/>
          </a:prstGeom>
        </p:spPr>
        <p:txBody>
          <a:bodyPr/>
          <a:lstStyle>
            <a:lvl1pPr>
              <a:defRPr/>
            </a:lvl1pPr>
          </a:lstStyle>
          <a:p>
            <a:pPr>
              <a:defRPr/>
            </a:pPr>
            <a:fld id="{11102E16-DD99-43B2-9D2A-E0F422A40D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349796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3209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t>UNCLASSIFIED//FOUO</a:t>
            </a: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83903386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055632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Tree>
    <p:extLst>
      <p:ext uri="{BB962C8B-B14F-4D97-AF65-F5344CB8AC3E}">
        <p14:creationId xmlns:p14="http://schemas.microsoft.com/office/powerpoint/2010/main" val="42040563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55654824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256053984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214449731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135573573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Tree>
    <p:extLst>
      <p:ext uri="{BB962C8B-B14F-4D97-AF65-F5344CB8AC3E}">
        <p14:creationId xmlns:p14="http://schemas.microsoft.com/office/powerpoint/2010/main" val="31353657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971280677"/>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70167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Tree>
    <p:extLst>
      <p:ext uri="{BB962C8B-B14F-4D97-AF65-F5344CB8AC3E}">
        <p14:creationId xmlns:p14="http://schemas.microsoft.com/office/powerpoint/2010/main" val="26029892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818337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7246605"/>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374730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673521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3293511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37831697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14371943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21606435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Tree>
    <p:extLst>
      <p:ext uri="{BB962C8B-B14F-4D97-AF65-F5344CB8AC3E}">
        <p14:creationId xmlns:p14="http://schemas.microsoft.com/office/powerpoint/2010/main" val="202227634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33850745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4.png"/><Relationship Id="rId2" Type="http://schemas.openxmlformats.org/officeDocument/2006/relationships/slideLayout" Target="../slideLayouts/slideLayout21.xml"/><Relationship Id="rId16"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Classification Lower"/>
          <p:cNvSpPr txBox="1">
            <a:spLocks/>
          </p:cNvSpPr>
          <p:nvPr userDrawn="1"/>
        </p:nvSpPr>
        <p:spPr>
          <a:xfrm>
            <a:off x="7126362" y="6630747"/>
            <a:ext cx="2216047" cy="307777"/>
          </a:xfrm>
          <a:prstGeom prst="rect">
            <a:avLst/>
          </a:prstGeom>
        </p:spPr>
        <p:txBody>
          <a:bodyPr vert="horz" wrap="square" lIns="91440" tIns="0" rIns="0" bIns="0" rtlCol="0" anchor="ctr"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19 FEB 2020_V# 1</a:t>
            </a:r>
          </a:p>
          <a:p>
            <a:pPr algn="ctr"/>
            <a:endParaRPr lang="en-US" sz="1000" b="1" dirty="0"/>
          </a:p>
        </p:txBody>
      </p:sp>
      <p:sp>
        <p:nvSpPr>
          <p:cNvPr id="7" name="Classification Top"/>
          <p:cNvSpPr txBox="1">
            <a:spLocks/>
          </p:cNvSpPr>
          <p:nvPr userDrawn="1"/>
        </p:nvSpPr>
        <p:spPr bwMode="gray">
          <a:xfrm>
            <a:off x="0" y="0"/>
            <a:ext cx="9128940" cy="138499"/>
          </a:xfrm>
          <a:prstGeom prst="rect">
            <a:avLst/>
          </a:prstGeom>
        </p:spPr>
        <p:txBody>
          <a:bodyPr vert="horz" wrap="square"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UNCLASSIFIED//FOUO</a:t>
            </a:r>
          </a:p>
        </p:txBody>
      </p:sp>
      <p:pic>
        <p:nvPicPr>
          <p:cNvPr id="9" name="LowerBa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 y="5995358"/>
            <a:ext cx="9144001" cy="866914"/>
          </a:xfrm>
          <a:prstGeom prst="rect">
            <a:avLst/>
          </a:prstGeom>
        </p:spPr>
      </p:pic>
      <p:pic>
        <p:nvPicPr>
          <p:cNvPr id="11" name="Picture 1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476579" y="6163231"/>
            <a:ext cx="578968" cy="548120"/>
          </a:xfrm>
          <a:prstGeom prst="rect">
            <a:avLst/>
          </a:prstGeom>
        </p:spPr>
      </p:pic>
      <p:sp>
        <p:nvSpPr>
          <p:cNvPr id="12" name="TextBox 11"/>
          <p:cNvSpPr txBox="1"/>
          <p:nvPr userDrawn="1"/>
        </p:nvSpPr>
        <p:spPr>
          <a:xfrm>
            <a:off x="4179891" y="6607371"/>
            <a:ext cx="769157"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1" smtClean="0">
                <a:latin typeface="Arial" panose="020B0604020202020204" pitchFamily="34" charset="0"/>
                <a:cs typeface="Arial" panose="020B0604020202020204" pitchFamily="34" charset="0"/>
              </a:rPr>
              <a:pPr algn="ctr"/>
              <a:t>‹#›</a:t>
            </a:fld>
            <a:endParaRPr lang="en-US" sz="1200" b="1" dirty="0">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039821" y="6438478"/>
            <a:ext cx="558489" cy="418790"/>
          </a:xfrm>
          <a:prstGeom prst="rect">
            <a:avLst/>
          </a:prstGeom>
        </p:spPr>
      </p:pic>
      <p:pic>
        <p:nvPicPr>
          <p:cNvPr id="25" name="TopBa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H="1">
            <a:off x="-1" y="18512"/>
            <a:ext cx="9146191" cy="1028700"/>
          </a:xfrm>
          <a:prstGeom prst="rect">
            <a:avLst/>
          </a:prstGeom>
        </p:spPr>
      </p:pic>
      <p:pic>
        <p:nvPicPr>
          <p:cNvPr id="24" name="TopBa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2"/>
            <a:ext cx="9144000" cy="1047209"/>
          </a:xfrm>
          <a:prstGeom prst="rect">
            <a:avLst/>
          </a:prstGeom>
        </p:spPr>
      </p:pic>
      <p:sp>
        <p:nvSpPr>
          <p:cNvPr id="17" name="Rounded Rectangle 16"/>
          <p:cNvSpPr/>
          <p:nvPr userDrawn="1"/>
        </p:nvSpPr>
        <p:spPr>
          <a:xfrm>
            <a:off x="34506" y="42186"/>
            <a:ext cx="756693" cy="970347"/>
          </a:xfrm>
          <a:prstGeom prst="roundRect">
            <a:avLst/>
          </a:prstGeom>
          <a:noFill/>
          <a:ln w="34925">
            <a:solidFill>
              <a:schemeClr val="accent4"/>
            </a:solidFill>
          </a:ln>
          <a:effectLst>
            <a:glow rad="127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userDrawn="1"/>
        </p:nvSpPr>
        <p:spPr>
          <a:xfrm>
            <a:off x="8348145" y="27137"/>
            <a:ext cx="756693" cy="970347"/>
          </a:xfrm>
          <a:prstGeom prst="roundRect">
            <a:avLst/>
          </a:prstGeom>
          <a:solidFill>
            <a:schemeClr val="bg1"/>
          </a:solidFill>
          <a:ln w="34925">
            <a:solidFill>
              <a:srgbClr val="00206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394011" y="74663"/>
            <a:ext cx="661535" cy="682505"/>
          </a:xfrm>
          <a:prstGeom prst="rect">
            <a:avLst/>
          </a:prstGeom>
        </p:spPr>
      </p:pic>
      <p:sp>
        <p:nvSpPr>
          <p:cNvPr id="20" name="Rectangle 19"/>
          <p:cNvSpPr/>
          <p:nvPr userDrawn="1"/>
        </p:nvSpPr>
        <p:spPr>
          <a:xfrm>
            <a:off x="8432855" y="750315"/>
            <a:ext cx="583849" cy="203480"/>
          </a:xfrm>
          <a:prstGeom prst="rect">
            <a:avLst/>
          </a:prstGeom>
          <a:gradFill flip="none" rotWithShape="1">
            <a:gsLst>
              <a:gs pos="0">
                <a:schemeClr val="accent1">
                  <a:lumMod val="5000"/>
                  <a:lumOff val="95000"/>
                </a:schemeClr>
              </a:gs>
              <a:gs pos="41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25400" cap="rnd" cmpd="sng">
            <a:solidFill>
              <a:srgbClr val="000066"/>
            </a:solid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000" b="1" dirty="0">
                <a:solidFill>
                  <a:srgbClr val="002060"/>
                </a:solidFill>
                <a:effectLst>
                  <a:outerShdw blurRad="38100" dist="38100" dir="2700000" algn="tl">
                    <a:srgbClr val="000000">
                      <a:alpha val="43137"/>
                    </a:srgbClr>
                  </a:outerShdw>
                </a:effectLst>
                <a:latin typeface="Arial Narrow" panose="020B0606020202030204" pitchFamily="34" charset="0"/>
              </a:rPr>
              <a:t>U.S.A.F.</a:t>
            </a:r>
          </a:p>
        </p:txBody>
      </p:sp>
    </p:spTree>
    <p:extLst>
      <p:ext uri="{BB962C8B-B14F-4D97-AF65-F5344CB8AC3E}">
        <p14:creationId xmlns:p14="http://schemas.microsoft.com/office/powerpoint/2010/main" val="94766694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5877963"/>
            <a:ext cx="9144000" cy="923925"/>
          </a:xfrm>
          <a:prstGeom prst="rect">
            <a:avLst/>
          </a:prstGeom>
        </p:spPr>
      </p:pic>
      <p:pic>
        <p:nvPicPr>
          <p:cNvPr id="10" name="Top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Classification Lower"/>
          <p:cNvSpPr txBox="1">
            <a:spLocks/>
          </p:cNvSpPr>
          <p:nvPr userDrawn="1"/>
        </p:nvSpPr>
        <p:spPr>
          <a:xfrm>
            <a:off x="5461462" y="6615087"/>
            <a:ext cx="2061557" cy="307777"/>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a:t>	</a:t>
            </a:r>
            <a:r>
              <a:rPr lang="en-US" sz="1000" dirty="0">
                <a:latin typeface="Arial" panose="020B0604020202020204" pitchFamily="34" charset="0"/>
                <a:cs typeface="Arial" panose="020B0604020202020204" pitchFamily="34" charset="0"/>
              </a:rPr>
              <a:t>DD MMM YY_V#</a:t>
            </a:r>
          </a:p>
          <a:p>
            <a:pPr algn="r"/>
            <a:endParaRPr lang="en-US" sz="1000" b="1" dirty="0"/>
          </a:p>
        </p:txBody>
      </p:sp>
      <p:sp>
        <p:nvSpPr>
          <p:cNvPr id="7"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UNCLASSIFIED//FOUO</a:t>
            </a:r>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sp>
        <p:nvSpPr>
          <p:cNvPr id="12" name="TextBox 11"/>
          <p:cNvSpPr txBox="1"/>
          <p:nvPr userDrawn="1"/>
        </p:nvSpPr>
        <p:spPr>
          <a:xfrm>
            <a:off x="3683971" y="6549913"/>
            <a:ext cx="720855"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1" smtClean="0">
                <a:latin typeface="Arial" panose="020B0604020202020204" pitchFamily="34" charset="0"/>
                <a:cs typeface="Arial" panose="020B0604020202020204" pitchFamily="34" charset="0"/>
              </a:rPr>
              <a:pPr algn="ctr"/>
              <a:t>‹#›</a:t>
            </a:fld>
            <a:r>
              <a:rPr lang="en-US" sz="1200" b="1" dirty="0">
                <a:latin typeface="Arial" panose="020B0604020202020204" pitchFamily="34" charset="0"/>
                <a:cs typeface="Arial" panose="020B0604020202020204" pitchFamily="34" charset="0"/>
              </a:rPr>
              <a:t> of X</a:t>
            </a:r>
          </a:p>
        </p:txBody>
      </p:sp>
      <p:sp>
        <p:nvSpPr>
          <p:cNvPr id="15" name="Rectangle 14"/>
          <p:cNvSpPr/>
          <p:nvPr userDrawn="1"/>
        </p:nvSpPr>
        <p:spPr>
          <a:xfrm>
            <a:off x="0" y="6574244"/>
            <a:ext cx="3158057" cy="246221"/>
          </a:xfrm>
          <a:prstGeom prst="rect">
            <a:avLst/>
          </a:prstGeom>
        </p:spPr>
        <p:txBody>
          <a:bodyPr wrap="square">
            <a:spAutoFit/>
          </a:bodyPr>
          <a:lstStyle/>
          <a:p>
            <a:pPr algn="l" defTabSz="457200" fontAlgn="base">
              <a:spcBef>
                <a:spcPct val="0"/>
              </a:spcBef>
              <a:spcAft>
                <a:spcPct val="0"/>
              </a:spcAft>
            </a:pPr>
            <a:r>
              <a:rPr lang="en-US" sz="1000" dirty="0">
                <a:solidFill>
                  <a:prstClr val="black"/>
                </a:solidFill>
                <a:latin typeface="Arial" charset="0"/>
                <a:cs typeface="Arial" charset="0"/>
              </a:rPr>
              <a:t>POC</a:t>
            </a:r>
            <a:r>
              <a:rPr lang="en-US" sz="1000" baseline="0" dirty="0">
                <a:solidFill>
                  <a:prstClr val="black"/>
                </a:solidFill>
                <a:latin typeface="Arial" charset="0"/>
                <a:cs typeface="Arial" charset="0"/>
              </a:rPr>
              <a:t> name</a:t>
            </a:r>
            <a:r>
              <a:rPr lang="en-US" sz="1000" dirty="0">
                <a:solidFill>
                  <a:prstClr val="black"/>
                </a:solidFill>
                <a:latin typeface="Arial" charset="0"/>
                <a:cs typeface="Arial" charset="0"/>
              </a:rPr>
              <a:t> / xxx-xxx-</a:t>
            </a:r>
            <a:r>
              <a:rPr lang="en-US" sz="1000" dirty="0" err="1">
                <a:solidFill>
                  <a:prstClr val="black"/>
                </a:solidFill>
                <a:latin typeface="Arial" charset="0"/>
                <a:cs typeface="Arial" charset="0"/>
              </a:rPr>
              <a:t>xxxx</a:t>
            </a:r>
            <a:r>
              <a:rPr lang="en-US" sz="1000" dirty="0">
                <a:solidFill>
                  <a:prstClr val="black"/>
                </a:solidFill>
                <a:latin typeface="Arial" charset="0"/>
                <a:cs typeface="Arial" charset="0"/>
              </a:rPr>
              <a:t>/</a:t>
            </a:r>
            <a:r>
              <a:rPr lang="en-US" sz="1000" baseline="0" dirty="0">
                <a:solidFill>
                  <a:prstClr val="black"/>
                </a:solidFill>
                <a:latin typeface="Arial" charset="0"/>
                <a:cs typeface="Arial" charset="0"/>
              </a:rPr>
              <a:t> email address</a:t>
            </a:r>
            <a:endParaRPr lang="en-US" sz="1000" dirty="0">
              <a:solidFill>
                <a:prstClr val="black"/>
              </a:solidFill>
              <a:latin typeface="Arial" charset="0"/>
              <a:cs typeface="Arial" charset="0"/>
            </a:endParaRPr>
          </a:p>
        </p:txBody>
      </p:sp>
    </p:spTree>
    <p:extLst>
      <p:ext uri="{BB962C8B-B14F-4D97-AF65-F5344CB8AC3E}">
        <p14:creationId xmlns:p14="http://schemas.microsoft.com/office/powerpoint/2010/main" val="7981423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ransition spd="slow">
    <p:fade/>
  </p:transition>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armymaintenance.co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Geraldo.irizarry.mil@army.mil" TargetMode="External"/><Relationship Id="rId2" Type="http://schemas.openxmlformats.org/officeDocument/2006/relationships/hyperlink" Target="https://www.armymaintenanceapplication.com/" TargetMode="External"/><Relationship Id="rId1" Type="http://schemas.openxmlformats.org/officeDocument/2006/relationships/slideLayout" Target="../slideLayouts/slideLayout4.xml"/><Relationship Id="rId5" Type="http://schemas.openxmlformats.org/officeDocument/2006/relationships/hyperlink" Target="mailto:bobby.d.hanvy.civ@army.mil" TargetMode="External"/><Relationship Id="rId4" Type="http://schemas.openxmlformats.org/officeDocument/2006/relationships/hyperlink" Target="mailto:kurt.s.ward.civ@army.mi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armymaintenanceapplication.com/" TargetMode="External"/><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dpw.armymaintenance.com/arma" TargetMode="External"/><Relationship Id="rId1" Type="http://schemas.openxmlformats.org/officeDocument/2006/relationships/slideLayout" Target="../slideLayouts/slideLayout2.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271828"/>
            <a:ext cx="1543050" cy="369332"/>
          </a:xfrm>
          <a:prstGeom prst="rect">
            <a:avLst/>
          </a:prstGeom>
          <a:noFill/>
        </p:spPr>
        <p:txBody>
          <a:bodyPr wrap="square" rtlCol="0">
            <a:spAutoFit/>
          </a:bodyPr>
          <a:lstStyle/>
          <a:p>
            <a:r>
              <a:rPr lang="en-US" sz="900" dirty="0">
                <a:latin typeface="Arial" pitchFamily="34" charset="0"/>
                <a:cs typeface="Arial" pitchFamily="34" charset="0"/>
              </a:rPr>
              <a:t>Version Number</a:t>
            </a:r>
          </a:p>
          <a:p>
            <a:r>
              <a:rPr lang="en-US" sz="900" dirty="0">
                <a:latin typeface="Arial" pitchFamily="34" charset="0"/>
                <a:cs typeface="Arial" pitchFamily="34" charset="0"/>
              </a:rPr>
              <a:t>As of DD MMM YYYY</a:t>
            </a:r>
          </a:p>
        </p:txBody>
      </p:sp>
      <p:sp>
        <p:nvSpPr>
          <p:cNvPr id="13" name="TextBox 12"/>
          <p:cNvSpPr txBox="1"/>
          <p:nvPr/>
        </p:nvSpPr>
        <p:spPr>
          <a:xfrm>
            <a:off x="6306670" y="5675098"/>
            <a:ext cx="2819400" cy="938719"/>
          </a:xfrm>
          <a:prstGeom prst="rect">
            <a:avLst/>
          </a:prstGeom>
          <a:noFill/>
        </p:spPr>
        <p:txBody>
          <a:bodyPr wrap="square" rtlCol="0">
            <a:spAutoFit/>
          </a:bodyPr>
          <a:lstStyle/>
          <a:p>
            <a:pPr algn="ctr"/>
            <a:r>
              <a:rPr lang="en-US" b="1" dirty="0">
                <a:latin typeface="Arial" pitchFamily="34" charset="0"/>
                <a:cs typeface="Arial" pitchFamily="34" charset="0"/>
              </a:rPr>
              <a:t>UH Branch</a:t>
            </a:r>
          </a:p>
          <a:p>
            <a:pPr algn="ctr">
              <a:spcBef>
                <a:spcPts val="300"/>
              </a:spcBef>
            </a:pPr>
            <a:r>
              <a:rPr lang="en-US" b="1" dirty="0">
                <a:latin typeface="Arial" pitchFamily="34" charset="0"/>
                <a:cs typeface="Arial" pitchFamily="34" charset="0"/>
              </a:rPr>
              <a:t>Housing Division</a:t>
            </a:r>
          </a:p>
          <a:p>
            <a:pPr algn="ctr">
              <a:spcBef>
                <a:spcPts val="300"/>
              </a:spcBef>
            </a:pPr>
            <a:endParaRPr lang="en-US" sz="1400" b="1" dirty="0">
              <a:latin typeface="Arial" pitchFamily="34" charset="0"/>
              <a:cs typeface="Arial" pitchFamily="34" charset="0"/>
            </a:endParaRPr>
          </a:p>
        </p:txBody>
      </p:sp>
      <p:sp>
        <p:nvSpPr>
          <p:cNvPr id="10" name="Title 9"/>
          <p:cNvSpPr>
            <a:spLocks noGrp="1"/>
          </p:cNvSpPr>
          <p:nvPr>
            <p:ph type="ctrTitle"/>
          </p:nvPr>
        </p:nvSpPr>
        <p:spPr>
          <a:xfrm>
            <a:off x="1064242" y="5009148"/>
            <a:ext cx="5721236" cy="1772793"/>
          </a:xfrm>
        </p:spPr>
        <p:txBody>
          <a:bodyPr/>
          <a:lstStyle/>
          <a:p>
            <a:r>
              <a:rPr lang="en-US" sz="3200" dirty="0"/>
              <a:t>Army Maintenance Application (ArMA) Repair &amp; Upkeep (R&amp;U) </a:t>
            </a:r>
            <a:br>
              <a:rPr lang="en-US" sz="3200" dirty="0"/>
            </a:br>
            <a:r>
              <a:rPr lang="en-US" sz="3200" dirty="0"/>
              <a:t>Work Orders (WO)</a:t>
            </a:r>
            <a:endParaRPr lang="en-US" sz="3200" dirty="0">
              <a:solidFill>
                <a:schemeClr val="bg1"/>
              </a:solidFill>
            </a:endParaRPr>
          </a:p>
        </p:txBody>
      </p:sp>
    </p:spTree>
    <p:extLst>
      <p:ext uri="{BB962C8B-B14F-4D97-AF65-F5344CB8AC3E}">
        <p14:creationId xmlns:p14="http://schemas.microsoft.com/office/powerpoint/2010/main" val="28163798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rot="1970897">
            <a:off x="1679360" y="3850213"/>
            <a:ext cx="998804" cy="463868"/>
            <a:chOff x="2253107" y="4577841"/>
            <a:chExt cx="2049780" cy="618490"/>
          </a:xfrm>
        </p:grpSpPr>
        <p:sp>
          <p:nvSpPr>
            <p:cNvPr id="6" name="object 6"/>
            <p:cNvSpPr/>
            <p:nvPr/>
          </p:nvSpPr>
          <p:spPr>
            <a:xfrm>
              <a:off x="2259457" y="4584191"/>
              <a:ext cx="2037080" cy="605790"/>
            </a:xfrm>
            <a:custGeom>
              <a:avLst/>
              <a:gdLst/>
              <a:ahLst/>
              <a:cxnLst/>
              <a:rect l="l" t="t" r="r" b="b"/>
              <a:pathLst>
                <a:path w="2037079" h="605789">
                  <a:moveTo>
                    <a:pt x="33528" y="0"/>
                  </a:moveTo>
                  <a:lnTo>
                    <a:pt x="0" y="196341"/>
                  </a:lnTo>
                  <a:lnTo>
                    <a:pt x="1823973" y="507618"/>
                  </a:lnTo>
                  <a:lnTo>
                    <a:pt x="1807209" y="605789"/>
                  </a:lnTo>
                  <a:lnTo>
                    <a:pt x="2037080" y="442975"/>
                  </a:lnTo>
                  <a:lnTo>
                    <a:pt x="1874266" y="213105"/>
                  </a:lnTo>
                  <a:lnTo>
                    <a:pt x="1857502" y="311276"/>
                  </a:lnTo>
                  <a:lnTo>
                    <a:pt x="33528" y="0"/>
                  </a:lnTo>
                  <a:close/>
                </a:path>
              </a:pathLst>
            </a:custGeom>
            <a:solidFill>
              <a:srgbClr val="5B9BD4"/>
            </a:solidFill>
          </p:spPr>
          <p:txBody>
            <a:bodyPr wrap="square" lIns="0" tIns="0" rIns="0" bIns="0" rtlCol="0"/>
            <a:lstStyle/>
            <a:p>
              <a:endParaRPr sz="1350"/>
            </a:p>
          </p:txBody>
        </p:sp>
        <p:sp>
          <p:nvSpPr>
            <p:cNvPr id="7" name="object 7"/>
            <p:cNvSpPr/>
            <p:nvPr/>
          </p:nvSpPr>
          <p:spPr>
            <a:xfrm>
              <a:off x="2259457" y="4584191"/>
              <a:ext cx="2037080" cy="605790"/>
            </a:xfrm>
            <a:custGeom>
              <a:avLst/>
              <a:gdLst/>
              <a:ahLst/>
              <a:cxnLst/>
              <a:rect l="l" t="t" r="r" b="b"/>
              <a:pathLst>
                <a:path w="2037079" h="605789">
                  <a:moveTo>
                    <a:pt x="1807209" y="605789"/>
                  </a:moveTo>
                  <a:lnTo>
                    <a:pt x="1823973" y="507618"/>
                  </a:lnTo>
                  <a:lnTo>
                    <a:pt x="0" y="196341"/>
                  </a:lnTo>
                  <a:lnTo>
                    <a:pt x="33528" y="0"/>
                  </a:lnTo>
                  <a:lnTo>
                    <a:pt x="1857502" y="311276"/>
                  </a:lnTo>
                  <a:lnTo>
                    <a:pt x="1874266" y="213105"/>
                  </a:lnTo>
                  <a:lnTo>
                    <a:pt x="2037080" y="442975"/>
                  </a:lnTo>
                  <a:lnTo>
                    <a:pt x="1807209" y="605789"/>
                  </a:lnTo>
                  <a:close/>
                </a:path>
              </a:pathLst>
            </a:custGeom>
            <a:ln w="12699">
              <a:solidFill>
                <a:srgbClr val="000000"/>
              </a:solidFill>
            </a:ln>
          </p:spPr>
          <p:txBody>
            <a:bodyPr wrap="square" lIns="0" tIns="0" rIns="0" bIns="0" rtlCol="0"/>
            <a:lstStyle/>
            <a:p>
              <a:endParaRPr sz="1350"/>
            </a:p>
          </p:txBody>
        </p:sp>
      </p:grpSp>
      <p:grpSp>
        <p:nvGrpSpPr>
          <p:cNvPr id="15" name="object 15"/>
          <p:cNvGrpSpPr/>
          <p:nvPr/>
        </p:nvGrpSpPr>
        <p:grpSpPr>
          <a:xfrm>
            <a:off x="6006964" y="2864206"/>
            <a:ext cx="797719" cy="669131"/>
            <a:chOff x="7589011" y="1812163"/>
            <a:chExt cx="1063625" cy="892175"/>
          </a:xfrm>
        </p:grpSpPr>
        <p:sp>
          <p:nvSpPr>
            <p:cNvPr id="16" name="object 16"/>
            <p:cNvSpPr/>
            <p:nvPr/>
          </p:nvSpPr>
          <p:spPr>
            <a:xfrm>
              <a:off x="7595361" y="1818513"/>
              <a:ext cx="1050925" cy="879475"/>
            </a:xfrm>
            <a:custGeom>
              <a:avLst/>
              <a:gdLst/>
              <a:ahLst/>
              <a:cxnLst/>
              <a:rect l="l" t="t" r="r" b="b"/>
              <a:pathLst>
                <a:path w="1050925" h="879475">
                  <a:moveTo>
                    <a:pt x="771525" y="0"/>
                  </a:moveTo>
                  <a:lnTo>
                    <a:pt x="832358" y="78739"/>
                  </a:lnTo>
                  <a:lnTo>
                    <a:pt x="0" y="721867"/>
                  </a:lnTo>
                  <a:lnTo>
                    <a:pt x="121793" y="879475"/>
                  </a:lnTo>
                  <a:lnTo>
                    <a:pt x="954151" y="236347"/>
                  </a:lnTo>
                  <a:lnTo>
                    <a:pt x="1015111" y="315213"/>
                  </a:lnTo>
                  <a:lnTo>
                    <a:pt x="1050925" y="35813"/>
                  </a:lnTo>
                  <a:lnTo>
                    <a:pt x="771525" y="0"/>
                  </a:lnTo>
                  <a:close/>
                </a:path>
              </a:pathLst>
            </a:custGeom>
            <a:solidFill>
              <a:srgbClr val="5B9BD4"/>
            </a:solidFill>
          </p:spPr>
          <p:txBody>
            <a:bodyPr wrap="square" lIns="0" tIns="0" rIns="0" bIns="0" rtlCol="0"/>
            <a:lstStyle/>
            <a:p>
              <a:endParaRPr sz="1350"/>
            </a:p>
          </p:txBody>
        </p:sp>
        <p:sp>
          <p:nvSpPr>
            <p:cNvPr id="17" name="object 17"/>
            <p:cNvSpPr/>
            <p:nvPr/>
          </p:nvSpPr>
          <p:spPr>
            <a:xfrm>
              <a:off x="7595361" y="1818513"/>
              <a:ext cx="1050925" cy="879475"/>
            </a:xfrm>
            <a:custGeom>
              <a:avLst/>
              <a:gdLst/>
              <a:ahLst/>
              <a:cxnLst/>
              <a:rect l="l" t="t" r="r" b="b"/>
              <a:pathLst>
                <a:path w="1050925" h="879475">
                  <a:moveTo>
                    <a:pt x="1015111" y="315213"/>
                  </a:moveTo>
                  <a:lnTo>
                    <a:pt x="954151" y="236347"/>
                  </a:lnTo>
                  <a:lnTo>
                    <a:pt x="121793" y="879475"/>
                  </a:lnTo>
                  <a:lnTo>
                    <a:pt x="0" y="721867"/>
                  </a:lnTo>
                  <a:lnTo>
                    <a:pt x="832358" y="78739"/>
                  </a:lnTo>
                  <a:lnTo>
                    <a:pt x="771525" y="0"/>
                  </a:lnTo>
                  <a:lnTo>
                    <a:pt x="1050925" y="35813"/>
                  </a:lnTo>
                  <a:lnTo>
                    <a:pt x="1015111" y="315213"/>
                  </a:lnTo>
                  <a:close/>
                </a:path>
              </a:pathLst>
            </a:custGeom>
            <a:ln w="12700">
              <a:solidFill>
                <a:srgbClr val="000000"/>
              </a:solidFill>
            </a:ln>
          </p:spPr>
          <p:txBody>
            <a:bodyPr wrap="square" lIns="0" tIns="0" rIns="0" bIns="0" rtlCol="0"/>
            <a:lstStyle/>
            <a:p>
              <a:endParaRPr sz="1350"/>
            </a:p>
          </p:txBody>
        </p:sp>
      </p:grpSp>
      <p:grpSp>
        <p:nvGrpSpPr>
          <p:cNvPr id="21" name="object 21"/>
          <p:cNvGrpSpPr/>
          <p:nvPr/>
        </p:nvGrpSpPr>
        <p:grpSpPr>
          <a:xfrm rot="2484245">
            <a:off x="4253142" y="3969980"/>
            <a:ext cx="413861" cy="986790"/>
            <a:chOff x="6295644" y="4030598"/>
            <a:chExt cx="551815" cy="1315720"/>
          </a:xfrm>
        </p:grpSpPr>
        <p:sp>
          <p:nvSpPr>
            <p:cNvPr id="22" name="object 22"/>
            <p:cNvSpPr/>
            <p:nvPr/>
          </p:nvSpPr>
          <p:spPr>
            <a:xfrm>
              <a:off x="6301994" y="4036948"/>
              <a:ext cx="539115" cy="1303020"/>
            </a:xfrm>
            <a:custGeom>
              <a:avLst/>
              <a:gdLst/>
              <a:ahLst/>
              <a:cxnLst/>
              <a:rect l="l" t="t" r="r" b="b"/>
              <a:pathLst>
                <a:path w="539115" h="1303020">
                  <a:moveTo>
                    <a:pt x="388874" y="0"/>
                  </a:moveTo>
                  <a:lnTo>
                    <a:pt x="150367" y="149987"/>
                  </a:lnTo>
                  <a:lnTo>
                    <a:pt x="247523" y="172084"/>
                  </a:lnTo>
                  <a:lnTo>
                    <a:pt x="0" y="1258570"/>
                  </a:lnTo>
                  <a:lnTo>
                    <a:pt x="194309" y="1302766"/>
                  </a:lnTo>
                  <a:lnTo>
                    <a:pt x="441705" y="216281"/>
                  </a:lnTo>
                  <a:lnTo>
                    <a:pt x="538860" y="238506"/>
                  </a:lnTo>
                  <a:lnTo>
                    <a:pt x="388874" y="0"/>
                  </a:lnTo>
                  <a:close/>
                </a:path>
              </a:pathLst>
            </a:custGeom>
            <a:solidFill>
              <a:srgbClr val="5B9BD4"/>
            </a:solidFill>
          </p:spPr>
          <p:txBody>
            <a:bodyPr wrap="square" lIns="0" tIns="0" rIns="0" bIns="0" rtlCol="0"/>
            <a:lstStyle/>
            <a:p>
              <a:endParaRPr sz="1350"/>
            </a:p>
          </p:txBody>
        </p:sp>
        <p:sp>
          <p:nvSpPr>
            <p:cNvPr id="23" name="object 23"/>
            <p:cNvSpPr/>
            <p:nvPr/>
          </p:nvSpPr>
          <p:spPr>
            <a:xfrm>
              <a:off x="6301994" y="4036948"/>
              <a:ext cx="539115" cy="1303020"/>
            </a:xfrm>
            <a:custGeom>
              <a:avLst/>
              <a:gdLst/>
              <a:ahLst/>
              <a:cxnLst/>
              <a:rect l="l" t="t" r="r" b="b"/>
              <a:pathLst>
                <a:path w="539115" h="1303020">
                  <a:moveTo>
                    <a:pt x="538860" y="238506"/>
                  </a:moveTo>
                  <a:lnTo>
                    <a:pt x="441705" y="216281"/>
                  </a:lnTo>
                  <a:lnTo>
                    <a:pt x="194309" y="1302766"/>
                  </a:lnTo>
                  <a:lnTo>
                    <a:pt x="0" y="1258570"/>
                  </a:lnTo>
                  <a:lnTo>
                    <a:pt x="247523" y="172084"/>
                  </a:lnTo>
                  <a:lnTo>
                    <a:pt x="150367" y="149987"/>
                  </a:lnTo>
                  <a:lnTo>
                    <a:pt x="388874" y="0"/>
                  </a:lnTo>
                  <a:lnTo>
                    <a:pt x="538860" y="238506"/>
                  </a:lnTo>
                  <a:close/>
                </a:path>
              </a:pathLst>
            </a:custGeom>
            <a:ln w="12700">
              <a:solidFill>
                <a:srgbClr val="000000"/>
              </a:solidFill>
            </a:ln>
          </p:spPr>
          <p:txBody>
            <a:bodyPr wrap="square" lIns="0" tIns="0" rIns="0" bIns="0" rtlCol="0"/>
            <a:lstStyle/>
            <a:p>
              <a:endParaRPr sz="1350"/>
            </a:p>
          </p:txBody>
        </p:sp>
      </p:grpSp>
      <p:sp>
        <p:nvSpPr>
          <p:cNvPr id="25" name="object 25"/>
          <p:cNvSpPr txBox="1"/>
          <p:nvPr/>
        </p:nvSpPr>
        <p:spPr>
          <a:xfrm>
            <a:off x="2676444" y="4231144"/>
            <a:ext cx="1578769" cy="886333"/>
          </a:xfrm>
          <a:prstGeom prst="rect">
            <a:avLst/>
          </a:prstGeom>
          <a:solidFill>
            <a:srgbClr val="EC7C30"/>
          </a:solidFill>
          <a:ln w="28575">
            <a:solidFill>
              <a:srgbClr val="000000"/>
            </a:solidFill>
          </a:ln>
        </p:spPr>
        <p:txBody>
          <a:bodyPr vert="horz" wrap="square" lIns="0" tIns="953" rIns="0" bIns="0" rtlCol="0">
            <a:spAutoFit/>
          </a:bodyPr>
          <a:lstStyle/>
          <a:p>
            <a:pPr>
              <a:spcBef>
                <a:spcPts val="8"/>
              </a:spcBef>
            </a:pPr>
            <a:endParaRPr sz="1160" dirty="0">
              <a:latin typeface="+mj-lt"/>
              <a:cs typeface="Times New Roman"/>
            </a:endParaRPr>
          </a:p>
          <a:p>
            <a:pPr marL="121444" marR="121920" algn="ctr">
              <a:lnSpc>
                <a:spcPct val="99100"/>
              </a:lnSpc>
            </a:pPr>
            <a:r>
              <a:rPr sz="1160" dirty="0">
                <a:latin typeface="+mj-lt"/>
                <a:cs typeface="Arial"/>
              </a:rPr>
              <a:t>DPW</a:t>
            </a:r>
            <a:r>
              <a:rPr sz="1160" spc="-49" dirty="0">
                <a:latin typeface="+mj-lt"/>
                <a:cs typeface="Arial"/>
              </a:rPr>
              <a:t> </a:t>
            </a:r>
            <a:r>
              <a:rPr lang="en-US" sz="1160" dirty="0">
                <a:latin typeface="+mj-lt"/>
                <a:cs typeface="Arial"/>
              </a:rPr>
              <a:t>conducts</a:t>
            </a:r>
            <a:r>
              <a:rPr lang="en-US" sz="1160" spc="26" dirty="0">
                <a:latin typeface="+mj-lt"/>
                <a:cs typeface="Arial"/>
              </a:rPr>
              <a:t> </a:t>
            </a:r>
            <a:r>
              <a:rPr lang="en-US" sz="1160" spc="-15" dirty="0">
                <a:latin typeface="+mj-lt"/>
                <a:cs typeface="Arial"/>
              </a:rPr>
              <a:t>work </a:t>
            </a:r>
            <a:r>
              <a:rPr lang="en-US" sz="1160" dirty="0">
                <a:latin typeface="+mj-lt"/>
                <a:cs typeface="Arial"/>
              </a:rPr>
              <a:t>and</a:t>
            </a:r>
            <a:r>
              <a:rPr lang="en-US" sz="1160" spc="-38" dirty="0">
                <a:latin typeface="+mj-lt"/>
                <a:cs typeface="Arial"/>
              </a:rPr>
              <a:t> </a:t>
            </a:r>
            <a:r>
              <a:rPr lang="en-US" sz="1160" spc="-8" dirty="0">
                <a:latin typeface="+mj-lt"/>
                <a:cs typeface="Arial"/>
              </a:rPr>
              <a:t>corrects deficiency</a:t>
            </a:r>
          </a:p>
          <a:p>
            <a:pPr marL="121444" marR="121920" algn="ctr">
              <a:lnSpc>
                <a:spcPct val="99100"/>
              </a:lnSpc>
            </a:pPr>
            <a:endParaRPr sz="1160" dirty="0">
              <a:latin typeface="+mj-lt"/>
              <a:cs typeface="Arial"/>
            </a:endParaRPr>
          </a:p>
        </p:txBody>
      </p:sp>
      <p:sp>
        <p:nvSpPr>
          <p:cNvPr id="26" name="object 26"/>
          <p:cNvSpPr txBox="1"/>
          <p:nvPr/>
        </p:nvSpPr>
        <p:spPr>
          <a:xfrm>
            <a:off x="4916545" y="3086452"/>
            <a:ext cx="1328738" cy="1141049"/>
          </a:xfrm>
          <a:prstGeom prst="rect">
            <a:avLst/>
          </a:prstGeom>
          <a:solidFill>
            <a:srgbClr val="FFC000"/>
          </a:solidFill>
          <a:ln w="28575">
            <a:solidFill>
              <a:srgbClr val="000000"/>
            </a:solidFill>
          </a:ln>
        </p:spPr>
        <p:txBody>
          <a:bodyPr vert="horz" wrap="square" lIns="0" tIns="29051" rIns="0" bIns="0" rtlCol="0" anchor="t">
            <a:spAutoFit/>
          </a:bodyPr>
          <a:lstStyle/>
          <a:p>
            <a:pPr marL="143510" marR="130175" indent="28575" algn="ctr">
              <a:lnSpc>
                <a:spcPct val="103000"/>
              </a:lnSpc>
              <a:spcBef>
                <a:spcPts val="229"/>
              </a:spcBef>
            </a:pPr>
            <a:r>
              <a:rPr sz="1163" dirty="0">
                <a:latin typeface="Arial"/>
                <a:cs typeface="Arial"/>
              </a:rPr>
              <a:t>SM</a:t>
            </a:r>
            <a:r>
              <a:rPr sz="1163" spc="56" dirty="0">
                <a:latin typeface="Arial"/>
                <a:cs typeface="Arial"/>
              </a:rPr>
              <a:t> </a:t>
            </a:r>
            <a:r>
              <a:rPr lang="en-US" sz="1163" spc="-8" dirty="0">
                <a:latin typeface="Arial"/>
                <a:cs typeface="Arial"/>
              </a:rPr>
              <a:t>reports completion </a:t>
            </a:r>
            <a:r>
              <a:rPr lang="en-US" sz="1163" dirty="0">
                <a:latin typeface="Arial"/>
                <a:cs typeface="Arial"/>
              </a:rPr>
              <a:t>to </a:t>
            </a:r>
            <a:r>
              <a:rPr lang="en-US" sz="1163" spc="-19" dirty="0">
                <a:latin typeface="Arial"/>
                <a:cs typeface="Arial"/>
              </a:rPr>
              <a:t>Barracks Manager</a:t>
            </a:r>
            <a:endParaRPr lang="en-US" sz="1163" dirty="0">
              <a:latin typeface="Arial"/>
              <a:cs typeface="Arial"/>
            </a:endParaRPr>
          </a:p>
          <a:p>
            <a:pPr marL="179070" marR="174625" indent="57150" algn="ctr">
              <a:lnSpc>
                <a:spcPct val="100899"/>
              </a:lnSpc>
              <a:spcBef>
                <a:spcPts val="56"/>
              </a:spcBef>
            </a:pPr>
            <a:r>
              <a:rPr lang="en-US" sz="1150" dirty="0">
                <a:latin typeface="Arial"/>
                <a:cs typeface="Arial"/>
              </a:rPr>
              <a:t>&amp;</a:t>
            </a:r>
            <a:r>
              <a:rPr lang="en-US" sz="1150" spc="109" dirty="0">
                <a:latin typeface="Arial"/>
                <a:cs typeface="Arial"/>
              </a:rPr>
              <a:t> f</a:t>
            </a:r>
            <a:r>
              <a:rPr lang="en-US" sz="1150" dirty="0">
                <a:latin typeface="Arial"/>
                <a:cs typeface="Arial"/>
              </a:rPr>
              <a:t>irst</a:t>
            </a:r>
            <a:r>
              <a:rPr lang="en-US" sz="1150" spc="152" baseline="23809" dirty="0">
                <a:latin typeface="Arial"/>
                <a:cs typeface="Arial"/>
              </a:rPr>
              <a:t> l</a:t>
            </a:r>
            <a:r>
              <a:rPr lang="en-US" sz="1150" spc="-15" dirty="0">
                <a:latin typeface="Arial"/>
                <a:cs typeface="Arial"/>
              </a:rPr>
              <a:t>ine s</a:t>
            </a:r>
            <a:r>
              <a:rPr lang="en-US" sz="1150" spc="-8" dirty="0">
                <a:latin typeface="Arial"/>
                <a:cs typeface="Arial"/>
              </a:rPr>
              <a:t>upervisor</a:t>
            </a:r>
            <a:endParaRPr sz="1150" dirty="0">
              <a:latin typeface="Arial"/>
              <a:cs typeface="Arial"/>
            </a:endParaRPr>
          </a:p>
        </p:txBody>
      </p:sp>
      <p:sp>
        <p:nvSpPr>
          <p:cNvPr id="27" name="object 27"/>
          <p:cNvSpPr txBox="1"/>
          <p:nvPr/>
        </p:nvSpPr>
        <p:spPr>
          <a:xfrm>
            <a:off x="6544600" y="2227713"/>
            <a:ext cx="1535906" cy="603628"/>
          </a:xfrm>
          <a:prstGeom prst="rect">
            <a:avLst/>
          </a:prstGeom>
          <a:solidFill>
            <a:srgbClr val="FFC000"/>
          </a:solidFill>
          <a:ln w="28575">
            <a:solidFill>
              <a:srgbClr val="000000"/>
            </a:solidFill>
          </a:ln>
        </p:spPr>
        <p:txBody>
          <a:bodyPr vert="horz" wrap="square" lIns="0" tIns="44768" rIns="0" bIns="0" rtlCol="0" anchor="t">
            <a:spAutoFit/>
          </a:bodyPr>
          <a:lstStyle/>
          <a:p>
            <a:pPr marL="83820" marR="80010" algn="ctr">
              <a:lnSpc>
                <a:spcPct val="103600"/>
              </a:lnSpc>
              <a:spcBef>
                <a:spcPts val="353"/>
              </a:spcBef>
            </a:pPr>
            <a:r>
              <a:rPr sz="1150" dirty="0">
                <a:latin typeface="Arial"/>
                <a:cs typeface="Arial"/>
              </a:rPr>
              <a:t>SM</a:t>
            </a:r>
            <a:r>
              <a:rPr sz="1150" spc="11" dirty="0">
                <a:latin typeface="Arial"/>
                <a:cs typeface="Arial"/>
              </a:rPr>
              <a:t> </a:t>
            </a:r>
            <a:r>
              <a:rPr lang="en-US" sz="1150" dirty="0">
                <a:latin typeface="Arial"/>
                <a:cs typeface="Arial"/>
              </a:rPr>
              <a:t>removes</a:t>
            </a:r>
            <a:r>
              <a:rPr lang="en-US" sz="1150" spc="94" dirty="0">
                <a:latin typeface="Arial"/>
                <a:cs typeface="Arial"/>
              </a:rPr>
              <a:t> </a:t>
            </a:r>
            <a:r>
              <a:rPr lang="en-US" sz="1150" spc="-19" dirty="0">
                <a:latin typeface="Arial"/>
                <a:cs typeface="Arial"/>
              </a:rPr>
              <a:t>and </a:t>
            </a:r>
            <a:r>
              <a:rPr lang="en-US" sz="1150" dirty="0">
                <a:latin typeface="Arial"/>
                <a:cs typeface="Arial"/>
              </a:rPr>
              <a:t>disposes</a:t>
            </a:r>
            <a:r>
              <a:rPr lang="en-US" sz="1150" spc="143" dirty="0">
                <a:latin typeface="Arial"/>
                <a:cs typeface="Arial"/>
              </a:rPr>
              <a:t> </a:t>
            </a:r>
            <a:r>
              <a:rPr lang="en-US" sz="1150" spc="-19" dirty="0">
                <a:latin typeface="Arial"/>
                <a:cs typeface="Arial"/>
              </a:rPr>
              <a:t>of w</a:t>
            </a:r>
            <a:r>
              <a:rPr lang="en-US" sz="1150" dirty="0">
                <a:latin typeface="Arial"/>
                <a:cs typeface="Arial"/>
              </a:rPr>
              <a:t>ork</a:t>
            </a:r>
            <a:r>
              <a:rPr lang="en-US" sz="1150" spc="71" dirty="0">
                <a:latin typeface="Arial"/>
                <a:cs typeface="Arial"/>
              </a:rPr>
              <a:t> </a:t>
            </a:r>
            <a:r>
              <a:rPr lang="en-US" sz="1150" spc="-8" dirty="0">
                <a:latin typeface="Arial"/>
                <a:cs typeface="Arial"/>
              </a:rPr>
              <a:t>Order placard</a:t>
            </a:r>
            <a:endParaRPr lang="en-US" sz="1150" dirty="0">
              <a:latin typeface="Arial"/>
              <a:cs typeface="Arial"/>
            </a:endParaRPr>
          </a:p>
        </p:txBody>
      </p:sp>
      <p:grpSp>
        <p:nvGrpSpPr>
          <p:cNvPr id="28" name="object 28"/>
          <p:cNvGrpSpPr/>
          <p:nvPr/>
        </p:nvGrpSpPr>
        <p:grpSpPr>
          <a:xfrm rot="19703158">
            <a:off x="2652977" y="1765853"/>
            <a:ext cx="1122181" cy="399098"/>
            <a:chOff x="3554857" y="1275588"/>
            <a:chExt cx="1942464" cy="532130"/>
          </a:xfrm>
        </p:grpSpPr>
        <p:sp>
          <p:nvSpPr>
            <p:cNvPr id="29" name="object 29"/>
            <p:cNvSpPr/>
            <p:nvPr/>
          </p:nvSpPr>
          <p:spPr>
            <a:xfrm>
              <a:off x="3561207" y="1281938"/>
              <a:ext cx="1929764" cy="519430"/>
            </a:xfrm>
            <a:custGeom>
              <a:avLst/>
              <a:gdLst/>
              <a:ahLst/>
              <a:cxnLst/>
              <a:rect l="l" t="t" r="r" b="b"/>
              <a:pathLst>
                <a:path w="1929764" h="519430">
                  <a:moveTo>
                    <a:pt x="1904238" y="0"/>
                  </a:moveTo>
                  <a:lnTo>
                    <a:pt x="184784" y="222758"/>
                  </a:lnTo>
                  <a:lnTo>
                    <a:pt x="171957" y="123951"/>
                  </a:lnTo>
                  <a:lnTo>
                    <a:pt x="0" y="347090"/>
                  </a:lnTo>
                  <a:lnTo>
                    <a:pt x="223138" y="519049"/>
                  </a:lnTo>
                  <a:lnTo>
                    <a:pt x="210312" y="420242"/>
                  </a:lnTo>
                  <a:lnTo>
                    <a:pt x="1929764" y="197612"/>
                  </a:lnTo>
                  <a:lnTo>
                    <a:pt x="1904238" y="0"/>
                  </a:lnTo>
                  <a:close/>
                </a:path>
              </a:pathLst>
            </a:custGeom>
            <a:solidFill>
              <a:srgbClr val="5B9BD4"/>
            </a:solidFill>
          </p:spPr>
          <p:txBody>
            <a:bodyPr wrap="square" lIns="0" tIns="0" rIns="0" bIns="0" rtlCol="0"/>
            <a:lstStyle/>
            <a:p>
              <a:endParaRPr sz="1350"/>
            </a:p>
          </p:txBody>
        </p:sp>
        <p:sp>
          <p:nvSpPr>
            <p:cNvPr id="30" name="object 30"/>
            <p:cNvSpPr/>
            <p:nvPr/>
          </p:nvSpPr>
          <p:spPr>
            <a:xfrm>
              <a:off x="3561207" y="1281938"/>
              <a:ext cx="1929764" cy="519430"/>
            </a:xfrm>
            <a:custGeom>
              <a:avLst/>
              <a:gdLst/>
              <a:ahLst/>
              <a:cxnLst/>
              <a:rect l="l" t="t" r="r" b="b"/>
              <a:pathLst>
                <a:path w="1929764" h="519430">
                  <a:moveTo>
                    <a:pt x="171957" y="123951"/>
                  </a:moveTo>
                  <a:lnTo>
                    <a:pt x="184784" y="222758"/>
                  </a:lnTo>
                  <a:lnTo>
                    <a:pt x="1904238" y="0"/>
                  </a:lnTo>
                  <a:lnTo>
                    <a:pt x="1929764" y="197612"/>
                  </a:lnTo>
                  <a:lnTo>
                    <a:pt x="210312" y="420242"/>
                  </a:lnTo>
                  <a:lnTo>
                    <a:pt x="223138" y="519049"/>
                  </a:lnTo>
                  <a:lnTo>
                    <a:pt x="0" y="347090"/>
                  </a:lnTo>
                  <a:lnTo>
                    <a:pt x="171957" y="123951"/>
                  </a:lnTo>
                  <a:close/>
                </a:path>
              </a:pathLst>
            </a:custGeom>
            <a:ln w="12700">
              <a:solidFill>
                <a:srgbClr val="000000"/>
              </a:solidFill>
            </a:ln>
          </p:spPr>
          <p:txBody>
            <a:bodyPr wrap="square" lIns="0" tIns="0" rIns="0" bIns="0" rtlCol="0"/>
            <a:lstStyle/>
            <a:p>
              <a:endParaRPr sz="1350"/>
            </a:p>
          </p:txBody>
        </p:sp>
      </p:grpSp>
      <p:sp>
        <p:nvSpPr>
          <p:cNvPr id="35" name="object 35"/>
          <p:cNvSpPr txBox="1"/>
          <p:nvPr/>
        </p:nvSpPr>
        <p:spPr>
          <a:xfrm>
            <a:off x="3104648" y="709850"/>
            <a:ext cx="2129214" cy="718241"/>
          </a:xfrm>
          <a:prstGeom prst="rect">
            <a:avLst/>
          </a:prstGeom>
          <a:solidFill>
            <a:srgbClr val="EC7C30"/>
          </a:solidFill>
          <a:ln w="28575">
            <a:solidFill>
              <a:srgbClr val="000000"/>
            </a:solidFill>
          </a:ln>
        </p:spPr>
        <p:txBody>
          <a:bodyPr vert="horz" wrap="square" lIns="0" tIns="2381" rIns="0" bIns="0" rtlCol="0">
            <a:spAutoFit/>
          </a:bodyPr>
          <a:lstStyle/>
          <a:p>
            <a:pPr>
              <a:spcBef>
                <a:spcPts val="19"/>
              </a:spcBef>
            </a:pPr>
            <a:endParaRPr lang="en-US" sz="1163" spc="-8" dirty="0">
              <a:cs typeface="Arial"/>
            </a:endParaRPr>
          </a:p>
          <a:p>
            <a:pPr algn="ctr">
              <a:spcBef>
                <a:spcPts val="19"/>
              </a:spcBef>
            </a:pPr>
            <a:r>
              <a:rPr lang="en-US" sz="1163" spc="-8" dirty="0">
                <a:cs typeface="Arial"/>
              </a:rPr>
              <a:t> Identify deficiency &amp; submit WO in </a:t>
            </a:r>
            <a:r>
              <a:rPr lang="en-US" sz="1163" spc="-8" dirty="0" err="1">
                <a:cs typeface="Arial"/>
              </a:rPr>
              <a:t>ArMA</a:t>
            </a:r>
            <a:endParaRPr lang="en-US" sz="1163" dirty="0">
              <a:cs typeface="Arial"/>
            </a:endParaRPr>
          </a:p>
          <a:p>
            <a:pPr>
              <a:spcBef>
                <a:spcPts val="19"/>
              </a:spcBef>
            </a:pPr>
            <a:endParaRPr sz="1163" dirty="0">
              <a:latin typeface="Arial"/>
              <a:cs typeface="Arial"/>
            </a:endParaRPr>
          </a:p>
        </p:txBody>
      </p:sp>
      <p:sp>
        <p:nvSpPr>
          <p:cNvPr id="38" name="object 38"/>
          <p:cNvSpPr txBox="1"/>
          <p:nvPr/>
        </p:nvSpPr>
        <p:spPr>
          <a:xfrm>
            <a:off x="2845020" y="780459"/>
            <a:ext cx="180499" cy="242855"/>
          </a:xfrm>
          <a:prstGeom prst="rect">
            <a:avLst/>
          </a:prstGeom>
        </p:spPr>
        <p:txBody>
          <a:bodyPr vert="horz" wrap="square" lIns="0" tIns="11906" rIns="0" bIns="0" rtlCol="0">
            <a:spAutoFit/>
          </a:bodyPr>
          <a:lstStyle/>
          <a:p>
            <a:pPr marL="9525">
              <a:spcBef>
                <a:spcPts val="94"/>
              </a:spcBef>
            </a:pPr>
            <a:r>
              <a:rPr sz="1500" b="1" spc="-19" dirty="0">
                <a:latin typeface="Arial"/>
                <a:cs typeface="Arial"/>
              </a:rPr>
              <a:t>1.</a:t>
            </a:r>
            <a:endParaRPr sz="1500" dirty="0">
              <a:latin typeface="Arial"/>
              <a:cs typeface="Arial"/>
            </a:endParaRPr>
          </a:p>
        </p:txBody>
      </p:sp>
      <p:sp>
        <p:nvSpPr>
          <p:cNvPr id="39" name="object 39"/>
          <p:cNvSpPr txBox="1"/>
          <p:nvPr/>
        </p:nvSpPr>
        <p:spPr>
          <a:xfrm>
            <a:off x="2755009" y="2423480"/>
            <a:ext cx="180022" cy="242855"/>
          </a:xfrm>
          <a:prstGeom prst="rect">
            <a:avLst/>
          </a:prstGeom>
        </p:spPr>
        <p:txBody>
          <a:bodyPr vert="horz" wrap="square" lIns="0" tIns="11906" rIns="0" bIns="0" rtlCol="0">
            <a:spAutoFit/>
          </a:bodyPr>
          <a:lstStyle/>
          <a:p>
            <a:pPr marL="9525">
              <a:spcBef>
                <a:spcPts val="94"/>
              </a:spcBef>
            </a:pPr>
            <a:r>
              <a:rPr sz="1500" b="1" spc="-19" dirty="0">
                <a:latin typeface="Arial"/>
                <a:cs typeface="Arial"/>
              </a:rPr>
              <a:t>2.</a:t>
            </a:r>
            <a:endParaRPr sz="1500" dirty="0">
              <a:latin typeface="Arial"/>
              <a:cs typeface="Arial"/>
            </a:endParaRPr>
          </a:p>
        </p:txBody>
      </p:sp>
      <p:sp>
        <p:nvSpPr>
          <p:cNvPr id="40" name="object 40"/>
          <p:cNvSpPr txBox="1"/>
          <p:nvPr/>
        </p:nvSpPr>
        <p:spPr>
          <a:xfrm>
            <a:off x="2474235" y="4444007"/>
            <a:ext cx="180022" cy="242855"/>
          </a:xfrm>
          <a:prstGeom prst="rect">
            <a:avLst/>
          </a:prstGeom>
        </p:spPr>
        <p:txBody>
          <a:bodyPr vert="horz" wrap="square" lIns="0" tIns="11906" rIns="0" bIns="0" rtlCol="0">
            <a:spAutoFit/>
          </a:bodyPr>
          <a:lstStyle/>
          <a:p>
            <a:pPr marL="9525">
              <a:spcBef>
                <a:spcPts val="94"/>
              </a:spcBef>
            </a:pPr>
            <a:r>
              <a:rPr sz="1500" b="1" spc="-19" dirty="0">
                <a:latin typeface="Arial"/>
                <a:cs typeface="Arial"/>
              </a:rPr>
              <a:t>3.</a:t>
            </a:r>
            <a:endParaRPr sz="1500" dirty="0">
              <a:latin typeface="Arial"/>
              <a:cs typeface="Arial"/>
            </a:endParaRPr>
          </a:p>
        </p:txBody>
      </p:sp>
      <p:sp>
        <p:nvSpPr>
          <p:cNvPr id="41" name="object 41"/>
          <p:cNvSpPr txBox="1"/>
          <p:nvPr/>
        </p:nvSpPr>
        <p:spPr>
          <a:xfrm>
            <a:off x="4708306" y="3720306"/>
            <a:ext cx="180022" cy="242855"/>
          </a:xfrm>
          <a:prstGeom prst="rect">
            <a:avLst/>
          </a:prstGeom>
        </p:spPr>
        <p:txBody>
          <a:bodyPr vert="horz" wrap="square" lIns="0" tIns="11906" rIns="0" bIns="0" rtlCol="0">
            <a:spAutoFit/>
          </a:bodyPr>
          <a:lstStyle/>
          <a:p>
            <a:pPr marL="9525">
              <a:spcBef>
                <a:spcPts val="94"/>
              </a:spcBef>
            </a:pPr>
            <a:r>
              <a:rPr sz="1500" b="1" spc="-19" dirty="0">
                <a:latin typeface="Arial"/>
                <a:cs typeface="Arial"/>
              </a:rPr>
              <a:t>4.</a:t>
            </a:r>
            <a:endParaRPr sz="1500" dirty="0">
              <a:latin typeface="Arial"/>
              <a:cs typeface="Arial"/>
            </a:endParaRPr>
          </a:p>
        </p:txBody>
      </p:sp>
      <p:sp>
        <p:nvSpPr>
          <p:cNvPr id="42" name="object 42"/>
          <p:cNvSpPr txBox="1"/>
          <p:nvPr/>
        </p:nvSpPr>
        <p:spPr>
          <a:xfrm>
            <a:off x="6905148" y="2868968"/>
            <a:ext cx="180499" cy="242855"/>
          </a:xfrm>
          <a:prstGeom prst="rect">
            <a:avLst/>
          </a:prstGeom>
        </p:spPr>
        <p:txBody>
          <a:bodyPr vert="horz" wrap="square" lIns="0" tIns="11906" rIns="0" bIns="0" rtlCol="0">
            <a:spAutoFit/>
          </a:bodyPr>
          <a:lstStyle/>
          <a:p>
            <a:pPr marL="9525">
              <a:spcBef>
                <a:spcPts val="94"/>
              </a:spcBef>
            </a:pPr>
            <a:r>
              <a:rPr sz="1500" b="1" spc="-19" dirty="0">
                <a:latin typeface="Arial"/>
                <a:cs typeface="Arial"/>
              </a:rPr>
              <a:t>5.</a:t>
            </a:r>
            <a:endParaRPr sz="1500" dirty="0">
              <a:latin typeface="Arial"/>
              <a:cs typeface="Arial"/>
            </a:endParaRPr>
          </a:p>
        </p:txBody>
      </p:sp>
      <p:sp>
        <p:nvSpPr>
          <p:cNvPr id="3" name="TextBox 2"/>
          <p:cNvSpPr txBox="1"/>
          <p:nvPr/>
        </p:nvSpPr>
        <p:spPr>
          <a:xfrm>
            <a:off x="0" y="5884448"/>
            <a:ext cx="5949193" cy="523220"/>
          </a:xfrm>
          <a:prstGeom prst="rect">
            <a:avLst/>
          </a:prstGeom>
          <a:noFill/>
        </p:spPr>
        <p:txBody>
          <a:bodyPr wrap="square" rtlCol="0">
            <a:spAutoFit/>
          </a:bodyPr>
          <a:lstStyle/>
          <a:p>
            <a:r>
              <a:rPr lang="en-US" sz="1400" dirty="0"/>
              <a:t>- Do </a:t>
            </a:r>
            <a:r>
              <a:rPr lang="en-US" sz="1400" b="1" u="sng" dirty="0"/>
              <a:t>NOT</a:t>
            </a:r>
            <a:r>
              <a:rPr lang="en-US" sz="1400" dirty="0"/>
              <a:t> submit more than 1 work order per issue. Submitting multiple WOs for the same issue slows the process down.</a:t>
            </a:r>
          </a:p>
        </p:txBody>
      </p:sp>
      <p:sp>
        <p:nvSpPr>
          <p:cNvPr id="45" name="Title 1"/>
          <p:cNvSpPr txBox="1">
            <a:spLocks/>
          </p:cNvSpPr>
          <p:nvPr/>
        </p:nvSpPr>
        <p:spPr bwMode="gray">
          <a:xfrm>
            <a:off x="757047" y="126469"/>
            <a:ext cx="82296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chemeClr val="bg1"/>
                </a:solidFill>
                <a:latin typeface="Arial" panose="020B0604020202020204" pitchFamily="34" charset="0"/>
                <a:ea typeface="+mj-ea"/>
                <a:cs typeface="Arial" panose="020B0604020202020204" pitchFamily="34" charset="0"/>
              </a:defRPr>
            </a:lvl1pPr>
          </a:lstStyle>
          <a:p>
            <a:r>
              <a:rPr lang="en-US" dirty="0"/>
              <a:t>Routine</a:t>
            </a:r>
            <a:r>
              <a:rPr lang="en-US" spc="23" dirty="0"/>
              <a:t> </a:t>
            </a:r>
            <a:r>
              <a:rPr lang="en-US" spc="56" dirty="0"/>
              <a:t>Work</a:t>
            </a:r>
            <a:r>
              <a:rPr lang="en-US" spc="-101" dirty="0"/>
              <a:t> </a:t>
            </a:r>
            <a:r>
              <a:rPr lang="en-US" dirty="0"/>
              <a:t>Order</a:t>
            </a:r>
            <a:r>
              <a:rPr lang="en-US" spc="158" dirty="0"/>
              <a:t> </a:t>
            </a:r>
            <a:r>
              <a:rPr lang="en-US" spc="-8" dirty="0"/>
              <a:t>Flowchart</a:t>
            </a:r>
            <a:endParaRPr lang="en-US" sz="3200" dirty="0"/>
          </a:p>
        </p:txBody>
      </p:sp>
      <p:sp>
        <p:nvSpPr>
          <p:cNvPr id="47" name="object 18"/>
          <p:cNvSpPr txBox="1"/>
          <p:nvPr/>
        </p:nvSpPr>
        <p:spPr>
          <a:xfrm>
            <a:off x="680435" y="1813077"/>
            <a:ext cx="1996009" cy="1946623"/>
          </a:xfrm>
          <a:prstGeom prst="rect">
            <a:avLst/>
          </a:prstGeom>
          <a:solidFill>
            <a:srgbClr val="FFC000"/>
          </a:solidFill>
          <a:ln w="28575">
            <a:solidFill>
              <a:srgbClr val="000000"/>
            </a:solidFill>
          </a:ln>
        </p:spPr>
        <p:txBody>
          <a:bodyPr vert="horz" wrap="square" lIns="0" tIns="101918" rIns="0" bIns="0" rtlCol="0" anchor="t">
            <a:spAutoFit/>
          </a:bodyPr>
          <a:lstStyle/>
          <a:p>
            <a:pPr marL="610870" marR="232410" indent="-372110">
              <a:lnSpc>
                <a:spcPct val="100899"/>
              </a:lnSpc>
              <a:spcBef>
                <a:spcPts val="803"/>
              </a:spcBef>
            </a:pPr>
            <a:r>
              <a:rPr lang="en-US" sz="1150" dirty="0">
                <a:cs typeface="Arial"/>
              </a:rPr>
              <a:t>Inform</a:t>
            </a:r>
            <a:r>
              <a:rPr lang="en-US" sz="1150" spc="109" dirty="0">
                <a:cs typeface="Arial"/>
              </a:rPr>
              <a:t> f</a:t>
            </a:r>
            <a:r>
              <a:rPr lang="en-US" sz="1150" spc="-15" dirty="0">
                <a:cs typeface="Arial"/>
              </a:rPr>
              <a:t>irst line s</a:t>
            </a:r>
            <a:r>
              <a:rPr lang="en-US" sz="1150" spc="-8" dirty="0">
                <a:cs typeface="Arial"/>
              </a:rPr>
              <a:t>upervisor</a:t>
            </a:r>
            <a:endParaRPr lang="en-US" sz="1150" dirty="0"/>
          </a:p>
          <a:p>
            <a:pPr marL="238760">
              <a:spcBef>
                <a:spcPts val="68"/>
              </a:spcBef>
            </a:pPr>
            <a:r>
              <a:rPr lang="en-US" sz="1150" spc="-8">
                <a:cs typeface="Arial"/>
              </a:rPr>
              <a:t>&amp; Barracks Manager</a:t>
            </a:r>
            <a:endParaRPr lang="en-US" sz="1150">
              <a:cs typeface="Arial"/>
            </a:endParaRPr>
          </a:p>
          <a:p>
            <a:pPr marL="93345" marR="81915" indent="-1270" algn="ctr">
              <a:lnSpc>
                <a:spcPct val="103000"/>
              </a:lnSpc>
              <a:spcBef>
                <a:spcPts val="4"/>
              </a:spcBef>
            </a:pPr>
            <a:endParaRPr lang="en-US" sz="1163" dirty="0">
              <a:cs typeface="Arial"/>
            </a:endParaRPr>
          </a:p>
          <a:p>
            <a:pPr marL="93345" marR="81915" indent="-1270" algn="ctr">
              <a:lnSpc>
                <a:spcPct val="103000"/>
              </a:lnSpc>
              <a:spcBef>
                <a:spcPts val="4"/>
              </a:spcBef>
            </a:pPr>
            <a:r>
              <a:rPr lang="en-US" sz="1150" dirty="0">
                <a:cs typeface="Arial"/>
              </a:rPr>
              <a:t>SM</a:t>
            </a:r>
            <a:r>
              <a:rPr lang="en-US" sz="1150" spc="-8" dirty="0">
                <a:cs typeface="Arial"/>
              </a:rPr>
              <a:t> fills out WO placard and </a:t>
            </a:r>
            <a:r>
              <a:rPr lang="en-US" sz="1150" spc="-19" dirty="0">
                <a:cs typeface="Arial"/>
              </a:rPr>
              <a:t>places placard </a:t>
            </a:r>
            <a:r>
              <a:rPr lang="en-US" sz="1150" dirty="0">
                <a:cs typeface="Arial"/>
              </a:rPr>
              <a:t>on</a:t>
            </a:r>
            <a:r>
              <a:rPr lang="en-US" sz="1150" spc="53" dirty="0">
                <a:cs typeface="Arial"/>
              </a:rPr>
              <a:t> </a:t>
            </a:r>
            <a:r>
              <a:rPr lang="en-US" sz="1150" dirty="0">
                <a:cs typeface="Arial"/>
              </a:rPr>
              <a:t>broken item</a:t>
            </a:r>
          </a:p>
          <a:p>
            <a:pPr marL="93345" marR="81915" indent="-1270" algn="ctr">
              <a:lnSpc>
                <a:spcPct val="103000"/>
              </a:lnSpc>
              <a:spcBef>
                <a:spcPts val="4"/>
              </a:spcBef>
            </a:pPr>
            <a:endParaRPr lang="en-US" sz="1163" dirty="0">
              <a:cs typeface="Arial"/>
            </a:endParaRPr>
          </a:p>
          <a:p>
            <a:pPr marL="93345" marR="81915" indent="-1270" algn="ctr">
              <a:lnSpc>
                <a:spcPct val="103000"/>
              </a:lnSpc>
              <a:spcBef>
                <a:spcPts val="4"/>
              </a:spcBef>
            </a:pPr>
            <a:r>
              <a:rPr lang="en-US" sz="1150" dirty="0">
                <a:cs typeface="Arial"/>
              </a:rPr>
              <a:t>Barracks</a:t>
            </a:r>
            <a:r>
              <a:rPr lang="en-US" sz="1150" spc="23" dirty="0">
                <a:cs typeface="Arial"/>
              </a:rPr>
              <a:t> </a:t>
            </a:r>
            <a:r>
              <a:rPr lang="en-US" sz="1150" dirty="0">
                <a:cs typeface="Arial"/>
              </a:rPr>
              <a:t>Manager</a:t>
            </a:r>
            <a:r>
              <a:rPr lang="en-US" sz="1150" spc="116" dirty="0">
                <a:cs typeface="Arial"/>
              </a:rPr>
              <a:t> </a:t>
            </a:r>
            <a:r>
              <a:rPr lang="en-US" sz="1150" spc="-8" dirty="0">
                <a:cs typeface="Arial"/>
              </a:rPr>
              <a:t>tracks w</a:t>
            </a:r>
            <a:r>
              <a:rPr lang="en-US" sz="1150" dirty="0">
                <a:cs typeface="Arial"/>
              </a:rPr>
              <a:t>ork</a:t>
            </a:r>
            <a:r>
              <a:rPr lang="en-US" sz="1150" spc="41" dirty="0">
                <a:cs typeface="Arial"/>
              </a:rPr>
              <a:t> o</a:t>
            </a:r>
            <a:r>
              <a:rPr lang="en-US" sz="1150" dirty="0">
                <a:cs typeface="Arial"/>
              </a:rPr>
              <a:t>rder</a:t>
            </a:r>
          </a:p>
        </p:txBody>
      </p:sp>
      <p:pic>
        <p:nvPicPr>
          <p:cNvPr id="31" name="Picture 30">
            <a:extLst>
              <a:ext uri="{FF2B5EF4-FFF2-40B4-BE49-F238E27FC236}">
                <a16:creationId xmlns:a16="http://schemas.microsoft.com/office/drawing/2014/main" id="{62BD27A4-9CFA-4DC3-8BC0-8E25EE99F5D1}"/>
              </a:ext>
            </a:extLst>
          </p:cNvPr>
          <p:cNvPicPr>
            <a:picLocks noChangeAspect="1"/>
          </p:cNvPicPr>
          <p:nvPr/>
        </p:nvPicPr>
        <p:blipFill>
          <a:blip r:embed="rId2"/>
          <a:stretch>
            <a:fillRect/>
          </a:stretch>
        </p:blipFill>
        <p:spPr>
          <a:xfrm>
            <a:off x="5949193" y="5384938"/>
            <a:ext cx="3163529" cy="971044"/>
          </a:xfrm>
          <a:prstGeom prst="rect">
            <a:avLst/>
          </a:prstGeom>
        </p:spPr>
      </p:pic>
      <p:cxnSp>
        <p:nvCxnSpPr>
          <p:cNvPr id="32" name="Straight Arrow Connector 31">
            <a:extLst>
              <a:ext uri="{FF2B5EF4-FFF2-40B4-BE49-F238E27FC236}">
                <a16:creationId xmlns:a16="http://schemas.microsoft.com/office/drawing/2014/main" id="{8695C26A-6FAE-45EF-8FA0-325E8397E594}"/>
              </a:ext>
            </a:extLst>
          </p:cNvPr>
          <p:cNvCxnSpPr>
            <a:cxnSpLocks/>
          </p:cNvCxnSpPr>
          <p:nvPr/>
        </p:nvCxnSpPr>
        <p:spPr>
          <a:xfrm>
            <a:off x="5949193" y="5685909"/>
            <a:ext cx="934608" cy="54354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3" name="Rectangle 32"/>
          <p:cNvSpPr/>
          <p:nvPr/>
        </p:nvSpPr>
        <p:spPr>
          <a:xfrm>
            <a:off x="-31279" y="5226533"/>
            <a:ext cx="8959006" cy="830997"/>
          </a:xfrm>
          <a:prstGeom prst="rect">
            <a:avLst/>
          </a:prstGeom>
        </p:spPr>
        <p:txBody>
          <a:bodyPr wrap="square" lIns="91440" tIns="45720" rIns="91440" bIns="45720" anchor="t">
            <a:spAutoFit/>
          </a:bodyPr>
          <a:lstStyle/>
          <a:p>
            <a:r>
              <a:rPr lang="en-US" sz="1600" dirty="0">
                <a:latin typeface="Arial" panose="020B0604020202020204" pitchFamily="34" charset="0"/>
                <a:cs typeface="Arial" panose="020B0604020202020204" pitchFamily="34" charset="0"/>
              </a:rPr>
              <a:t>Notes:</a:t>
            </a:r>
          </a:p>
          <a:p>
            <a:r>
              <a:rPr lang="en-US" sz="1600" dirty="0">
                <a:latin typeface="Arial"/>
                <a:cs typeface="Arial"/>
              </a:rPr>
              <a:t>-Work orders for appliances </a:t>
            </a:r>
            <a:r>
              <a:rPr lang="en-US" sz="1600" b="1" u="sng" dirty="0">
                <a:latin typeface="Arial"/>
                <a:cs typeface="Arial"/>
              </a:rPr>
              <a:t>MUST</a:t>
            </a:r>
            <a:r>
              <a:rPr lang="en-US" sz="1600" dirty="0">
                <a:latin typeface="Arial"/>
                <a:cs typeface="Arial"/>
              </a:rPr>
              <a:t> include the bar code number</a:t>
            </a:r>
          </a:p>
          <a:p>
            <a:endParaRPr lang="en-US" sz="1600" dirty="0"/>
          </a:p>
        </p:txBody>
      </p:sp>
      <p:sp>
        <p:nvSpPr>
          <p:cNvPr id="34" name="Rectangle 33"/>
          <p:cNvSpPr/>
          <p:nvPr/>
        </p:nvSpPr>
        <p:spPr>
          <a:xfrm>
            <a:off x="-1104042" y="6350659"/>
            <a:ext cx="7115769" cy="322845"/>
          </a:xfrm>
          <a:prstGeom prst="rect">
            <a:avLst/>
          </a:prstGeom>
        </p:spPr>
        <p:txBody>
          <a:bodyPr wrap="square">
            <a:spAutoFit/>
          </a:bodyPr>
          <a:lstStyle/>
          <a:p>
            <a:pPr algn="ctr">
              <a:lnSpc>
                <a:spcPct val="107000"/>
              </a:lnSpc>
            </a:pPr>
            <a:r>
              <a:rPr lang="en-US" sz="1400" b="1" dirty="0">
                <a:latin typeface="Arial" panose="020B0604020202020204" pitchFamily="34" charset="0"/>
                <a:ea typeface="Calibri" panose="020F0502020204030204" pitchFamily="34" charset="0"/>
                <a:cs typeface="Times New Roman" panose="02020603050405020304" pitchFamily="18" charset="0"/>
              </a:rPr>
              <a:t>*</a:t>
            </a:r>
            <a:r>
              <a:rPr lang="en-US" sz="1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Emergency Service Orders </a:t>
            </a:r>
            <a:r>
              <a:rPr lang="en-US" sz="1400" b="1" dirty="0">
                <a:latin typeface="Arial" panose="020B0604020202020204" pitchFamily="34" charset="0"/>
                <a:ea typeface="Calibri" panose="020F0502020204030204" pitchFamily="34" charset="0"/>
                <a:cs typeface="Times New Roman" panose="02020603050405020304" pitchFamily="18" charset="0"/>
              </a:rPr>
              <a:t>are called into 253-967-3131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6363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F7BC-99E0-0786-7551-A157940A9F8D}"/>
              </a:ext>
            </a:extLst>
          </p:cNvPr>
          <p:cNvSpPr>
            <a:spLocks noGrp="1"/>
          </p:cNvSpPr>
          <p:nvPr>
            <p:ph type="title"/>
          </p:nvPr>
        </p:nvSpPr>
        <p:spPr/>
        <p:txBody>
          <a:bodyPr/>
          <a:lstStyle/>
          <a:p>
            <a:r>
              <a:rPr lang="en-US" spc="-10" dirty="0"/>
              <a:t>Submitting ArMA Work Order</a:t>
            </a:r>
            <a:endParaRPr lang="en-US" dirty="0"/>
          </a:p>
        </p:txBody>
      </p:sp>
      <p:sp>
        <p:nvSpPr>
          <p:cNvPr id="3" name="object 23">
            <a:extLst>
              <a:ext uri="{FF2B5EF4-FFF2-40B4-BE49-F238E27FC236}">
                <a16:creationId xmlns:a16="http://schemas.microsoft.com/office/drawing/2014/main" id="{4708FA3D-2ABF-8F01-BFE3-A49D92231C67}"/>
              </a:ext>
            </a:extLst>
          </p:cNvPr>
          <p:cNvSpPr txBox="1"/>
          <p:nvPr/>
        </p:nvSpPr>
        <p:spPr>
          <a:xfrm>
            <a:off x="2478584" y="975504"/>
            <a:ext cx="725370" cy="228909"/>
          </a:xfrm>
          <a:prstGeom prst="rect">
            <a:avLst/>
          </a:prstGeom>
        </p:spPr>
        <p:txBody>
          <a:bodyPr vert="horz" wrap="square" lIns="0" tIns="13335" rIns="0" bIns="0" rtlCol="0">
            <a:spAutoFit/>
          </a:bodyPr>
          <a:lstStyle/>
          <a:p>
            <a:pPr marL="12700">
              <a:lnSpc>
                <a:spcPct val="100000"/>
              </a:lnSpc>
              <a:spcBef>
                <a:spcPts val="105"/>
              </a:spcBef>
            </a:pPr>
            <a:r>
              <a:rPr lang="en-US" sz="1400" spc="-5" dirty="0">
                <a:latin typeface="Arial"/>
                <a:cs typeface="Arial"/>
              </a:rPr>
              <a:t>Step 1</a:t>
            </a:r>
            <a:endParaRPr sz="1400" dirty="0">
              <a:latin typeface="Arial"/>
              <a:cs typeface="Arial"/>
            </a:endParaRPr>
          </a:p>
        </p:txBody>
      </p:sp>
      <p:pic>
        <p:nvPicPr>
          <p:cNvPr id="4" name="Picture 3">
            <a:extLst>
              <a:ext uri="{FF2B5EF4-FFF2-40B4-BE49-F238E27FC236}">
                <a16:creationId xmlns:a16="http://schemas.microsoft.com/office/drawing/2014/main" id="{55D1E2EF-459F-870F-398B-3CEC8F8636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236" y="1213272"/>
            <a:ext cx="2488067" cy="5074050"/>
          </a:xfrm>
          <a:prstGeom prst="rect">
            <a:avLst/>
          </a:prstGeom>
        </p:spPr>
      </p:pic>
      <p:sp>
        <p:nvSpPr>
          <p:cNvPr id="5" name="object 18">
            <a:extLst>
              <a:ext uri="{FF2B5EF4-FFF2-40B4-BE49-F238E27FC236}">
                <a16:creationId xmlns:a16="http://schemas.microsoft.com/office/drawing/2014/main" id="{F1CA8C80-FD65-E8E9-A4CD-7C28A8E4C859}"/>
              </a:ext>
            </a:extLst>
          </p:cNvPr>
          <p:cNvSpPr txBox="1"/>
          <p:nvPr/>
        </p:nvSpPr>
        <p:spPr>
          <a:xfrm>
            <a:off x="1251" y="1653975"/>
            <a:ext cx="1671019" cy="382156"/>
          </a:xfrm>
          <a:prstGeom prst="rect">
            <a:avLst/>
          </a:prstGeom>
        </p:spPr>
        <p:txBody>
          <a:bodyPr vert="horz" wrap="square" lIns="0" tIns="12700" rIns="0" bIns="0" rtlCol="0">
            <a:spAutoFit/>
          </a:bodyPr>
          <a:lstStyle/>
          <a:p>
            <a:pPr marL="212090" marR="5080" indent="-200025">
              <a:lnSpc>
                <a:spcPct val="100000"/>
              </a:lnSpc>
              <a:spcBef>
                <a:spcPts val="100"/>
              </a:spcBef>
            </a:pPr>
            <a:r>
              <a:rPr lang="en-US" sz="1200" b="1" dirty="0">
                <a:latin typeface="Arial"/>
                <a:cs typeface="Arial"/>
              </a:rPr>
              <a:t>Sign in using account that was created</a:t>
            </a:r>
            <a:endParaRPr sz="1200" b="1" dirty="0">
              <a:latin typeface="Arial"/>
              <a:cs typeface="Arial"/>
            </a:endParaRPr>
          </a:p>
        </p:txBody>
      </p:sp>
      <p:grpSp>
        <p:nvGrpSpPr>
          <p:cNvPr id="6" name="object 8">
            <a:extLst>
              <a:ext uri="{FF2B5EF4-FFF2-40B4-BE49-F238E27FC236}">
                <a16:creationId xmlns:a16="http://schemas.microsoft.com/office/drawing/2014/main" id="{ED044433-D925-E44D-748A-6042E2A140FA}"/>
              </a:ext>
            </a:extLst>
          </p:cNvPr>
          <p:cNvGrpSpPr/>
          <p:nvPr/>
        </p:nvGrpSpPr>
        <p:grpSpPr>
          <a:xfrm rot="2650001">
            <a:off x="968054" y="2562550"/>
            <a:ext cx="647700" cy="624839"/>
            <a:chOff x="8463915" y="3313303"/>
            <a:chExt cx="863600" cy="833119"/>
          </a:xfrm>
          <a:solidFill>
            <a:srgbClr val="FF0000"/>
          </a:solidFill>
        </p:grpSpPr>
        <p:sp>
          <p:nvSpPr>
            <p:cNvPr id="7" name="object 9">
              <a:extLst>
                <a:ext uri="{FF2B5EF4-FFF2-40B4-BE49-F238E27FC236}">
                  <a16:creationId xmlns:a16="http://schemas.microsoft.com/office/drawing/2014/main" id="{B8D0676D-2764-311C-1034-4F2A128294D8}"/>
                </a:ext>
              </a:extLst>
            </p:cNvPr>
            <p:cNvSpPr/>
            <p:nvPr/>
          </p:nvSpPr>
          <p:spPr>
            <a:xfrm>
              <a:off x="8470265" y="3319653"/>
              <a:ext cx="850900" cy="820419"/>
            </a:xfrm>
            <a:custGeom>
              <a:avLst/>
              <a:gdLst/>
              <a:ahLst/>
              <a:cxnLst/>
              <a:rect l="l" t="t" r="r" b="b"/>
              <a:pathLst>
                <a:path w="850900" h="820420">
                  <a:moveTo>
                    <a:pt x="568959" y="0"/>
                  </a:moveTo>
                  <a:lnTo>
                    <a:pt x="637412" y="72389"/>
                  </a:lnTo>
                  <a:lnTo>
                    <a:pt x="0" y="675259"/>
                  </a:lnTo>
                  <a:lnTo>
                    <a:pt x="136778" y="820039"/>
                  </a:lnTo>
                  <a:lnTo>
                    <a:pt x="774318" y="217043"/>
                  </a:lnTo>
                  <a:lnTo>
                    <a:pt x="842771" y="289433"/>
                  </a:lnTo>
                  <a:lnTo>
                    <a:pt x="850518" y="7874"/>
                  </a:lnTo>
                  <a:lnTo>
                    <a:pt x="568959" y="0"/>
                  </a:lnTo>
                  <a:close/>
                </a:path>
              </a:pathLst>
            </a:custGeom>
            <a:grpFill/>
          </p:spPr>
          <p:txBody>
            <a:bodyPr wrap="square" lIns="0" tIns="0" rIns="0" bIns="0" rtlCol="0"/>
            <a:lstStyle/>
            <a:p>
              <a:endParaRPr sz="1350"/>
            </a:p>
          </p:txBody>
        </p:sp>
        <p:sp>
          <p:nvSpPr>
            <p:cNvPr id="8" name="object 10">
              <a:extLst>
                <a:ext uri="{FF2B5EF4-FFF2-40B4-BE49-F238E27FC236}">
                  <a16:creationId xmlns:a16="http://schemas.microsoft.com/office/drawing/2014/main" id="{3EC83A5C-63C2-17D0-2EAF-472A6337A3A1}"/>
                </a:ext>
              </a:extLst>
            </p:cNvPr>
            <p:cNvSpPr/>
            <p:nvPr/>
          </p:nvSpPr>
          <p:spPr>
            <a:xfrm>
              <a:off x="8470265" y="3319653"/>
              <a:ext cx="850900" cy="820419"/>
            </a:xfrm>
            <a:custGeom>
              <a:avLst/>
              <a:gdLst/>
              <a:ahLst/>
              <a:cxnLst/>
              <a:rect l="l" t="t" r="r" b="b"/>
              <a:pathLst>
                <a:path w="850900" h="820420">
                  <a:moveTo>
                    <a:pt x="842771" y="289433"/>
                  </a:moveTo>
                  <a:lnTo>
                    <a:pt x="774318" y="217043"/>
                  </a:lnTo>
                  <a:lnTo>
                    <a:pt x="136778" y="820039"/>
                  </a:lnTo>
                  <a:lnTo>
                    <a:pt x="0" y="675259"/>
                  </a:lnTo>
                  <a:lnTo>
                    <a:pt x="637412" y="72389"/>
                  </a:lnTo>
                  <a:lnTo>
                    <a:pt x="568959" y="0"/>
                  </a:lnTo>
                  <a:lnTo>
                    <a:pt x="850518" y="7874"/>
                  </a:lnTo>
                  <a:lnTo>
                    <a:pt x="842771" y="289433"/>
                  </a:lnTo>
                  <a:close/>
                </a:path>
              </a:pathLst>
            </a:custGeom>
            <a:grpFill/>
            <a:ln w="12700">
              <a:solidFill>
                <a:srgbClr val="000000"/>
              </a:solidFill>
            </a:ln>
          </p:spPr>
          <p:txBody>
            <a:bodyPr wrap="square" lIns="0" tIns="0" rIns="0" bIns="0" rtlCol="0"/>
            <a:lstStyle/>
            <a:p>
              <a:endParaRPr sz="1350"/>
            </a:p>
          </p:txBody>
        </p:sp>
      </p:grpSp>
      <p:sp>
        <p:nvSpPr>
          <p:cNvPr id="9" name="object 23">
            <a:extLst>
              <a:ext uri="{FF2B5EF4-FFF2-40B4-BE49-F238E27FC236}">
                <a16:creationId xmlns:a16="http://schemas.microsoft.com/office/drawing/2014/main" id="{EAB74264-E74B-9194-F475-BEC4DDE54D2F}"/>
              </a:ext>
            </a:extLst>
          </p:cNvPr>
          <p:cNvSpPr txBox="1"/>
          <p:nvPr/>
        </p:nvSpPr>
        <p:spPr>
          <a:xfrm>
            <a:off x="5672064" y="888435"/>
            <a:ext cx="535967" cy="228909"/>
          </a:xfrm>
          <a:prstGeom prst="rect">
            <a:avLst/>
          </a:prstGeom>
        </p:spPr>
        <p:txBody>
          <a:bodyPr vert="horz" wrap="square" lIns="0" tIns="13335" rIns="0" bIns="0" rtlCol="0">
            <a:spAutoFit/>
          </a:bodyPr>
          <a:lstStyle/>
          <a:p>
            <a:pPr marL="12700">
              <a:lnSpc>
                <a:spcPct val="100000"/>
              </a:lnSpc>
              <a:spcBef>
                <a:spcPts val="105"/>
              </a:spcBef>
            </a:pPr>
            <a:r>
              <a:rPr lang="en-US" sz="1400" spc="-5" dirty="0">
                <a:latin typeface="Arial"/>
                <a:cs typeface="Arial"/>
              </a:rPr>
              <a:t>Step 2</a:t>
            </a:r>
            <a:endParaRPr sz="1400" dirty="0">
              <a:latin typeface="Arial"/>
              <a:cs typeface="Arial"/>
            </a:endParaRPr>
          </a:p>
        </p:txBody>
      </p:sp>
      <p:sp>
        <p:nvSpPr>
          <p:cNvPr id="10" name="object 5">
            <a:extLst>
              <a:ext uri="{FF2B5EF4-FFF2-40B4-BE49-F238E27FC236}">
                <a16:creationId xmlns:a16="http://schemas.microsoft.com/office/drawing/2014/main" id="{AE6F50B2-C00C-B8D8-EB12-B7D6F5AAA052}"/>
              </a:ext>
            </a:extLst>
          </p:cNvPr>
          <p:cNvSpPr/>
          <p:nvPr/>
        </p:nvSpPr>
        <p:spPr>
          <a:xfrm>
            <a:off x="4488333" y="1213272"/>
            <a:ext cx="2903430" cy="5074050"/>
          </a:xfrm>
          <a:prstGeom prst="rect">
            <a:avLst/>
          </a:prstGeom>
          <a:blipFill>
            <a:blip r:embed="rId3" cstate="print"/>
            <a:stretch>
              <a:fillRect/>
            </a:stretch>
          </a:blipFill>
        </p:spPr>
        <p:txBody>
          <a:bodyPr wrap="square" lIns="0" tIns="0" rIns="0" bIns="0" rtlCol="0"/>
          <a:lstStyle/>
          <a:p>
            <a:endParaRPr/>
          </a:p>
        </p:txBody>
      </p:sp>
      <p:sp>
        <p:nvSpPr>
          <p:cNvPr id="11" name="object 19">
            <a:extLst>
              <a:ext uri="{FF2B5EF4-FFF2-40B4-BE49-F238E27FC236}">
                <a16:creationId xmlns:a16="http://schemas.microsoft.com/office/drawing/2014/main" id="{7D32DF32-CBB5-93EB-C6CC-A83A064681FA}"/>
              </a:ext>
            </a:extLst>
          </p:cNvPr>
          <p:cNvSpPr txBox="1"/>
          <p:nvPr/>
        </p:nvSpPr>
        <p:spPr>
          <a:xfrm>
            <a:off x="7731873" y="2718558"/>
            <a:ext cx="1318311" cy="936154"/>
          </a:xfrm>
          <a:prstGeom prst="rect">
            <a:avLst/>
          </a:prstGeom>
        </p:spPr>
        <p:txBody>
          <a:bodyPr vert="horz" wrap="square" lIns="0" tIns="12700" rIns="0" bIns="0" rtlCol="0" anchor="t">
            <a:spAutoFit/>
          </a:bodyPr>
          <a:lstStyle/>
          <a:p>
            <a:pPr marL="12065" marR="5080">
              <a:lnSpc>
                <a:spcPct val="100000"/>
              </a:lnSpc>
              <a:spcBef>
                <a:spcPts val="100"/>
              </a:spcBef>
            </a:pPr>
            <a:r>
              <a:rPr lang="en-US" sz="1200" b="1" spc="-5" dirty="0">
                <a:latin typeface="Arial"/>
                <a:cs typeface="Arial"/>
              </a:rPr>
              <a:t>To create a case or request a work  order select Maintenance Support </a:t>
            </a:r>
            <a:endParaRPr sz="1200" b="1" dirty="0">
              <a:latin typeface="Arial"/>
              <a:cs typeface="Arial"/>
            </a:endParaRPr>
          </a:p>
        </p:txBody>
      </p:sp>
      <p:cxnSp>
        <p:nvCxnSpPr>
          <p:cNvPr id="12" name="Straight Arrow Connector 11">
            <a:extLst>
              <a:ext uri="{FF2B5EF4-FFF2-40B4-BE49-F238E27FC236}">
                <a16:creationId xmlns:a16="http://schemas.microsoft.com/office/drawing/2014/main" id="{6A2E9F03-1936-282F-CC7A-FACBE3C57B14}"/>
              </a:ext>
            </a:extLst>
          </p:cNvPr>
          <p:cNvCxnSpPr/>
          <p:nvPr/>
        </p:nvCxnSpPr>
        <p:spPr>
          <a:xfrm flipH="1">
            <a:off x="7247007" y="3707137"/>
            <a:ext cx="850183" cy="83110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7328681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16AF-8D3A-78E6-9E08-59D4FE42C583}"/>
              </a:ext>
            </a:extLst>
          </p:cNvPr>
          <p:cNvSpPr>
            <a:spLocks noGrp="1"/>
          </p:cNvSpPr>
          <p:nvPr>
            <p:ph type="title"/>
          </p:nvPr>
        </p:nvSpPr>
        <p:spPr/>
        <p:txBody>
          <a:bodyPr/>
          <a:lstStyle/>
          <a:p>
            <a:r>
              <a:rPr lang="en-US" dirty="0"/>
              <a:t>Appliance Repair Tracking Form</a:t>
            </a:r>
          </a:p>
        </p:txBody>
      </p:sp>
      <p:graphicFrame>
        <p:nvGraphicFramePr>
          <p:cNvPr id="3" name="Object 2">
            <a:extLst>
              <a:ext uri="{FF2B5EF4-FFF2-40B4-BE49-F238E27FC236}">
                <a16:creationId xmlns:a16="http://schemas.microsoft.com/office/drawing/2014/main" id="{54C82C84-5FB3-E3D5-5C36-76547ABAFDB9}"/>
              </a:ext>
            </a:extLst>
          </p:cNvPr>
          <p:cNvGraphicFramePr>
            <a:graphicFrameLocks noChangeAspect="1"/>
          </p:cNvGraphicFramePr>
          <p:nvPr>
            <p:extLst>
              <p:ext uri="{D42A27DB-BD31-4B8C-83A1-F6EECF244321}">
                <p14:modId xmlns:p14="http://schemas.microsoft.com/office/powerpoint/2010/main" val="1301799168"/>
              </p:ext>
            </p:extLst>
          </p:nvPr>
        </p:nvGraphicFramePr>
        <p:xfrm>
          <a:off x="2299279" y="656114"/>
          <a:ext cx="4545442" cy="5882337"/>
        </p:xfrm>
        <a:graphic>
          <a:graphicData uri="http://schemas.openxmlformats.org/presentationml/2006/ole">
            <mc:AlternateContent xmlns:mc="http://schemas.openxmlformats.org/markup-compatibility/2006">
              <mc:Choice xmlns:v="urn:schemas-microsoft-com:vml" Requires="v">
                <p:oleObj name="Acrobat Document" r:id="rId2" imgW="3886171" imgH="5029046" progId="Acrobat.Document.DC">
                  <p:embed/>
                </p:oleObj>
              </mc:Choice>
              <mc:Fallback>
                <p:oleObj name="Acrobat Document" r:id="rId2" imgW="3886171" imgH="5029046" progId="Acrobat.Document.DC">
                  <p:embed/>
                  <p:pic>
                    <p:nvPicPr>
                      <p:cNvPr id="3" name="Object 2">
                        <a:extLst>
                          <a:ext uri="{FF2B5EF4-FFF2-40B4-BE49-F238E27FC236}">
                            <a16:creationId xmlns:a16="http://schemas.microsoft.com/office/drawing/2014/main" id="{54C82C84-5FB3-E3D5-5C36-76547ABAFDB9}"/>
                          </a:ext>
                        </a:extLst>
                      </p:cNvPr>
                      <p:cNvPicPr/>
                      <p:nvPr/>
                    </p:nvPicPr>
                    <p:blipFill>
                      <a:blip r:embed="rId3"/>
                      <a:stretch>
                        <a:fillRect/>
                      </a:stretch>
                    </p:blipFill>
                    <p:spPr>
                      <a:xfrm>
                        <a:off x="2299279" y="656114"/>
                        <a:ext cx="4545442" cy="588233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E743C15-7878-E4F3-EBC0-5AE182E9D9A7}"/>
              </a:ext>
            </a:extLst>
          </p:cNvPr>
          <p:cNvSpPr txBox="1"/>
          <p:nvPr/>
        </p:nvSpPr>
        <p:spPr>
          <a:xfrm>
            <a:off x="344129" y="1356852"/>
            <a:ext cx="2172929" cy="2308324"/>
          </a:xfrm>
          <a:prstGeom prst="rect">
            <a:avLst/>
          </a:prstGeom>
          <a:noFill/>
        </p:spPr>
        <p:txBody>
          <a:bodyPr wrap="square" rtlCol="0">
            <a:spAutoFit/>
          </a:bodyPr>
          <a:lstStyle/>
          <a:p>
            <a:r>
              <a:rPr lang="en-US" sz="2400" b="1" dirty="0">
                <a:highlight>
                  <a:srgbClr val="FFFF00"/>
                </a:highlight>
              </a:rPr>
              <a:t>Highly recommend for use in common laundry rooms</a:t>
            </a:r>
          </a:p>
        </p:txBody>
      </p:sp>
      <p:cxnSp>
        <p:nvCxnSpPr>
          <p:cNvPr id="6" name="Straight Arrow Connector 5">
            <a:extLst>
              <a:ext uri="{FF2B5EF4-FFF2-40B4-BE49-F238E27FC236}">
                <a16:creationId xmlns:a16="http://schemas.microsoft.com/office/drawing/2014/main" id="{1E99C477-FB81-931D-7834-8287D2FAEB7E}"/>
              </a:ext>
            </a:extLst>
          </p:cNvPr>
          <p:cNvCxnSpPr/>
          <p:nvPr/>
        </p:nvCxnSpPr>
        <p:spPr>
          <a:xfrm>
            <a:off x="1953087" y="2574524"/>
            <a:ext cx="15358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926435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6EDF-FE34-EE92-C494-A09505324667}"/>
              </a:ext>
            </a:extLst>
          </p:cNvPr>
          <p:cNvSpPr>
            <a:spLocks noGrp="1"/>
          </p:cNvSpPr>
          <p:nvPr>
            <p:ph type="title"/>
          </p:nvPr>
        </p:nvSpPr>
        <p:spPr/>
        <p:txBody>
          <a:bodyPr/>
          <a:lstStyle/>
          <a:p>
            <a:r>
              <a:rPr lang="en-US" spc="-10" dirty="0"/>
              <a:t>Submitting ArMA Work Order</a:t>
            </a:r>
            <a:endParaRPr lang="en-US" dirty="0"/>
          </a:p>
        </p:txBody>
      </p:sp>
      <p:sp>
        <p:nvSpPr>
          <p:cNvPr id="3" name="object 23">
            <a:extLst>
              <a:ext uri="{FF2B5EF4-FFF2-40B4-BE49-F238E27FC236}">
                <a16:creationId xmlns:a16="http://schemas.microsoft.com/office/drawing/2014/main" id="{289D9DC6-A8C2-226F-CDBA-850B8C07A4D2}"/>
              </a:ext>
            </a:extLst>
          </p:cNvPr>
          <p:cNvSpPr txBox="1"/>
          <p:nvPr/>
        </p:nvSpPr>
        <p:spPr>
          <a:xfrm>
            <a:off x="4375150" y="1013393"/>
            <a:ext cx="535967" cy="228909"/>
          </a:xfrm>
          <a:prstGeom prst="rect">
            <a:avLst/>
          </a:prstGeom>
        </p:spPr>
        <p:txBody>
          <a:bodyPr vert="horz" wrap="square" lIns="0" tIns="13335" rIns="0" bIns="0" rtlCol="0">
            <a:spAutoFit/>
          </a:bodyPr>
          <a:lstStyle/>
          <a:p>
            <a:pPr marL="12700">
              <a:lnSpc>
                <a:spcPct val="100000"/>
              </a:lnSpc>
              <a:spcBef>
                <a:spcPts val="105"/>
              </a:spcBef>
            </a:pPr>
            <a:r>
              <a:rPr lang="en-US" sz="1400" spc="-5" dirty="0">
                <a:latin typeface="Arial"/>
                <a:cs typeface="Arial"/>
              </a:rPr>
              <a:t>Step 3</a:t>
            </a:r>
            <a:endParaRPr sz="1400" dirty="0">
              <a:latin typeface="Arial"/>
              <a:cs typeface="Arial"/>
            </a:endParaRPr>
          </a:p>
        </p:txBody>
      </p:sp>
      <p:pic>
        <p:nvPicPr>
          <p:cNvPr id="5" name="Picture 4">
            <a:extLst>
              <a:ext uri="{FF2B5EF4-FFF2-40B4-BE49-F238E27FC236}">
                <a16:creationId xmlns:a16="http://schemas.microsoft.com/office/drawing/2014/main" id="{C9EE9773-7447-2D01-9FA8-150540B23804}"/>
              </a:ext>
            </a:extLst>
          </p:cNvPr>
          <p:cNvPicPr>
            <a:picLocks noChangeAspect="1"/>
          </p:cNvPicPr>
          <p:nvPr/>
        </p:nvPicPr>
        <p:blipFill rotWithShape="1">
          <a:blip r:embed="rId2"/>
          <a:srcRect l="12169" t="6596"/>
          <a:stretch/>
        </p:blipFill>
        <p:spPr>
          <a:xfrm>
            <a:off x="2090690" y="1330225"/>
            <a:ext cx="5306743" cy="5302255"/>
          </a:xfrm>
          <a:prstGeom prst="rect">
            <a:avLst/>
          </a:prstGeom>
        </p:spPr>
      </p:pic>
      <p:sp>
        <p:nvSpPr>
          <p:cNvPr id="6" name="object 20">
            <a:extLst>
              <a:ext uri="{FF2B5EF4-FFF2-40B4-BE49-F238E27FC236}">
                <a16:creationId xmlns:a16="http://schemas.microsoft.com/office/drawing/2014/main" id="{C684A92F-6357-F477-5094-681180B50F4C}"/>
              </a:ext>
            </a:extLst>
          </p:cNvPr>
          <p:cNvSpPr txBox="1"/>
          <p:nvPr/>
        </p:nvSpPr>
        <p:spPr>
          <a:xfrm>
            <a:off x="87487" y="2677512"/>
            <a:ext cx="2073542" cy="751488"/>
          </a:xfrm>
          <a:prstGeom prst="rect">
            <a:avLst/>
          </a:prstGeom>
        </p:spPr>
        <p:txBody>
          <a:bodyPr vert="horz" wrap="square" lIns="0" tIns="12700" rIns="0" bIns="0" rtlCol="0">
            <a:spAutoFit/>
          </a:bodyPr>
          <a:lstStyle/>
          <a:p>
            <a:pPr marL="12700" marR="5080" indent="-1905">
              <a:lnSpc>
                <a:spcPct val="100000"/>
              </a:lnSpc>
              <a:spcBef>
                <a:spcPts val="100"/>
              </a:spcBef>
            </a:pPr>
            <a:r>
              <a:rPr sz="1200" b="1" spc="-5" dirty="0">
                <a:latin typeface="Arial"/>
                <a:cs typeface="Arial"/>
              </a:rPr>
              <a:t>Browse  </a:t>
            </a:r>
            <a:r>
              <a:rPr sz="1200" b="1" spc="5" dirty="0">
                <a:latin typeface="Arial"/>
                <a:cs typeface="Arial"/>
              </a:rPr>
              <a:t>m</a:t>
            </a:r>
            <a:r>
              <a:rPr sz="1200" b="1" dirty="0">
                <a:latin typeface="Arial"/>
                <a:cs typeface="Arial"/>
              </a:rPr>
              <a:t>a</a:t>
            </a:r>
            <a:r>
              <a:rPr sz="1200" b="1" spc="-5" dirty="0">
                <a:latin typeface="Arial"/>
                <a:cs typeface="Arial"/>
              </a:rPr>
              <a:t>i</a:t>
            </a:r>
            <a:r>
              <a:rPr sz="1200" b="1" dirty="0">
                <a:latin typeface="Arial"/>
                <a:cs typeface="Arial"/>
              </a:rPr>
              <a:t>nte</a:t>
            </a:r>
            <a:r>
              <a:rPr sz="1200" b="1" spc="-10" dirty="0">
                <a:latin typeface="Arial"/>
                <a:cs typeface="Arial"/>
              </a:rPr>
              <a:t>na</a:t>
            </a:r>
            <a:r>
              <a:rPr sz="1200" b="1" dirty="0">
                <a:latin typeface="Arial"/>
                <a:cs typeface="Arial"/>
              </a:rPr>
              <a:t>n</a:t>
            </a:r>
            <a:r>
              <a:rPr sz="1200" b="1" spc="-5" dirty="0">
                <a:latin typeface="Arial"/>
                <a:cs typeface="Arial"/>
              </a:rPr>
              <a:t>c</a:t>
            </a:r>
            <a:r>
              <a:rPr sz="1200" b="1" dirty="0">
                <a:latin typeface="Arial"/>
                <a:cs typeface="Arial"/>
              </a:rPr>
              <a:t>e  </a:t>
            </a:r>
            <a:r>
              <a:rPr sz="1200" b="1" spc="-5" dirty="0">
                <a:latin typeface="Arial"/>
                <a:cs typeface="Arial"/>
              </a:rPr>
              <a:t>catalog</a:t>
            </a:r>
            <a:r>
              <a:rPr lang="en-US" sz="1200" b="1" spc="-5" dirty="0">
                <a:latin typeface="Arial"/>
                <a:cs typeface="Arial"/>
              </a:rPr>
              <a:t> and select the area that you need assistance with such as electrical</a:t>
            </a:r>
            <a:endParaRPr sz="1200" b="1" dirty="0">
              <a:latin typeface="Arial"/>
              <a:cs typeface="Arial"/>
            </a:endParaRPr>
          </a:p>
        </p:txBody>
      </p:sp>
      <p:cxnSp>
        <p:nvCxnSpPr>
          <p:cNvPr id="7" name="Straight Arrow Connector 6">
            <a:extLst>
              <a:ext uri="{FF2B5EF4-FFF2-40B4-BE49-F238E27FC236}">
                <a16:creationId xmlns:a16="http://schemas.microsoft.com/office/drawing/2014/main" id="{6E4CBA3D-C922-EAD9-7499-566D66DE5C23}"/>
              </a:ext>
            </a:extLst>
          </p:cNvPr>
          <p:cNvCxnSpPr/>
          <p:nvPr/>
        </p:nvCxnSpPr>
        <p:spPr>
          <a:xfrm flipV="1">
            <a:off x="2161029" y="2062678"/>
            <a:ext cx="1973771" cy="8620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6951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4">
            <a:extLst>
              <a:ext uri="{FF2B5EF4-FFF2-40B4-BE49-F238E27FC236}">
                <a16:creationId xmlns:a16="http://schemas.microsoft.com/office/drawing/2014/main" id="{FABDDA12-42A5-1C04-73E5-E13B7EB3A3D3}"/>
              </a:ext>
            </a:extLst>
          </p:cNvPr>
          <p:cNvSpPr txBox="1">
            <a:spLocks noGrp="1"/>
          </p:cNvSpPr>
          <p:nvPr>
            <p:ph type="title"/>
          </p:nvPr>
        </p:nvSpPr>
        <p:spPr>
          <a:xfrm>
            <a:off x="836613" y="100013"/>
            <a:ext cx="7954962" cy="481012"/>
          </a:xfrm>
          <a:prstGeom prst="rect">
            <a:avLst/>
          </a:prstGeom>
        </p:spPr>
        <p:txBody>
          <a:bodyPr vert="horz" wrap="square" lIns="0" tIns="12700" rIns="0" bIns="0" rtlCol="0">
            <a:spAutoFit/>
          </a:bodyPr>
          <a:lstStyle/>
          <a:p>
            <a:pPr marL="12700" marR="5080" indent="286385">
              <a:lnSpc>
                <a:spcPct val="127099"/>
              </a:lnSpc>
              <a:spcBef>
                <a:spcPts val="100"/>
              </a:spcBef>
            </a:pPr>
            <a:r>
              <a:rPr spc="-10" dirty="0"/>
              <a:t>Submitting </a:t>
            </a:r>
            <a:r>
              <a:rPr spc="-10" dirty="0" err="1"/>
              <a:t>ArMA</a:t>
            </a:r>
            <a:r>
              <a:rPr spc="-10" dirty="0"/>
              <a:t> Work Order</a:t>
            </a:r>
            <a:endParaRPr dirty="0">
              <a:solidFill>
                <a:srgbClr val="000000"/>
              </a:solidFill>
            </a:endParaRPr>
          </a:p>
        </p:txBody>
      </p:sp>
      <p:sp>
        <p:nvSpPr>
          <p:cNvPr id="4" name="object 23">
            <a:extLst>
              <a:ext uri="{FF2B5EF4-FFF2-40B4-BE49-F238E27FC236}">
                <a16:creationId xmlns:a16="http://schemas.microsoft.com/office/drawing/2014/main" id="{D24954B5-1744-BA80-2194-58AD1EDE171F}"/>
              </a:ext>
            </a:extLst>
          </p:cNvPr>
          <p:cNvSpPr txBox="1"/>
          <p:nvPr/>
        </p:nvSpPr>
        <p:spPr>
          <a:xfrm>
            <a:off x="4036033" y="947193"/>
            <a:ext cx="535967" cy="228909"/>
          </a:xfrm>
          <a:prstGeom prst="rect">
            <a:avLst/>
          </a:prstGeom>
        </p:spPr>
        <p:txBody>
          <a:bodyPr vert="horz" wrap="square" lIns="0" tIns="13335" rIns="0" bIns="0" rtlCol="0">
            <a:spAutoFit/>
          </a:bodyPr>
          <a:lstStyle/>
          <a:p>
            <a:pPr marL="12700">
              <a:lnSpc>
                <a:spcPct val="100000"/>
              </a:lnSpc>
              <a:spcBef>
                <a:spcPts val="105"/>
              </a:spcBef>
            </a:pPr>
            <a:r>
              <a:rPr lang="en-US" sz="1400" spc="-5" dirty="0">
                <a:latin typeface="Arial"/>
                <a:cs typeface="Arial"/>
              </a:rPr>
              <a:t>Step 4</a:t>
            </a:r>
            <a:endParaRPr sz="1400" dirty="0">
              <a:latin typeface="Arial"/>
              <a:cs typeface="Arial"/>
            </a:endParaRPr>
          </a:p>
        </p:txBody>
      </p:sp>
      <p:sp>
        <p:nvSpPr>
          <p:cNvPr id="6" name="object 23">
            <a:extLst>
              <a:ext uri="{FF2B5EF4-FFF2-40B4-BE49-F238E27FC236}">
                <a16:creationId xmlns:a16="http://schemas.microsoft.com/office/drawing/2014/main" id="{F3616086-A865-6359-98FF-482337E1FB1A}"/>
              </a:ext>
            </a:extLst>
          </p:cNvPr>
          <p:cNvSpPr txBox="1"/>
          <p:nvPr/>
        </p:nvSpPr>
        <p:spPr>
          <a:xfrm>
            <a:off x="242692" y="2665826"/>
            <a:ext cx="2077173" cy="228909"/>
          </a:xfrm>
          <a:prstGeom prst="rect">
            <a:avLst/>
          </a:prstGeom>
        </p:spPr>
        <p:txBody>
          <a:bodyPr vert="horz" wrap="square" lIns="0" tIns="13335" rIns="0" bIns="0" rtlCol="0" anchor="t">
            <a:spAutoFit/>
          </a:bodyPr>
          <a:lstStyle/>
          <a:p>
            <a:pPr marL="12700">
              <a:lnSpc>
                <a:spcPct val="100000"/>
              </a:lnSpc>
              <a:spcBef>
                <a:spcPts val="105"/>
              </a:spcBef>
            </a:pPr>
            <a:r>
              <a:rPr lang="en-US" sz="1400" b="1" spc="-5" dirty="0">
                <a:latin typeface="Arial"/>
                <a:cs typeface="Arial"/>
              </a:rPr>
              <a:t>Select the building</a:t>
            </a:r>
            <a:endParaRPr sz="1400" b="1" dirty="0">
              <a:latin typeface="Arial"/>
              <a:cs typeface="Arial"/>
            </a:endParaRPr>
          </a:p>
        </p:txBody>
      </p:sp>
      <p:cxnSp>
        <p:nvCxnSpPr>
          <p:cNvPr id="7" name="Straight Arrow Connector 6">
            <a:extLst>
              <a:ext uri="{FF2B5EF4-FFF2-40B4-BE49-F238E27FC236}">
                <a16:creationId xmlns:a16="http://schemas.microsoft.com/office/drawing/2014/main" id="{B5957D6D-5C4A-BDA4-9FF2-7A4A77C8C670}"/>
              </a:ext>
            </a:extLst>
          </p:cNvPr>
          <p:cNvCxnSpPr>
            <a:cxnSpLocks/>
          </p:cNvCxnSpPr>
          <p:nvPr/>
        </p:nvCxnSpPr>
        <p:spPr>
          <a:xfrm>
            <a:off x="1160585" y="2894735"/>
            <a:ext cx="1781718" cy="112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bject 23">
            <a:extLst>
              <a:ext uri="{FF2B5EF4-FFF2-40B4-BE49-F238E27FC236}">
                <a16:creationId xmlns:a16="http://schemas.microsoft.com/office/drawing/2014/main" id="{026A35B2-F28F-9AE7-7D6B-9147F8205486}"/>
              </a:ext>
            </a:extLst>
          </p:cNvPr>
          <p:cNvSpPr txBox="1"/>
          <p:nvPr/>
        </p:nvSpPr>
        <p:spPr>
          <a:xfrm>
            <a:off x="342705" y="4204374"/>
            <a:ext cx="2077173" cy="228909"/>
          </a:xfrm>
          <a:prstGeom prst="rect">
            <a:avLst/>
          </a:prstGeom>
        </p:spPr>
        <p:txBody>
          <a:bodyPr vert="horz" wrap="square" lIns="0" tIns="13335" rIns="0" bIns="0" rtlCol="0" anchor="t">
            <a:spAutoFit/>
          </a:bodyPr>
          <a:lstStyle/>
          <a:p>
            <a:pPr marL="12700">
              <a:lnSpc>
                <a:spcPct val="100000"/>
              </a:lnSpc>
              <a:spcBef>
                <a:spcPts val="105"/>
              </a:spcBef>
            </a:pPr>
            <a:r>
              <a:rPr lang="en-US" sz="1400" b="1" spc="-5" dirty="0">
                <a:latin typeface="Arial"/>
                <a:cs typeface="Arial"/>
              </a:rPr>
              <a:t>Room number</a:t>
            </a:r>
            <a:endParaRPr sz="1400" b="1" dirty="0">
              <a:latin typeface="Arial"/>
              <a:cs typeface="Arial"/>
            </a:endParaRPr>
          </a:p>
        </p:txBody>
      </p:sp>
      <p:pic>
        <p:nvPicPr>
          <p:cNvPr id="10" name="Picture 9">
            <a:extLst>
              <a:ext uri="{FF2B5EF4-FFF2-40B4-BE49-F238E27FC236}">
                <a16:creationId xmlns:a16="http://schemas.microsoft.com/office/drawing/2014/main" id="{05F14F0F-68BA-4F47-AF9B-997346880D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009" y="1266091"/>
            <a:ext cx="3438690" cy="5304071"/>
          </a:xfrm>
          <a:prstGeom prst="rect">
            <a:avLst/>
          </a:prstGeom>
        </p:spPr>
      </p:pic>
      <p:pic>
        <p:nvPicPr>
          <p:cNvPr id="11" name="Picture 10">
            <a:extLst>
              <a:ext uri="{FF2B5EF4-FFF2-40B4-BE49-F238E27FC236}">
                <a16:creationId xmlns:a16="http://schemas.microsoft.com/office/drawing/2014/main" id="{9856699D-8C3D-ADB5-A027-71EF217B90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801" y="1142052"/>
            <a:ext cx="3438690" cy="5401734"/>
          </a:xfrm>
          <a:prstGeom prst="rect">
            <a:avLst/>
          </a:prstGeom>
        </p:spPr>
      </p:pic>
      <p:cxnSp>
        <p:nvCxnSpPr>
          <p:cNvPr id="12" name="Straight Arrow Connector 11">
            <a:extLst>
              <a:ext uri="{FF2B5EF4-FFF2-40B4-BE49-F238E27FC236}">
                <a16:creationId xmlns:a16="http://schemas.microsoft.com/office/drawing/2014/main" id="{3A5CD4A5-7F7A-C474-B686-1669569B1CA2}"/>
              </a:ext>
            </a:extLst>
          </p:cNvPr>
          <p:cNvCxnSpPr>
            <a:cxnSpLocks/>
          </p:cNvCxnSpPr>
          <p:nvPr/>
        </p:nvCxnSpPr>
        <p:spPr>
          <a:xfrm>
            <a:off x="1600035" y="4383607"/>
            <a:ext cx="1162974" cy="2675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object 23">
            <a:extLst>
              <a:ext uri="{FF2B5EF4-FFF2-40B4-BE49-F238E27FC236}">
                <a16:creationId xmlns:a16="http://schemas.microsoft.com/office/drawing/2014/main" id="{52154123-CF5B-7E16-744B-075D40F43DAD}"/>
              </a:ext>
            </a:extLst>
          </p:cNvPr>
          <p:cNvSpPr txBox="1"/>
          <p:nvPr/>
        </p:nvSpPr>
        <p:spPr>
          <a:xfrm>
            <a:off x="6468534" y="3620743"/>
            <a:ext cx="2379134" cy="875240"/>
          </a:xfrm>
          <a:prstGeom prst="rect">
            <a:avLst/>
          </a:prstGeom>
        </p:spPr>
        <p:txBody>
          <a:bodyPr vert="horz" wrap="square" lIns="0" tIns="13335" rIns="0" bIns="0" rtlCol="0" anchor="t">
            <a:spAutoFit/>
          </a:bodyPr>
          <a:lstStyle/>
          <a:p>
            <a:pPr marL="12700">
              <a:lnSpc>
                <a:spcPct val="100000"/>
              </a:lnSpc>
              <a:spcBef>
                <a:spcPts val="105"/>
              </a:spcBef>
            </a:pPr>
            <a:r>
              <a:rPr lang="en-US" sz="1400" b="1" spc="-5" dirty="0">
                <a:latin typeface="Arial"/>
                <a:cs typeface="Arial"/>
              </a:rPr>
              <a:t>A detailed description of the issue is required, and photos are highly encouraged </a:t>
            </a:r>
            <a:endParaRPr sz="1400" b="1" dirty="0">
              <a:latin typeface="Arial"/>
              <a:cs typeface="Arial"/>
            </a:endParaRPr>
          </a:p>
        </p:txBody>
      </p:sp>
      <p:cxnSp>
        <p:nvCxnSpPr>
          <p:cNvPr id="15" name="Straight Arrow Connector 14">
            <a:extLst>
              <a:ext uri="{FF2B5EF4-FFF2-40B4-BE49-F238E27FC236}">
                <a16:creationId xmlns:a16="http://schemas.microsoft.com/office/drawing/2014/main" id="{B78CFB53-B87E-92A2-54EF-DC50CC12C782}"/>
              </a:ext>
            </a:extLst>
          </p:cNvPr>
          <p:cNvCxnSpPr/>
          <p:nvPr/>
        </p:nvCxnSpPr>
        <p:spPr>
          <a:xfrm flipH="1">
            <a:off x="6080678" y="4425637"/>
            <a:ext cx="1758993" cy="8478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92994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097C-C96E-4A02-C760-69886DBBF578}"/>
              </a:ext>
            </a:extLst>
          </p:cNvPr>
          <p:cNvSpPr>
            <a:spLocks noGrp="1"/>
          </p:cNvSpPr>
          <p:nvPr>
            <p:ph type="title"/>
          </p:nvPr>
        </p:nvSpPr>
        <p:spPr/>
        <p:txBody>
          <a:bodyPr/>
          <a:lstStyle/>
          <a:p>
            <a:r>
              <a:rPr lang="en-US" spc="-10" dirty="0"/>
              <a:t>Submitting ArMA Work Order</a:t>
            </a:r>
            <a:endParaRPr lang="en-US" dirty="0"/>
          </a:p>
        </p:txBody>
      </p:sp>
      <p:sp>
        <p:nvSpPr>
          <p:cNvPr id="3" name="object 23">
            <a:extLst>
              <a:ext uri="{FF2B5EF4-FFF2-40B4-BE49-F238E27FC236}">
                <a16:creationId xmlns:a16="http://schemas.microsoft.com/office/drawing/2014/main" id="{0605614F-39FD-4C88-0BD4-27F15C2392A5}"/>
              </a:ext>
            </a:extLst>
          </p:cNvPr>
          <p:cNvSpPr txBox="1"/>
          <p:nvPr/>
        </p:nvSpPr>
        <p:spPr>
          <a:xfrm>
            <a:off x="4131062" y="946319"/>
            <a:ext cx="535967" cy="228909"/>
          </a:xfrm>
          <a:prstGeom prst="rect">
            <a:avLst/>
          </a:prstGeom>
        </p:spPr>
        <p:txBody>
          <a:bodyPr vert="horz" wrap="square" lIns="0" tIns="13335" rIns="0" bIns="0" rtlCol="0">
            <a:spAutoFit/>
          </a:bodyPr>
          <a:lstStyle/>
          <a:p>
            <a:pPr marL="12700">
              <a:lnSpc>
                <a:spcPct val="100000"/>
              </a:lnSpc>
              <a:spcBef>
                <a:spcPts val="105"/>
              </a:spcBef>
            </a:pPr>
            <a:r>
              <a:rPr lang="en-US" sz="1400" spc="-5" dirty="0">
                <a:latin typeface="Arial"/>
                <a:cs typeface="Arial"/>
              </a:rPr>
              <a:t>Step 5</a:t>
            </a:r>
            <a:endParaRPr sz="1400" dirty="0">
              <a:latin typeface="Arial"/>
              <a:cs typeface="Arial"/>
            </a:endParaRPr>
          </a:p>
        </p:txBody>
      </p:sp>
      <p:pic>
        <p:nvPicPr>
          <p:cNvPr id="4" name="Picture 3">
            <a:extLst>
              <a:ext uri="{FF2B5EF4-FFF2-40B4-BE49-F238E27FC236}">
                <a16:creationId xmlns:a16="http://schemas.microsoft.com/office/drawing/2014/main" id="{9E83C4C3-8C8C-4B48-6EF4-107E931A11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7447" y="1245567"/>
            <a:ext cx="3286290" cy="5191705"/>
          </a:xfrm>
          <a:prstGeom prst="rect">
            <a:avLst/>
          </a:prstGeom>
        </p:spPr>
      </p:pic>
      <p:sp>
        <p:nvSpPr>
          <p:cNvPr id="5" name="object 23">
            <a:extLst>
              <a:ext uri="{FF2B5EF4-FFF2-40B4-BE49-F238E27FC236}">
                <a16:creationId xmlns:a16="http://schemas.microsoft.com/office/drawing/2014/main" id="{9ED90294-2009-400F-B7C5-7E2E2A2C32E0}"/>
              </a:ext>
            </a:extLst>
          </p:cNvPr>
          <p:cNvSpPr txBox="1"/>
          <p:nvPr/>
        </p:nvSpPr>
        <p:spPr>
          <a:xfrm>
            <a:off x="617164" y="2372145"/>
            <a:ext cx="2077173" cy="672620"/>
          </a:xfrm>
          <a:prstGeom prst="rect">
            <a:avLst/>
          </a:prstGeom>
        </p:spPr>
        <p:txBody>
          <a:bodyPr vert="horz" wrap="square" lIns="0" tIns="13335" rIns="0" bIns="0" rtlCol="0" anchor="t">
            <a:spAutoFit/>
          </a:bodyPr>
          <a:lstStyle/>
          <a:p>
            <a:pPr marL="12700">
              <a:lnSpc>
                <a:spcPct val="100000"/>
              </a:lnSpc>
              <a:spcBef>
                <a:spcPts val="105"/>
              </a:spcBef>
            </a:pPr>
            <a:r>
              <a:rPr lang="en-US" sz="1400" b="1" u="sng" spc="-5" dirty="0">
                <a:solidFill>
                  <a:srgbClr val="FF0000"/>
                </a:solidFill>
                <a:latin typeface="Arial"/>
                <a:cs typeface="Arial"/>
              </a:rPr>
              <a:t>Alternate POC</a:t>
            </a:r>
            <a:r>
              <a:rPr lang="en-US" sz="1400" spc="-5" dirty="0">
                <a:latin typeface="Arial"/>
                <a:cs typeface="Arial"/>
              </a:rPr>
              <a:t>:</a:t>
            </a:r>
          </a:p>
          <a:p>
            <a:pPr marL="12700">
              <a:spcBef>
                <a:spcPts val="105"/>
              </a:spcBef>
            </a:pPr>
            <a:r>
              <a:rPr lang="en-US" sz="1400" spc="-5" dirty="0">
                <a:latin typeface="Arial"/>
                <a:cs typeface="Arial"/>
              </a:rPr>
              <a:t>Barracks Manager or 1</a:t>
            </a:r>
            <a:r>
              <a:rPr lang="en-US" sz="1400" spc="-5" baseline="30000" dirty="0">
                <a:latin typeface="Arial"/>
                <a:cs typeface="Arial"/>
              </a:rPr>
              <a:t>st</a:t>
            </a:r>
            <a:r>
              <a:rPr lang="en-US" sz="1400" spc="-5" dirty="0">
                <a:latin typeface="Arial"/>
                <a:cs typeface="Arial"/>
              </a:rPr>
              <a:t> line supervisor</a:t>
            </a:r>
          </a:p>
        </p:txBody>
      </p:sp>
      <p:cxnSp>
        <p:nvCxnSpPr>
          <p:cNvPr id="6" name="Straight Arrow Connector 5">
            <a:extLst>
              <a:ext uri="{FF2B5EF4-FFF2-40B4-BE49-F238E27FC236}">
                <a16:creationId xmlns:a16="http://schemas.microsoft.com/office/drawing/2014/main" id="{C4CDAB68-8E12-E8FD-4CED-85A2B68A6D6E}"/>
              </a:ext>
            </a:extLst>
          </p:cNvPr>
          <p:cNvCxnSpPr/>
          <p:nvPr/>
        </p:nvCxnSpPr>
        <p:spPr>
          <a:xfrm>
            <a:off x="1942688" y="3115104"/>
            <a:ext cx="1061318" cy="831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bject 23">
            <a:extLst>
              <a:ext uri="{FF2B5EF4-FFF2-40B4-BE49-F238E27FC236}">
                <a16:creationId xmlns:a16="http://schemas.microsoft.com/office/drawing/2014/main" id="{CAE2321E-48F8-857C-4BFD-7584A5CE2522}"/>
              </a:ext>
            </a:extLst>
          </p:cNvPr>
          <p:cNvSpPr txBox="1"/>
          <p:nvPr/>
        </p:nvSpPr>
        <p:spPr>
          <a:xfrm>
            <a:off x="6794305" y="3294104"/>
            <a:ext cx="2077173" cy="1090683"/>
          </a:xfrm>
          <a:prstGeom prst="rect">
            <a:avLst/>
          </a:prstGeom>
        </p:spPr>
        <p:txBody>
          <a:bodyPr vert="horz" wrap="square" lIns="0" tIns="13335" rIns="0" bIns="0" rtlCol="0" anchor="t">
            <a:spAutoFit/>
          </a:bodyPr>
          <a:lstStyle/>
          <a:p>
            <a:pPr marL="12700">
              <a:lnSpc>
                <a:spcPct val="100000"/>
              </a:lnSpc>
              <a:spcBef>
                <a:spcPts val="105"/>
              </a:spcBef>
            </a:pPr>
            <a:r>
              <a:rPr lang="en-US" sz="1400" spc="-5" dirty="0">
                <a:latin typeface="Arial"/>
                <a:cs typeface="Arial"/>
              </a:rPr>
              <a:t>In the event a Soldier  moves to another BLDG or changes BN’s the Soldier will need to go here to update their profile</a:t>
            </a:r>
            <a:endParaRPr sz="1400" dirty="0">
              <a:latin typeface="Arial"/>
              <a:cs typeface="Arial"/>
            </a:endParaRPr>
          </a:p>
        </p:txBody>
      </p:sp>
      <p:cxnSp>
        <p:nvCxnSpPr>
          <p:cNvPr id="9" name="Straight Arrow Connector 8">
            <a:extLst>
              <a:ext uri="{FF2B5EF4-FFF2-40B4-BE49-F238E27FC236}">
                <a16:creationId xmlns:a16="http://schemas.microsoft.com/office/drawing/2014/main" id="{5FEA9701-2460-42BE-3ED1-DD5362C3BD2F}"/>
              </a:ext>
            </a:extLst>
          </p:cNvPr>
          <p:cNvCxnSpPr/>
          <p:nvPr/>
        </p:nvCxnSpPr>
        <p:spPr>
          <a:xfrm flipH="1">
            <a:off x="6156491" y="4546600"/>
            <a:ext cx="1676400" cy="579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bject 23">
            <a:extLst>
              <a:ext uri="{FF2B5EF4-FFF2-40B4-BE49-F238E27FC236}">
                <a16:creationId xmlns:a16="http://schemas.microsoft.com/office/drawing/2014/main" id="{443E32F5-27A9-1D75-2A5B-2F91D6E027B5}"/>
              </a:ext>
            </a:extLst>
          </p:cNvPr>
          <p:cNvSpPr txBox="1"/>
          <p:nvPr/>
        </p:nvSpPr>
        <p:spPr>
          <a:xfrm>
            <a:off x="250723" y="5341101"/>
            <a:ext cx="2202565" cy="659796"/>
          </a:xfrm>
          <a:prstGeom prst="rect">
            <a:avLst/>
          </a:prstGeom>
        </p:spPr>
        <p:txBody>
          <a:bodyPr vert="horz" wrap="square" lIns="0" tIns="13335" rIns="0" bIns="0" rtlCol="0">
            <a:spAutoFit/>
          </a:bodyPr>
          <a:lstStyle/>
          <a:p>
            <a:pPr marL="12700">
              <a:lnSpc>
                <a:spcPct val="100000"/>
              </a:lnSpc>
              <a:spcBef>
                <a:spcPts val="105"/>
              </a:spcBef>
            </a:pPr>
            <a:r>
              <a:rPr lang="en-US" sz="1400" spc="-5" dirty="0">
                <a:latin typeface="Arial"/>
                <a:cs typeface="Arial"/>
              </a:rPr>
              <a:t>Add </a:t>
            </a:r>
            <a:r>
              <a:rPr lang="en-US" sz="1400" b="1" u="sng" spc="-5" dirty="0">
                <a:solidFill>
                  <a:srgbClr val="FF0000"/>
                </a:solidFill>
                <a:latin typeface="Arial"/>
                <a:cs typeface="Arial"/>
              </a:rPr>
              <a:t>ATTACHMENT</a:t>
            </a:r>
            <a:r>
              <a:rPr lang="en-US" sz="1400" spc="-5" dirty="0">
                <a:latin typeface="Arial"/>
                <a:cs typeface="Arial"/>
              </a:rPr>
              <a:t>. Pictures get WO completed faster. </a:t>
            </a:r>
            <a:r>
              <a:rPr lang="en-US" sz="1400" spc="-5" dirty="0">
                <a:highlight>
                  <a:srgbClr val="FFFF00"/>
                </a:highlight>
                <a:latin typeface="Arial"/>
                <a:cs typeface="Arial"/>
              </a:rPr>
              <a:t>(Recommended)</a:t>
            </a:r>
          </a:p>
        </p:txBody>
      </p:sp>
      <p:cxnSp>
        <p:nvCxnSpPr>
          <p:cNvPr id="11" name="Straight Arrow Connector 10">
            <a:extLst>
              <a:ext uri="{FF2B5EF4-FFF2-40B4-BE49-F238E27FC236}">
                <a16:creationId xmlns:a16="http://schemas.microsoft.com/office/drawing/2014/main" id="{ED9D86A3-90D1-539C-936A-107A674F923D}"/>
              </a:ext>
            </a:extLst>
          </p:cNvPr>
          <p:cNvCxnSpPr/>
          <p:nvPr/>
        </p:nvCxnSpPr>
        <p:spPr>
          <a:xfrm>
            <a:off x="2386085" y="5619379"/>
            <a:ext cx="2280944" cy="1032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5005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895630"/>
          </a:xfrm>
        </p:spPr>
        <p:txBody>
          <a:bodyPr/>
          <a:lstStyle/>
          <a:p>
            <a:r>
              <a:rPr lang="en-US">
                <a:latin typeface="Arial"/>
                <a:cs typeface="Arial"/>
              </a:rPr>
              <a:t>ArMA - H</a:t>
            </a:r>
            <a:r>
              <a:rPr lang="en-US" sz="3000">
                <a:latin typeface="Arial"/>
                <a:cs typeface="Arial"/>
              </a:rPr>
              <a:t>ow to Get Weekly Status Report</a:t>
            </a:r>
            <a:endParaRPr lang="en-US" sz="3000" b="0">
              <a:solidFill>
                <a:srgbClr val="000000"/>
              </a:solidFill>
              <a:latin typeface="Arial"/>
              <a:cs typeface="Arial"/>
            </a:endParaRPr>
          </a:p>
          <a:p>
            <a:endParaRPr lang="en-US" dirty="0"/>
          </a:p>
        </p:txBody>
      </p:sp>
      <p:sp>
        <p:nvSpPr>
          <p:cNvPr id="3" name="Title 1"/>
          <p:cNvSpPr txBox="1">
            <a:spLocks/>
          </p:cNvSpPr>
          <p:nvPr/>
        </p:nvSpPr>
        <p:spPr bwMode="gray">
          <a:xfrm>
            <a:off x="836761" y="1314450"/>
            <a:ext cx="7552859" cy="1394460"/>
          </a:xfrm>
          <a:prstGeom prst="rect">
            <a:avLst/>
          </a:prstGeom>
        </p:spPr>
        <p:txBody>
          <a:bodyPr vert="horz" lIns="182880" tIns="45720" rIns="91440" bIns="45720" rtlCol="0" anchor="t" anchorCtr="0">
            <a:normAutofit fontScale="97500"/>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br>
              <a:rPr lang="en-US" dirty="0"/>
            </a:br>
            <a:r>
              <a:rPr lang="en-US" dirty="0"/>
              <a:t>Army Maintenance Order Portal links </a:t>
            </a:r>
          </a:p>
        </p:txBody>
      </p:sp>
      <p:sp>
        <p:nvSpPr>
          <p:cNvPr id="4" name="Subtitle 2"/>
          <p:cNvSpPr txBox="1">
            <a:spLocks/>
          </p:cNvSpPr>
          <p:nvPr/>
        </p:nvSpPr>
        <p:spPr>
          <a:xfrm>
            <a:off x="378069" y="3104952"/>
            <a:ext cx="8387861" cy="1241822"/>
          </a:xfrm>
          <a:prstGeom prst="rect">
            <a:avLst/>
          </a:prstGeom>
        </p:spPr>
        <p:txBody>
          <a:bodyPr>
            <a:normAutofit fontScale="77500" lnSpcReduction="20000"/>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ArMA Homepage for Barracks: </a:t>
            </a:r>
            <a:r>
              <a:rPr lang="en-US" dirty="0">
                <a:hlinkClick r:id="rId2"/>
              </a:rPr>
              <a:t>https://www.armymaintenance.com</a:t>
            </a:r>
            <a:endParaRPr lang="en-US" dirty="0"/>
          </a:p>
          <a:p>
            <a:endParaRPr lang="en-US" dirty="0"/>
          </a:p>
          <a:p>
            <a:r>
              <a:rPr lang="en-US" dirty="0"/>
              <a:t>ArMA Unit Report Email subscription: </a:t>
            </a:r>
            <a:r>
              <a:rPr lang="en-US" u="sng" dirty="0">
                <a:solidFill>
                  <a:schemeClr val="accent1">
                    <a:lumMod val="75000"/>
                  </a:schemeClr>
                </a:solidFill>
              </a:rPr>
              <a:t>https://www.armymaintenance.com/subscribe</a:t>
            </a:r>
          </a:p>
        </p:txBody>
      </p:sp>
      <p:sp>
        <p:nvSpPr>
          <p:cNvPr id="5" name="TextBox 4">
            <a:extLst>
              <a:ext uri="{FF2B5EF4-FFF2-40B4-BE49-F238E27FC236}">
                <a16:creationId xmlns:a16="http://schemas.microsoft.com/office/drawing/2014/main" id="{121C607B-9A39-3C1E-777D-A295896DA670}"/>
              </a:ext>
            </a:extLst>
          </p:cNvPr>
          <p:cNvSpPr txBox="1"/>
          <p:nvPr/>
        </p:nvSpPr>
        <p:spPr>
          <a:xfrm>
            <a:off x="1494693" y="5097867"/>
            <a:ext cx="5706208" cy="461665"/>
          </a:xfrm>
          <a:prstGeom prst="rect">
            <a:avLst/>
          </a:prstGeom>
          <a:noFill/>
        </p:spPr>
        <p:txBody>
          <a:bodyPr wrap="square" lIns="91440" tIns="45720" rIns="91440" bIns="45720" rtlCol="0" anchor="t">
            <a:spAutoFit/>
          </a:bodyPr>
          <a:lstStyle/>
          <a:p>
            <a:r>
              <a:rPr lang="en-US" sz="1200" b="1" dirty="0">
                <a:highlight>
                  <a:srgbClr val="FFFF00"/>
                </a:highlight>
              </a:rPr>
              <a:t>Link above is where leaders can subscribe to weekly reports for their barracks. </a:t>
            </a:r>
          </a:p>
        </p:txBody>
      </p:sp>
      <p:cxnSp>
        <p:nvCxnSpPr>
          <p:cNvPr id="7" name="Straight Arrow Connector 6">
            <a:extLst>
              <a:ext uri="{FF2B5EF4-FFF2-40B4-BE49-F238E27FC236}">
                <a16:creationId xmlns:a16="http://schemas.microsoft.com/office/drawing/2014/main" id="{9192FA72-F1C4-A98B-0ADD-9CFEB377BA77}"/>
              </a:ext>
            </a:extLst>
          </p:cNvPr>
          <p:cNvCxnSpPr>
            <a:cxnSpLocks/>
          </p:cNvCxnSpPr>
          <p:nvPr/>
        </p:nvCxnSpPr>
        <p:spPr>
          <a:xfrm flipH="1" flipV="1">
            <a:off x="3314700" y="4349994"/>
            <a:ext cx="562708" cy="6093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67153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6761" y="99565"/>
            <a:ext cx="7955280" cy="895630"/>
          </a:xfrm>
        </p:spPr>
        <p:txBody>
          <a:bodyPr/>
          <a:lstStyle/>
          <a:p>
            <a:r>
              <a:rPr lang="en-US" dirty="0" err="1">
                <a:cs typeface="Arial"/>
              </a:rPr>
              <a:t>ArMA</a:t>
            </a:r>
            <a:r>
              <a:rPr lang="en-US" dirty="0">
                <a:cs typeface="Arial"/>
              </a:rPr>
              <a:t> - H</a:t>
            </a:r>
            <a:r>
              <a:rPr lang="en-US" sz="3000" dirty="0">
                <a:cs typeface="Arial"/>
              </a:rPr>
              <a:t>ow to Get Weekly Status Report</a:t>
            </a:r>
            <a:endParaRPr lang="en-US" sz="3000" b="0" dirty="0">
              <a:solidFill>
                <a:srgbClr val="000000"/>
              </a:solidFill>
              <a:cs typeface="Arial"/>
            </a:endParaRPr>
          </a:p>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86" y="1037417"/>
            <a:ext cx="8576625" cy="4586143"/>
          </a:xfrm>
          <a:prstGeom prst="rect">
            <a:avLst/>
          </a:prstGeom>
        </p:spPr>
      </p:pic>
      <p:sp>
        <p:nvSpPr>
          <p:cNvPr id="2" name="TextBox 1">
            <a:extLst>
              <a:ext uri="{FF2B5EF4-FFF2-40B4-BE49-F238E27FC236}">
                <a16:creationId xmlns:a16="http://schemas.microsoft.com/office/drawing/2014/main" id="{8D74D91E-75B3-53D4-3386-592FCCDAFD70}"/>
              </a:ext>
            </a:extLst>
          </p:cNvPr>
          <p:cNvSpPr txBox="1"/>
          <p:nvPr/>
        </p:nvSpPr>
        <p:spPr>
          <a:xfrm>
            <a:off x="2831977" y="5697472"/>
            <a:ext cx="4421079" cy="400110"/>
          </a:xfrm>
          <a:prstGeom prst="rect">
            <a:avLst/>
          </a:prstGeom>
          <a:noFill/>
        </p:spPr>
        <p:txBody>
          <a:bodyPr wrap="square" rtlCol="0">
            <a:spAutoFit/>
          </a:bodyPr>
          <a:lstStyle/>
          <a:p>
            <a:r>
              <a:rPr lang="en-US" sz="1000" b="1" dirty="0">
                <a:highlight>
                  <a:srgbClr val="FFFF00"/>
                </a:highlight>
              </a:rPr>
              <a:t>Example of an open DMO Priority 3 and status when pulling weekly reports</a:t>
            </a:r>
            <a:r>
              <a:rPr lang="en-US" sz="1000" dirty="0">
                <a:highlight>
                  <a:srgbClr val="FFFF00"/>
                </a:highlight>
              </a:rPr>
              <a:t>.   </a:t>
            </a:r>
          </a:p>
        </p:txBody>
      </p:sp>
    </p:spTree>
    <p:extLst>
      <p:ext uri="{BB962C8B-B14F-4D97-AF65-F5344CB8AC3E}">
        <p14:creationId xmlns:p14="http://schemas.microsoft.com/office/powerpoint/2010/main" val="381642398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6761" y="99565"/>
            <a:ext cx="7955280" cy="895630"/>
          </a:xfrm>
        </p:spPr>
        <p:txBody>
          <a:bodyPr/>
          <a:lstStyle/>
          <a:p>
            <a:r>
              <a:rPr lang="en-US" dirty="0" err="1">
                <a:cs typeface="Arial"/>
              </a:rPr>
              <a:t>ArMA</a:t>
            </a:r>
            <a:r>
              <a:rPr lang="en-US" dirty="0">
                <a:cs typeface="Arial"/>
              </a:rPr>
              <a:t> - H</a:t>
            </a:r>
            <a:r>
              <a:rPr lang="en-US" sz="3000" dirty="0">
                <a:cs typeface="Arial"/>
              </a:rPr>
              <a:t>ow to Get Weekly Status Report</a:t>
            </a:r>
            <a:endParaRPr lang="en-US" sz="3000" b="0" dirty="0">
              <a:solidFill>
                <a:srgbClr val="000000"/>
              </a:solidFill>
              <a:cs typeface="Arial"/>
            </a:endParaRPr>
          </a:p>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201" y="1132211"/>
            <a:ext cx="8613840" cy="4528134"/>
          </a:xfrm>
          <a:prstGeom prst="rect">
            <a:avLst/>
          </a:prstGeom>
        </p:spPr>
      </p:pic>
      <p:cxnSp>
        <p:nvCxnSpPr>
          <p:cNvPr id="6" name="Straight Arrow Connector 5">
            <a:extLst>
              <a:ext uri="{FF2B5EF4-FFF2-40B4-BE49-F238E27FC236}">
                <a16:creationId xmlns:a16="http://schemas.microsoft.com/office/drawing/2014/main" id="{2B1EB9E7-9FD9-C6E0-4387-032D4BE0ACFB}"/>
              </a:ext>
            </a:extLst>
          </p:cNvPr>
          <p:cNvCxnSpPr>
            <a:cxnSpLocks/>
          </p:cNvCxnSpPr>
          <p:nvPr/>
        </p:nvCxnSpPr>
        <p:spPr>
          <a:xfrm flipH="1" flipV="1">
            <a:off x="3944460" y="3610182"/>
            <a:ext cx="1202306" cy="935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8484CE5-93CE-FBE2-BA65-45D2E64D0B65}"/>
              </a:ext>
            </a:extLst>
          </p:cNvPr>
          <p:cNvCxnSpPr>
            <a:cxnSpLocks/>
          </p:cNvCxnSpPr>
          <p:nvPr/>
        </p:nvCxnSpPr>
        <p:spPr>
          <a:xfrm flipH="1" flipV="1">
            <a:off x="4080172" y="4683768"/>
            <a:ext cx="809897" cy="478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8E4C3A0-965D-4CB1-E0C7-031EF7551C33}"/>
              </a:ext>
            </a:extLst>
          </p:cNvPr>
          <p:cNvSpPr txBox="1"/>
          <p:nvPr/>
        </p:nvSpPr>
        <p:spPr>
          <a:xfrm>
            <a:off x="5146766" y="4270159"/>
            <a:ext cx="2221700" cy="400110"/>
          </a:xfrm>
          <a:prstGeom prst="rect">
            <a:avLst/>
          </a:prstGeom>
          <a:noFill/>
        </p:spPr>
        <p:txBody>
          <a:bodyPr wrap="square" rtlCol="0">
            <a:spAutoFit/>
          </a:bodyPr>
          <a:lstStyle/>
          <a:p>
            <a:r>
              <a:rPr lang="en-US" sz="1000" b="1" dirty="0">
                <a:highlight>
                  <a:srgbClr val="FFFF00"/>
                </a:highlight>
              </a:rPr>
              <a:t>Location i.e. bathroom kitchen, etc</a:t>
            </a:r>
            <a:r>
              <a:rPr lang="en-US" sz="1000" dirty="0"/>
              <a:t>.</a:t>
            </a:r>
          </a:p>
        </p:txBody>
      </p:sp>
      <p:sp>
        <p:nvSpPr>
          <p:cNvPr id="7" name="TextBox 6">
            <a:extLst>
              <a:ext uri="{FF2B5EF4-FFF2-40B4-BE49-F238E27FC236}">
                <a16:creationId xmlns:a16="http://schemas.microsoft.com/office/drawing/2014/main" id="{18C4C7B5-2007-6240-847D-1F3AB3AD2661}"/>
              </a:ext>
            </a:extLst>
          </p:cNvPr>
          <p:cNvSpPr txBox="1"/>
          <p:nvPr/>
        </p:nvSpPr>
        <p:spPr>
          <a:xfrm>
            <a:off x="4890069" y="5133776"/>
            <a:ext cx="2647073" cy="553998"/>
          </a:xfrm>
          <a:prstGeom prst="rect">
            <a:avLst/>
          </a:prstGeom>
          <a:noFill/>
        </p:spPr>
        <p:txBody>
          <a:bodyPr wrap="square" rtlCol="0">
            <a:spAutoFit/>
          </a:bodyPr>
          <a:lstStyle/>
          <a:p>
            <a:r>
              <a:rPr lang="en-US" sz="1000" b="1" dirty="0">
                <a:highlight>
                  <a:srgbClr val="FFFF00"/>
                </a:highlight>
              </a:rPr>
              <a:t>Description of issue in your room. Also have an alternate POC i.e. First Line or PSG. </a:t>
            </a:r>
          </a:p>
        </p:txBody>
      </p:sp>
    </p:spTree>
    <p:extLst>
      <p:ext uri="{BB962C8B-B14F-4D97-AF65-F5344CB8AC3E}">
        <p14:creationId xmlns:p14="http://schemas.microsoft.com/office/powerpoint/2010/main" val="23597665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8D75-B747-FA4A-E131-3E5B47C28FDA}"/>
              </a:ext>
            </a:extLst>
          </p:cNvPr>
          <p:cNvSpPr>
            <a:spLocks noGrp="1"/>
          </p:cNvSpPr>
          <p:nvPr>
            <p:ph type="title"/>
          </p:nvPr>
        </p:nvSpPr>
        <p:spPr>
          <a:xfrm>
            <a:off x="836761" y="100584"/>
            <a:ext cx="7955280" cy="480131"/>
          </a:xfrm>
        </p:spPr>
        <p:txBody>
          <a:bodyPr/>
          <a:lstStyle/>
          <a:p>
            <a:r>
              <a:rPr lang="en-US" dirty="0"/>
              <a:t>How To Make Your Washers/Dyers Last</a:t>
            </a:r>
          </a:p>
        </p:txBody>
      </p:sp>
      <p:sp>
        <p:nvSpPr>
          <p:cNvPr id="5" name="TextBox 4">
            <a:extLst>
              <a:ext uri="{FF2B5EF4-FFF2-40B4-BE49-F238E27FC236}">
                <a16:creationId xmlns:a16="http://schemas.microsoft.com/office/drawing/2014/main" id="{88F3EF08-7E68-B0D2-4CBA-0861CE3C88C0}"/>
              </a:ext>
            </a:extLst>
          </p:cNvPr>
          <p:cNvSpPr txBox="1"/>
          <p:nvPr/>
        </p:nvSpPr>
        <p:spPr>
          <a:xfrm>
            <a:off x="351959" y="995830"/>
            <a:ext cx="8440082" cy="5453801"/>
          </a:xfrm>
          <a:prstGeom prst="rect">
            <a:avLst/>
          </a:prstGeom>
          <a:noFill/>
        </p:spPr>
        <p:txBody>
          <a:bodyPr wrap="square" lIns="91440" tIns="45720" rIns="91440" bIns="45720" anchor="t">
            <a:spAutoFit/>
          </a:bodyPr>
          <a:lstStyle/>
          <a:p>
            <a:pPr marL="285750" marR="0" indent="-285750">
              <a:lnSpc>
                <a:spcPct val="107000"/>
              </a:lnSpc>
              <a:spcBef>
                <a:spcPts val="0"/>
              </a:spcBef>
              <a:spcAft>
                <a:spcPts val="800"/>
              </a:spcAft>
              <a:buFont typeface="Wingdings" panose="05000000000000000000" pitchFamily="2" charset="2"/>
              <a:buChar char="ü"/>
            </a:pPr>
            <a:r>
              <a:rPr lang="en-US" sz="2200" b="1" dirty="0">
                <a:effectLst/>
                <a:latin typeface="Arial" panose="020B0604020202020204" pitchFamily="34" charset="0"/>
                <a:ea typeface="Calibri" panose="020F0502020204030204" pitchFamily="34" charset="0"/>
                <a:cs typeface="Times New Roman" panose="02020603050405020304" pitchFamily="18" charset="0"/>
              </a:rPr>
              <a:t>Wait till the cycle finishes before you open the washer (wait till you hear the door latch release).  Opening the washer door before the release renders the washer inoperable until repaired.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Wingdings" panose="05000000000000000000" pitchFamily="2" charset="2"/>
              <a:buChar char="ü"/>
            </a:pPr>
            <a:r>
              <a:rPr lang="en-US" sz="2200" b="1" dirty="0">
                <a:effectLst/>
                <a:latin typeface="Arial" panose="020B0604020202020204" pitchFamily="34" charset="0"/>
                <a:ea typeface="Calibri" panose="020F0502020204030204" pitchFamily="34" charset="0"/>
                <a:cs typeface="Times New Roman" panose="02020603050405020304" pitchFamily="18" charset="0"/>
              </a:rPr>
              <a:t>Do not use too much soap!  It is recommended that you use ¼ cup liquid soap only. </a:t>
            </a:r>
          </a:p>
          <a:p>
            <a:pPr marL="285750" marR="0" indent="-285750">
              <a:lnSpc>
                <a:spcPct val="107000"/>
              </a:lnSpc>
              <a:spcBef>
                <a:spcPts val="0"/>
              </a:spcBef>
              <a:spcAft>
                <a:spcPts val="800"/>
              </a:spcAft>
              <a:buFont typeface="Wingdings" panose="05000000000000000000" pitchFamily="2" charset="2"/>
              <a:buChar char="ü"/>
            </a:pPr>
            <a:r>
              <a:rPr lang="en-US" sz="2200" b="1" dirty="0">
                <a:effectLst/>
                <a:latin typeface="Arial" panose="020B0604020202020204" pitchFamily="34" charset="0"/>
                <a:ea typeface="Calibri" panose="020F0502020204030204" pitchFamily="34" charset="0"/>
                <a:cs typeface="Times New Roman" panose="02020603050405020304" pitchFamily="18" charset="0"/>
              </a:rPr>
              <a:t>Do not overload the washers &amp; dryers (rule of thumb is halfway up).  Overloading appliances beyond what they are designed causes the drivetrain to fail prematurely. </a:t>
            </a:r>
          </a:p>
          <a:p>
            <a:pPr marL="285750" marR="0" indent="-285750">
              <a:lnSpc>
                <a:spcPct val="107000"/>
              </a:lnSpc>
              <a:spcBef>
                <a:spcPts val="0"/>
              </a:spcBef>
              <a:spcAft>
                <a:spcPts val="800"/>
              </a:spcAft>
              <a:buFont typeface="Wingdings" panose="05000000000000000000" pitchFamily="2" charset="2"/>
              <a:buChar char="ü"/>
            </a:pPr>
            <a:r>
              <a:rPr lang="en-US" sz="2200" b="1" dirty="0">
                <a:effectLst/>
                <a:latin typeface="Arial"/>
                <a:ea typeface="Calibri"/>
                <a:cs typeface="Times New Roman"/>
              </a:rPr>
              <a:t>Check/clean the dryer filter before and after each use.  Clothes will dry faster, and it will be more energy efficient, and it reduces chance of dryer duct fires. At no time do not try and fix or repair washers and dryers, this task requires a certified </a:t>
            </a:r>
            <a:r>
              <a:rPr lang="en-US" sz="2200" b="1" dirty="0">
                <a:latin typeface="Arial"/>
                <a:ea typeface="Calibri"/>
                <a:cs typeface="Times New Roman"/>
              </a:rPr>
              <a:t>technician</a:t>
            </a:r>
            <a:r>
              <a:rPr lang="en-US" sz="2200" b="1" dirty="0">
                <a:effectLst/>
                <a:latin typeface="Arial"/>
                <a:ea typeface="Calibri"/>
                <a:cs typeface="Times New Roman"/>
              </a:rPr>
              <a:t>. </a:t>
            </a:r>
          </a:p>
        </p:txBody>
      </p:sp>
    </p:spTree>
    <p:extLst>
      <p:ext uri="{BB962C8B-B14F-4D97-AF65-F5344CB8AC3E}">
        <p14:creationId xmlns:p14="http://schemas.microsoft.com/office/powerpoint/2010/main" val="26803342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0580-BC34-A0F2-6708-069802ED396D}"/>
              </a:ext>
            </a:extLst>
          </p:cNvPr>
          <p:cNvSpPr>
            <a:spLocks noGrp="1"/>
          </p:cNvSpPr>
          <p:nvPr>
            <p:ph type="title"/>
          </p:nvPr>
        </p:nvSpPr>
        <p:spPr/>
        <p:txBody>
          <a:bodyPr/>
          <a:lstStyle/>
          <a:p>
            <a:r>
              <a:rPr lang="en-US" dirty="0"/>
              <a:t>Unaccompanied Soldier Housing POCs</a:t>
            </a:r>
          </a:p>
        </p:txBody>
      </p:sp>
      <p:sp>
        <p:nvSpPr>
          <p:cNvPr id="4" name="TextBox 3">
            <a:extLst>
              <a:ext uri="{FF2B5EF4-FFF2-40B4-BE49-F238E27FC236}">
                <a16:creationId xmlns:a16="http://schemas.microsoft.com/office/drawing/2014/main" id="{B5035D8D-6D85-F129-7CFB-A375B8E53A6D}"/>
              </a:ext>
            </a:extLst>
          </p:cNvPr>
          <p:cNvSpPr txBox="1"/>
          <p:nvPr/>
        </p:nvSpPr>
        <p:spPr>
          <a:xfrm>
            <a:off x="2020033" y="700612"/>
            <a:ext cx="4673110" cy="997645"/>
          </a:xfrm>
          <a:prstGeom prst="rect">
            <a:avLst/>
          </a:prstGeom>
          <a:noFill/>
        </p:spPr>
        <p:txBody>
          <a:bodyPr wrap="square">
            <a:spAutoFit/>
          </a:bodyPr>
          <a:lstStyle/>
          <a:p>
            <a:pPr>
              <a:lnSpc>
                <a:spcPct val="107000"/>
              </a:lnSpc>
            </a:pPr>
            <a:r>
              <a:rPr lang="en-US" sz="1400" b="1" dirty="0">
                <a:ea typeface="Calibri" panose="020F0502020204030204" pitchFamily="34" charset="0"/>
                <a:cs typeface="Times New Roman" panose="02020603050405020304" pitchFamily="18" charset="0"/>
              </a:rPr>
              <a:t>*</a:t>
            </a:r>
            <a:r>
              <a:rPr lang="en-US" sz="1400" b="1" dirty="0">
                <a:solidFill>
                  <a:srgbClr val="FF0000"/>
                </a:solidFill>
                <a:ea typeface="Calibri" panose="020F0502020204030204" pitchFamily="34" charset="0"/>
                <a:cs typeface="Times New Roman" panose="02020603050405020304" pitchFamily="18" charset="0"/>
              </a:rPr>
              <a:t>Emergency Service Orders </a:t>
            </a:r>
            <a:r>
              <a:rPr lang="en-US" sz="1400" b="1" dirty="0">
                <a:ea typeface="Calibri" panose="020F0502020204030204" pitchFamily="34" charset="0"/>
                <a:cs typeface="Times New Roman" panose="02020603050405020304" pitchFamily="18" charset="0"/>
              </a:rPr>
              <a:t>are called into 253-967-3131 or </a:t>
            </a:r>
            <a:r>
              <a:rPr lang="en-US" sz="1400" b="1" u="heavy" spc="-10" dirty="0">
                <a:solidFill>
                  <a:srgbClr val="0562C1"/>
                </a:solidFill>
                <a:uFill>
                  <a:solidFill>
                    <a:srgbClr val="0562C1"/>
                  </a:solidFill>
                </a:uFill>
                <a:cs typeface="Arial"/>
                <a:hlinkClick r:id="rId2"/>
              </a:rPr>
              <a:t>https://www.ArmyMaintenance.com</a:t>
            </a:r>
            <a:r>
              <a:rPr lang="en-US" sz="1400" b="1" spc="-10" dirty="0">
                <a:solidFill>
                  <a:srgbClr val="0562C1"/>
                </a:solidFill>
                <a:cs typeface="Arial"/>
                <a:hlinkClick r:id="rId2"/>
              </a:rPr>
              <a:t> </a:t>
            </a:r>
            <a:endParaRPr lang="en-US" sz="1400" dirty="0"/>
          </a:p>
          <a:p>
            <a:pPr algn="ctr">
              <a:lnSpc>
                <a:spcPct val="107000"/>
              </a:lnSpc>
            </a:pPr>
            <a:r>
              <a:rPr lang="en-US" sz="1400" b="1" dirty="0">
                <a:ea typeface="Calibri" panose="020F0502020204030204" pitchFamily="34" charset="0"/>
                <a:cs typeface="Times New Roman" panose="02020603050405020304" pitchFamily="18" charset="0"/>
              </a:rPr>
              <a:t>**Then notify Barracks Manager and First Line Supervisor**</a:t>
            </a:r>
            <a:endParaRPr lang="en-US" sz="1400" dirty="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09DFE20-366C-DD2D-CDFA-F4C11E00DF67}"/>
              </a:ext>
            </a:extLst>
          </p:cNvPr>
          <p:cNvSpPr txBox="1"/>
          <p:nvPr/>
        </p:nvSpPr>
        <p:spPr>
          <a:xfrm>
            <a:off x="141291" y="3429000"/>
            <a:ext cx="4673110" cy="598882"/>
          </a:xfrm>
          <a:prstGeom prst="rect">
            <a:avLst/>
          </a:prstGeom>
          <a:noFill/>
        </p:spPr>
        <p:txBody>
          <a:bodyPr wrap="square">
            <a:spAutoFit/>
          </a:bodyPr>
          <a:lstStyle/>
          <a:p>
            <a:r>
              <a:rPr lang="en-US" sz="1100" b="1" dirty="0">
                <a:latin typeface="+mj-lt"/>
                <a:ea typeface="Times New Roman" panose="02020603050405020304" pitchFamily="18" charset="0"/>
              </a:rPr>
              <a:t>MSG Irizarry, Geraldo</a:t>
            </a:r>
            <a:r>
              <a:rPr lang="en-US" sz="1100" b="1" dirty="0">
                <a:effectLst/>
                <a:latin typeface="+mj-lt"/>
                <a:ea typeface="Times New Roman" panose="02020603050405020304" pitchFamily="18" charset="0"/>
              </a:rPr>
              <a:t>; </a:t>
            </a:r>
            <a:r>
              <a:rPr lang="en-US" sz="1100" b="1" dirty="0">
                <a:latin typeface="+mj-lt"/>
                <a:ea typeface="Times New Roman" panose="02020603050405020304" pitchFamily="18" charset="0"/>
              </a:rPr>
              <a:t>DPW NCOIC/ UH NCO</a:t>
            </a:r>
            <a:endParaRPr lang="en-US" sz="1100" dirty="0">
              <a:effectLst/>
              <a:latin typeface="+mj-lt"/>
              <a:ea typeface="Times New Roman" panose="02020603050405020304" pitchFamily="18" charset="0"/>
            </a:endParaRPr>
          </a:p>
          <a:p>
            <a:r>
              <a:rPr lang="en-US" sz="1100" b="1" u="sng" dirty="0">
                <a:solidFill>
                  <a:srgbClr val="0563C1"/>
                </a:solidFill>
                <a:latin typeface="+mj-lt"/>
                <a:ea typeface="Calibri" panose="020F0502020204030204" pitchFamily="34" charset="0"/>
                <a:hlinkClick r:id="rId3"/>
              </a:rPr>
              <a:t>Geraldo.irizarry</a:t>
            </a:r>
            <a:r>
              <a:rPr lang="en-US" sz="1100" b="1" u="sng" dirty="0">
                <a:solidFill>
                  <a:srgbClr val="0563C1"/>
                </a:solidFill>
                <a:effectLst/>
                <a:latin typeface="+mj-lt"/>
                <a:ea typeface="Calibri" panose="020F0502020204030204" pitchFamily="34" charset="0"/>
                <a:hlinkClick r:id="rId3"/>
              </a:rPr>
              <a:t>.mil@army.mil</a:t>
            </a:r>
            <a:r>
              <a:rPr lang="en-US" sz="1100" b="1" u="sng" dirty="0">
                <a:solidFill>
                  <a:srgbClr val="0563C1"/>
                </a:solidFill>
                <a:effectLst/>
                <a:latin typeface="+mj-lt"/>
                <a:ea typeface="Calibri" panose="020F0502020204030204" pitchFamily="34" charset="0"/>
              </a:rPr>
              <a:t> </a:t>
            </a:r>
            <a:r>
              <a:rPr lang="en-US" sz="1100" b="1" dirty="0">
                <a:solidFill>
                  <a:schemeClr val="bg2"/>
                </a:solidFill>
                <a:effectLst/>
                <a:latin typeface="+mj-lt"/>
                <a:ea typeface="Times New Roman" panose="02020603050405020304" pitchFamily="18" charset="0"/>
              </a:rPr>
              <a:t>(Contact for All Questions)</a:t>
            </a:r>
            <a:endParaRPr lang="en-US" sz="1100" b="1" u="sng" dirty="0">
              <a:solidFill>
                <a:schemeClr val="bg2"/>
              </a:solidFill>
              <a:effectLst/>
              <a:latin typeface="+mj-lt"/>
              <a:ea typeface="Calibri" panose="020F0502020204030204" pitchFamily="34" charset="0"/>
            </a:endParaRPr>
          </a:p>
          <a:p>
            <a:pPr marL="0" marR="0">
              <a:lnSpc>
                <a:spcPct val="107000"/>
              </a:lnSpc>
              <a:spcBef>
                <a:spcPts val="0"/>
              </a:spcBef>
              <a:spcAft>
                <a:spcPts val="800"/>
              </a:spcAft>
            </a:pPr>
            <a:r>
              <a:rPr lang="en-US" sz="1100" b="1" dirty="0">
                <a:solidFill>
                  <a:srgbClr val="000000"/>
                </a:solidFill>
                <a:latin typeface="+mj-lt"/>
              </a:rPr>
              <a:t>(253)-906-8172 </a:t>
            </a:r>
            <a:r>
              <a:rPr lang="en-US" sz="1100" b="1" dirty="0">
                <a:latin typeface="+mj-lt"/>
              </a:rPr>
              <a:t> (GOV Cell)</a:t>
            </a:r>
            <a:r>
              <a:rPr lang="en-US" sz="1100" dirty="0">
                <a:latin typeface="+mj-lt"/>
              </a:rPr>
              <a:t>	</a:t>
            </a:r>
            <a:r>
              <a:rPr lang="en-US" sz="1100" b="1" dirty="0">
                <a:effectLst/>
                <a:latin typeface="+mj-lt"/>
                <a:ea typeface="Calibri" panose="020F0502020204030204" pitchFamily="34" charset="0"/>
                <a:cs typeface="Times New Roman" panose="02020603050405020304" pitchFamily="18" charset="0"/>
              </a:rPr>
              <a:t>907-360-6875 (mobile)</a:t>
            </a:r>
            <a:endParaRPr lang="en-US" sz="1100" dirty="0">
              <a:latin typeface="+mj-lt"/>
              <a:ea typeface="Times New Roman" panose="02020603050405020304" pitchFamily="18" charset="0"/>
            </a:endParaRPr>
          </a:p>
        </p:txBody>
      </p:sp>
      <p:sp>
        <p:nvSpPr>
          <p:cNvPr id="8" name="TextBox 7">
            <a:extLst>
              <a:ext uri="{FF2B5EF4-FFF2-40B4-BE49-F238E27FC236}">
                <a16:creationId xmlns:a16="http://schemas.microsoft.com/office/drawing/2014/main" id="{BECA38F7-802A-DF14-7C4A-893B9C5241D5}"/>
              </a:ext>
            </a:extLst>
          </p:cNvPr>
          <p:cNvSpPr txBox="1"/>
          <p:nvPr/>
        </p:nvSpPr>
        <p:spPr>
          <a:xfrm>
            <a:off x="141291" y="1687611"/>
            <a:ext cx="4673110" cy="1844416"/>
          </a:xfrm>
          <a:prstGeom prst="rect">
            <a:avLst/>
          </a:prstGeom>
          <a:noFill/>
        </p:spPr>
        <p:txBody>
          <a:bodyPr wrap="square">
            <a:spAutoFit/>
          </a:bodyPr>
          <a:lstStyle/>
          <a:p>
            <a:pPr>
              <a:lnSpc>
                <a:spcPct val="107000"/>
              </a:lnSpc>
            </a:pPr>
            <a:endParaRPr lang="en-US" sz="1100" dirty="0">
              <a:ea typeface="Calibri" panose="020F0502020204030204" pitchFamily="34" charset="0"/>
              <a:cs typeface="Times New Roman" panose="02020603050405020304" pitchFamily="18" charset="0"/>
            </a:endParaRPr>
          </a:p>
          <a:p>
            <a:pPr>
              <a:lnSpc>
                <a:spcPct val="107000"/>
              </a:lnSpc>
            </a:pPr>
            <a:r>
              <a:rPr lang="en-US" sz="1100" b="1" dirty="0">
                <a:ea typeface="Calibri" panose="020F0502020204030204" pitchFamily="34" charset="0"/>
                <a:cs typeface="Times New Roman" panose="02020603050405020304" pitchFamily="18" charset="0"/>
              </a:rPr>
              <a:t>Mr. Hernandez, Ron; UH Branch</a:t>
            </a:r>
            <a:r>
              <a:rPr lang="en-US" sz="1100" b="1" dirty="0">
                <a:ea typeface="Calibri" panose="020F0502020204030204" pitchFamily="34" charset="0"/>
                <a:cs typeface="Times New Roman"/>
              </a:rPr>
              <a:t>, ABMP Branch Chief</a:t>
            </a:r>
            <a:endParaRPr lang="en-US" sz="1100" b="1" dirty="0">
              <a:cs typeface="Times New Roman" panose="02020603050405020304" pitchFamily="18" charset="0"/>
            </a:endParaRPr>
          </a:p>
          <a:p>
            <a:pPr>
              <a:lnSpc>
                <a:spcPct val="107000"/>
              </a:lnSpc>
            </a:pPr>
            <a:r>
              <a:rPr lang="en-US" sz="1100" b="1" u="sng" dirty="0">
                <a:solidFill>
                  <a:srgbClr val="0563C1"/>
                </a:solidFill>
                <a:ea typeface="Calibri" panose="020F0502020204030204" pitchFamily="34" charset="0"/>
                <a:cs typeface="Times New Roman" panose="02020603050405020304" pitchFamily="18" charset="0"/>
                <a:hlinkClick r:id="rId4"/>
              </a:rPr>
              <a:t>Ronald.j.hernandez6.civ@army.mil</a:t>
            </a:r>
            <a:r>
              <a:rPr lang="en-US" sz="1100" b="1" dirty="0">
                <a:solidFill>
                  <a:srgbClr val="0563C1"/>
                </a:solidFill>
                <a:ea typeface="Calibri" panose="020F0502020204030204" pitchFamily="34" charset="0"/>
                <a:cs typeface="Times New Roman" panose="02020603050405020304" pitchFamily="18" charset="0"/>
              </a:rPr>
              <a:t>        </a:t>
            </a:r>
            <a:endParaRPr lang="en-US" sz="1100" b="1" dirty="0">
              <a:solidFill>
                <a:srgbClr val="666666"/>
              </a:solidFill>
              <a:ea typeface="Calibri" panose="020F0502020204030204" pitchFamily="34" charset="0"/>
              <a:cs typeface="Times New Roman" panose="02020603050405020304" pitchFamily="18" charset="0"/>
            </a:endParaRPr>
          </a:p>
          <a:p>
            <a:pPr>
              <a:lnSpc>
                <a:spcPct val="107000"/>
              </a:lnSpc>
            </a:pPr>
            <a:r>
              <a:rPr lang="en-US" sz="1100" b="1" dirty="0">
                <a:solidFill>
                  <a:srgbClr val="000000"/>
                </a:solidFill>
              </a:rPr>
              <a:t>253-966-3217 (Desk)	253-592-5039 (Gov Mobile)</a:t>
            </a:r>
            <a:r>
              <a:rPr lang="en-US" sz="1100" dirty="0">
                <a:ea typeface="Calibri" panose="020F0502020204030204" pitchFamily="34" charset="0"/>
                <a:cs typeface="Times New Roman" panose="02020603050405020304" pitchFamily="18" charset="0"/>
              </a:rPr>
              <a:t>		</a:t>
            </a:r>
          </a:p>
          <a:p>
            <a:pPr marL="283204" indent="-283204"/>
            <a:r>
              <a:rPr lang="en-US" sz="1100" b="1" dirty="0">
                <a:solidFill>
                  <a:srgbClr val="000000"/>
                </a:solidFill>
                <a:ea typeface="Times New Roman" panose="02020603050405020304" pitchFamily="18" charset="0"/>
                <a:cs typeface="Arial"/>
              </a:rPr>
              <a:t>Mr. Perilli, Richard; FMO Team </a:t>
            </a:r>
          </a:p>
          <a:p>
            <a:pPr marL="283204" indent="-283204"/>
            <a:r>
              <a:rPr lang="en-US" sz="1100" b="1" u="sng" dirty="0">
                <a:solidFill>
                  <a:srgbClr val="0563C1"/>
                </a:solidFill>
                <a:ea typeface="Times New Roman" panose="02020603050405020304" pitchFamily="18" charset="0"/>
                <a:hlinkClick r:id="rId5"/>
              </a:rPr>
              <a:t>Richard.r.perilli.civ@army.mil</a:t>
            </a:r>
            <a:r>
              <a:rPr lang="en-US" sz="1100" b="1" dirty="0">
                <a:solidFill>
                  <a:srgbClr val="666666"/>
                </a:solidFill>
                <a:ea typeface="Times New Roman" panose="02020603050405020304" pitchFamily="18" charset="0"/>
              </a:rPr>
              <a:t>  </a:t>
            </a:r>
            <a:r>
              <a:rPr lang="en-US" sz="1100" b="1" dirty="0">
                <a:solidFill>
                  <a:schemeClr val="bg2"/>
                </a:solidFill>
                <a:ea typeface="Times New Roman" panose="02020603050405020304" pitchFamily="18" charset="0"/>
              </a:rPr>
              <a:t>(Contact for All Questions)</a:t>
            </a:r>
            <a:endParaRPr lang="en-US" sz="1100" dirty="0">
              <a:solidFill>
                <a:schemeClr val="bg2"/>
              </a:solidFill>
              <a:ea typeface="Times New Roman" panose="02020603050405020304" pitchFamily="18" charset="0"/>
            </a:endParaRPr>
          </a:p>
          <a:p>
            <a:pPr marL="283204" indent="-283204"/>
            <a:r>
              <a:rPr lang="en-US" sz="1100" b="1" dirty="0">
                <a:solidFill>
                  <a:srgbClr val="000000"/>
                </a:solidFill>
                <a:ea typeface="Times New Roman" panose="02020603050405020304" pitchFamily="18" charset="0"/>
              </a:rPr>
              <a:t>253-982-2824 (Desk)	N/A (Gov mobile)</a:t>
            </a:r>
          </a:p>
          <a:p>
            <a:pPr marL="283204" indent="-283204"/>
            <a:endParaRPr lang="en-US" sz="1100" b="1" dirty="0">
              <a:solidFill>
                <a:srgbClr val="000000"/>
              </a:solidFill>
              <a:ea typeface="Times New Roman" panose="02020603050405020304" pitchFamily="18" charset="0"/>
            </a:endParaRPr>
          </a:p>
          <a:p>
            <a:endParaRPr lang="en-US" sz="1100" dirty="0">
              <a:solidFill>
                <a:schemeClr val="bg2"/>
              </a:solidFill>
              <a:effectLst/>
              <a:ea typeface="Times New Roman" panose="02020603050405020304" pitchFamily="18" charset="0"/>
            </a:endParaRPr>
          </a:p>
        </p:txBody>
      </p:sp>
    </p:spTree>
    <p:extLst>
      <p:ext uri="{BB962C8B-B14F-4D97-AF65-F5344CB8AC3E}">
        <p14:creationId xmlns:p14="http://schemas.microsoft.com/office/powerpoint/2010/main" val="40441282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8D75-B747-FA4A-E131-3E5B47C28FDA}"/>
              </a:ext>
            </a:extLst>
          </p:cNvPr>
          <p:cNvSpPr>
            <a:spLocks noGrp="1"/>
          </p:cNvSpPr>
          <p:nvPr>
            <p:ph type="title"/>
          </p:nvPr>
        </p:nvSpPr>
        <p:spPr>
          <a:xfrm>
            <a:off x="836761" y="100584"/>
            <a:ext cx="7955280" cy="480131"/>
          </a:xfrm>
        </p:spPr>
        <p:txBody>
          <a:bodyPr/>
          <a:lstStyle/>
          <a:p>
            <a:r>
              <a:rPr lang="en-US" dirty="0"/>
              <a:t>How To Make Your Washers/Dyers Last</a:t>
            </a:r>
          </a:p>
        </p:txBody>
      </p:sp>
      <p:sp>
        <p:nvSpPr>
          <p:cNvPr id="5" name="TextBox 4">
            <a:extLst>
              <a:ext uri="{FF2B5EF4-FFF2-40B4-BE49-F238E27FC236}">
                <a16:creationId xmlns:a16="http://schemas.microsoft.com/office/drawing/2014/main" id="{88F3EF08-7E68-B0D2-4CBA-0861CE3C88C0}"/>
              </a:ext>
            </a:extLst>
          </p:cNvPr>
          <p:cNvSpPr txBox="1"/>
          <p:nvPr/>
        </p:nvSpPr>
        <p:spPr>
          <a:xfrm>
            <a:off x="351959" y="995830"/>
            <a:ext cx="8440082" cy="1249125"/>
          </a:xfrm>
          <a:prstGeom prst="rect">
            <a:avLst/>
          </a:prstGeom>
          <a:noFill/>
        </p:spPr>
        <p:txBody>
          <a:bodyPr wrap="square">
            <a:spAutoFit/>
          </a:bodyPr>
          <a:lstStyle/>
          <a:p>
            <a:pPr marL="285750" marR="0" indent="-285750">
              <a:lnSpc>
                <a:spcPct val="107000"/>
              </a:lnSpc>
              <a:spcBef>
                <a:spcPts val="0"/>
              </a:spcBef>
              <a:spcAft>
                <a:spcPts val="800"/>
              </a:spcAft>
              <a:buFont typeface="Wingdings" panose="05000000000000000000" pitchFamily="2" charset="2"/>
              <a:buChar char="ü"/>
            </a:pPr>
            <a:r>
              <a:rPr lang="en-US" sz="2400" b="1" dirty="0">
                <a:effectLst/>
                <a:latin typeface="Arial" panose="020B0604020202020204" pitchFamily="34" charset="0"/>
                <a:ea typeface="Calibri" panose="020F0502020204030204" pitchFamily="34" charset="0"/>
                <a:cs typeface="Times New Roman" panose="02020603050405020304" pitchFamily="18" charset="0"/>
              </a:rPr>
              <a:t>Washing/drying TA-50 Gear is not authorized in machines deployed throughout the barracks.  </a:t>
            </a:r>
            <a:r>
              <a:rPr lang="en-US" sz="2400" b="1" i="1" u="sng" dirty="0">
                <a:effectLst/>
                <a:latin typeface="Arial" panose="020B0604020202020204" pitchFamily="34" charset="0"/>
                <a:ea typeface="Calibri" panose="020F0502020204030204" pitchFamily="34" charset="0"/>
                <a:cs typeface="Times New Roman" panose="02020603050405020304" pitchFamily="18" charset="0"/>
              </a:rPr>
              <a:t>The only exception are the very large silver industrial washers. </a:t>
            </a:r>
          </a:p>
        </p:txBody>
      </p:sp>
      <p:pic>
        <p:nvPicPr>
          <p:cNvPr id="4" name="Picture 3">
            <a:extLst>
              <a:ext uri="{FF2B5EF4-FFF2-40B4-BE49-F238E27FC236}">
                <a16:creationId xmlns:a16="http://schemas.microsoft.com/office/drawing/2014/main" id="{F2111049-AC99-E7A7-B16D-1CBEB032F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89619" y="3559988"/>
            <a:ext cx="2236183" cy="1592476"/>
          </a:xfrm>
          <a:prstGeom prst="rect">
            <a:avLst/>
          </a:prstGeom>
        </p:spPr>
      </p:pic>
      <p:pic>
        <p:nvPicPr>
          <p:cNvPr id="6" name="Picture 5">
            <a:extLst>
              <a:ext uri="{FF2B5EF4-FFF2-40B4-BE49-F238E27FC236}">
                <a16:creationId xmlns:a16="http://schemas.microsoft.com/office/drawing/2014/main" id="{65623566-AB19-AFAE-7C31-92D37C22F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28963" y="3582073"/>
            <a:ext cx="2254452" cy="1592475"/>
          </a:xfrm>
          <a:prstGeom prst="rect">
            <a:avLst/>
          </a:prstGeom>
        </p:spPr>
      </p:pic>
      <p:pic>
        <p:nvPicPr>
          <p:cNvPr id="7" name="Picture 6">
            <a:extLst>
              <a:ext uri="{FF2B5EF4-FFF2-40B4-BE49-F238E27FC236}">
                <a16:creationId xmlns:a16="http://schemas.microsoft.com/office/drawing/2014/main" id="{4ADA1358-64BF-4594-2E66-8A8207C76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35682" y="3505673"/>
            <a:ext cx="2236182" cy="1763547"/>
          </a:xfrm>
          <a:prstGeom prst="rect">
            <a:avLst/>
          </a:prstGeom>
        </p:spPr>
      </p:pic>
      <p:pic>
        <p:nvPicPr>
          <p:cNvPr id="8" name="Picture 7">
            <a:extLst>
              <a:ext uri="{FF2B5EF4-FFF2-40B4-BE49-F238E27FC236}">
                <a16:creationId xmlns:a16="http://schemas.microsoft.com/office/drawing/2014/main" id="{CEFA0849-7604-6FA7-5DC0-EB4DE38B8F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3241" y="3254237"/>
            <a:ext cx="1805491" cy="2236184"/>
          </a:xfrm>
          <a:prstGeom prst="rect">
            <a:avLst/>
          </a:prstGeom>
        </p:spPr>
      </p:pic>
      <p:sp>
        <p:nvSpPr>
          <p:cNvPr id="9" name="Text Box 5">
            <a:extLst>
              <a:ext uri="{FF2B5EF4-FFF2-40B4-BE49-F238E27FC236}">
                <a16:creationId xmlns:a16="http://schemas.microsoft.com/office/drawing/2014/main" id="{AD8419B8-B4EF-4036-6481-65F044C338E9}"/>
              </a:ext>
            </a:extLst>
          </p:cNvPr>
          <p:cNvSpPr txBox="1"/>
          <p:nvPr/>
        </p:nvSpPr>
        <p:spPr>
          <a:xfrm>
            <a:off x="711472" y="2519155"/>
            <a:ext cx="1592476" cy="718979"/>
          </a:xfrm>
          <a:prstGeom prst="rect">
            <a:avLst/>
          </a:prstGeom>
          <a:solidFill>
            <a:srgbClr val="FF0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b="1" dirty="0">
                <a:effectLst/>
                <a:ea typeface="Calibri" panose="020F0502020204030204" pitchFamily="34" charset="0"/>
                <a:cs typeface="Times New Roman"/>
              </a:rPr>
              <a:t>Standard Washer</a:t>
            </a:r>
            <a:br>
              <a:rPr lang="en-US" sz="1200" b="1" dirty="0">
                <a:effectLst/>
                <a:ea typeface="Calibri" panose="020F0502020204030204" pitchFamily="34" charset="0"/>
                <a:cs typeface="Times New Roman" panose="02020603050405020304" pitchFamily="18" charset="0"/>
              </a:rPr>
            </a:br>
            <a:r>
              <a:rPr lang="en-US" sz="1200" b="1" dirty="0">
                <a:effectLst/>
                <a:ea typeface="Calibri" panose="020F0502020204030204" pitchFamily="34" charset="0"/>
                <a:cs typeface="Times New Roman"/>
              </a:rPr>
              <a:t>Clothes of all types No TA-50 Items</a:t>
            </a:r>
            <a:endParaRPr lang="en-US" sz="1200" dirty="0">
              <a:effectLst/>
              <a:ea typeface="Calibri" panose="020F0502020204030204" pitchFamily="34" charset="0"/>
              <a:cs typeface="Times New Roman"/>
            </a:endParaRPr>
          </a:p>
        </p:txBody>
      </p:sp>
      <p:sp>
        <p:nvSpPr>
          <p:cNvPr id="10" name="Text Box 6">
            <a:extLst>
              <a:ext uri="{FF2B5EF4-FFF2-40B4-BE49-F238E27FC236}">
                <a16:creationId xmlns:a16="http://schemas.microsoft.com/office/drawing/2014/main" id="{D92513F2-C71F-9FA5-B34B-2F116F4CB3DB}"/>
              </a:ext>
            </a:extLst>
          </p:cNvPr>
          <p:cNvSpPr txBox="1"/>
          <p:nvPr/>
        </p:nvSpPr>
        <p:spPr>
          <a:xfrm>
            <a:off x="2659951" y="2516713"/>
            <a:ext cx="1535010" cy="718979"/>
          </a:xfrm>
          <a:prstGeom prst="rect">
            <a:avLst/>
          </a:prstGeom>
          <a:solidFill>
            <a:srgbClr val="FF0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Standard Dryer</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Clothes of all types </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No TA-50 Items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7">
            <a:extLst>
              <a:ext uri="{FF2B5EF4-FFF2-40B4-BE49-F238E27FC236}">
                <a16:creationId xmlns:a16="http://schemas.microsoft.com/office/drawing/2014/main" id="{083AB9C6-4BED-75BD-BACA-D438B83164CB}"/>
              </a:ext>
            </a:extLst>
          </p:cNvPr>
          <p:cNvSpPr txBox="1"/>
          <p:nvPr/>
        </p:nvSpPr>
        <p:spPr>
          <a:xfrm>
            <a:off x="4496492" y="2516713"/>
            <a:ext cx="1839055" cy="718979"/>
          </a:xfrm>
          <a:prstGeom prst="rect">
            <a:avLst/>
          </a:prstGeom>
          <a:solidFill>
            <a:srgbClr val="FF0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Stack Washer/Dryer</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Clothes of all types </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No TA-50 Items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8">
            <a:extLst>
              <a:ext uri="{FF2B5EF4-FFF2-40B4-BE49-F238E27FC236}">
                <a16:creationId xmlns:a16="http://schemas.microsoft.com/office/drawing/2014/main" id="{25B4645F-4033-35C0-CEDA-7854431E294B}"/>
              </a:ext>
            </a:extLst>
          </p:cNvPr>
          <p:cNvSpPr txBox="1"/>
          <p:nvPr/>
        </p:nvSpPr>
        <p:spPr>
          <a:xfrm>
            <a:off x="6637078" y="2516713"/>
            <a:ext cx="1791655" cy="734371"/>
          </a:xfrm>
          <a:prstGeom prst="rect">
            <a:avLst/>
          </a:prstGeom>
          <a:solidFill>
            <a:srgbClr val="00FF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Industrial Washer</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Clothes of all types </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Yes for TA-50 Items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2857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47E1-16E9-2940-F434-65ADF1FD072C}"/>
              </a:ext>
            </a:extLst>
          </p:cNvPr>
          <p:cNvSpPr>
            <a:spLocks noGrp="1"/>
          </p:cNvSpPr>
          <p:nvPr>
            <p:ph type="title"/>
          </p:nvPr>
        </p:nvSpPr>
        <p:spPr/>
        <p:txBody>
          <a:bodyPr/>
          <a:lstStyle/>
          <a:p>
            <a:r>
              <a:rPr lang="en-US" dirty="0"/>
              <a:t>Priority 1 / Emergency Work Orders</a:t>
            </a:r>
          </a:p>
        </p:txBody>
      </p:sp>
      <p:sp>
        <p:nvSpPr>
          <p:cNvPr id="3" name="Rectangle 2">
            <a:extLst>
              <a:ext uri="{FF2B5EF4-FFF2-40B4-BE49-F238E27FC236}">
                <a16:creationId xmlns:a16="http://schemas.microsoft.com/office/drawing/2014/main" id="{FCE8C0A5-23A3-86B9-831D-40763C731143}"/>
              </a:ext>
            </a:extLst>
          </p:cNvPr>
          <p:cNvSpPr/>
          <p:nvPr/>
        </p:nvSpPr>
        <p:spPr>
          <a:xfrm>
            <a:off x="1066382" y="779204"/>
            <a:ext cx="7313158"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Emergency Service Orders are called into </a:t>
            </a:r>
            <a:r>
              <a:rPr lang="en-US" b="1" u="sng" dirty="0">
                <a:latin typeface="Arial" panose="020B0604020202020204" pitchFamily="34" charset="0"/>
                <a:cs typeface="Arial" panose="020B0604020202020204" pitchFamily="34" charset="0"/>
              </a:rPr>
              <a:t>253-967-3131 </a:t>
            </a:r>
            <a:endParaRPr lang="en-US" b="1" u="sng" dirty="0"/>
          </a:p>
        </p:txBody>
      </p:sp>
      <p:sp>
        <p:nvSpPr>
          <p:cNvPr id="4" name="Text Placeholder 4">
            <a:extLst>
              <a:ext uri="{FF2B5EF4-FFF2-40B4-BE49-F238E27FC236}">
                <a16:creationId xmlns:a16="http://schemas.microsoft.com/office/drawing/2014/main" id="{25B5EADA-2FDD-76FA-582F-6BA567BCD182}"/>
              </a:ext>
            </a:extLst>
          </p:cNvPr>
          <p:cNvSpPr txBox="1">
            <a:spLocks/>
          </p:cNvSpPr>
          <p:nvPr/>
        </p:nvSpPr>
        <p:spPr>
          <a:xfrm>
            <a:off x="836760" y="1353864"/>
            <a:ext cx="7470627" cy="369332"/>
          </a:xfrm>
          <a:prstGeom prst="rect">
            <a:avLst/>
          </a:prstGeom>
        </p:spPr>
        <p:txBody>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Priority 1 - Emergencies</a:t>
            </a:r>
          </a:p>
        </p:txBody>
      </p:sp>
      <p:sp>
        <p:nvSpPr>
          <p:cNvPr id="5" name="Rectangle 4">
            <a:extLst>
              <a:ext uri="{FF2B5EF4-FFF2-40B4-BE49-F238E27FC236}">
                <a16:creationId xmlns:a16="http://schemas.microsoft.com/office/drawing/2014/main" id="{BA15710D-9E74-A513-D3EF-B4864BBCE312}"/>
              </a:ext>
            </a:extLst>
          </p:cNvPr>
          <p:cNvSpPr/>
          <p:nvPr/>
        </p:nvSpPr>
        <p:spPr>
          <a:xfrm>
            <a:off x="0" y="1764520"/>
            <a:ext cx="12192000" cy="1323439"/>
          </a:xfrm>
          <a:prstGeom prst="rect">
            <a:avLst/>
          </a:prstGeom>
        </p:spPr>
        <p:txBody>
          <a:bodyPr wrap="square">
            <a:spAutoFit/>
          </a:bodyPr>
          <a:lstStyle/>
          <a:p>
            <a:r>
              <a:rPr lang="en-US" sz="1600" u="sng" dirty="0">
                <a:latin typeface="Arial" panose="020B0604020202020204" pitchFamily="34" charset="0"/>
                <a:cs typeface="Arial" panose="020B0604020202020204" pitchFamily="34" charset="0"/>
              </a:rPr>
              <a:t>Priority 1—Emergencies:  </a:t>
            </a:r>
            <a:r>
              <a:rPr lang="en-US" sz="1600" dirty="0">
                <a:latin typeface="Arial" panose="020B0604020202020204" pitchFamily="34" charset="0"/>
                <a:cs typeface="Arial" panose="020B0604020202020204" pitchFamily="34" charset="0"/>
              </a:rPr>
              <a:t>Work required to correct an emergency condition that is detrimental to the </a:t>
            </a:r>
          </a:p>
          <a:p>
            <a:r>
              <a:rPr lang="en-US" sz="1600" dirty="0">
                <a:latin typeface="Arial" panose="020B0604020202020204" pitchFamily="34" charset="0"/>
                <a:cs typeface="Arial" panose="020B0604020202020204" pitchFamily="34" charset="0"/>
              </a:rPr>
              <a:t>mission or reduces operational effectiveness, directly impacts health or safety, can cause significant</a:t>
            </a:r>
          </a:p>
          <a:p>
            <a:r>
              <a:rPr lang="en-US" sz="1600" dirty="0">
                <a:latin typeface="Arial" panose="020B0604020202020204" pitchFamily="34" charset="0"/>
                <a:cs typeface="Arial" panose="020B0604020202020204" pitchFamily="34" charset="0"/>
              </a:rPr>
              <a:t>damage to a facility or infrastructure or compromise security. P1s response time is </a:t>
            </a:r>
            <a:r>
              <a:rPr lang="en-US" sz="1600" b="1" dirty="0">
                <a:latin typeface="Arial" panose="020B0604020202020204" pitchFamily="34" charset="0"/>
                <a:cs typeface="Arial" panose="020B0604020202020204" pitchFamily="34" charset="0"/>
              </a:rPr>
              <a:t>one hour </a:t>
            </a:r>
            <a:r>
              <a:rPr lang="en-US" sz="1600" dirty="0">
                <a:latin typeface="Arial" panose="020B0604020202020204" pitchFamily="34" charset="0"/>
                <a:cs typeface="Arial" panose="020B0604020202020204" pitchFamily="34" charset="0"/>
              </a:rPr>
              <a:t>and</a:t>
            </a:r>
          </a:p>
          <a:p>
            <a:r>
              <a:rPr lang="en-US" sz="1600" dirty="0">
                <a:latin typeface="Arial" panose="020B0604020202020204" pitchFamily="34" charset="0"/>
                <a:cs typeface="Arial" panose="020B0604020202020204" pitchFamily="34" charset="0"/>
              </a:rPr>
              <a:t>must be mitigated or downgraded within 24 hours of notification. Emergency work can include but is</a:t>
            </a:r>
          </a:p>
          <a:p>
            <a:r>
              <a:rPr lang="en-US" sz="1600" dirty="0">
                <a:latin typeface="Arial" panose="020B0604020202020204" pitchFamily="34" charset="0"/>
                <a:cs typeface="Arial" panose="020B0604020202020204" pitchFamily="34" charset="0"/>
              </a:rPr>
              <a:t>not limited to:</a:t>
            </a:r>
          </a:p>
        </p:txBody>
      </p:sp>
      <p:sp>
        <p:nvSpPr>
          <p:cNvPr id="6" name="TextBox 5">
            <a:extLst>
              <a:ext uri="{FF2B5EF4-FFF2-40B4-BE49-F238E27FC236}">
                <a16:creationId xmlns:a16="http://schemas.microsoft.com/office/drawing/2014/main" id="{8BA953DB-FA99-D48F-A85E-E7588132A902}"/>
              </a:ext>
            </a:extLst>
          </p:cNvPr>
          <p:cNvSpPr txBox="1"/>
          <p:nvPr/>
        </p:nvSpPr>
        <p:spPr>
          <a:xfrm>
            <a:off x="0" y="3072233"/>
            <a:ext cx="5865708" cy="3600986"/>
          </a:xfrm>
          <a:prstGeom prst="rect">
            <a:avLst/>
          </a:prstGeom>
          <a:noFill/>
        </p:spPr>
        <p:txBody>
          <a:bodyPr wrap="none" rtlCol="0">
            <a:spAutoFit/>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Gas, oil, and steam leaks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Building floods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No water, hot water or steam in medical, barracks or dining facilities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Sewage backing up into building</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Total power outage in a building</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Downed high voltage power line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No heat or air conditioning whole barracks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Loss of heat during periods of cold weather (entire or major portion of a facility)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Broken electrical components that could cause fire or shock</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Roof leaks or water leaks posing a significant danger to personnel or property</a:t>
            </a:r>
          </a:p>
        </p:txBody>
      </p:sp>
    </p:spTree>
    <p:extLst>
      <p:ext uri="{BB962C8B-B14F-4D97-AF65-F5344CB8AC3E}">
        <p14:creationId xmlns:p14="http://schemas.microsoft.com/office/powerpoint/2010/main" val="15935555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380A-1BB0-2F64-E573-D425C30A81E8}"/>
              </a:ext>
            </a:extLst>
          </p:cNvPr>
          <p:cNvSpPr>
            <a:spLocks noGrp="1"/>
          </p:cNvSpPr>
          <p:nvPr>
            <p:ph type="title"/>
          </p:nvPr>
        </p:nvSpPr>
        <p:spPr>
          <a:xfrm>
            <a:off x="836761" y="100584"/>
            <a:ext cx="7955280" cy="867930"/>
          </a:xfrm>
        </p:spPr>
        <p:txBody>
          <a:bodyPr/>
          <a:lstStyle/>
          <a:p>
            <a:r>
              <a:rPr lang="en-US" dirty="0"/>
              <a:t>Emergency</a:t>
            </a:r>
            <a:r>
              <a:rPr lang="en-US" spc="23" dirty="0"/>
              <a:t> </a:t>
            </a:r>
            <a:r>
              <a:rPr lang="en-US" spc="56" dirty="0"/>
              <a:t>Work</a:t>
            </a:r>
            <a:r>
              <a:rPr lang="en-US" spc="-101" dirty="0"/>
              <a:t> </a:t>
            </a:r>
            <a:r>
              <a:rPr lang="en-US" dirty="0"/>
              <a:t>Order</a:t>
            </a:r>
            <a:r>
              <a:rPr lang="en-US" spc="158" dirty="0"/>
              <a:t> </a:t>
            </a:r>
            <a:r>
              <a:rPr lang="en-US" spc="-8" dirty="0"/>
              <a:t>Flow Chart</a:t>
            </a:r>
            <a:br>
              <a:rPr lang="en-US" sz="4400" dirty="0"/>
            </a:br>
            <a:endParaRPr lang="en-US" dirty="0"/>
          </a:p>
        </p:txBody>
      </p:sp>
      <p:sp>
        <p:nvSpPr>
          <p:cNvPr id="3" name="Rectangle 2">
            <a:extLst>
              <a:ext uri="{FF2B5EF4-FFF2-40B4-BE49-F238E27FC236}">
                <a16:creationId xmlns:a16="http://schemas.microsoft.com/office/drawing/2014/main" id="{7659C8BA-CD2A-C91B-3715-73635E45C4E8}"/>
              </a:ext>
            </a:extLst>
          </p:cNvPr>
          <p:cNvSpPr/>
          <p:nvPr/>
        </p:nvSpPr>
        <p:spPr>
          <a:xfrm>
            <a:off x="-52754" y="1037536"/>
            <a:ext cx="9144000" cy="338554"/>
          </a:xfrm>
          <a:prstGeom prst="rect">
            <a:avLst/>
          </a:prstGeom>
        </p:spPr>
        <p:txBody>
          <a:bodyPr wrap="square">
            <a:spAutoFit/>
          </a:bodyPr>
          <a:lstStyle/>
          <a:p>
            <a:pPr algn="ctr"/>
            <a:r>
              <a:rPr lang="en-US" sz="1600" b="1" dirty="0">
                <a:latin typeface="Arial" panose="020B0604020202020204" pitchFamily="34" charset="0"/>
                <a:ea typeface="Calibri" panose="020F0502020204030204" pitchFamily="34" charset="0"/>
                <a:cs typeface="Times New Roman" panose="02020603050405020304" pitchFamily="18" charset="0"/>
              </a:rPr>
              <a:t>*</a:t>
            </a:r>
            <a:r>
              <a:rPr lang="en-US" sz="1600" b="1" dirty="0">
                <a:solidFill>
                  <a:srgbClr val="FF0000"/>
                </a:solidFill>
              </a:rPr>
              <a:t>Emergency Work Orders </a:t>
            </a:r>
            <a:r>
              <a:rPr lang="en-US" sz="1600" dirty="0"/>
              <a:t>(Priority 1) must be submitted by phone 253-967-3131.</a:t>
            </a:r>
          </a:p>
        </p:txBody>
      </p:sp>
      <p:sp>
        <p:nvSpPr>
          <p:cNvPr id="4" name="TextBox 3">
            <a:extLst>
              <a:ext uri="{FF2B5EF4-FFF2-40B4-BE49-F238E27FC236}">
                <a16:creationId xmlns:a16="http://schemas.microsoft.com/office/drawing/2014/main" id="{8CE6BD62-54EC-E12D-F381-A6BCB94A7719}"/>
              </a:ext>
            </a:extLst>
          </p:cNvPr>
          <p:cNvSpPr txBox="1"/>
          <p:nvPr/>
        </p:nvSpPr>
        <p:spPr>
          <a:xfrm>
            <a:off x="0" y="1726236"/>
            <a:ext cx="1364225" cy="461665"/>
          </a:xfrm>
          <a:prstGeom prst="rect">
            <a:avLst/>
          </a:prstGeom>
          <a:solidFill>
            <a:schemeClr val="accent5"/>
          </a:solidFill>
          <a:ln w="28575">
            <a:solidFill>
              <a:schemeClr val="tx1"/>
            </a:solidFill>
          </a:ln>
        </p:spPr>
        <p:txBody>
          <a:bodyPr wrap="square" rtlCol="0">
            <a:spAutoFit/>
          </a:bodyPr>
          <a:lstStyle/>
          <a:p>
            <a:r>
              <a:rPr lang="en-US" sz="1200" dirty="0"/>
              <a:t>SM identifies deficiency</a:t>
            </a:r>
          </a:p>
        </p:txBody>
      </p:sp>
      <p:pic>
        <p:nvPicPr>
          <p:cNvPr id="5" name="Picture 4">
            <a:extLst>
              <a:ext uri="{FF2B5EF4-FFF2-40B4-BE49-F238E27FC236}">
                <a16:creationId xmlns:a16="http://schemas.microsoft.com/office/drawing/2014/main" id="{D1D7B6E2-BA30-60BE-718F-39CDC0F4AD6E}"/>
              </a:ext>
            </a:extLst>
          </p:cNvPr>
          <p:cNvPicPr>
            <a:picLocks noChangeAspect="1"/>
          </p:cNvPicPr>
          <p:nvPr/>
        </p:nvPicPr>
        <p:blipFill>
          <a:blip r:embed="rId2"/>
          <a:stretch>
            <a:fillRect/>
          </a:stretch>
        </p:blipFill>
        <p:spPr>
          <a:xfrm>
            <a:off x="1364225" y="1768075"/>
            <a:ext cx="524301" cy="377985"/>
          </a:xfrm>
          <a:prstGeom prst="rect">
            <a:avLst/>
          </a:prstGeom>
        </p:spPr>
      </p:pic>
      <p:sp>
        <p:nvSpPr>
          <p:cNvPr id="6" name="object 37">
            <a:extLst>
              <a:ext uri="{FF2B5EF4-FFF2-40B4-BE49-F238E27FC236}">
                <a16:creationId xmlns:a16="http://schemas.microsoft.com/office/drawing/2014/main" id="{A328A79E-0F51-8DB4-882A-E6DAFD84C15A}"/>
              </a:ext>
            </a:extLst>
          </p:cNvPr>
          <p:cNvSpPr txBox="1"/>
          <p:nvPr/>
        </p:nvSpPr>
        <p:spPr>
          <a:xfrm>
            <a:off x="1912205" y="1617595"/>
            <a:ext cx="1543050" cy="535371"/>
          </a:xfrm>
          <a:prstGeom prst="rect">
            <a:avLst/>
          </a:prstGeom>
          <a:solidFill>
            <a:srgbClr val="FFC000"/>
          </a:solidFill>
          <a:ln w="28575">
            <a:solidFill>
              <a:srgbClr val="000000"/>
            </a:solidFill>
          </a:ln>
        </p:spPr>
        <p:txBody>
          <a:bodyPr vert="horz" wrap="square" lIns="0" tIns="476" rIns="0" bIns="0" rtlCol="0" anchor="t">
            <a:spAutoFit/>
          </a:bodyPr>
          <a:lstStyle/>
          <a:p>
            <a:pPr marL="76200" marR="76200" indent="-5080" algn="ctr">
              <a:lnSpc>
                <a:spcPct val="103400"/>
              </a:lnSpc>
              <a:spcBef>
                <a:spcPts val="4"/>
              </a:spcBef>
            </a:pPr>
            <a:r>
              <a:rPr lang="en-US" sz="1150" dirty="0">
                <a:latin typeface="Arial"/>
                <a:cs typeface="Arial"/>
              </a:rPr>
              <a:t>SM calls emergency WO line. Provides all required information</a:t>
            </a:r>
          </a:p>
        </p:txBody>
      </p:sp>
      <p:sp>
        <p:nvSpPr>
          <p:cNvPr id="7" name="Right Arrow 6">
            <a:extLst>
              <a:ext uri="{FF2B5EF4-FFF2-40B4-BE49-F238E27FC236}">
                <a16:creationId xmlns:a16="http://schemas.microsoft.com/office/drawing/2014/main" id="{309DEB7D-7F1A-12DF-ABE1-AA38E621028D}"/>
              </a:ext>
            </a:extLst>
          </p:cNvPr>
          <p:cNvSpPr/>
          <p:nvPr/>
        </p:nvSpPr>
        <p:spPr>
          <a:xfrm>
            <a:off x="3465120" y="1834753"/>
            <a:ext cx="505276" cy="33892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BB665A1-5F39-6B3B-F9CD-5C1E7BAA726E}"/>
              </a:ext>
            </a:extLst>
          </p:cNvPr>
          <p:cNvSpPr txBox="1"/>
          <p:nvPr/>
        </p:nvSpPr>
        <p:spPr>
          <a:xfrm>
            <a:off x="3970396" y="1387506"/>
            <a:ext cx="1364225" cy="1233415"/>
          </a:xfrm>
          <a:prstGeom prst="rect">
            <a:avLst/>
          </a:prstGeom>
          <a:solidFill>
            <a:schemeClr val="accent5"/>
          </a:solidFill>
          <a:ln w="28575">
            <a:solidFill>
              <a:schemeClr val="tx1"/>
            </a:solidFill>
          </a:ln>
        </p:spPr>
        <p:txBody>
          <a:bodyPr wrap="square" lIns="91440" tIns="45720" rIns="91440" bIns="45720" rtlCol="0" anchor="t">
            <a:spAutoFit/>
          </a:bodyPr>
          <a:lstStyle/>
          <a:p>
            <a:pPr marL="76200" marR="76200" indent="-5080" algn="ctr">
              <a:lnSpc>
                <a:spcPct val="103400"/>
              </a:lnSpc>
              <a:spcBef>
                <a:spcPts val="4"/>
              </a:spcBef>
            </a:pPr>
            <a:r>
              <a:rPr lang="en-US" sz="1200" dirty="0">
                <a:cs typeface="Arial"/>
              </a:rPr>
              <a:t>SM</a:t>
            </a:r>
            <a:r>
              <a:rPr lang="en-US" sz="1200" spc="15" dirty="0">
                <a:cs typeface="Arial"/>
              </a:rPr>
              <a:t> i</a:t>
            </a:r>
            <a:r>
              <a:rPr lang="en-US" sz="1200" dirty="0">
                <a:cs typeface="Arial"/>
              </a:rPr>
              <a:t>nforms</a:t>
            </a:r>
            <a:r>
              <a:rPr lang="en-US" sz="1200" spc="146" dirty="0">
                <a:cs typeface="Arial"/>
              </a:rPr>
              <a:t> f</a:t>
            </a:r>
            <a:r>
              <a:rPr lang="en-US" sz="1200" spc="-19" dirty="0">
                <a:cs typeface="Arial"/>
              </a:rPr>
              <a:t>irst l</a:t>
            </a:r>
            <a:r>
              <a:rPr lang="en-US" sz="1200" dirty="0">
                <a:cs typeface="Arial"/>
              </a:rPr>
              <a:t>ine</a:t>
            </a:r>
            <a:r>
              <a:rPr lang="en-US" sz="1200" spc="38" dirty="0">
                <a:cs typeface="Arial"/>
              </a:rPr>
              <a:t> s</a:t>
            </a:r>
            <a:r>
              <a:rPr lang="en-US" sz="1200" spc="-8" dirty="0">
                <a:cs typeface="Arial"/>
              </a:rPr>
              <a:t>upervisor </a:t>
            </a:r>
            <a:r>
              <a:rPr lang="en-US" sz="1200" dirty="0">
                <a:cs typeface="Arial"/>
              </a:rPr>
              <a:t>&amp; </a:t>
            </a:r>
            <a:r>
              <a:rPr lang="en-US" sz="1200" spc="15" dirty="0">
                <a:cs typeface="Arial"/>
              </a:rPr>
              <a:t>Barracks </a:t>
            </a:r>
            <a:r>
              <a:rPr lang="en-US" sz="1200" dirty="0">
                <a:cs typeface="Arial"/>
              </a:rPr>
              <a:t>Manager </a:t>
            </a:r>
            <a:r>
              <a:rPr lang="en-US" sz="1200" spc="-19" dirty="0">
                <a:cs typeface="Arial"/>
              </a:rPr>
              <a:t>of </a:t>
            </a:r>
            <a:r>
              <a:rPr lang="en-US" sz="1200" spc="-8" dirty="0">
                <a:cs typeface="Arial"/>
              </a:rPr>
              <a:t>deficiency</a:t>
            </a:r>
            <a:endParaRPr lang="en-US" sz="1200" dirty="0">
              <a:cs typeface="Arial"/>
            </a:endParaRPr>
          </a:p>
        </p:txBody>
      </p:sp>
      <p:sp>
        <p:nvSpPr>
          <p:cNvPr id="9" name="Right Arrow 33">
            <a:extLst>
              <a:ext uri="{FF2B5EF4-FFF2-40B4-BE49-F238E27FC236}">
                <a16:creationId xmlns:a16="http://schemas.microsoft.com/office/drawing/2014/main" id="{92990983-9815-67E8-2F66-628A0BB70EE8}"/>
              </a:ext>
            </a:extLst>
          </p:cNvPr>
          <p:cNvSpPr/>
          <p:nvPr/>
        </p:nvSpPr>
        <p:spPr>
          <a:xfrm>
            <a:off x="5344486" y="1848979"/>
            <a:ext cx="505276" cy="33892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bject 37">
            <a:extLst>
              <a:ext uri="{FF2B5EF4-FFF2-40B4-BE49-F238E27FC236}">
                <a16:creationId xmlns:a16="http://schemas.microsoft.com/office/drawing/2014/main" id="{553F1E94-5DBF-489C-76F3-6BDFF96AFB62}"/>
              </a:ext>
            </a:extLst>
          </p:cNvPr>
          <p:cNvSpPr txBox="1"/>
          <p:nvPr/>
        </p:nvSpPr>
        <p:spPr>
          <a:xfrm>
            <a:off x="5849762" y="1617595"/>
            <a:ext cx="1465438" cy="910089"/>
          </a:xfrm>
          <a:prstGeom prst="rect">
            <a:avLst/>
          </a:prstGeom>
          <a:solidFill>
            <a:srgbClr val="FFC000"/>
          </a:solidFill>
          <a:ln w="28575">
            <a:solidFill>
              <a:srgbClr val="000000"/>
            </a:solidFill>
          </a:ln>
        </p:spPr>
        <p:txBody>
          <a:bodyPr vert="horz" wrap="square" lIns="0" tIns="476" rIns="0" bIns="0" rtlCol="0">
            <a:spAutoFit/>
          </a:bodyPr>
          <a:lstStyle/>
          <a:p>
            <a:pPr marL="76200" marR="76200" indent="-5239" algn="ctr">
              <a:lnSpc>
                <a:spcPct val="103400"/>
              </a:lnSpc>
              <a:spcBef>
                <a:spcPts val="4"/>
              </a:spcBef>
            </a:pPr>
            <a:r>
              <a:rPr lang="en-US" sz="1163" dirty="0">
                <a:latin typeface="Arial"/>
                <a:cs typeface="Arial"/>
              </a:rPr>
              <a:t>Inform 1SG, DPW NCOIC &amp; UPH to receive additional assets and assistance</a:t>
            </a:r>
            <a:endParaRPr sz="1163" dirty="0">
              <a:latin typeface="Arial"/>
              <a:cs typeface="Arial"/>
            </a:endParaRPr>
          </a:p>
        </p:txBody>
      </p:sp>
      <p:sp>
        <p:nvSpPr>
          <p:cNvPr id="11" name="Right Arrow 34">
            <a:extLst>
              <a:ext uri="{FF2B5EF4-FFF2-40B4-BE49-F238E27FC236}">
                <a16:creationId xmlns:a16="http://schemas.microsoft.com/office/drawing/2014/main" id="{20FF138B-AD86-4C53-2C63-5C1255DC6D96}"/>
              </a:ext>
            </a:extLst>
          </p:cNvPr>
          <p:cNvSpPr/>
          <p:nvPr/>
        </p:nvSpPr>
        <p:spPr>
          <a:xfrm>
            <a:off x="7345481" y="1804741"/>
            <a:ext cx="505276" cy="33892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5E77B7D-618E-C481-8BE8-F3C245E71A3D}"/>
              </a:ext>
            </a:extLst>
          </p:cNvPr>
          <p:cNvSpPr txBox="1"/>
          <p:nvPr/>
        </p:nvSpPr>
        <p:spPr>
          <a:xfrm>
            <a:off x="7831980" y="1387233"/>
            <a:ext cx="1259266" cy="1601336"/>
          </a:xfrm>
          <a:prstGeom prst="rect">
            <a:avLst/>
          </a:prstGeom>
          <a:solidFill>
            <a:schemeClr val="accent5"/>
          </a:solidFill>
          <a:ln w="28575">
            <a:solidFill>
              <a:schemeClr val="tx1"/>
            </a:solidFill>
          </a:ln>
        </p:spPr>
        <p:txBody>
          <a:bodyPr wrap="square" lIns="91440" tIns="45720" rIns="91440" bIns="45720" rtlCol="0" anchor="t">
            <a:spAutoFit/>
          </a:bodyPr>
          <a:lstStyle/>
          <a:p>
            <a:pPr marL="76200" marR="76200" indent="-5080" algn="ctr">
              <a:lnSpc>
                <a:spcPct val="103400"/>
              </a:lnSpc>
              <a:spcBef>
                <a:spcPts val="4"/>
              </a:spcBef>
            </a:pPr>
            <a:r>
              <a:rPr lang="en-US" sz="1200" dirty="0">
                <a:cs typeface="Arial"/>
              </a:rPr>
              <a:t>DPW team will respond as quickly as possible but might be 1-2 hours depending on availability</a:t>
            </a:r>
            <a:endParaRPr lang="en-US" dirty="0"/>
          </a:p>
        </p:txBody>
      </p:sp>
      <p:sp>
        <p:nvSpPr>
          <p:cNvPr id="13" name="Rectangle 12">
            <a:extLst>
              <a:ext uri="{FF2B5EF4-FFF2-40B4-BE49-F238E27FC236}">
                <a16:creationId xmlns:a16="http://schemas.microsoft.com/office/drawing/2014/main" id="{24D1FC49-C902-5A35-AABD-69F4B04CE6CB}"/>
              </a:ext>
            </a:extLst>
          </p:cNvPr>
          <p:cNvSpPr/>
          <p:nvPr/>
        </p:nvSpPr>
        <p:spPr>
          <a:xfrm>
            <a:off x="52754" y="2919669"/>
            <a:ext cx="9119118" cy="2708434"/>
          </a:xfrm>
          <a:prstGeom prst="rect">
            <a:avLst/>
          </a:prstGeom>
          <a:solidFill>
            <a:schemeClr val="bg1"/>
          </a:solidFill>
        </p:spPr>
        <p:txBody>
          <a:bodyPr wrap="square">
            <a:spAutoFit/>
          </a:bodyPr>
          <a:lstStyle/>
          <a:p>
            <a:r>
              <a:rPr lang="en-US" sz="1200" dirty="0"/>
              <a:t>If issue is harmful to Soldiers, call 911 and evacuate the building.</a:t>
            </a:r>
          </a:p>
          <a:p>
            <a:endParaRPr lang="en-US" sz="1200" dirty="0"/>
          </a:p>
          <a:p>
            <a:r>
              <a:rPr lang="en-US" sz="1200" dirty="0"/>
              <a:t>If broken water pipe is causing flood, call 911 to request Fire Department to shut off water to the building. All Soldiers in barracks must work together to stop flow of water and to protect as many rooms and property as possible. </a:t>
            </a:r>
          </a:p>
          <a:p>
            <a:endParaRPr lang="en-US" sz="1200" dirty="0"/>
          </a:p>
          <a:p>
            <a:r>
              <a:rPr lang="en-US" sz="1200" dirty="0"/>
              <a:t>**Emergency WOs must also be reported to Barracks Manager, 1SG, DPW NCOIC &amp; OHP.</a:t>
            </a:r>
          </a:p>
          <a:p>
            <a:pPr>
              <a:buFont typeface="Arial" panose="020B0604020202020204" pitchFamily="34" charset="0"/>
              <a:buChar char="•"/>
            </a:pPr>
            <a:endParaRPr lang="en-US" sz="1200" dirty="0"/>
          </a:p>
          <a:p>
            <a:pPr>
              <a:buFont typeface="Arial" panose="020B0604020202020204" pitchFamily="34" charset="0"/>
              <a:buChar char="•"/>
            </a:pPr>
            <a:r>
              <a:rPr lang="en-US" sz="1200" dirty="0"/>
              <a:t>Provide the following info when reporting an Emergency WO</a:t>
            </a:r>
            <a:r>
              <a:rPr lang="en-US" sz="1200" spc="-8" dirty="0"/>
              <a:t>:</a:t>
            </a:r>
          </a:p>
          <a:p>
            <a:pPr lvl="1">
              <a:buFont typeface="Arial" panose="020B0604020202020204" pitchFamily="34" charset="0"/>
              <a:buChar char="•"/>
            </a:pPr>
            <a:r>
              <a:rPr lang="en-US" sz="1200" dirty="0"/>
              <a:t>Problem</a:t>
            </a:r>
            <a:r>
              <a:rPr lang="en-US" sz="1200" spc="-86" dirty="0"/>
              <a:t> </a:t>
            </a:r>
            <a:r>
              <a:rPr lang="en-US" sz="1200" dirty="0"/>
              <a:t>location</a:t>
            </a:r>
            <a:r>
              <a:rPr lang="en-US" sz="1200" spc="-83" dirty="0"/>
              <a:t> </a:t>
            </a:r>
            <a:r>
              <a:rPr lang="en-US" sz="1200" spc="-8" dirty="0"/>
              <a:t>(BLDG/ROOM/ETC)</a:t>
            </a:r>
          </a:p>
          <a:p>
            <a:pPr lvl="1">
              <a:buFont typeface="Arial" panose="020B0604020202020204" pitchFamily="34" charset="0"/>
              <a:buChar char="•"/>
            </a:pPr>
            <a:r>
              <a:rPr lang="en-US" sz="1200" dirty="0"/>
              <a:t>Description</a:t>
            </a:r>
            <a:r>
              <a:rPr lang="en-US" sz="1200" spc="-131" dirty="0"/>
              <a:t> </a:t>
            </a:r>
            <a:r>
              <a:rPr lang="en-US" sz="1200" dirty="0"/>
              <a:t>of</a:t>
            </a:r>
            <a:r>
              <a:rPr lang="en-US" sz="1200" spc="4" dirty="0"/>
              <a:t> </a:t>
            </a:r>
            <a:r>
              <a:rPr lang="en-US" sz="1200" spc="41" dirty="0"/>
              <a:t>the</a:t>
            </a:r>
            <a:r>
              <a:rPr lang="en-US" sz="1200" spc="-94" dirty="0"/>
              <a:t> </a:t>
            </a:r>
            <a:r>
              <a:rPr lang="en-US" sz="1200" spc="-8" dirty="0"/>
              <a:t>problem</a:t>
            </a:r>
          </a:p>
          <a:p>
            <a:pPr lvl="1">
              <a:buFont typeface="Arial" panose="020B0604020202020204" pitchFamily="34" charset="0"/>
              <a:buChar char="•"/>
            </a:pPr>
            <a:r>
              <a:rPr lang="en-US" sz="1200" dirty="0"/>
              <a:t>POC</a:t>
            </a:r>
            <a:r>
              <a:rPr lang="en-US" sz="1200" spc="-30" dirty="0"/>
              <a:t> </a:t>
            </a:r>
            <a:r>
              <a:rPr lang="en-US" sz="1200" dirty="0"/>
              <a:t>name</a:t>
            </a:r>
            <a:r>
              <a:rPr lang="en-US" sz="1200" spc="60" dirty="0"/>
              <a:t> </a:t>
            </a:r>
            <a:r>
              <a:rPr lang="en-US" sz="1200" dirty="0"/>
              <a:t>and</a:t>
            </a:r>
            <a:r>
              <a:rPr lang="en-US" sz="1200" spc="-30" dirty="0"/>
              <a:t> </a:t>
            </a:r>
            <a:r>
              <a:rPr lang="en-US" sz="1200" dirty="0"/>
              <a:t>phone</a:t>
            </a:r>
            <a:r>
              <a:rPr lang="en-US" sz="1200" spc="-116" dirty="0"/>
              <a:t> </a:t>
            </a:r>
            <a:r>
              <a:rPr lang="en-US" sz="1200" spc="-8" dirty="0"/>
              <a:t>number </a:t>
            </a:r>
            <a:r>
              <a:rPr lang="en-US" sz="1200" dirty="0"/>
              <a:t>(POC must</a:t>
            </a:r>
            <a:r>
              <a:rPr lang="en-US" sz="1200" spc="75" dirty="0"/>
              <a:t> </a:t>
            </a:r>
            <a:r>
              <a:rPr lang="en-US" sz="1200" dirty="0"/>
              <a:t>be</a:t>
            </a:r>
            <a:r>
              <a:rPr lang="en-US" sz="1200" spc="-23" dirty="0"/>
              <a:t> available</a:t>
            </a:r>
            <a:r>
              <a:rPr lang="en-US" sz="1200" spc="-90" dirty="0"/>
              <a:t> </a:t>
            </a:r>
            <a:r>
              <a:rPr lang="en-US" sz="1200" dirty="0"/>
              <a:t>on</a:t>
            </a:r>
            <a:r>
              <a:rPr lang="en-US" sz="1200" spc="4" dirty="0"/>
              <a:t> </a:t>
            </a:r>
            <a:r>
              <a:rPr lang="en-US" sz="1200" dirty="0"/>
              <a:t>site</a:t>
            </a:r>
            <a:r>
              <a:rPr lang="en-US" sz="1200" spc="-153" dirty="0"/>
              <a:t> </a:t>
            </a:r>
            <a:r>
              <a:rPr lang="en-US" sz="1200" dirty="0"/>
              <a:t>and</a:t>
            </a:r>
            <a:r>
              <a:rPr lang="en-US" sz="1200" spc="8" dirty="0"/>
              <a:t> </a:t>
            </a:r>
            <a:r>
              <a:rPr lang="en-US" sz="1200" dirty="0"/>
              <a:t>responsive</a:t>
            </a:r>
            <a:r>
              <a:rPr lang="en-US" sz="1200" spc="-90" dirty="0"/>
              <a:t> </a:t>
            </a:r>
            <a:r>
              <a:rPr lang="en-US" sz="1200" spc="30" dirty="0"/>
              <a:t>to </a:t>
            </a:r>
            <a:r>
              <a:rPr lang="en-US" sz="1200" dirty="0"/>
              <a:t>telephonic</a:t>
            </a:r>
            <a:r>
              <a:rPr lang="en-US" sz="1200" spc="-75" dirty="0"/>
              <a:t> </a:t>
            </a:r>
            <a:r>
              <a:rPr lang="en-US" sz="1200" spc="-8" dirty="0"/>
              <a:t>contact</a:t>
            </a:r>
            <a:r>
              <a:rPr lang="en-US" sz="1200" spc="-4" dirty="0"/>
              <a:t> </a:t>
            </a:r>
            <a:r>
              <a:rPr lang="en-US" sz="1200" dirty="0"/>
              <a:t>from</a:t>
            </a:r>
            <a:r>
              <a:rPr lang="en-US" sz="1200" spc="-75" dirty="0"/>
              <a:t> </a:t>
            </a:r>
            <a:r>
              <a:rPr lang="en-US" sz="1200" spc="-15" dirty="0"/>
              <a:t>DPW)</a:t>
            </a:r>
          </a:p>
          <a:p>
            <a:pPr lvl="1">
              <a:buFont typeface="Arial" panose="020B0604020202020204" pitchFamily="34" charset="0"/>
              <a:buChar char="•"/>
            </a:pPr>
            <a:endParaRPr lang="en-US" sz="1200" spc="-15" dirty="0"/>
          </a:p>
          <a:p>
            <a:r>
              <a:rPr lang="en-US" sz="1200" dirty="0"/>
              <a:t>*Do NOT submit more than 1 work order. Submitting multiple WOs slows the system down. Contact UPH &amp; BDE Barracks Managers to get quicker results and additional assets</a:t>
            </a:r>
            <a:r>
              <a:rPr lang="en-US" sz="1400" dirty="0"/>
              <a:t>.</a:t>
            </a:r>
            <a:endParaRPr lang="en-US" sz="1400" spc="-15" dirty="0"/>
          </a:p>
        </p:txBody>
      </p:sp>
    </p:spTree>
    <p:extLst>
      <p:ext uri="{BB962C8B-B14F-4D97-AF65-F5344CB8AC3E}">
        <p14:creationId xmlns:p14="http://schemas.microsoft.com/office/powerpoint/2010/main" val="3367543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r>
              <a:rPr lang="en-US" dirty="0" err="1"/>
              <a:t>cont</a:t>
            </a:r>
            <a:r>
              <a:rPr lang="en-US" dirty="0"/>
              <a:t>)</a:t>
            </a:r>
          </a:p>
        </p:txBody>
      </p:sp>
      <p:sp>
        <p:nvSpPr>
          <p:cNvPr id="4" name="Rectangle 740"/>
          <p:cNvSpPr txBox="1">
            <a:spLocks noChangeArrowheads="1"/>
          </p:cNvSpPr>
          <p:nvPr/>
        </p:nvSpPr>
        <p:spPr bwMode="auto">
          <a:xfrm>
            <a:off x="456617" y="1100022"/>
            <a:ext cx="8965870" cy="516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b="1" dirty="0"/>
              <a:t>ArMA – how to access the 3 aspects of ArMA</a:t>
            </a:r>
            <a:br>
              <a:rPr lang="en-US" b="1" dirty="0"/>
            </a:br>
            <a:r>
              <a:rPr lang="en-US" dirty="0"/>
              <a:t>- Create a case</a:t>
            </a:r>
            <a:br>
              <a:rPr lang="en-US" dirty="0"/>
            </a:br>
            <a:r>
              <a:rPr lang="en-US" dirty="0"/>
              <a:t>- Subscribe to reports</a:t>
            </a:r>
            <a:br>
              <a:rPr lang="en-US" dirty="0"/>
            </a:br>
            <a:r>
              <a:rPr lang="en-US" dirty="0"/>
              <a:t>- Use Portal to see current status on a case</a:t>
            </a:r>
          </a:p>
          <a:p>
            <a:pPr marL="0" indent="0">
              <a:buNone/>
            </a:pPr>
            <a:endParaRPr lang="en-US" sz="2200" dirty="0">
              <a:solidFill>
                <a:srgbClr val="000000"/>
              </a:solidFill>
            </a:endParaRPr>
          </a:p>
          <a:p>
            <a:pPr marL="0" indent="0">
              <a:buNone/>
              <a:defRPr/>
            </a:pPr>
            <a:endParaRPr lang="en-US" sz="800" b="1" dirty="0">
              <a:solidFill>
                <a:srgbClr val="000000"/>
              </a:solidFill>
              <a:latin typeface="Arial"/>
            </a:endParaRPr>
          </a:p>
          <a:p>
            <a:pPr marL="0" indent="0">
              <a:buNone/>
              <a:defRPr/>
            </a:pPr>
            <a:endParaRPr lang="en-US" sz="800" b="1" dirty="0">
              <a:solidFill>
                <a:srgbClr val="000000"/>
              </a:solidFill>
              <a:latin typeface="Arial"/>
            </a:endParaRPr>
          </a:p>
        </p:txBody>
      </p:sp>
    </p:spTree>
    <p:extLst>
      <p:ext uri="{BB962C8B-B14F-4D97-AF65-F5344CB8AC3E}">
        <p14:creationId xmlns:p14="http://schemas.microsoft.com/office/powerpoint/2010/main" val="422032105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929AA6-67DA-B4ED-E8F4-F4032C677176}"/>
              </a:ext>
            </a:extLst>
          </p:cNvPr>
          <p:cNvSpPr>
            <a:spLocks noGrp="1"/>
          </p:cNvSpPr>
          <p:nvPr>
            <p:ph idx="1"/>
          </p:nvPr>
        </p:nvSpPr>
        <p:spPr>
          <a:xfrm>
            <a:off x="685800" y="1040030"/>
            <a:ext cx="7772400" cy="4351338"/>
          </a:xfrm>
        </p:spPr>
        <p:txBody>
          <a:bodyPr>
            <a:noAutofit/>
          </a:bodyPr>
          <a:lstStyle/>
          <a:p>
            <a:pPr marL="0" indent="0" algn="ctr">
              <a:buNone/>
            </a:pPr>
            <a:r>
              <a:rPr lang="en-US" sz="3200" b="1" dirty="0"/>
              <a:t>Army Maintenance Application (ArMA) </a:t>
            </a:r>
          </a:p>
        </p:txBody>
      </p:sp>
      <p:sp>
        <p:nvSpPr>
          <p:cNvPr id="3" name="Title 2">
            <a:extLst>
              <a:ext uri="{FF2B5EF4-FFF2-40B4-BE49-F238E27FC236}">
                <a16:creationId xmlns:a16="http://schemas.microsoft.com/office/drawing/2014/main" id="{B77C90CA-4DB9-EA5E-1E9C-AF85E84E7060}"/>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3494D6C5-FE66-8CF5-98C3-12E61462A7CA}"/>
              </a:ext>
            </a:extLst>
          </p:cNvPr>
          <p:cNvPicPr>
            <a:picLocks noChangeAspect="1"/>
          </p:cNvPicPr>
          <p:nvPr/>
        </p:nvPicPr>
        <p:blipFill>
          <a:blip r:embed="rId2"/>
          <a:stretch>
            <a:fillRect/>
          </a:stretch>
        </p:blipFill>
        <p:spPr>
          <a:xfrm>
            <a:off x="118183" y="1466632"/>
            <a:ext cx="4973245" cy="4999599"/>
          </a:xfrm>
          <a:prstGeom prst="rect">
            <a:avLst/>
          </a:prstGeom>
        </p:spPr>
      </p:pic>
      <p:sp>
        <p:nvSpPr>
          <p:cNvPr id="5" name="TextBox 4">
            <a:extLst>
              <a:ext uri="{FF2B5EF4-FFF2-40B4-BE49-F238E27FC236}">
                <a16:creationId xmlns:a16="http://schemas.microsoft.com/office/drawing/2014/main" id="{47130FC6-C962-E813-DF84-7504496F3FB4}"/>
              </a:ext>
            </a:extLst>
          </p:cNvPr>
          <p:cNvSpPr txBox="1"/>
          <p:nvPr/>
        </p:nvSpPr>
        <p:spPr>
          <a:xfrm>
            <a:off x="5009953" y="1552414"/>
            <a:ext cx="3529723" cy="307777"/>
          </a:xfrm>
          <a:prstGeom prst="rect">
            <a:avLst/>
          </a:prstGeom>
          <a:noFill/>
        </p:spPr>
        <p:txBody>
          <a:bodyPr wrap="square">
            <a:spAutoFit/>
          </a:bodyPr>
          <a:lstStyle/>
          <a:p>
            <a:r>
              <a:rPr lang="en-US" sz="1400" b="1" u="heavy" spc="-10" dirty="0">
                <a:solidFill>
                  <a:srgbClr val="0562C1"/>
                </a:solidFill>
                <a:uFill>
                  <a:solidFill>
                    <a:srgbClr val="0562C1"/>
                  </a:solidFill>
                </a:uFill>
                <a:latin typeface="Arial"/>
                <a:cs typeface="Arial"/>
                <a:hlinkClick r:id="rId3"/>
              </a:rPr>
              <a:t>https://www.ArmyMaintenance.com</a:t>
            </a:r>
            <a:r>
              <a:rPr lang="en-US" sz="1400" b="1" spc="-10" dirty="0">
                <a:solidFill>
                  <a:srgbClr val="0562C1"/>
                </a:solidFill>
                <a:latin typeface="Arial"/>
                <a:cs typeface="Arial"/>
                <a:hlinkClick r:id="rId3"/>
              </a:rPr>
              <a:t> </a:t>
            </a:r>
            <a:endParaRPr lang="en-US" sz="1400" dirty="0"/>
          </a:p>
        </p:txBody>
      </p:sp>
      <p:sp>
        <p:nvSpPr>
          <p:cNvPr id="7" name="TextBox 6">
            <a:extLst>
              <a:ext uri="{FF2B5EF4-FFF2-40B4-BE49-F238E27FC236}">
                <a16:creationId xmlns:a16="http://schemas.microsoft.com/office/drawing/2014/main" id="{1BAE0459-5B46-3351-8705-1A63DF13EE13}"/>
              </a:ext>
            </a:extLst>
          </p:cNvPr>
          <p:cNvSpPr txBox="1"/>
          <p:nvPr/>
        </p:nvSpPr>
        <p:spPr>
          <a:xfrm>
            <a:off x="5009953" y="2286793"/>
            <a:ext cx="4673110" cy="3785652"/>
          </a:xfrm>
          <a:prstGeom prst="rect">
            <a:avLst/>
          </a:prstGeom>
          <a:noFill/>
        </p:spPr>
        <p:txBody>
          <a:bodyPr wrap="square">
            <a:spAutoFit/>
          </a:bodyPr>
          <a:lstStyle/>
          <a:p>
            <a:pPr marL="0" indent="0">
              <a:buFont typeface="Wingdings" panose="05000000000000000000" pitchFamily="2" charset="2"/>
              <a:buNone/>
            </a:pPr>
            <a:r>
              <a:rPr lang="en-US" sz="2400" b="1" dirty="0">
                <a:solidFill>
                  <a:srgbClr val="FF0000"/>
                </a:solidFill>
              </a:rPr>
              <a:t>ArMA</a:t>
            </a:r>
          </a:p>
          <a:p>
            <a:pPr marL="0" indent="0">
              <a:buFont typeface="Wingdings" panose="05000000000000000000" pitchFamily="2" charset="2"/>
              <a:buNone/>
            </a:pPr>
            <a:r>
              <a:rPr lang="en-US" sz="2400" b="1" dirty="0">
                <a:solidFill>
                  <a:srgbClr val="FF0000"/>
                </a:solidFill>
              </a:rPr>
              <a:t>Ar</a:t>
            </a:r>
            <a:r>
              <a:rPr lang="en-US" sz="2400" b="1" dirty="0"/>
              <a:t>my</a:t>
            </a:r>
          </a:p>
          <a:p>
            <a:pPr marL="0" indent="0">
              <a:buFont typeface="Wingdings" panose="05000000000000000000" pitchFamily="2" charset="2"/>
              <a:buNone/>
            </a:pPr>
            <a:r>
              <a:rPr lang="en-US" sz="2400" b="1" dirty="0">
                <a:solidFill>
                  <a:srgbClr val="FF0000"/>
                </a:solidFill>
              </a:rPr>
              <a:t>M</a:t>
            </a:r>
            <a:r>
              <a:rPr lang="en-US" sz="2400" b="1" dirty="0"/>
              <a:t>aintenance</a:t>
            </a:r>
          </a:p>
          <a:p>
            <a:pPr marL="0" indent="0">
              <a:buFont typeface="Wingdings" panose="05000000000000000000" pitchFamily="2" charset="2"/>
              <a:buNone/>
            </a:pPr>
            <a:r>
              <a:rPr lang="en-US" sz="2400" b="1" dirty="0">
                <a:solidFill>
                  <a:srgbClr val="FF0000"/>
                </a:solidFill>
              </a:rPr>
              <a:t>A</a:t>
            </a:r>
            <a:r>
              <a:rPr lang="en-US" sz="2400" b="1" dirty="0"/>
              <a:t>pplication</a:t>
            </a:r>
          </a:p>
          <a:p>
            <a:pPr marL="0" indent="0">
              <a:buFont typeface="Wingdings" panose="05000000000000000000" pitchFamily="2" charset="2"/>
              <a:buNone/>
            </a:pPr>
            <a:endParaRPr lang="en-US" sz="2400" dirty="0"/>
          </a:p>
          <a:p>
            <a:pPr marL="0" indent="0">
              <a:buFont typeface="Wingdings" panose="05000000000000000000" pitchFamily="2" charset="2"/>
              <a:buNone/>
            </a:pPr>
            <a:r>
              <a:rPr lang="en-US" sz="2400" dirty="0"/>
              <a:t>Used for Barracks,</a:t>
            </a:r>
          </a:p>
          <a:p>
            <a:pPr marL="0" indent="0">
              <a:buFont typeface="Wingdings" panose="05000000000000000000" pitchFamily="2" charset="2"/>
              <a:buNone/>
            </a:pPr>
            <a:r>
              <a:rPr lang="en-US" sz="2400" dirty="0"/>
              <a:t>COFs, </a:t>
            </a:r>
            <a:r>
              <a:rPr lang="en-US" sz="2400" dirty="0" err="1"/>
              <a:t>Motorpools</a:t>
            </a:r>
            <a:r>
              <a:rPr lang="en-US" sz="2400" dirty="0"/>
              <a:t>, </a:t>
            </a:r>
          </a:p>
          <a:p>
            <a:pPr marL="0" indent="0">
              <a:buFont typeface="Wingdings" panose="05000000000000000000" pitchFamily="2" charset="2"/>
              <a:buNone/>
            </a:pPr>
            <a:r>
              <a:rPr lang="en-US" sz="2400" dirty="0"/>
              <a:t>HQ Offices </a:t>
            </a:r>
          </a:p>
          <a:p>
            <a:pPr marL="0" indent="0">
              <a:buFont typeface="Wingdings" panose="05000000000000000000" pitchFamily="2" charset="2"/>
              <a:buNone/>
            </a:pPr>
            <a:r>
              <a:rPr lang="en-US" sz="2400" dirty="0"/>
              <a:t>Any Facility of JBLM</a:t>
            </a:r>
          </a:p>
          <a:p>
            <a:pPr marL="0" indent="0">
              <a:buFont typeface="Wingdings" panose="05000000000000000000" pitchFamily="2" charset="2"/>
              <a:buNone/>
            </a:pPr>
            <a:r>
              <a:rPr lang="en-US" sz="2400" b="1" u="sng" dirty="0"/>
              <a:t>Except </a:t>
            </a:r>
            <a:r>
              <a:rPr lang="en-US" sz="2400" dirty="0"/>
              <a:t>On Post Housing</a:t>
            </a:r>
          </a:p>
        </p:txBody>
      </p:sp>
    </p:spTree>
    <p:extLst>
      <p:ext uri="{BB962C8B-B14F-4D97-AF65-F5344CB8AC3E}">
        <p14:creationId xmlns:p14="http://schemas.microsoft.com/office/powerpoint/2010/main" val="101913602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ArMA -  </a:t>
            </a:r>
            <a:r>
              <a:rPr lang="en-US" spc="-5" dirty="0"/>
              <a:t>Creating ArMA Account</a:t>
            </a:r>
            <a:endParaRPr lang="en-US" dirty="0"/>
          </a:p>
        </p:txBody>
      </p:sp>
      <p:sp>
        <p:nvSpPr>
          <p:cNvPr id="4" name="object 23">
            <a:extLst>
              <a:ext uri="{FF2B5EF4-FFF2-40B4-BE49-F238E27FC236}">
                <a16:creationId xmlns:a16="http://schemas.microsoft.com/office/drawing/2014/main" id="{420820B5-67F8-C2F6-DE33-A6A0093CAFE2}"/>
              </a:ext>
            </a:extLst>
          </p:cNvPr>
          <p:cNvSpPr txBox="1"/>
          <p:nvPr/>
        </p:nvSpPr>
        <p:spPr>
          <a:xfrm>
            <a:off x="1449983" y="1132067"/>
            <a:ext cx="535967" cy="228909"/>
          </a:xfrm>
          <a:prstGeom prst="rect">
            <a:avLst/>
          </a:prstGeom>
        </p:spPr>
        <p:txBody>
          <a:bodyPr vert="horz" wrap="square" lIns="0" tIns="13335" rIns="0" bIns="0" rtlCol="0">
            <a:spAutoFit/>
          </a:bodyPr>
          <a:lstStyle/>
          <a:p>
            <a:pPr marL="12700">
              <a:lnSpc>
                <a:spcPct val="100000"/>
              </a:lnSpc>
              <a:spcBef>
                <a:spcPts val="105"/>
              </a:spcBef>
            </a:pPr>
            <a:r>
              <a:rPr lang="en-US" sz="1400" spc="-5" dirty="0">
                <a:latin typeface="Arial"/>
                <a:cs typeface="Arial"/>
              </a:rPr>
              <a:t>Step 1</a:t>
            </a:r>
            <a:endParaRPr sz="1400" dirty="0">
              <a:latin typeface="Arial"/>
              <a:cs typeface="Arial"/>
            </a:endParaRPr>
          </a:p>
        </p:txBody>
      </p:sp>
      <p:pic>
        <p:nvPicPr>
          <p:cNvPr id="5" name="Picture 4">
            <a:extLst>
              <a:ext uri="{FF2B5EF4-FFF2-40B4-BE49-F238E27FC236}">
                <a16:creationId xmlns:a16="http://schemas.microsoft.com/office/drawing/2014/main" id="{A3AE85D3-59BD-25EF-F408-7AC649B0F4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477" y="1442684"/>
            <a:ext cx="3168981" cy="5074050"/>
          </a:xfrm>
          <a:prstGeom prst="rect">
            <a:avLst/>
          </a:prstGeom>
        </p:spPr>
      </p:pic>
      <p:sp>
        <p:nvSpPr>
          <p:cNvPr id="6" name="object 23">
            <a:extLst>
              <a:ext uri="{FF2B5EF4-FFF2-40B4-BE49-F238E27FC236}">
                <a16:creationId xmlns:a16="http://schemas.microsoft.com/office/drawing/2014/main" id="{A9FB7846-2A43-B31D-7F0D-55699C817321}"/>
              </a:ext>
            </a:extLst>
          </p:cNvPr>
          <p:cNvSpPr txBox="1"/>
          <p:nvPr/>
        </p:nvSpPr>
        <p:spPr>
          <a:xfrm>
            <a:off x="5962778" y="1147511"/>
            <a:ext cx="535967" cy="228909"/>
          </a:xfrm>
          <a:prstGeom prst="rect">
            <a:avLst/>
          </a:prstGeom>
        </p:spPr>
        <p:txBody>
          <a:bodyPr vert="horz" wrap="square" lIns="0" tIns="13335" rIns="0" bIns="0" rtlCol="0">
            <a:spAutoFit/>
          </a:bodyPr>
          <a:lstStyle/>
          <a:p>
            <a:pPr marL="12700">
              <a:lnSpc>
                <a:spcPct val="100000"/>
              </a:lnSpc>
              <a:spcBef>
                <a:spcPts val="105"/>
              </a:spcBef>
            </a:pPr>
            <a:r>
              <a:rPr lang="en-US" sz="1400" spc="-5" dirty="0">
                <a:latin typeface="Arial"/>
                <a:cs typeface="Arial"/>
              </a:rPr>
              <a:t>Step 2</a:t>
            </a:r>
            <a:endParaRPr sz="1400" dirty="0">
              <a:latin typeface="Arial"/>
              <a:cs typeface="Arial"/>
            </a:endParaRPr>
          </a:p>
        </p:txBody>
      </p:sp>
      <p:sp>
        <p:nvSpPr>
          <p:cNvPr id="7" name="object 3">
            <a:extLst>
              <a:ext uri="{FF2B5EF4-FFF2-40B4-BE49-F238E27FC236}">
                <a16:creationId xmlns:a16="http://schemas.microsoft.com/office/drawing/2014/main" id="{5F2568D9-980E-71B7-D439-BB2A5257BD9E}"/>
              </a:ext>
            </a:extLst>
          </p:cNvPr>
          <p:cNvSpPr/>
          <p:nvPr/>
        </p:nvSpPr>
        <p:spPr>
          <a:xfrm>
            <a:off x="4876746" y="1442684"/>
            <a:ext cx="2567353" cy="5074050"/>
          </a:xfrm>
          <a:prstGeom prst="rect">
            <a:avLst/>
          </a:prstGeom>
          <a:blipFill>
            <a:blip r:embed="rId3" cstate="print"/>
            <a:stretch>
              <a:fillRect/>
            </a:stretch>
          </a:blipFill>
        </p:spPr>
        <p:txBody>
          <a:bodyPr wrap="square" lIns="0" tIns="0" rIns="0" bIns="0" rtlCol="0"/>
          <a:lstStyle/>
          <a:p>
            <a:endParaRPr/>
          </a:p>
        </p:txBody>
      </p:sp>
      <p:sp>
        <p:nvSpPr>
          <p:cNvPr id="8" name="object 10">
            <a:extLst>
              <a:ext uri="{FF2B5EF4-FFF2-40B4-BE49-F238E27FC236}">
                <a16:creationId xmlns:a16="http://schemas.microsoft.com/office/drawing/2014/main" id="{3DAFC2A8-6B53-4EFD-9F8E-676952E5EBDD}"/>
              </a:ext>
            </a:extLst>
          </p:cNvPr>
          <p:cNvSpPr/>
          <p:nvPr/>
        </p:nvSpPr>
        <p:spPr>
          <a:xfrm rot="13248530">
            <a:off x="2461270" y="4100829"/>
            <a:ext cx="638175" cy="615314"/>
          </a:xfrm>
          <a:custGeom>
            <a:avLst/>
            <a:gdLst/>
            <a:ahLst/>
            <a:cxnLst/>
            <a:rect l="l" t="t" r="r" b="b"/>
            <a:pathLst>
              <a:path w="850900" h="820420">
                <a:moveTo>
                  <a:pt x="842771" y="289433"/>
                </a:moveTo>
                <a:lnTo>
                  <a:pt x="774318" y="217043"/>
                </a:lnTo>
                <a:lnTo>
                  <a:pt x="136778" y="820039"/>
                </a:lnTo>
                <a:lnTo>
                  <a:pt x="0" y="675259"/>
                </a:lnTo>
                <a:lnTo>
                  <a:pt x="637412" y="72389"/>
                </a:lnTo>
                <a:lnTo>
                  <a:pt x="568959" y="0"/>
                </a:lnTo>
                <a:lnTo>
                  <a:pt x="850518" y="7874"/>
                </a:lnTo>
                <a:lnTo>
                  <a:pt x="842771" y="289433"/>
                </a:lnTo>
                <a:close/>
              </a:path>
            </a:pathLst>
          </a:custGeom>
          <a:solidFill>
            <a:srgbClr val="FF0000"/>
          </a:solidFill>
          <a:ln w="12700">
            <a:solidFill>
              <a:srgbClr val="000000"/>
            </a:solidFill>
          </a:ln>
        </p:spPr>
        <p:txBody>
          <a:bodyPr wrap="square" lIns="0" tIns="0" rIns="0" bIns="0" rtlCol="0"/>
          <a:lstStyle/>
          <a:p>
            <a:endParaRPr sz="1350"/>
          </a:p>
        </p:txBody>
      </p:sp>
      <p:cxnSp>
        <p:nvCxnSpPr>
          <p:cNvPr id="13" name="Straight Arrow Connector 12">
            <a:extLst>
              <a:ext uri="{FF2B5EF4-FFF2-40B4-BE49-F238E27FC236}">
                <a16:creationId xmlns:a16="http://schemas.microsoft.com/office/drawing/2014/main" id="{5700D8E1-2385-7D79-8010-845892C3FB85}"/>
              </a:ext>
            </a:extLst>
          </p:cNvPr>
          <p:cNvCxnSpPr/>
          <p:nvPr/>
        </p:nvCxnSpPr>
        <p:spPr>
          <a:xfrm flipH="1">
            <a:off x="5944119" y="3429000"/>
            <a:ext cx="1545535" cy="32240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4" name="object 18">
            <a:extLst>
              <a:ext uri="{FF2B5EF4-FFF2-40B4-BE49-F238E27FC236}">
                <a16:creationId xmlns:a16="http://schemas.microsoft.com/office/drawing/2014/main" id="{D093A8EA-AC03-EEDA-B1C0-80E8DE6F66A4}"/>
              </a:ext>
            </a:extLst>
          </p:cNvPr>
          <p:cNvSpPr txBox="1"/>
          <p:nvPr/>
        </p:nvSpPr>
        <p:spPr>
          <a:xfrm>
            <a:off x="6938832" y="3198378"/>
            <a:ext cx="2426677" cy="197490"/>
          </a:xfrm>
          <a:prstGeom prst="rect">
            <a:avLst/>
          </a:prstGeom>
        </p:spPr>
        <p:txBody>
          <a:bodyPr vert="horz" wrap="square" lIns="0" tIns="12700" rIns="0" bIns="0" rtlCol="0">
            <a:spAutoFit/>
          </a:bodyPr>
          <a:lstStyle/>
          <a:p>
            <a:pPr marL="212090" marR="5080" indent="-200025">
              <a:lnSpc>
                <a:spcPct val="100000"/>
              </a:lnSpc>
              <a:spcBef>
                <a:spcPts val="100"/>
              </a:spcBef>
            </a:pPr>
            <a:r>
              <a:rPr lang="en-US" sz="1200" b="1" dirty="0">
                <a:latin typeface="Arial"/>
                <a:cs typeface="Arial"/>
              </a:rPr>
              <a:t>Email can be military or </a:t>
            </a:r>
            <a:r>
              <a:rPr lang="en-US" sz="1200" b="1" dirty="0">
                <a:solidFill>
                  <a:srgbClr val="FF0000"/>
                </a:solidFill>
                <a:latin typeface="Arial"/>
                <a:cs typeface="Arial"/>
              </a:rPr>
              <a:t>civilian. </a:t>
            </a:r>
            <a:endParaRPr sz="1200" dirty="0">
              <a:latin typeface="Arial"/>
              <a:cs typeface="Arial"/>
            </a:endParaRPr>
          </a:p>
        </p:txBody>
      </p:sp>
      <p:cxnSp>
        <p:nvCxnSpPr>
          <p:cNvPr id="17" name="Straight Arrow Connector 16">
            <a:extLst>
              <a:ext uri="{FF2B5EF4-FFF2-40B4-BE49-F238E27FC236}">
                <a16:creationId xmlns:a16="http://schemas.microsoft.com/office/drawing/2014/main" id="{8564041A-A23D-1C5B-432C-EBAC9E870222}"/>
              </a:ext>
            </a:extLst>
          </p:cNvPr>
          <p:cNvCxnSpPr/>
          <p:nvPr/>
        </p:nvCxnSpPr>
        <p:spPr>
          <a:xfrm flipH="1">
            <a:off x="6570238" y="4286812"/>
            <a:ext cx="1010433" cy="24334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8" name="object 18">
            <a:extLst>
              <a:ext uri="{FF2B5EF4-FFF2-40B4-BE49-F238E27FC236}">
                <a16:creationId xmlns:a16="http://schemas.microsoft.com/office/drawing/2014/main" id="{493CEBAC-CC93-DBDF-F592-DC6FC2DCD34F}"/>
              </a:ext>
            </a:extLst>
          </p:cNvPr>
          <p:cNvSpPr txBox="1"/>
          <p:nvPr/>
        </p:nvSpPr>
        <p:spPr>
          <a:xfrm>
            <a:off x="7202472" y="4408486"/>
            <a:ext cx="2071691" cy="751488"/>
          </a:xfrm>
          <a:prstGeom prst="rect">
            <a:avLst/>
          </a:prstGeom>
        </p:spPr>
        <p:txBody>
          <a:bodyPr vert="horz" wrap="square" lIns="0" tIns="12700" rIns="0" bIns="0" rtlCol="0">
            <a:spAutoFit/>
          </a:bodyPr>
          <a:lstStyle/>
          <a:p>
            <a:pPr marL="212090" marR="5080" indent="-200025">
              <a:lnSpc>
                <a:spcPct val="100000"/>
              </a:lnSpc>
              <a:spcBef>
                <a:spcPts val="100"/>
              </a:spcBef>
            </a:pPr>
            <a:r>
              <a:rPr lang="en-US" sz="1200" b="1" dirty="0">
                <a:solidFill>
                  <a:srgbClr val="FF0000"/>
                </a:solidFill>
                <a:latin typeface="Arial"/>
                <a:cs typeface="Arial"/>
              </a:rPr>
              <a:t>Sponsor Email </a:t>
            </a:r>
            <a:r>
              <a:rPr lang="en-US" sz="1200" b="1" dirty="0">
                <a:latin typeface="Arial"/>
                <a:cs typeface="Arial"/>
              </a:rPr>
              <a:t>must be </a:t>
            </a:r>
            <a:r>
              <a:rPr lang="en-US" sz="1200" b="1" dirty="0">
                <a:solidFill>
                  <a:srgbClr val="FF0000"/>
                </a:solidFill>
                <a:cs typeface="Arial"/>
              </a:rPr>
              <a:t>@army.mil  </a:t>
            </a:r>
            <a:r>
              <a:rPr lang="en-US" sz="1200" b="1" dirty="0">
                <a:cs typeface="Arial"/>
              </a:rPr>
              <a:t>and </a:t>
            </a:r>
            <a:r>
              <a:rPr lang="en-US" sz="1200" b="1" dirty="0">
                <a:latin typeface="Arial"/>
                <a:cs typeface="Arial"/>
              </a:rPr>
              <a:t>must be confirmed within 30 days.</a:t>
            </a:r>
            <a:endParaRPr sz="1200" b="1" dirty="0">
              <a:latin typeface="Arial"/>
              <a:cs typeface="Arial"/>
            </a:endParaRPr>
          </a:p>
        </p:txBody>
      </p:sp>
    </p:spTree>
    <p:extLst>
      <p:ext uri="{BB962C8B-B14F-4D97-AF65-F5344CB8AC3E}">
        <p14:creationId xmlns:p14="http://schemas.microsoft.com/office/powerpoint/2010/main" val="126616497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584519"/>
          </a:xfrm>
        </p:spPr>
        <p:txBody>
          <a:bodyPr/>
          <a:lstStyle/>
          <a:p>
            <a:pPr marL="12700" marR="5080" indent="286385">
              <a:lnSpc>
                <a:spcPct val="127099"/>
              </a:lnSpc>
              <a:spcBef>
                <a:spcPts val="100"/>
              </a:spcBef>
            </a:pPr>
            <a:r>
              <a:rPr lang="en-US" spc="-5" dirty="0"/>
              <a:t>Creating ArMA Account</a:t>
            </a:r>
            <a:endParaRPr lang="en-US" dirty="0">
              <a:solidFill>
                <a:srgbClr val="000000"/>
              </a:solidFill>
            </a:endParaRPr>
          </a:p>
        </p:txBody>
      </p:sp>
      <p:sp>
        <p:nvSpPr>
          <p:cNvPr id="4" name="object 23">
            <a:extLst>
              <a:ext uri="{FF2B5EF4-FFF2-40B4-BE49-F238E27FC236}">
                <a16:creationId xmlns:a16="http://schemas.microsoft.com/office/drawing/2014/main" id="{DDC41D13-CF39-9424-03C7-EA5DE92E8641}"/>
              </a:ext>
            </a:extLst>
          </p:cNvPr>
          <p:cNvSpPr txBox="1"/>
          <p:nvPr/>
        </p:nvSpPr>
        <p:spPr>
          <a:xfrm>
            <a:off x="3956271" y="1375150"/>
            <a:ext cx="535967" cy="228909"/>
          </a:xfrm>
          <a:prstGeom prst="rect">
            <a:avLst/>
          </a:prstGeom>
        </p:spPr>
        <p:txBody>
          <a:bodyPr vert="horz" wrap="square" lIns="0" tIns="13335" rIns="0" bIns="0" rtlCol="0">
            <a:spAutoFit/>
          </a:bodyPr>
          <a:lstStyle/>
          <a:p>
            <a:pPr marL="12700">
              <a:lnSpc>
                <a:spcPct val="100000"/>
              </a:lnSpc>
              <a:spcBef>
                <a:spcPts val="105"/>
              </a:spcBef>
            </a:pPr>
            <a:r>
              <a:rPr lang="en-US" sz="1400" spc="-5" dirty="0">
                <a:latin typeface="Arial"/>
                <a:cs typeface="Arial"/>
              </a:rPr>
              <a:t>Step 3</a:t>
            </a:r>
            <a:endParaRPr sz="1400" dirty="0">
              <a:latin typeface="Arial"/>
              <a:cs typeface="Arial"/>
            </a:endParaRPr>
          </a:p>
        </p:txBody>
      </p:sp>
      <p:pic>
        <p:nvPicPr>
          <p:cNvPr id="5" name="Picture 4">
            <a:extLst>
              <a:ext uri="{FF2B5EF4-FFF2-40B4-BE49-F238E27FC236}">
                <a16:creationId xmlns:a16="http://schemas.microsoft.com/office/drawing/2014/main" id="{1C175FE9-3A13-886B-A4E8-E481FBC36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5176" y="1705479"/>
            <a:ext cx="2558158" cy="4871885"/>
          </a:xfrm>
          <a:prstGeom prst="rect">
            <a:avLst/>
          </a:prstGeom>
        </p:spPr>
      </p:pic>
      <p:sp>
        <p:nvSpPr>
          <p:cNvPr id="6" name="object 18">
            <a:extLst>
              <a:ext uri="{FF2B5EF4-FFF2-40B4-BE49-F238E27FC236}">
                <a16:creationId xmlns:a16="http://schemas.microsoft.com/office/drawing/2014/main" id="{33BB0896-7A93-A852-07BD-FA677C272424}"/>
              </a:ext>
            </a:extLst>
          </p:cNvPr>
          <p:cNvSpPr txBox="1"/>
          <p:nvPr/>
        </p:nvSpPr>
        <p:spPr>
          <a:xfrm>
            <a:off x="609957" y="1967143"/>
            <a:ext cx="1881937" cy="394980"/>
          </a:xfrm>
          <a:prstGeom prst="rect">
            <a:avLst/>
          </a:prstGeom>
        </p:spPr>
        <p:txBody>
          <a:bodyPr vert="horz" wrap="square" lIns="0" tIns="12700" rIns="0" bIns="0" rtlCol="0" anchor="t">
            <a:spAutoFit/>
          </a:bodyPr>
          <a:lstStyle/>
          <a:p>
            <a:pPr marL="212090" marR="5080" indent="-200025">
              <a:lnSpc>
                <a:spcPct val="100000"/>
              </a:lnSpc>
              <a:spcBef>
                <a:spcPts val="100"/>
              </a:spcBef>
            </a:pPr>
            <a:r>
              <a:rPr lang="en-US" sz="1200" b="1" dirty="0">
                <a:latin typeface="Arial"/>
                <a:cs typeface="Arial"/>
              </a:rPr>
              <a:t>Recommend using both</a:t>
            </a:r>
          </a:p>
          <a:p>
            <a:pPr marL="212090" marR="5080" indent="-200025" algn="ctr">
              <a:lnSpc>
                <a:spcPct val="100000"/>
              </a:lnSpc>
              <a:spcBef>
                <a:spcPts val="100"/>
              </a:spcBef>
            </a:pPr>
            <a:r>
              <a:rPr lang="en-US" sz="1200" b="1" dirty="0">
                <a:solidFill>
                  <a:srgbClr val="FF0000"/>
                </a:solidFill>
                <a:latin typeface="Arial"/>
                <a:cs typeface="Arial"/>
              </a:rPr>
              <a:t>text &amp; email</a:t>
            </a:r>
            <a:r>
              <a:rPr lang="en-US" sz="1200" b="1" dirty="0">
                <a:latin typeface="Arial"/>
                <a:cs typeface="Arial"/>
              </a:rPr>
              <a:t> </a:t>
            </a:r>
            <a:endParaRPr sz="1200" b="1" dirty="0">
              <a:latin typeface="Arial"/>
              <a:cs typeface="Arial"/>
            </a:endParaRPr>
          </a:p>
        </p:txBody>
      </p:sp>
      <p:cxnSp>
        <p:nvCxnSpPr>
          <p:cNvPr id="7" name="Straight Arrow Connector 6">
            <a:extLst>
              <a:ext uri="{FF2B5EF4-FFF2-40B4-BE49-F238E27FC236}">
                <a16:creationId xmlns:a16="http://schemas.microsoft.com/office/drawing/2014/main" id="{95A7A788-4B21-5A7D-26EF-AAB5CFA86D29}"/>
              </a:ext>
            </a:extLst>
          </p:cNvPr>
          <p:cNvCxnSpPr/>
          <p:nvPr/>
        </p:nvCxnSpPr>
        <p:spPr>
          <a:xfrm>
            <a:off x="1969803" y="2362123"/>
            <a:ext cx="975373" cy="584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bject 18">
            <a:extLst>
              <a:ext uri="{FF2B5EF4-FFF2-40B4-BE49-F238E27FC236}">
                <a16:creationId xmlns:a16="http://schemas.microsoft.com/office/drawing/2014/main" id="{9CA2DCFE-44F2-287A-4A27-AD7876B3534F}"/>
              </a:ext>
            </a:extLst>
          </p:cNvPr>
          <p:cNvSpPr txBox="1"/>
          <p:nvPr/>
        </p:nvSpPr>
        <p:spPr>
          <a:xfrm>
            <a:off x="212279" y="4451071"/>
            <a:ext cx="2426677" cy="197490"/>
          </a:xfrm>
          <a:prstGeom prst="rect">
            <a:avLst/>
          </a:prstGeom>
        </p:spPr>
        <p:txBody>
          <a:bodyPr vert="horz" wrap="square" lIns="0" tIns="12700" rIns="0" bIns="0" rtlCol="0">
            <a:spAutoFit/>
          </a:bodyPr>
          <a:lstStyle/>
          <a:p>
            <a:pPr marL="212090" marR="5080" indent="-200025">
              <a:lnSpc>
                <a:spcPct val="100000"/>
              </a:lnSpc>
              <a:spcBef>
                <a:spcPts val="100"/>
              </a:spcBef>
            </a:pPr>
            <a:r>
              <a:rPr lang="en-US" sz="1200" b="1" dirty="0">
                <a:latin typeface="Arial"/>
                <a:cs typeface="Arial"/>
              </a:rPr>
              <a:t>BLDG the Soldier lives in </a:t>
            </a:r>
            <a:endParaRPr sz="1200" b="1" dirty="0">
              <a:latin typeface="Arial"/>
              <a:cs typeface="Arial"/>
            </a:endParaRPr>
          </a:p>
        </p:txBody>
      </p:sp>
      <p:cxnSp>
        <p:nvCxnSpPr>
          <p:cNvPr id="11" name="Straight Arrow Connector 10">
            <a:extLst>
              <a:ext uri="{FF2B5EF4-FFF2-40B4-BE49-F238E27FC236}">
                <a16:creationId xmlns:a16="http://schemas.microsoft.com/office/drawing/2014/main" id="{09A7A5A8-E16D-DF5B-6A5B-5D6A9529525D}"/>
              </a:ext>
            </a:extLst>
          </p:cNvPr>
          <p:cNvCxnSpPr>
            <a:cxnSpLocks/>
          </p:cNvCxnSpPr>
          <p:nvPr/>
        </p:nvCxnSpPr>
        <p:spPr>
          <a:xfrm>
            <a:off x="1899662" y="4594394"/>
            <a:ext cx="1116100" cy="364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FF7D426-80C2-8EAC-9AC5-E8F04E536212}"/>
              </a:ext>
            </a:extLst>
          </p:cNvPr>
          <p:cNvCxnSpPr/>
          <p:nvPr/>
        </p:nvCxnSpPr>
        <p:spPr>
          <a:xfrm flipH="1">
            <a:off x="4022318" y="3429000"/>
            <a:ext cx="2736035" cy="493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bject 18">
            <a:extLst>
              <a:ext uri="{FF2B5EF4-FFF2-40B4-BE49-F238E27FC236}">
                <a16:creationId xmlns:a16="http://schemas.microsoft.com/office/drawing/2014/main" id="{2FF5C47C-AEE8-E5AB-F46A-E581C365A268}"/>
              </a:ext>
            </a:extLst>
          </p:cNvPr>
          <p:cNvSpPr txBox="1"/>
          <p:nvPr/>
        </p:nvSpPr>
        <p:spPr>
          <a:xfrm>
            <a:off x="6616945" y="3053256"/>
            <a:ext cx="2437100" cy="751488"/>
          </a:xfrm>
          <a:prstGeom prst="rect">
            <a:avLst/>
          </a:prstGeom>
        </p:spPr>
        <p:txBody>
          <a:bodyPr vert="horz" wrap="square" lIns="0" tIns="12700" rIns="0" bIns="0" rtlCol="0" anchor="t">
            <a:spAutoFit/>
          </a:bodyPr>
          <a:lstStyle/>
          <a:p>
            <a:pPr marL="212090" marR="5080" indent="-200025">
              <a:lnSpc>
                <a:spcPct val="100000"/>
              </a:lnSpc>
              <a:spcBef>
                <a:spcPts val="100"/>
              </a:spcBef>
            </a:pPr>
            <a:r>
              <a:rPr lang="en-US" sz="1200" b="1" dirty="0">
                <a:latin typeface="Arial"/>
                <a:cs typeface="Arial"/>
              </a:rPr>
              <a:t>Both should read JBLM as this will allow Soldier to easily  find their associated BLDG and unit in the next two fields  </a:t>
            </a:r>
            <a:endParaRPr sz="1200" b="1" dirty="0">
              <a:latin typeface="Arial"/>
              <a:cs typeface="Arial"/>
            </a:endParaRPr>
          </a:p>
        </p:txBody>
      </p:sp>
      <p:cxnSp>
        <p:nvCxnSpPr>
          <p:cNvPr id="16" name="Straight Arrow Connector 15">
            <a:extLst>
              <a:ext uri="{FF2B5EF4-FFF2-40B4-BE49-F238E27FC236}">
                <a16:creationId xmlns:a16="http://schemas.microsoft.com/office/drawing/2014/main" id="{C7585B89-265D-1F41-EE13-799AAEBD80FF}"/>
              </a:ext>
            </a:extLst>
          </p:cNvPr>
          <p:cNvCxnSpPr>
            <a:cxnSpLocks/>
          </p:cNvCxnSpPr>
          <p:nvPr/>
        </p:nvCxnSpPr>
        <p:spPr>
          <a:xfrm flipH="1">
            <a:off x="3780692" y="3806106"/>
            <a:ext cx="3025846" cy="644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bject 18">
            <a:extLst>
              <a:ext uri="{FF2B5EF4-FFF2-40B4-BE49-F238E27FC236}">
                <a16:creationId xmlns:a16="http://schemas.microsoft.com/office/drawing/2014/main" id="{5C098607-7AC4-D48E-0DAE-8B02BF32F8C4}"/>
              </a:ext>
            </a:extLst>
          </p:cNvPr>
          <p:cNvSpPr txBox="1"/>
          <p:nvPr/>
        </p:nvSpPr>
        <p:spPr>
          <a:xfrm>
            <a:off x="6478707" y="5217982"/>
            <a:ext cx="2426677" cy="197490"/>
          </a:xfrm>
          <a:prstGeom prst="rect">
            <a:avLst/>
          </a:prstGeom>
        </p:spPr>
        <p:txBody>
          <a:bodyPr vert="horz" wrap="square" lIns="0" tIns="12700" rIns="0" bIns="0" rtlCol="0">
            <a:spAutoFit/>
          </a:bodyPr>
          <a:lstStyle/>
          <a:p>
            <a:pPr marL="212090" marR="5080" indent="-200025">
              <a:lnSpc>
                <a:spcPct val="100000"/>
              </a:lnSpc>
              <a:spcBef>
                <a:spcPts val="100"/>
              </a:spcBef>
            </a:pPr>
            <a:r>
              <a:rPr lang="en-US" sz="1200" b="1" dirty="0">
                <a:latin typeface="Arial"/>
                <a:cs typeface="Arial"/>
              </a:rPr>
              <a:t>Units are listed at the BN level  </a:t>
            </a:r>
            <a:endParaRPr sz="1200" b="1" dirty="0">
              <a:latin typeface="Arial"/>
              <a:cs typeface="Arial"/>
            </a:endParaRPr>
          </a:p>
        </p:txBody>
      </p:sp>
      <p:cxnSp>
        <p:nvCxnSpPr>
          <p:cNvPr id="19" name="Straight Arrow Connector 18">
            <a:extLst>
              <a:ext uri="{FF2B5EF4-FFF2-40B4-BE49-F238E27FC236}">
                <a16:creationId xmlns:a16="http://schemas.microsoft.com/office/drawing/2014/main" id="{931052D3-D4FE-F8F9-6900-597DE2CE127A}"/>
              </a:ext>
            </a:extLst>
          </p:cNvPr>
          <p:cNvCxnSpPr>
            <a:cxnSpLocks/>
            <a:stCxn id="18" idx="1"/>
          </p:cNvCxnSpPr>
          <p:nvPr/>
        </p:nvCxnSpPr>
        <p:spPr>
          <a:xfrm flipH="1">
            <a:off x="3956271" y="5316727"/>
            <a:ext cx="2522436" cy="329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4072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556029" y="630390"/>
            <a:ext cx="1964531" cy="379656"/>
          </a:xfrm>
          <a:prstGeom prst="rect">
            <a:avLst/>
          </a:prstGeom>
          <a:solidFill>
            <a:srgbClr val="DCDADA"/>
          </a:solidFill>
          <a:ln w="28575">
            <a:solidFill>
              <a:srgbClr val="000000"/>
            </a:solidFill>
          </a:ln>
        </p:spPr>
        <p:txBody>
          <a:bodyPr vert="horz" wrap="square" lIns="0" tIns="1905" rIns="0" bIns="0" rtlCol="0">
            <a:spAutoFit/>
          </a:bodyPr>
          <a:lstStyle/>
          <a:p>
            <a:pPr>
              <a:spcBef>
                <a:spcPts val="15"/>
              </a:spcBef>
            </a:pPr>
            <a:endParaRPr sz="788" dirty="0">
              <a:latin typeface="Times New Roman"/>
              <a:cs typeface="Times New Roman"/>
            </a:endParaRPr>
          </a:p>
          <a:p>
            <a:pPr marL="79534" algn="ctr">
              <a:lnSpc>
                <a:spcPts val="1020"/>
              </a:lnSpc>
            </a:pPr>
            <a:r>
              <a:rPr sz="900" b="1" dirty="0">
                <a:latin typeface="Arial"/>
                <a:cs typeface="Arial"/>
              </a:rPr>
              <a:t>IDENTIFY</a:t>
            </a:r>
            <a:r>
              <a:rPr sz="900" b="1" spc="-49" dirty="0">
                <a:latin typeface="Arial"/>
                <a:cs typeface="Arial"/>
              </a:rPr>
              <a:t> </a:t>
            </a:r>
            <a:r>
              <a:rPr sz="900" b="1" dirty="0">
                <a:latin typeface="Arial"/>
                <a:cs typeface="Arial"/>
              </a:rPr>
              <a:t>PROBLEM</a:t>
            </a:r>
            <a:r>
              <a:rPr sz="900" b="1" spc="248" dirty="0">
                <a:latin typeface="Arial"/>
                <a:cs typeface="Arial"/>
              </a:rPr>
              <a:t> </a:t>
            </a:r>
            <a:r>
              <a:rPr sz="900" b="1" spc="-15" dirty="0">
                <a:latin typeface="Arial"/>
                <a:cs typeface="Arial"/>
              </a:rPr>
              <a:t>AREA</a:t>
            </a:r>
            <a:endParaRPr sz="900" dirty="0">
              <a:latin typeface="Arial"/>
              <a:cs typeface="Arial"/>
            </a:endParaRPr>
          </a:p>
          <a:p>
            <a:pPr marL="64294" algn="ctr">
              <a:lnSpc>
                <a:spcPts val="1020"/>
              </a:lnSpc>
            </a:pPr>
            <a:r>
              <a:rPr sz="900" b="1" dirty="0">
                <a:latin typeface="Arial"/>
                <a:cs typeface="Arial"/>
              </a:rPr>
              <a:t>AND</a:t>
            </a:r>
            <a:r>
              <a:rPr sz="900" b="1" spc="-38" dirty="0">
                <a:latin typeface="Arial"/>
                <a:cs typeface="Arial"/>
              </a:rPr>
              <a:t> </a:t>
            </a:r>
            <a:r>
              <a:rPr sz="900" b="1" spc="-8" dirty="0">
                <a:latin typeface="Arial"/>
                <a:cs typeface="Arial"/>
              </a:rPr>
              <a:t>SEVERITY</a:t>
            </a:r>
            <a:endParaRPr sz="900" dirty="0">
              <a:latin typeface="Arial"/>
              <a:cs typeface="Arial"/>
            </a:endParaRPr>
          </a:p>
        </p:txBody>
      </p:sp>
      <p:sp>
        <p:nvSpPr>
          <p:cNvPr id="6" name="object 6"/>
          <p:cNvSpPr txBox="1"/>
          <p:nvPr/>
        </p:nvSpPr>
        <p:spPr>
          <a:xfrm>
            <a:off x="3556029" y="1165135"/>
            <a:ext cx="1971675" cy="393602"/>
          </a:xfrm>
          <a:prstGeom prst="rect">
            <a:avLst/>
          </a:prstGeom>
          <a:solidFill>
            <a:srgbClr val="DCDADA"/>
          </a:solidFill>
          <a:ln w="28575">
            <a:solidFill>
              <a:srgbClr val="000000"/>
            </a:solidFill>
          </a:ln>
        </p:spPr>
        <p:txBody>
          <a:bodyPr vert="horz" wrap="square" lIns="0" tIns="4286" rIns="0" bIns="0" rtlCol="0">
            <a:spAutoFit/>
          </a:bodyPr>
          <a:lstStyle/>
          <a:p>
            <a:pPr>
              <a:spcBef>
                <a:spcPts val="34"/>
              </a:spcBef>
            </a:pPr>
            <a:endParaRPr sz="863">
              <a:latin typeface="Times New Roman"/>
              <a:cs typeface="Times New Roman"/>
            </a:endParaRPr>
          </a:p>
          <a:p>
            <a:pPr marL="547688" marR="158115" indent="-329088">
              <a:lnSpc>
                <a:spcPts val="960"/>
              </a:lnSpc>
            </a:pPr>
            <a:r>
              <a:rPr sz="900" b="1" dirty="0">
                <a:latin typeface="Arial"/>
                <a:cs typeface="Arial"/>
              </a:rPr>
              <a:t>DETERMINE</a:t>
            </a:r>
            <a:r>
              <a:rPr sz="900" b="1" spc="-68" dirty="0">
                <a:latin typeface="Arial"/>
                <a:cs typeface="Arial"/>
              </a:rPr>
              <a:t> </a:t>
            </a:r>
            <a:r>
              <a:rPr sz="900" b="1" dirty="0">
                <a:latin typeface="Arial"/>
                <a:cs typeface="Arial"/>
              </a:rPr>
              <a:t>TYPE</a:t>
            </a:r>
            <a:r>
              <a:rPr sz="900" b="1" spc="-8" dirty="0">
                <a:latin typeface="Arial"/>
                <a:cs typeface="Arial"/>
              </a:rPr>
              <a:t> </a:t>
            </a:r>
            <a:r>
              <a:rPr sz="900" b="1" dirty="0">
                <a:latin typeface="Arial"/>
                <a:cs typeface="Arial"/>
              </a:rPr>
              <a:t>OF</a:t>
            </a:r>
            <a:r>
              <a:rPr sz="900" b="1" spc="45" dirty="0">
                <a:latin typeface="Arial"/>
                <a:cs typeface="Arial"/>
              </a:rPr>
              <a:t> </a:t>
            </a:r>
            <a:r>
              <a:rPr sz="900" b="1" spc="-15" dirty="0">
                <a:latin typeface="Arial"/>
                <a:cs typeface="Arial"/>
              </a:rPr>
              <a:t>WORK </a:t>
            </a:r>
            <a:r>
              <a:rPr sz="900" b="1" dirty="0">
                <a:latin typeface="Arial"/>
                <a:cs typeface="Arial"/>
              </a:rPr>
              <a:t>ORDER</a:t>
            </a:r>
            <a:r>
              <a:rPr sz="900" b="1" spc="-30" dirty="0">
                <a:latin typeface="Arial"/>
                <a:cs typeface="Arial"/>
              </a:rPr>
              <a:t> </a:t>
            </a:r>
            <a:r>
              <a:rPr sz="900" b="1" spc="-8" dirty="0">
                <a:latin typeface="Arial"/>
                <a:cs typeface="Arial"/>
              </a:rPr>
              <a:t>NEEDED</a:t>
            </a:r>
            <a:endParaRPr sz="900">
              <a:latin typeface="Arial"/>
              <a:cs typeface="Arial"/>
            </a:endParaRPr>
          </a:p>
        </p:txBody>
      </p:sp>
      <p:sp>
        <p:nvSpPr>
          <p:cNvPr id="12" name="object 8"/>
          <p:cNvSpPr txBox="1">
            <a:spLocks noGrp="1"/>
          </p:cNvSpPr>
          <p:nvPr>
            <p:ph type="title"/>
          </p:nvPr>
        </p:nvSpPr>
        <p:spPr>
          <a:xfrm>
            <a:off x="922311" y="105954"/>
            <a:ext cx="7955280" cy="443070"/>
          </a:xfrm>
          <a:prstGeom prst="rect">
            <a:avLst/>
          </a:prstGeom>
        </p:spPr>
        <p:txBody>
          <a:bodyPr vert="horz" wrap="square" lIns="0" tIns="12065" rIns="0" bIns="0" rtlCol="0" anchor="t" anchorCtr="0">
            <a:spAutoFit/>
          </a:bodyPr>
          <a:lstStyle/>
          <a:p>
            <a:pPr marL="12700">
              <a:lnSpc>
                <a:spcPct val="100000"/>
              </a:lnSpc>
              <a:spcBef>
                <a:spcPts val="95"/>
              </a:spcBef>
            </a:pPr>
            <a:r>
              <a:rPr lang="en-US" spc="-11" dirty="0"/>
              <a:t>Types of Work Orders</a:t>
            </a:r>
            <a:endParaRPr spc="-5" dirty="0"/>
          </a:p>
        </p:txBody>
      </p:sp>
      <p:sp>
        <p:nvSpPr>
          <p:cNvPr id="3" name="TextBox 2"/>
          <p:cNvSpPr txBox="1"/>
          <p:nvPr/>
        </p:nvSpPr>
        <p:spPr>
          <a:xfrm>
            <a:off x="1324651" y="2478163"/>
            <a:ext cx="1138462" cy="830997"/>
          </a:xfrm>
          <a:prstGeom prst="rect">
            <a:avLst/>
          </a:prstGeom>
          <a:solidFill>
            <a:srgbClr val="00B050"/>
          </a:solidFill>
          <a:ln w="28575">
            <a:solidFill>
              <a:schemeClr val="tx1"/>
            </a:solidFill>
          </a:ln>
        </p:spPr>
        <p:txBody>
          <a:bodyPr wrap="square" rtlCol="0">
            <a:spAutoFit/>
          </a:bodyPr>
          <a:lstStyle/>
          <a:p>
            <a:pPr algn="ctr"/>
            <a:r>
              <a:rPr lang="en-US" sz="1200" b="1" dirty="0"/>
              <a:t>Repair &amp; Upkeep</a:t>
            </a:r>
          </a:p>
          <a:p>
            <a:pPr algn="ctr"/>
            <a:r>
              <a:rPr lang="en-US" sz="1200" b="1" dirty="0"/>
              <a:t>(R&amp;U)</a:t>
            </a:r>
          </a:p>
          <a:p>
            <a:pPr algn="ctr"/>
            <a:r>
              <a:rPr lang="en-US" sz="1200" b="1" dirty="0"/>
              <a:t>Soldier/FMO </a:t>
            </a:r>
          </a:p>
        </p:txBody>
      </p:sp>
      <p:sp>
        <p:nvSpPr>
          <p:cNvPr id="7" name="TextBox 6"/>
          <p:cNvSpPr txBox="1"/>
          <p:nvPr/>
        </p:nvSpPr>
        <p:spPr>
          <a:xfrm>
            <a:off x="1321087" y="3282724"/>
            <a:ext cx="1133232" cy="3345667"/>
          </a:xfrm>
          <a:prstGeom prst="rect">
            <a:avLst/>
          </a:prstGeom>
          <a:noFill/>
          <a:ln w="19050">
            <a:solidFill>
              <a:schemeClr val="tx1"/>
            </a:solidFill>
          </a:ln>
        </p:spPr>
        <p:txBody>
          <a:bodyPr wrap="square" rtlCol="0">
            <a:spAutoFit/>
          </a:bodyPr>
          <a:lstStyle/>
          <a:p>
            <a:pPr marL="128270" marR="109220" algn="ctr">
              <a:lnSpc>
                <a:spcPct val="100400"/>
              </a:lnSpc>
              <a:spcBef>
                <a:spcPts val="300"/>
              </a:spcBef>
            </a:pPr>
            <a:r>
              <a:rPr lang="en-US" sz="1100" spc="-60" dirty="0">
                <a:cs typeface="Arial"/>
              </a:rPr>
              <a:t>To </a:t>
            </a:r>
            <a:r>
              <a:rPr lang="en-US" sz="1100" dirty="0">
                <a:cs typeface="Arial"/>
              </a:rPr>
              <a:t>be</a:t>
            </a:r>
            <a:r>
              <a:rPr lang="en-US" sz="1100" spc="-95" dirty="0">
                <a:cs typeface="Arial"/>
              </a:rPr>
              <a:t> </a:t>
            </a:r>
            <a:r>
              <a:rPr lang="en-US" sz="1100" dirty="0">
                <a:cs typeface="Arial"/>
              </a:rPr>
              <a:t>utilized </a:t>
            </a:r>
            <a:r>
              <a:rPr lang="en-US" sz="1100" spc="-25" dirty="0">
                <a:cs typeface="Arial"/>
              </a:rPr>
              <a:t>for </a:t>
            </a:r>
            <a:r>
              <a:rPr lang="en-US" sz="1100" dirty="0">
                <a:cs typeface="Arial"/>
              </a:rPr>
              <a:t>the</a:t>
            </a:r>
            <a:r>
              <a:rPr lang="en-US" sz="1100" spc="-40" dirty="0">
                <a:cs typeface="Arial"/>
              </a:rPr>
              <a:t> </a:t>
            </a:r>
            <a:r>
              <a:rPr lang="en-US" sz="1100" spc="-10" dirty="0">
                <a:cs typeface="Arial"/>
              </a:rPr>
              <a:t>replacement </a:t>
            </a:r>
            <a:r>
              <a:rPr lang="en-US" sz="1100" dirty="0">
                <a:cs typeface="Arial"/>
              </a:rPr>
              <a:t>of</a:t>
            </a:r>
            <a:r>
              <a:rPr lang="en-US" sz="1100" spc="5" dirty="0">
                <a:cs typeface="Arial"/>
              </a:rPr>
              <a:t> </a:t>
            </a:r>
            <a:r>
              <a:rPr lang="en-US" sz="1100" spc="-10" dirty="0">
                <a:cs typeface="Arial"/>
              </a:rPr>
              <a:t>routine maintenance</a:t>
            </a:r>
            <a:r>
              <a:rPr lang="en-US" sz="1100" dirty="0">
                <a:cs typeface="Arial"/>
              </a:rPr>
              <a:t> </a:t>
            </a:r>
            <a:r>
              <a:rPr lang="en-US" sz="1100" spc="-25" dirty="0">
                <a:cs typeface="Arial"/>
              </a:rPr>
              <a:t>or </a:t>
            </a:r>
            <a:r>
              <a:rPr lang="en-US" sz="1100" spc="-10" dirty="0">
                <a:cs typeface="Arial"/>
              </a:rPr>
              <a:t>expendable </a:t>
            </a:r>
            <a:r>
              <a:rPr lang="en-US" sz="1100" dirty="0">
                <a:cs typeface="Arial"/>
              </a:rPr>
              <a:t>items</a:t>
            </a:r>
            <a:r>
              <a:rPr lang="en-US" sz="1100" spc="-20" dirty="0">
                <a:cs typeface="Arial"/>
              </a:rPr>
              <a:t> </a:t>
            </a:r>
            <a:r>
              <a:rPr lang="en-US" sz="1100" dirty="0">
                <a:cs typeface="Arial"/>
              </a:rPr>
              <a:t>such</a:t>
            </a:r>
            <a:r>
              <a:rPr lang="en-US" sz="1100" spc="-105" dirty="0">
                <a:cs typeface="Arial"/>
              </a:rPr>
              <a:t> </a:t>
            </a:r>
            <a:r>
              <a:rPr lang="en-US" sz="1100" spc="-25" dirty="0">
                <a:cs typeface="Arial"/>
              </a:rPr>
              <a:t>as </a:t>
            </a:r>
            <a:r>
              <a:rPr lang="en-US" sz="1100" dirty="0">
                <a:cs typeface="Arial"/>
              </a:rPr>
              <a:t>light</a:t>
            </a:r>
            <a:r>
              <a:rPr lang="en-US" sz="1100" spc="-65" dirty="0">
                <a:cs typeface="Arial"/>
              </a:rPr>
              <a:t> </a:t>
            </a:r>
            <a:r>
              <a:rPr lang="en-US" sz="1100" spc="-10" dirty="0">
                <a:cs typeface="Arial"/>
              </a:rPr>
              <a:t>bulbs, blinds, showerheads, </a:t>
            </a:r>
            <a:r>
              <a:rPr lang="en-US" sz="1100" dirty="0">
                <a:cs typeface="Arial"/>
              </a:rPr>
              <a:t>towel</a:t>
            </a:r>
            <a:r>
              <a:rPr lang="en-US" sz="1100" spc="-35" dirty="0">
                <a:cs typeface="Arial"/>
              </a:rPr>
              <a:t> </a:t>
            </a:r>
            <a:r>
              <a:rPr lang="en-US" sz="1100" spc="-10" dirty="0">
                <a:cs typeface="Arial"/>
              </a:rPr>
              <a:t>racks, bathtub</a:t>
            </a:r>
            <a:r>
              <a:rPr lang="en-US" sz="1100" spc="10" dirty="0">
                <a:cs typeface="Arial"/>
              </a:rPr>
              <a:t> </a:t>
            </a:r>
            <a:r>
              <a:rPr lang="en-US" sz="1100" dirty="0">
                <a:cs typeface="Arial"/>
              </a:rPr>
              <a:t>or</a:t>
            </a:r>
            <a:r>
              <a:rPr lang="en-US" sz="1100" spc="-45" dirty="0">
                <a:cs typeface="Arial"/>
              </a:rPr>
              <a:t> </a:t>
            </a:r>
            <a:r>
              <a:rPr lang="en-US" sz="1100" spc="-20" dirty="0">
                <a:cs typeface="Arial"/>
              </a:rPr>
              <a:t>sink </a:t>
            </a:r>
            <a:r>
              <a:rPr lang="en-US" sz="1100" dirty="0">
                <a:cs typeface="Arial"/>
              </a:rPr>
              <a:t>drain</a:t>
            </a:r>
            <a:r>
              <a:rPr lang="en-US" sz="1100" spc="-40" dirty="0">
                <a:cs typeface="Arial"/>
              </a:rPr>
              <a:t> </a:t>
            </a:r>
            <a:r>
              <a:rPr lang="en-US" sz="1100" dirty="0">
                <a:cs typeface="Arial"/>
              </a:rPr>
              <a:t>plugs,</a:t>
            </a:r>
            <a:r>
              <a:rPr lang="en-US" sz="1100" spc="-95" dirty="0">
                <a:cs typeface="Arial"/>
              </a:rPr>
              <a:t> </a:t>
            </a:r>
            <a:r>
              <a:rPr lang="en-US" sz="1100" spc="-20" dirty="0">
                <a:cs typeface="Arial"/>
              </a:rPr>
              <a:t>etc.</a:t>
            </a:r>
            <a:endParaRPr lang="en-US" sz="1100" dirty="0">
              <a:cs typeface="Arial"/>
            </a:endParaRPr>
          </a:p>
        </p:txBody>
      </p:sp>
      <p:sp>
        <p:nvSpPr>
          <p:cNvPr id="13" name="TextBox 12"/>
          <p:cNvSpPr txBox="1"/>
          <p:nvPr/>
        </p:nvSpPr>
        <p:spPr>
          <a:xfrm>
            <a:off x="3596919" y="2497184"/>
            <a:ext cx="1073151" cy="830997"/>
          </a:xfrm>
          <a:prstGeom prst="rect">
            <a:avLst/>
          </a:prstGeom>
          <a:solidFill>
            <a:srgbClr val="00B050"/>
          </a:solidFill>
          <a:ln w="28575">
            <a:solidFill>
              <a:schemeClr val="tx1"/>
            </a:solidFill>
          </a:ln>
        </p:spPr>
        <p:txBody>
          <a:bodyPr wrap="square" rtlCol="0">
            <a:spAutoFit/>
          </a:bodyPr>
          <a:lstStyle/>
          <a:p>
            <a:pPr algn="ctr"/>
            <a:endParaRPr lang="en-US" sz="1200" b="1" dirty="0"/>
          </a:p>
          <a:p>
            <a:pPr algn="ctr"/>
            <a:r>
              <a:rPr lang="en-US" sz="1200" b="1" dirty="0"/>
              <a:t>Pest Control</a:t>
            </a:r>
          </a:p>
          <a:p>
            <a:pPr algn="ctr"/>
            <a:endParaRPr lang="en-US" sz="1200" b="1" dirty="0"/>
          </a:p>
        </p:txBody>
      </p:sp>
      <p:sp>
        <p:nvSpPr>
          <p:cNvPr id="14" name="TextBox 13"/>
          <p:cNvSpPr txBox="1"/>
          <p:nvPr/>
        </p:nvSpPr>
        <p:spPr>
          <a:xfrm>
            <a:off x="3596341" y="3353527"/>
            <a:ext cx="1073151" cy="2970044"/>
          </a:xfrm>
          <a:prstGeom prst="rect">
            <a:avLst/>
          </a:prstGeom>
          <a:noFill/>
          <a:ln w="19050">
            <a:solidFill>
              <a:schemeClr val="tx1"/>
            </a:solidFill>
          </a:ln>
        </p:spPr>
        <p:txBody>
          <a:bodyPr wrap="square" rtlCol="0">
            <a:spAutoFit/>
          </a:bodyPr>
          <a:lstStyle/>
          <a:p>
            <a:pPr marL="124460" marR="119380" indent="-19685" algn="ctr">
              <a:lnSpc>
                <a:spcPct val="100099"/>
              </a:lnSpc>
              <a:spcBef>
                <a:spcPts val="555"/>
              </a:spcBef>
            </a:pPr>
            <a:r>
              <a:rPr lang="en-US" sz="1100" dirty="0">
                <a:cs typeface="Arial"/>
              </a:rPr>
              <a:t>If</a:t>
            </a:r>
            <a:r>
              <a:rPr lang="en-US" sz="1100" spc="-55" dirty="0">
                <a:cs typeface="Arial"/>
              </a:rPr>
              <a:t> </a:t>
            </a:r>
            <a:r>
              <a:rPr lang="en-US" sz="1100" spc="-10" dirty="0">
                <a:cs typeface="Arial"/>
              </a:rPr>
              <a:t>pests </a:t>
            </a:r>
            <a:r>
              <a:rPr lang="en-US" sz="1100" dirty="0">
                <a:cs typeface="Arial"/>
              </a:rPr>
              <a:t>such</a:t>
            </a:r>
            <a:r>
              <a:rPr lang="en-US" sz="1100" spc="-95" dirty="0">
                <a:cs typeface="Arial"/>
              </a:rPr>
              <a:t> </a:t>
            </a:r>
            <a:r>
              <a:rPr lang="en-US" sz="1100" spc="-25" dirty="0">
                <a:cs typeface="Arial"/>
              </a:rPr>
              <a:t>as </a:t>
            </a:r>
            <a:r>
              <a:rPr lang="en-US" sz="1100" dirty="0">
                <a:cs typeface="Arial"/>
              </a:rPr>
              <a:t>mice,</a:t>
            </a:r>
            <a:r>
              <a:rPr lang="en-US" sz="1100" spc="-25" dirty="0">
                <a:cs typeface="Arial"/>
              </a:rPr>
              <a:t> </a:t>
            </a:r>
            <a:r>
              <a:rPr lang="en-US" sz="1100" spc="-10" dirty="0">
                <a:cs typeface="Arial"/>
              </a:rPr>
              <a:t>rats, </a:t>
            </a:r>
            <a:r>
              <a:rPr lang="en-US" sz="1100" dirty="0">
                <a:cs typeface="Arial"/>
              </a:rPr>
              <a:t>roaches,</a:t>
            </a:r>
            <a:r>
              <a:rPr lang="en-US" sz="1100" spc="-120" dirty="0">
                <a:cs typeface="Arial"/>
              </a:rPr>
              <a:t> </a:t>
            </a:r>
            <a:r>
              <a:rPr lang="en-US" sz="1100" spc="-25" dirty="0">
                <a:cs typeface="Arial"/>
              </a:rPr>
              <a:t>or </a:t>
            </a:r>
            <a:r>
              <a:rPr lang="en-US" sz="1100" dirty="0">
                <a:cs typeface="Arial"/>
              </a:rPr>
              <a:t>any</a:t>
            </a:r>
            <a:r>
              <a:rPr lang="en-US" sz="1100" spc="-45" dirty="0">
                <a:cs typeface="Arial"/>
              </a:rPr>
              <a:t> </a:t>
            </a:r>
            <a:r>
              <a:rPr lang="en-US" sz="1100" spc="-10" dirty="0">
                <a:cs typeface="Arial"/>
              </a:rPr>
              <a:t>other </a:t>
            </a:r>
            <a:r>
              <a:rPr lang="en-US" sz="1100" dirty="0">
                <a:cs typeface="Arial"/>
              </a:rPr>
              <a:t>insects</a:t>
            </a:r>
            <a:r>
              <a:rPr lang="en-US" sz="1100" spc="-60" dirty="0">
                <a:cs typeface="Arial"/>
              </a:rPr>
              <a:t> </a:t>
            </a:r>
            <a:r>
              <a:rPr lang="en-US" sz="1100" spc="-25" dirty="0">
                <a:cs typeface="Arial"/>
              </a:rPr>
              <a:t>are </a:t>
            </a:r>
            <a:r>
              <a:rPr lang="en-US" sz="1100" dirty="0">
                <a:cs typeface="Arial"/>
              </a:rPr>
              <a:t>present</a:t>
            </a:r>
            <a:r>
              <a:rPr lang="en-US" sz="1100" spc="-90" dirty="0">
                <a:cs typeface="Arial"/>
              </a:rPr>
              <a:t> </a:t>
            </a:r>
            <a:r>
              <a:rPr lang="en-US" sz="1100" spc="-25" dirty="0">
                <a:cs typeface="Arial"/>
              </a:rPr>
              <a:t>on </a:t>
            </a:r>
            <a:r>
              <a:rPr lang="en-US" sz="1100" dirty="0">
                <a:cs typeface="Arial"/>
              </a:rPr>
              <a:t>any</a:t>
            </a:r>
            <a:r>
              <a:rPr lang="en-US" sz="1100" spc="-50" dirty="0">
                <a:cs typeface="Arial"/>
              </a:rPr>
              <a:t> </a:t>
            </a:r>
            <a:r>
              <a:rPr lang="en-US" sz="1100" spc="-10" dirty="0">
                <a:cs typeface="Arial"/>
              </a:rPr>
              <a:t>interior </a:t>
            </a:r>
            <a:r>
              <a:rPr lang="en-US" sz="1100" dirty="0">
                <a:cs typeface="Arial"/>
              </a:rPr>
              <a:t>portion</a:t>
            </a:r>
            <a:r>
              <a:rPr lang="en-US" sz="1100" spc="-70" dirty="0">
                <a:cs typeface="Arial"/>
              </a:rPr>
              <a:t> </a:t>
            </a:r>
            <a:r>
              <a:rPr lang="en-US" sz="1100" spc="-25" dirty="0">
                <a:cs typeface="Arial"/>
              </a:rPr>
              <a:t>of the </a:t>
            </a:r>
            <a:r>
              <a:rPr lang="en-US" sz="1100" spc="-10" dirty="0">
                <a:cs typeface="Arial"/>
              </a:rPr>
              <a:t>barracks, submit WO in </a:t>
            </a:r>
            <a:r>
              <a:rPr lang="en-US" sz="1100" spc="-10" dirty="0" err="1">
                <a:cs typeface="Arial"/>
              </a:rPr>
              <a:t>ArMA</a:t>
            </a:r>
            <a:r>
              <a:rPr lang="en-US" sz="1100" spc="-10" dirty="0">
                <a:cs typeface="Arial"/>
              </a:rPr>
              <a:t>.</a:t>
            </a:r>
            <a:endParaRPr lang="en-US" sz="1100" dirty="0">
              <a:cs typeface="Arial"/>
            </a:endParaRPr>
          </a:p>
        </p:txBody>
      </p:sp>
      <p:sp>
        <p:nvSpPr>
          <p:cNvPr id="15" name="TextBox 14"/>
          <p:cNvSpPr txBox="1"/>
          <p:nvPr/>
        </p:nvSpPr>
        <p:spPr>
          <a:xfrm>
            <a:off x="118437" y="2497184"/>
            <a:ext cx="1135398" cy="461665"/>
          </a:xfrm>
          <a:prstGeom prst="rect">
            <a:avLst/>
          </a:prstGeom>
          <a:solidFill>
            <a:srgbClr val="FF0000"/>
          </a:solidFill>
          <a:ln w="28575">
            <a:solidFill>
              <a:schemeClr val="tx1"/>
            </a:solidFill>
          </a:ln>
        </p:spPr>
        <p:txBody>
          <a:bodyPr wrap="square" rtlCol="0">
            <a:spAutoFit/>
          </a:bodyPr>
          <a:lstStyle/>
          <a:p>
            <a:pPr algn="ctr"/>
            <a:r>
              <a:rPr lang="en-US" sz="1200" b="1" dirty="0"/>
              <a:t>Emergency WO</a:t>
            </a:r>
          </a:p>
        </p:txBody>
      </p:sp>
      <p:sp>
        <p:nvSpPr>
          <p:cNvPr id="16" name="TextBox 15"/>
          <p:cNvSpPr txBox="1"/>
          <p:nvPr/>
        </p:nvSpPr>
        <p:spPr>
          <a:xfrm>
            <a:off x="7745524" y="3309758"/>
            <a:ext cx="1400009" cy="2292935"/>
          </a:xfrm>
          <a:prstGeom prst="rect">
            <a:avLst/>
          </a:prstGeom>
          <a:noFill/>
          <a:ln w="19050">
            <a:solidFill>
              <a:schemeClr val="tx1"/>
            </a:solidFill>
          </a:ln>
        </p:spPr>
        <p:txBody>
          <a:bodyPr wrap="square" lIns="91440" tIns="45720" rIns="91440" bIns="45720" rtlCol="0" anchor="t">
            <a:spAutoFit/>
          </a:bodyPr>
          <a:lstStyle/>
          <a:p>
            <a:pPr algn="ctr" fontAlgn="t"/>
            <a:r>
              <a:rPr lang="en-US" sz="1100" dirty="0"/>
              <a:t>Any deficiency resulting in inoperable, broken, or damaged furniture such as</a:t>
            </a:r>
          </a:p>
          <a:p>
            <a:pPr algn="ctr" fontAlgn="t"/>
            <a:r>
              <a:rPr lang="en-US" sz="1100" dirty="0"/>
              <a:t>chair, desk, bed frame, mattress, dresser, and etc.</a:t>
            </a:r>
            <a:endParaRPr lang="en-US" sz="1100" dirty="0">
              <a:cs typeface="Arial"/>
            </a:endParaRPr>
          </a:p>
          <a:p>
            <a:pPr algn="ctr"/>
            <a:endParaRPr lang="en-US" sz="1100" dirty="0"/>
          </a:p>
          <a:p>
            <a:pPr algn="ctr" fontAlgn="t"/>
            <a:r>
              <a:rPr lang="en-US" sz="1100" dirty="0"/>
              <a:t>(See Barracks Furniture Replacement Flow Chart)</a:t>
            </a:r>
          </a:p>
        </p:txBody>
      </p:sp>
      <p:sp>
        <p:nvSpPr>
          <p:cNvPr id="17" name="TextBox 16"/>
          <p:cNvSpPr txBox="1"/>
          <p:nvPr/>
        </p:nvSpPr>
        <p:spPr>
          <a:xfrm>
            <a:off x="5899836" y="2495756"/>
            <a:ext cx="946995" cy="784830"/>
          </a:xfrm>
          <a:prstGeom prst="rect">
            <a:avLst/>
          </a:prstGeom>
          <a:solidFill>
            <a:srgbClr val="00B050"/>
          </a:solidFill>
          <a:ln w="28575">
            <a:solidFill>
              <a:schemeClr val="tx1"/>
            </a:solidFill>
          </a:ln>
        </p:spPr>
        <p:txBody>
          <a:bodyPr wrap="square" rtlCol="0">
            <a:spAutoFit/>
          </a:bodyPr>
          <a:lstStyle/>
          <a:p>
            <a:pPr algn="ctr"/>
            <a:endParaRPr lang="en-US" sz="1200" b="1" dirty="0"/>
          </a:p>
          <a:p>
            <a:pPr algn="ctr"/>
            <a:r>
              <a:rPr lang="en-US" sz="1200" b="1" dirty="0"/>
              <a:t>Key </a:t>
            </a:r>
            <a:r>
              <a:rPr lang="en-US" sz="900" b="1" dirty="0"/>
              <a:t>Replacement</a:t>
            </a:r>
          </a:p>
          <a:p>
            <a:pPr algn="ctr"/>
            <a:endParaRPr lang="en-US" sz="1200" b="1" dirty="0"/>
          </a:p>
        </p:txBody>
      </p:sp>
      <p:sp>
        <p:nvSpPr>
          <p:cNvPr id="18" name="TextBox 17"/>
          <p:cNvSpPr txBox="1"/>
          <p:nvPr/>
        </p:nvSpPr>
        <p:spPr>
          <a:xfrm>
            <a:off x="2517451" y="3318826"/>
            <a:ext cx="970201" cy="2462213"/>
          </a:xfrm>
          <a:prstGeom prst="rect">
            <a:avLst/>
          </a:prstGeom>
          <a:noFill/>
          <a:ln w="19050">
            <a:solidFill>
              <a:schemeClr val="tx1"/>
            </a:solidFill>
          </a:ln>
        </p:spPr>
        <p:txBody>
          <a:bodyPr wrap="square" lIns="91440" tIns="45720" rIns="91440" bIns="45720" rtlCol="0" anchor="t">
            <a:spAutoFit/>
          </a:bodyPr>
          <a:lstStyle/>
          <a:p>
            <a:pPr algn="ctr" fontAlgn="t"/>
            <a:r>
              <a:rPr lang="en-US" sz="1100" dirty="0"/>
              <a:t>SM’s must utilize </a:t>
            </a:r>
            <a:r>
              <a:rPr lang="en-US" sz="1100" err="1"/>
              <a:t>ArMA</a:t>
            </a:r>
            <a:r>
              <a:rPr lang="en-US" sz="1100" dirty="0"/>
              <a:t> to place work orders </a:t>
            </a:r>
            <a:endParaRPr lang="en-US"/>
          </a:p>
          <a:p>
            <a:pPr algn="ctr"/>
            <a:endParaRPr lang="en-US" sz="1100" dirty="0"/>
          </a:p>
          <a:p>
            <a:pPr algn="ctr"/>
            <a:r>
              <a:rPr lang="en-US" sz="1100" dirty="0"/>
              <a:t>(Refer to Routine WO flowchart).</a:t>
            </a:r>
            <a:endParaRPr lang="en-US">
              <a:cs typeface="Arial"/>
            </a:endParaRPr>
          </a:p>
          <a:p>
            <a:pPr algn="ctr" fontAlgn="t"/>
            <a:r>
              <a:rPr lang="en-US" sz="1100" u="sng" dirty="0">
                <a:hlinkClick r:id="rId2"/>
              </a:rPr>
              <a:t>ArMA Portal</a:t>
            </a:r>
            <a:r>
              <a:rPr lang="en-US" sz="1100" dirty="0">
                <a:hlinkClick r:id="rId2"/>
              </a:rPr>
              <a:t> </a:t>
            </a:r>
            <a:r>
              <a:rPr lang="en-US" sz="1100" u="sng" dirty="0">
                <a:hlinkClick r:id="rId2"/>
              </a:rPr>
              <a:t>Homepage - Army</a:t>
            </a:r>
            <a:r>
              <a:rPr lang="en-US" sz="1100" dirty="0">
                <a:hlinkClick r:id="rId2"/>
              </a:rPr>
              <a:t> </a:t>
            </a:r>
            <a:r>
              <a:rPr lang="en-US" sz="1100" u="sng" dirty="0">
                <a:hlinkClick r:id="rId2"/>
              </a:rPr>
              <a:t>Maintenance</a:t>
            </a:r>
            <a:endParaRPr lang="en-US" sz="1100" dirty="0"/>
          </a:p>
          <a:p>
            <a:pPr algn="ctr" fontAlgn="t"/>
            <a:r>
              <a:rPr lang="en-US" sz="1100" u="sng" dirty="0">
                <a:hlinkClick r:id="rId2"/>
              </a:rPr>
              <a:t>Application</a:t>
            </a:r>
            <a:endParaRPr lang="en-US" sz="1100" dirty="0"/>
          </a:p>
        </p:txBody>
      </p:sp>
      <p:sp>
        <p:nvSpPr>
          <p:cNvPr id="19" name="TextBox 18"/>
          <p:cNvSpPr txBox="1"/>
          <p:nvPr/>
        </p:nvSpPr>
        <p:spPr>
          <a:xfrm>
            <a:off x="2522436" y="2487216"/>
            <a:ext cx="957845" cy="830997"/>
          </a:xfrm>
          <a:prstGeom prst="rect">
            <a:avLst/>
          </a:prstGeom>
          <a:solidFill>
            <a:srgbClr val="00B050"/>
          </a:solidFill>
          <a:ln w="28575">
            <a:solidFill>
              <a:schemeClr val="tx1"/>
            </a:solidFill>
          </a:ln>
        </p:spPr>
        <p:txBody>
          <a:bodyPr wrap="square" rtlCol="0">
            <a:spAutoFit/>
          </a:bodyPr>
          <a:lstStyle/>
          <a:p>
            <a:pPr algn="ctr"/>
            <a:endParaRPr lang="en-US" sz="1200" b="1" dirty="0"/>
          </a:p>
          <a:p>
            <a:pPr algn="ctr"/>
            <a:r>
              <a:rPr lang="en-US" sz="1200" b="1" dirty="0"/>
              <a:t>Routine Work Order</a:t>
            </a:r>
          </a:p>
        </p:txBody>
      </p:sp>
      <p:sp>
        <p:nvSpPr>
          <p:cNvPr id="20" name="TextBox 19"/>
          <p:cNvSpPr txBox="1"/>
          <p:nvPr/>
        </p:nvSpPr>
        <p:spPr>
          <a:xfrm>
            <a:off x="114998" y="2958849"/>
            <a:ext cx="1138837" cy="3647152"/>
          </a:xfrm>
          <a:prstGeom prst="rect">
            <a:avLst/>
          </a:prstGeom>
          <a:noFill/>
          <a:ln w="19050">
            <a:solidFill>
              <a:schemeClr val="tx1"/>
            </a:solidFill>
          </a:ln>
        </p:spPr>
        <p:txBody>
          <a:bodyPr wrap="square" lIns="91440" tIns="45720" rIns="91440" bIns="45720" rtlCol="0" anchor="t">
            <a:spAutoFit/>
          </a:bodyPr>
          <a:lstStyle/>
          <a:p>
            <a:pPr algn="ctr" fontAlgn="t"/>
            <a:r>
              <a:rPr lang="en-US" sz="1050" dirty="0"/>
              <a:t>Any deficiency which</a:t>
            </a:r>
          </a:p>
          <a:p>
            <a:pPr algn="ctr" fontAlgn="t"/>
            <a:r>
              <a:rPr lang="en-US" sz="1050" dirty="0"/>
              <a:t>would present an</a:t>
            </a:r>
          </a:p>
          <a:p>
            <a:pPr algn="ctr" fontAlgn="t"/>
            <a:r>
              <a:rPr lang="en-US" sz="1050" dirty="0"/>
              <a:t>immediate danger to</a:t>
            </a:r>
          </a:p>
          <a:p>
            <a:pPr algn="ctr" fontAlgn="t"/>
            <a:r>
              <a:rPr lang="en-US" sz="1050" dirty="0"/>
              <a:t>personnel or equipment.</a:t>
            </a:r>
          </a:p>
          <a:p>
            <a:pPr algn="ctr" fontAlgn="t"/>
            <a:r>
              <a:rPr lang="en-US" sz="1050" dirty="0"/>
              <a:t>Examples Include:</a:t>
            </a:r>
          </a:p>
          <a:p>
            <a:pPr algn="ctr" fontAlgn="t"/>
            <a:r>
              <a:rPr lang="en-US" sz="1050" dirty="0"/>
              <a:t>Flooding, sewage back up. Loss of heat in winter months.</a:t>
            </a:r>
          </a:p>
          <a:p>
            <a:pPr algn="ctr" fontAlgn="t"/>
            <a:r>
              <a:rPr lang="en-US" sz="1050" dirty="0"/>
              <a:t>Loss of A/C</a:t>
            </a:r>
          </a:p>
          <a:p>
            <a:pPr algn="ctr" fontAlgn="t"/>
            <a:r>
              <a:rPr lang="en-US" sz="1050" dirty="0"/>
              <a:t>during summer</a:t>
            </a:r>
          </a:p>
          <a:p>
            <a:pPr algn="ctr" fontAlgn="t"/>
            <a:r>
              <a:rPr lang="en-US" sz="1050" dirty="0"/>
              <a:t>months.</a:t>
            </a:r>
            <a:endParaRPr lang="en-US" sz="1050" dirty="0">
              <a:cs typeface="Arial"/>
            </a:endParaRPr>
          </a:p>
          <a:p>
            <a:pPr algn="ctr" fontAlgn="t"/>
            <a:r>
              <a:rPr lang="en-US" sz="1050" dirty="0"/>
              <a:t>Exposed electrical wiring.</a:t>
            </a:r>
          </a:p>
          <a:p>
            <a:pPr algn="ctr" fontAlgn="t"/>
            <a:r>
              <a:rPr lang="en-US" sz="1050" dirty="0"/>
              <a:t>Loss of electricity.</a:t>
            </a:r>
          </a:p>
        </p:txBody>
      </p:sp>
      <p:sp>
        <p:nvSpPr>
          <p:cNvPr id="21" name="TextBox 20"/>
          <p:cNvSpPr txBox="1"/>
          <p:nvPr/>
        </p:nvSpPr>
        <p:spPr>
          <a:xfrm>
            <a:off x="4804456" y="2495756"/>
            <a:ext cx="1008802" cy="830997"/>
          </a:xfrm>
          <a:prstGeom prst="rect">
            <a:avLst/>
          </a:prstGeom>
          <a:solidFill>
            <a:srgbClr val="00B050"/>
          </a:solidFill>
          <a:ln w="28575">
            <a:solidFill>
              <a:schemeClr val="tx1"/>
            </a:solidFill>
          </a:ln>
        </p:spPr>
        <p:txBody>
          <a:bodyPr wrap="square" rtlCol="0">
            <a:spAutoFit/>
          </a:bodyPr>
          <a:lstStyle>
            <a:defPPr>
              <a:defRPr lang="en-US"/>
            </a:defPPr>
            <a:lvl1pPr algn="ctr">
              <a:defRPr sz="900"/>
            </a:lvl1pPr>
          </a:lstStyle>
          <a:p>
            <a:endParaRPr lang="en-US" sz="1200" b="1" dirty="0"/>
          </a:p>
          <a:p>
            <a:r>
              <a:rPr lang="en-US" sz="1200" b="1" dirty="0"/>
              <a:t>Mold WO</a:t>
            </a:r>
          </a:p>
          <a:p>
            <a:endParaRPr lang="en-US" sz="1200" b="1" dirty="0"/>
          </a:p>
          <a:p>
            <a:endParaRPr lang="en-US" sz="1200" b="1" dirty="0"/>
          </a:p>
        </p:txBody>
      </p:sp>
      <p:sp>
        <p:nvSpPr>
          <p:cNvPr id="22" name="TextBox 21"/>
          <p:cNvSpPr txBox="1"/>
          <p:nvPr/>
        </p:nvSpPr>
        <p:spPr>
          <a:xfrm>
            <a:off x="4674622" y="3326753"/>
            <a:ext cx="1218865" cy="2005677"/>
          </a:xfrm>
          <a:prstGeom prst="rect">
            <a:avLst/>
          </a:prstGeom>
          <a:noFill/>
          <a:ln w="19050">
            <a:solidFill>
              <a:schemeClr val="tx1"/>
            </a:solidFill>
          </a:ln>
        </p:spPr>
        <p:txBody>
          <a:bodyPr wrap="square" lIns="91440" tIns="45720" rIns="91440" bIns="45720" rtlCol="0" anchor="t">
            <a:spAutoFit/>
          </a:bodyPr>
          <a:lstStyle/>
          <a:p>
            <a:pPr marL="101600" marR="95250" indent="1270" algn="ctr">
              <a:lnSpc>
                <a:spcPct val="100000"/>
              </a:lnSpc>
              <a:spcBef>
                <a:spcPts val="440"/>
              </a:spcBef>
            </a:pPr>
            <a:r>
              <a:rPr lang="en-US" sz="1100" spc="-25" dirty="0">
                <a:cs typeface="Arial"/>
              </a:rPr>
              <a:t>Any </a:t>
            </a:r>
            <a:r>
              <a:rPr lang="en-US" sz="1100" dirty="0">
                <a:cs typeface="Arial"/>
              </a:rPr>
              <a:t>presence</a:t>
            </a:r>
            <a:r>
              <a:rPr lang="en-US" sz="1100" spc="80" dirty="0">
                <a:cs typeface="Arial"/>
              </a:rPr>
              <a:t> </a:t>
            </a:r>
            <a:r>
              <a:rPr lang="en-US" sz="1100" spc="-25" dirty="0">
                <a:cs typeface="Arial"/>
              </a:rPr>
              <a:t>of </a:t>
            </a:r>
            <a:r>
              <a:rPr lang="en-US" sz="1100" dirty="0">
                <a:cs typeface="Arial"/>
              </a:rPr>
              <a:t>mold</a:t>
            </a:r>
            <a:r>
              <a:rPr lang="en-US" sz="1100" spc="-95" dirty="0">
                <a:cs typeface="Arial"/>
              </a:rPr>
              <a:t> </a:t>
            </a:r>
            <a:r>
              <a:rPr lang="en-US" sz="1100" dirty="0">
                <a:cs typeface="Arial"/>
              </a:rPr>
              <a:t>on</a:t>
            </a:r>
            <a:r>
              <a:rPr lang="en-US" sz="1100" spc="-5" dirty="0">
                <a:cs typeface="Arial"/>
              </a:rPr>
              <a:t> </a:t>
            </a:r>
            <a:r>
              <a:rPr lang="en-US" sz="1100" spc="-25" dirty="0">
                <a:cs typeface="Arial"/>
              </a:rPr>
              <a:t>the </a:t>
            </a:r>
            <a:r>
              <a:rPr lang="en-US" sz="1100" dirty="0">
                <a:cs typeface="Arial"/>
              </a:rPr>
              <a:t>interior</a:t>
            </a:r>
            <a:r>
              <a:rPr lang="en-US" sz="1100" spc="-75" dirty="0">
                <a:cs typeface="Arial"/>
              </a:rPr>
              <a:t> </a:t>
            </a:r>
            <a:r>
              <a:rPr lang="en-US" sz="1100" spc="-25" dirty="0">
                <a:cs typeface="Arial"/>
              </a:rPr>
              <a:t>or </a:t>
            </a:r>
            <a:r>
              <a:rPr lang="en-US" sz="1100" dirty="0">
                <a:cs typeface="Arial"/>
              </a:rPr>
              <a:t>exterior</a:t>
            </a:r>
            <a:r>
              <a:rPr lang="en-US" sz="1100" spc="-75" dirty="0">
                <a:cs typeface="Arial"/>
              </a:rPr>
              <a:t> </a:t>
            </a:r>
            <a:r>
              <a:rPr lang="en-US" sz="1100" spc="-25" dirty="0">
                <a:cs typeface="Arial"/>
              </a:rPr>
              <a:t>of </a:t>
            </a:r>
            <a:r>
              <a:rPr lang="en-US" sz="1100" dirty="0">
                <a:cs typeface="Arial"/>
              </a:rPr>
              <a:t>the</a:t>
            </a:r>
            <a:r>
              <a:rPr lang="en-US" sz="1100" spc="-40" dirty="0">
                <a:cs typeface="Arial"/>
              </a:rPr>
              <a:t> </a:t>
            </a:r>
            <a:r>
              <a:rPr lang="en-US" sz="1100" spc="-10" dirty="0">
                <a:cs typeface="Arial"/>
              </a:rPr>
              <a:t>barracks building</a:t>
            </a:r>
            <a:r>
              <a:rPr lang="en-US" sz="1100" spc="-25" dirty="0">
                <a:cs typeface="Arial"/>
              </a:rPr>
              <a:t> or </a:t>
            </a:r>
            <a:r>
              <a:rPr lang="en-US" sz="1100" spc="-10" dirty="0">
                <a:cs typeface="Arial"/>
              </a:rPr>
              <a:t>barracks room. </a:t>
            </a:r>
          </a:p>
          <a:p>
            <a:pPr marL="101600" marR="95250" indent="1270" algn="ctr">
              <a:lnSpc>
                <a:spcPct val="100000"/>
              </a:lnSpc>
              <a:spcBef>
                <a:spcPts val="440"/>
              </a:spcBef>
            </a:pPr>
            <a:r>
              <a:rPr lang="en-US" sz="1100" dirty="0">
                <a:cs typeface="Arial"/>
              </a:rPr>
              <a:t>(See mold flow chart)</a:t>
            </a:r>
          </a:p>
        </p:txBody>
      </p:sp>
      <p:sp>
        <p:nvSpPr>
          <p:cNvPr id="23" name="TextBox 22"/>
          <p:cNvSpPr txBox="1"/>
          <p:nvPr/>
        </p:nvSpPr>
        <p:spPr>
          <a:xfrm>
            <a:off x="7745524" y="2469780"/>
            <a:ext cx="1400008" cy="830997"/>
          </a:xfrm>
          <a:prstGeom prst="rect">
            <a:avLst/>
          </a:prstGeom>
          <a:solidFill>
            <a:srgbClr val="00B050"/>
          </a:solidFill>
          <a:ln w="28575">
            <a:solidFill>
              <a:schemeClr val="tx1"/>
            </a:solidFill>
          </a:ln>
        </p:spPr>
        <p:txBody>
          <a:bodyPr wrap="square" rtlCol="0">
            <a:spAutoFit/>
          </a:bodyPr>
          <a:lstStyle/>
          <a:p>
            <a:pPr algn="ctr"/>
            <a:endParaRPr lang="en-US" sz="1200" b="1" dirty="0"/>
          </a:p>
          <a:p>
            <a:pPr algn="ctr"/>
            <a:r>
              <a:rPr lang="en-US" sz="1200" b="1" dirty="0"/>
              <a:t>Furniture Replacement</a:t>
            </a:r>
          </a:p>
          <a:p>
            <a:pPr algn="ctr"/>
            <a:endParaRPr lang="en-US" sz="1200" b="1" dirty="0"/>
          </a:p>
        </p:txBody>
      </p:sp>
      <p:sp>
        <p:nvSpPr>
          <p:cNvPr id="24" name="TextBox 23"/>
          <p:cNvSpPr txBox="1"/>
          <p:nvPr/>
        </p:nvSpPr>
        <p:spPr>
          <a:xfrm>
            <a:off x="1324651" y="1819003"/>
            <a:ext cx="6422454" cy="646331"/>
          </a:xfrm>
          <a:prstGeom prst="rect">
            <a:avLst/>
          </a:prstGeom>
          <a:solidFill>
            <a:srgbClr val="00B050"/>
          </a:solidFill>
          <a:ln w="28575">
            <a:solidFill>
              <a:schemeClr val="tx1"/>
            </a:solidFill>
          </a:ln>
        </p:spPr>
        <p:txBody>
          <a:bodyPr wrap="square" rtlCol="0">
            <a:spAutoFit/>
          </a:bodyPr>
          <a:lstStyle/>
          <a:p>
            <a:pPr algn="ctr"/>
            <a:endParaRPr lang="en-US" sz="1200" b="1" dirty="0"/>
          </a:p>
          <a:p>
            <a:pPr algn="ctr"/>
            <a:r>
              <a:rPr lang="en-US" sz="1200" b="1" dirty="0" err="1"/>
              <a:t>ArMA</a:t>
            </a:r>
            <a:r>
              <a:rPr lang="en-US" sz="1200" b="1" dirty="0"/>
              <a:t> Work Order (WO)</a:t>
            </a:r>
          </a:p>
          <a:p>
            <a:pPr algn="ctr"/>
            <a:endParaRPr lang="en-US" sz="1200" b="1" dirty="0"/>
          </a:p>
        </p:txBody>
      </p:sp>
      <p:sp>
        <p:nvSpPr>
          <p:cNvPr id="25" name="TextBox 24"/>
          <p:cNvSpPr txBox="1"/>
          <p:nvPr/>
        </p:nvSpPr>
        <p:spPr>
          <a:xfrm>
            <a:off x="5898739" y="3283648"/>
            <a:ext cx="998480" cy="2277547"/>
          </a:xfrm>
          <a:prstGeom prst="rect">
            <a:avLst/>
          </a:prstGeom>
          <a:noFill/>
          <a:ln w="19050">
            <a:solidFill>
              <a:schemeClr val="tx1"/>
            </a:solidFill>
          </a:ln>
        </p:spPr>
        <p:txBody>
          <a:bodyPr wrap="square" lIns="91440" tIns="45720" rIns="91440" bIns="45720" rtlCol="0" anchor="t">
            <a:spAutoFit/>
          </a:bodyPr>
          <a:lstStyle/>
          <a:p>
            <a:pPr marL="101600" marR="95250" indent="1270" algn="ctr">
              <a:lnSpc>
                <a:spcPct val="100000"/>
              </a:lnSpc>
              <a:spcBef>
                <a:spcPts val="440"/>
              </a:spcBef>
            </a:pPr>
            <a:r>
              <a:rPr lang="en-US" sz="1100" spc="-25" dirty="0">
                <a:cs typeface="Arial"/>
              </a:rPr>
              <a:t>Any </a:t>
            </a:r>
            <a:r>
              <a:rPr lang="en-US" sz="1100" dirty="0">
                <a:cs typeface="Arial"/>
              </a:rPr>
              <a:t>loss of barracks keys.</a:t>
            </a:r>
          </a:p>
          <a:p>
            <a:pPr marL="101600" marR="95250" indent="1270" algn="ctr">
              <a:spcBef>
                <a:spcPts val="440"/>
              </a:spcBef>
            </a:pPr>
            <a:r>
              <a:rPr lang="en-US" sz="1100" dirty="0">
                <a:cs typeface="Arial"/>
              </a:rPr>
              <a:t>Contact S4. </a:t>
            </a:r>
          </a:p>
          <a:p>
            <a:pPr marL="101600" marR="95250" indent="1270" algn="ctr">
              <a:spcBef>
                <a:spcPts val="440"/>
              </a:spcBef>
            </a:pPr>
            <a:endParaRPr lang="en-US" sz="1100" dirty="0">
              <a:cs typeface="Arial"/>
            </a:endParaRPr>
          </a:p>
          <a:p>
            <a:pPr marL="101600" marR="95250" indent="1270" algn="ctr">
              <a:lnSpc>
                <a:spcPct val="100000"/>
              </a:lnSpc>
              <a:spcBef>
                <a:spcPts val="440"/>
              </a:spcBef>
            </a:pPr>
            <a:r>
              <a:rPr lang="en-US" sz="1100" dirty="0">
                <a:cs typeface="Arial"/>
              </a:rPr>
              <a:t>(Refer to key control doc below)</a:t>
            </a:r>
            <a:endParaRPr lang="en-US" dirty="0"/>
          </a:p>
        </p:txBody>
      </p:sp>
      <p:sp>
        <p:nvSpPr>
          <p:cNvPr id="26" name="TextBox 25"/>
          <p:cNvSpPr txBox="1"/>
          <p:nvPr/>
        </p:nvSpPr>
        <p:spPr>
          <a:xfrm>
            <a:off x="6909597" y="3243542"/>
            <a:ext cx="829654" cy="3323987"/>
          </a:xfrm>
          <a:prstGeom prst="rect">
            <a:avLst/>
          </a:prstGeom>
          <a:noFill/>
          <a:ln w="19050">
            <a:solidFill>
              <a:schemeClr val="tx1"/>
            </a:solidFill>
          </a:ln>
        </p:spPr>
        <p:txBody>
          <a:bodyPr wrap="square" lIns="91440" tIns="45720" rIns="91440" bIns="45720" rtlCol="0" anchor="t">
            <a:spAutoFit/>
          </a:bodyPr>
          <a:lstStyle/>
          <a:p>
            <a:pPr algn="ctr" fontAlgn="t"/>
            <a:r>
              <a:rPr lang="en-US" sz="1050" dirty="0"/>
              <a:t>Any deficiency resulting in inoperable, broken, or damaged appliance such as washer, dryer, microwave, or fridge.</a:t>
            </a:r>
          </a:p>
          <a:p>
            <a:pPr algn="ctr"/>
            <a:endParaRPr lang="en-US" sz="1050" dirty="0"/>
          </a:p>
          <a:p>
            <a:pPr algn="ctr" fontAlgn="t"/>
            <a:r>
              <a:rPr lang="en-US" sz="1050" dirty="0"/>
              <a:t>(See Appliance Replacement Flow Chart)</a:t>
            </a:r>
            <a:endParaRPr lang="en-US" sz="1050" dirty="0">
              <a:cs typeface="Arial"/>
            </a:endParaRPr>
          </a:p>
        </p:txBody>
      </p:sp>
      <p:sp>
        <p:nvSpPr>
          <p:cNvPr id="27" name="TextBox 26"/>
          <p:cNvSpPr txBox="1"/>
          <p:nvPr/>
        </p:nvSpPr>
        <p:spPr>
          <a:xfrm>
            <a:off x="6909598" y="2497184"/>
            <a:ext cx="829653" cy="784830"/>
          </a:xfrm>
          <a:prstGeom prst="rect">
            <a:avLst/>
          </a:prstGeom>
          <a:solidFill>
            <a:srgbClr val="00B050"/>
          </a:solidFill>
          <a:ln w="28575">
            <a:solidFill>
              <a:schemeClr val="tx1"/>
            </a:solidFill>
          </a:ln>
        </p:spPr>
        <p:txBody>
          <a:bodyPr wrap="square" rtlCol="0">
            <a:spAutoFit/>
          </a:bodyPr>
          <a:lstStyle/>
          <a:p>
            <a:pPr algn="ctr"/>
            <a:endParaRPr lang="en-US" sz="1050" b="1" dirty="0"/>
          </a:p>
          <a:p>
            <a:pPr algn="ctr"/>
            <a:r>
              <a:rPr lang="en-US" sz="1050" b="1" dirty="0"/>
              <a:t>Appliance </a:t>
            </a:r>
            <a:r>
              <a:rPr lang="en-US" sz="800" b="1" dirty="0"/>
              <a:t>Replacement</a:t>
            </a:r>
          </a:p>
          <a:p>
            <a:pPr algn="ctr"/>
            <a:endParaRPr lang="en-US" sz="800" b="1" dirty="0"/>
          </a:p>
          <a:p>
            <a:pPr algn="ctr"/>
            <a:endParaRPr lang="en-US" sz="800" b="1" dirty="0"/>
          </a:p>
        </p:txBody>
      </p:sp>
      <p:graphicFrame>
        <p:nvGraphicFramePr>
          <p:cNvPr id="2" name="Object 1">
            <a:extLst>
              <a:ext uri="{FF2B5EF4-FFF2-40B4-BE49-F238E27FC236}">
                <a16:creationId xmlns:a16="http://schemas.microsoft.com/office/drawing/2014/main" id="{638B62DB-52C5-35F5-8326-B0A86FEE0ADB}"/>
              </a:ext>
            </a:extLst>
          </p:cNvPr>
          <p:cNvGraphicFramePr>
            <a:graphicFrameLocks noChangeAspect="1"/>
          </p:cNvGraphicFramePr>
          <p:nvPr>
            <p:extLst>
              <p:ext uri="{D42A27DB-BD31-4B8C-83A1-F6EECF244321}">
                <p14:modId xmlns:p14="http://schemas.microsoft.com/office/powerpoint/2010/main" val="3539480296"/>
              </p:ext>
            </p:extLst>
          </p:nvPr>
        </p:nvGraphicFramePr>
        <p:xfrm>
          <a:off x="5995196" y="5560261"/>
          <a:ext cx="914400" cy="921571"/>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2" name="Object 1">
                        <a:extLst>
                          <a:ext uri="{FF2B5EF4-FFF2-40B4-BE49-F238E27FC236}">
                            <a16:creationId xmlns:a16="http://schemas.microsoft.com/office/drawing/2014/main" id="{638B62DB-52C5-35F5-8326-B0A86FEE0ADB}"/>
                          </a:ext>
                        </a:extLst>
                      </p:cNvPr>
                      <p:cNvPicPr/>
                      <p:nvPr/>
                    </p:nvPicPr>
                    <p:blipFill>
                      <a:blip r:embed="rId4"/>
                      <a:stretch>
                        <a:fillRect/>
                      </a:stretch>
                    </p:blipFill>
                    <p:spPr>
                      <a:xfrm>
                        <a:off x="5995196" y="5560261"/>
                        <a:ext cx="914400" cy="921571"/>
                      </a:xfrm>
                      <a:prstGeom prst="rect">
                        <a:avLst/>
                      </a:prstGeom>
                    </p:spPr>
                  </p:pic>
                </p:oleObj>
              </mc:Fallback>
            </mc:AlternateContent>
          </a:graphicData>
        </a:graphic>
      </p:graphicFrame>
    </p:spTree>
    <p:extLst>
      <p:ext uri="{BB962C8B-B14F-4D97-AF65-F5344CB8AC3E}">
        <p14:creationId xmlns:p14="http://schemas.microsoft.com/office/powerpoint/2010/main" val="13729421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3_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E4E7EBD16E294EB40BB7080795454D" ma:contentTypeVersion="12" ma:contentTypeDescription="Create a new document." ma:contentTypeScope="" ma:versionID="31d70e71ba22f0884d65e6eb2c0c2d82">
  <xsd:schema xmlns:xsd="http://www.w3.org/2001/XMLSchema" xmlns:xs="http://www.w3.org/2001/XMLSchema" xmlns:p="http://schemas.microsoft.com/office/2006/metadata/properties" xmlns:ns2="2dc2ea81-8037-48e9-9c98-f1aa3ca6896f" xmlns:ns3="ab6aa099-11b5-429b-aef8-b4690966847b" targetNamespace="http://schemas.microsoft.com/office/2006/metadata/properties" ma:root="true" ma:fieldsID="52b9a7f6cdc5616b0f47f5a95e33228d" ns2:_="" ns3:_="">
    <xsd:import namespace="2dc2ea81-8037-48e9-9c98-f1aa3ca6896f"/>
    <xsd:import namespace="ab6aa099-11b5-429b-aef8-b469096684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2ea81-8037-48e9-9c98-f1aa3ca68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6aa099-11b5-429b-aef8-b4690966847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ea1a6bd-bcee-4cfc-83e3-f467b5457acf}" ma:internalName="TaxCatchAll" ma:showField="CatchAllData" ma:web="ab6aa099-11b5-429b-aef8-b469096684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c2ea81-8037-48e9-9c98-f1aa3ca6896f">
      <Terms xmlns="http://schemas.microsoft.com/office/infopath/2007/PartnerControls"/>
    </lcf76f155ced4ddcb4097134ff3c332f>
    <TaxCatchAll xmlns="ab6aa099-11b5-429b-aef8-b4690966847b" xsi:nil="true"/>
  </documentManagement>
</p:properties>
</file>

<file path=customXml/item4.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EC6486FF-65CB-499E-AA83-1D0A1646FE5A}">
  <ds:schemaRefs>
    <ds:schemaRef ds:uri="http://schemas.microsoft.com/sharepoint/v3/contenttype/forms"/>
  </ds:schemaRefs>
</ds:datastoreItem>
</file>

<file path=customXml/itemProps2.xml><?xml version="1.0" encoding="utf-8"?>
<ds:datastoreItem xmlns:ds="http://schemas.openxmlformats.org/officeDocument/2006/customXml" ds:itemID="{DD3361B2-4018-4DC2-9977-8A3C30DE6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c2ea81-8037-48e9-9c98-f1aa3ca6896f"/>
    <ds:schemaRef ds:uri="ab6aa099-11b5-429b-aef8-b469096684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87DDFF-D288-43B3-9099-279B39DE6806}">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purl.org/dc/dcmitype/"/>
    <ds:schemaRef ds:uri="d2ed4944-6d07-4529-8bcc-4129aad1f2fb"/>
    <ds:schemaRef ds:uri="3754d4e4-800e-4a73-b2ea-770d7d160b43"/>
    <ds:schemaRef ds:uri="2dc2ea81-8037-48e9-9c98-f1aa3ca6896f"/>
    <ds:schemaRef ds:uri="ab6aa099-11b5-429b-aef8-b4690966847b"/>
  </ds:schemaRefs>
</ds:datastoreItem>
</file>

<file path=customXml/itemProps4.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Office Theme</Template>
  <TotalTime>7169</TotalTime>
  <Words>1588</Words>
  <Application>Microsoft Office PowerPoint</Application>
  <PresentationFormat>On-screen Show (4:3)</PresentationFormat>
  <Paragraphs>215</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3_MSC Theme</vt:lpstr>
      <vt:lpstr>1_MSC Theme</vt:lpstr>
      <vt:lpstr>Army Maintenance Application (ArMA) Repair &amp; Upkeep (R&amp;U)  Work Orders (WO)</vt:lpstr>
      <vt:lpstr>Unaccompanied Soldier Housing POCs</vt:lpstr>
      <vt:lpstr>Priority 1 / Emergency Work Orders</vt:lpstr>
      <vt:lpstr>Emergency Work Order Flow Chart </vt:lpstr>
      <vt:lpstr>Agenda (cont)</vt:lpstr>
      <vt:lpstr> </vt:lpstr>
      <vt:lpstr>ArMA -  Creating ArMA Account</vt:lpstr>
      <vt:lpstr>Creating ArMA Account</vt:lpstr>
      <vt:lpstr>Types of Work Orders</vt:lpstr>
      <vt:lpstr>PowerPoint Presentation</vt:lpstr>
      <vt:lpstr>Submitting ArMA Work Order</vt:lpstr>
      <vt:lpstr>Appliance Repair Tracking Form</vt:lpstr>
      <vt:lpstr>Submitting ArMA Work Order</vt:lpstr>
      <vt:lpstr>Submitting ArMA Work Order</vt:lpstr>
      <vt:lpstr>Submitting ArMA Work Order</vt:lpstr>
      <vt:lpstr>ArMA - How to Get Weekly Status Report </vt:lpstr>
      <vt:lpstr>ArMA - How to Get Weekly Status Report </vt:lpstr>
      <vt:lpstr>ArMA - How to Get Weekly Status Report </vt:lpstr>
      <vt:lpstr>How To Make Your Washers/Dyers Last</vt:lpstr>
      <vt:lpstr>How To Make Your Washers/Dyers Last</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PowerPoint Presentation Template</dc:title>
  <dc:subject>Presentation</dc:subject>
  <dc:creator>Jones, Mark S CTR AMC</dc:creator>
  <cp:lastModifiedBy>Mobarakzadeh, Nema SGM USARMY I CORPS (USA)</cp:lastModifiedBy>
  <cp:revision>499</cp:revision>
  <cp:lastPrinted>2019-11-06T22:57:26Z</cp:lastPrinted>
  <dcterms:created xsi:type="dcterms:W3CDTF">2017-05-18T14:22:46Z</dcterms:created>
  <dcterms:modified xsi:type="dcterms:W3CDTF">2024-10-28T20:31:22Z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0x010100C1E4E7EBD16E294EB40BB7080795454D</vt:lpwstr>
  </property>
  <property fmtid="{D5CDD505-2E9C-101B-9397-08002B2CF9AE}" pid="3" name="_dlc_DocIdItemGuid">
    <vt:lpwstr>0eac267d-b46f-4072-9f89-5736e08c9701</vt:lpwstr>
  </property>
  <property fmtid="{D5CDD505-2E9C-101B-9397-08002B2CF9AE}" pid="4" name="_docset_NoMedatataSyncRequired">
    <vt:lpwstr>False</vt:lpwstr>
  </property>
  <property fmtid="{D5CDD505-2E9C-101B-9397-08002B2CF9AE}" pid="5" name="MediaServiceImageTags">
    <vt:lpwstr/>
  </property>
</Properties>
</file>