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entation.xml" ContentType="application/vnd.openxmlformats-officedocument.presentationml.presentation.main+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36.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6.xml" ContentType="application/vnd.openxmlformats-officedocument.theme+xml"/>
  <Override PartName="/ppt/theme/theme4.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theme/theme5.xml" ContentType="application/vnd.openxmlformats-officedocument.theme+xml"/>
  <Override PartName="/ppt/theme/theme1.xml" ContentType="application/vnd.openxmlformats-officedocument.theme+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2" r:id="rId1"/>
    <p:sldMasterId id="2147483717" r:id="rId2"/>
    <p:sldMasterId id="2147483732" r:id="rId3"/>
    <p:sldMasterId id="2147483748" r:id="rId4"/>
  </p:sldMasterIdLst>
  <p:notesMasterIdLst>
    <p:notesMasterId r:id="rId26"/>
  </p:notesMasterIdLst>
  <p:handoutMasterIdLst>
    <p:handoutMasterId r:id="rId27"/>
  </p:handoutMasterIdLst>
  <p:sldIdLst>
    <p:sldId id="607" r:id="rId5"/>
    <p:sldId id="608" r:id="rId6"/>
    <p:sldId id="609" r:id="rId7"/>
    <p:sldId id="610" r:id="rId8"/>
    <p:sldId id="611" r:id="rId9"/>
    <p:sldId id="612" r:id="rId10"/>
    <p:sldId id="613" r:id="rId11"/>
    <p:sldId id="614" r:id="rId12"/>
    <p:sldId id="615" r:id="rId13"/>
    <p:sldId id="616" r:id="rId14"/>
    <p:sldId id="617" r:id="rId15"/>
    <p:sldId id="618" r:id="rId16"/>
    <p:sldId id="619" r:id="rId17"/>
    <p:sldId id="620" r:id="rId18"/>
    <p:sldId id="598" r:id="rId19"/>
    <p:sldId id="591" r:id="rId20"/>
    <p:sldId id="605" r:id="rId21"/>
    <p:sldId id="600" r:id="rId22"/>
    <p:sldId id="606" r:id="rId23"/>
    <p:sldId id="604" r:id="rId24"/>
    <p:sldId id="603" r:id="rId2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warren.weaver" initials="w"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B050"/>
    <a:srgbClr val="00FF00"/>
    <a:srgbClr val="FFFFFF"/>
    <a:srgbClr val="0000CC"/>
    <a:srgbClr val="000099"/>
    <a:srgbClr val="33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5250" autoAdjust="0"/>
  </p:normalViewPr>
  <p:slideViewPr>
    <p:cSldViewPr snapToGrid="0">
      <p:cViewPr varScale="1">
        <p:scale>
          <a:sx n="83" d="100"/>
          <a:sy n="83" d="100"/>
        </p:scale>
        <p:origin x="1478" y="82"/>
      </p:cViewPr>
      <p:guideLst>
        <p:guide orient="horz" pos="2160"/>
        <p:guide pos="2880"/>
      </p:guideLst>
    </p:cSldViewPr>
  </p:slideViewPr>
  <p:outlineViewPr>
    <p:cViewPr>
      <p:scale>
        <a:sx n="33" d="100"/>
        <a:sy n="33" d="100"/>
      </p:scale>
      <p:origin x="0" y="1656"/>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85" d="100"/>
          <a:sy n="85" d="100"/>
        </p:scale>
        <p:origin x="-1956" y="-7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customXml" Target="../customXml/item2.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customXml" Target="../customXml/item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viewProps" Target="viewProps.xml"/><Relationship Id="rId35" Type="http://schemas.openxmlformats.org/officeDocument/2006/relationships/customXml" Target="../customXml/item3.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38648" cy="465138"/>
          </a:xfrm>
          <a:prstGeom prst="rect">
            <a:avLst/>
          </a:prstGeom>
        </p:spPr>
        <p:txBody>
          <a:bodyPr vert="horz" lIns="91426" tIns="45712" rIns="91426" bIns="45712" rtlCol="0"/>
          <a:lstStyle>
            <a:lvl1pPr algn="l">
              <a:defRPr sz="1200"/>
            </a:lvl1pPr>
          </a:lstStyle>
          <a:p>
            <a:endParaRPr lang="en-US" dirty="0"/>
          </a:p>
        </p:txBody>
      </p:sp>
      <p:sp>
        <p:nvSpPr>
          <p:cNvPr id="3" name="Date Placeholder 2"/>
          <p:cNvSpPr>
            <a:spLocks noGrp="1"/>
          </p:cNvSpPr>
          <p:nvPr>
            <p:ph type="dt" sz="quarter" idx="1"/>
          </p:nvPr>
        </p:nvSpPr>
        <p:spPr>
          <a:xfrm>
            <a:off x="3970134" y="0"/>
            <a:ext cx="3038648" cy="465138"/>
          </a:xfrm>
          <a:prstGeom prst="rect">
            <a:avLst/>
          </a:prstGeom>
        </p:spPr>
        <p:txBody>
          <a:bodyPr vert="horz" lIns="91426" tIns="45712" rIns="91426" bIns="45712" rtlCol="0"/>
          <a:lstStyle>
            <a:lvl1pPr algn="r">
              <a:defRPr sz="1200"/>
            </a:lvl1pPr>
          </a:lstStyle>
          <a:p>
            <a:fld id="{DB6FA5FA-C50A-40F4-A637-06B17982827B}" type="datetimeFigureOut">
              <a:rPr lang="en-US" smtClean="0"/>
              <a:pPr/>
              <a:t>8/18/2022</a:t>
            </a:fld>
            <a:endParaRPr lang="en-US" dirty="0"/>
          </a:p>
        </p:txBody>
      </p:sp>
      <p:sp>
        <p:nvSpPr>
          <p:cNvPr id="4" name="Footer Placeholder 3"/>
          <p:cNvSpPr>
            <a:spLocks noGrp="1"/>
          </p:cNvSpPr>
          <p:nvPr>
            <p:ph type="ftr" sz="quarter" idx="2"/>
          </p:nvPr>
        </p:nvSpPr>
        <p:spPr>
          <a:xfrm>
            <a:off x="2" y="8829675"/>
            <a:ext cx="3038648" cy="465138"/>
          </a:xfrm>
          <a:prstGeom prst="rect">
            <a:avLst/>
          </a:prstGeom>
        </p:spPr>
        <p:txBody>
          <a:bodyPr vert="horz" lIns="91426" tIns="45712" rIns="91426" bIns="45712"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134" y="8829675"/>
            <a:ext cx="3038648" cy="465138"/>
          </a:xfrm>
          <a:prstGeom prst="rect">
            <a:avLst/>
          </a:prstGeom>
        </p:spPr>
        <p:txBody>
          <a:bodyPr vert="horz" lIns="91426" tIns="45712" rIns="91426" bIns="45712" rtlCol="0" anchor="b"/>
          <a:lstStyle>
            <a:lvl1pPr algn="r">
              <a:defRPr sz="1200"/>
            </a:lvl1pPr>
          </a:lstStyle>
          <a:p>
            <a:fld id="{B115C57B-C692-46B0-A6ED-A8499DE375A9}" type="slidenum">
              <a:rPr lang="en-US" smtClean="0"/>
              <a:pPr/>
              <a:t>‹#›</a:t>
            </a:fld>
            <a:endParaRPr lang="en-US" dirty="0"/>
          </a:p>
        </p:txBody>
      </p:sp>
    </p:spTree>
    <p:extLst>
      <p:ext uri="{BB962C8B-B14F-4D97-AF65-F5344CB8AC3E}">
        <p14:creationId xmlns:p14="http://schemas.microsoft.com/office/powerpoint/2010/main" val="15412591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37840" cy="464820"/>
          </a:xfrm>
          <a:prstGeom prst="rect">
            <a:avLst/>
          </a:prstGeom>
        </p:spPr>
        <p:txBody>
          <a:bodyPr vert="horz" lIns="93162" tIns="46581" rIns="93162" bIns="46581" rtlCol="0"/>
          <a:lstStyle>
            <a:lvl1pPr algn="l">
              <a:defRPr sz="1200"/>
            </a:lvl1pPr>
          </a:lstStyle>
          <a:p>
            <a:endParaRPr lang="en-US" dirty="0"/>
          </a:p>
        </p:txBody>
      </p:sp>
      <p:sp>
        <p:nvSpPr>
          <p:cNvPr id="3" name="Date Placeholder 2"/>
          <p:cNvSpPr>
            <a:spLocks noGrp="1"/>
          </p:cNvSpPr>
          <p:nvPr>
            <p:ph type="dt" idx="1"/>
          </p:nvPr>
        </p:nvSpPr>
        <p:spPr>
          <a:xfrm>
            <a:off x="3970940" y="0"/>
            <a:ext cx="3037840" cy="464820"/>
          </a:xfrm>
          <a:prstGeom prst="rect">
            <a:avLst/>
          </a:prstGeom>
        </p:spPr>
        <p:txBody>
          <a:bodyPr vert="horz" lIns="93162" tIns="46581" rIns="93162" bIns="46581" rtlCol="0"/>
          <a:lstStyle>
            <a:lvl1pPr algn="r">
              <a:defRPr sz="1200"/>
            </a:lvl1pPr>
          </a:lstStyle>
          <a:p>
            <a:fld id="{8D433849-3C48-4B95-B905-AAE2954EDAF8}" type="datetimeFigureOut">
              <a:rPr lang="en-US" smtClean="0"/>
              <a:pPr/>
              <a:t>8/18/2022</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62" tIns="46581" rIns="93162" bIns="46581" rtlCol="0" anchor="ctr"/>
          <a:lstStyle/>
          <a:p>
            <a:endParaRPr lang="en-US" dirty="0"/>
          </a:p>
        </p:txBody>
      </p:sp>
      <p:sp>
        <p:nvSpPr>
          <p:cNvPr id="5" name="Notes Placeholder 4"/>
          <p:cNvSpPr>
            <a:spLocks noGrp="1"/>
          </p:cNvSpPr>
          <p:nvPr>
            <p:ph type="body" sz="quarter" idx="3"/>
          </p:nvPr>
        </p:nvSpPr>
        <p:spPr>
          <a:xfrm>
            <a:off x="701042" y="4415790"/>
            <a:ext cx="5608320" cy="4183380"/>
          </a:xfrm>
          <a:prstGeom prst="rect">
            <a:avLst/>
          </a:prstGeom>
        </p:spPr>
        <p:txBody>
          <a:bodyPr vert="horz" lIns="93162" tIns="46581" rIns="93162" bIns="4658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2" y="8829967"/>
            <a:ext cx="3037840" cy="464820"/>
          </a:xfrm>
          <a:prstGeom prst="rect">
            <a:avLst/>
          </a:prstGeom>
        </p:spPr>
        <p:txBody>
          <a:bodyPr vert="horz" lIns="93162" tIns="46581" rIns="93162" bIns="46581"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40" y="8829967"/>
            <a:ext cx="3037840" cy="464820"/>
          </a:xfrm>
          <a:prstGeom prst="rect">
            <a:avLst/>
          </a:prstGeom>
        </p:spPr>
        <p:txBody>
          <a:bodyPr vert="horz" lIns="93162" tIns="46581" rIns="93162" bIns="46581" rtlCol="0" anchor="b"/>
          <a:lstStyle>
            <a:lvl1pPr algn="r">
              <a:defRPr sz="1200"/>
            </a:lvl1pPr>
          </a:lstStyle>
          <a:p>
            <a:fld id="{00DFC161-1A7B-41A7-96E5-70F4E93F5494}" type="slidenum">
              <a:rPr lang="en-US" smtClean="0"/>
              <a:pPr/>
              <a:t>‹#›</a:t>
            </a:fld>
            <a:endParaRPr lang="en-US" dirty="0"/>
          </a:p>
        </p:txBody>
      </p:sp>
    </p:spTree>
    <p:extLst>
      <p:ext uri="{BB962C8B-B14F-4D97-AF65-F5344CB8AC3E}">
        <p14:creationId xmlns:p14="http://schemas.microsoft.com/office/powerpoint/2010/main" val="692634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5" name="Title 4"/>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5" name="Title 4"/>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Text Box 13"/>
          <p:cNvSpPr txBox="1">
            <a:spLocks noChangeArrowheads="1"/>
          </p:cNvSpPr>
          <p:nvPr userDrawn="1"/>
        </p:nvSpPr>
        <p:spPr bwMode="auto">
          <a:xfrm>
            <a:off x="3629025" y="0"/>
            <a:ext cx="1812925" cy="254000"/>
          </a:xfrm>
          <a:prstGeom prst="rect">
            <a:avLst/>
          </a:prstGeom>
          <a:solidFill>
            <a:srgbClr val="33CC33"/>
          </a:solidFill>
          <a:ln w="9525" algn="ctr">
            <a:solidFill>
              <a:schemeClr val="tx1"/>
            </a:solidFill>
            <a:miter lim="800000"/>
            <a:headEnd/>
            <a:tailEnd/>
          </a:ln>
          <a:effectLst/>
        </p:spPr>
        <p:txBody>
          <a:bodyPr wrap="none">
            <a:spAutoFit/>
          </a:bodyPr>
          <a:lstStyle/>
          <a:p>
            <a:pPr>
              <a:defRPr/>
            </a:pPr>
            <a:r>
              <a:rPr lang="en-US" sz="1000" b="1" dirty="0">
                <a:solidFill>
                  <a:srgbClr val="000000"/>
                </a:solidFill>
              </a:rPr>
              <a:t>// UNCLASSIFIED / FOUO //</a:t>
            </a:r>
          </a:p>
        </p:txBody>
      </p:sp>
      <p:sp>
        <p:nvSpPr>
          <p:cNvPr id="5" name="Text Box 14"/>
          <p:cNvSpPr txBox="1">
            <a:spLocks noChangeArrowheads="1"/>
          </p:cNvSpPr>
          <p:nvPr userDrawn="1"/>
        </p:nvSpPr>
        <p:spPr bwMode="auto">
          <a:xfrm>
            <a:off x="3673475" y="6604000"/>
            <a:ext cx="1812925" cy="254000"/>
          </a:xfrm>
          <a:prstGeom prst="rect">
            <a:avLst/>
          </a:prstGeom>
          <a:solidFill>
            <a:srgbClr val="33CC33"/>
          </a:solidFill>
          <a:ln w="9525" algn="ctr">
            <a:solidFill>
              <a:schemeClr val="tx1"/>
            </a:solidFill>
            <a:miter lim="800000"/>
            <a:headEnd/>
            <a:tailEnd/>
          </a:ln>
          <a:effectLst/>
        </p:spPr>
        <p:txBody>
          <a:bodyPr wrap="none">
            <a:spAutoFit/>
          </a:bodyPr>
          <a:lstStyle/>
          <a:p>
            <a:pPr>
              <a:defRPr/>
            </a:pPr>
            <a:r>
              <a:rPr lang="en-US" sz="1000" b="1" dirty="0">
                <a:solidFill>
                  <a:srgbClr val="000000"/>
                </a:solidFill>
              </a:rPr>
              <a:t>// UNCLASSIFIED / FOUO //</a:t>
            </a:r>
          </a:p>
        </p:txBody>
      </p:sp>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2"/>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Text Box 13"/>
          <p:cNvSpPr txBox="1">
            <a:spLocks noChangeArrowheads="1"/>
          </p:cNvSpPr>
          <p:nvPr userDrawn="1"/>
        </p:nvSpPr>
        <p:spPr bwMode="auto">
          <a:xfrm>
            <a:off x="3629025" y="0"/>
            <a:ext cx="1812925" cy="254000"/>
          </a:xfrm>
          <a:prstGeom prst="rect">
            <a:avLst/>
          </a:prstGeom>
          <a:solidFill>
            <a:srgbClr val="33CC33"/>
          </a:solidFill>
          <a:ln w="9525" algn="ctr">
            <a:solidFill>
              <a:schemeClr val="tx1"/>
            </a:solidFill>
            <a:miter lim="800000"/>
            <a:headEnd/>
            <a:tailEnd/>
          </a:ln>
          <a:effectLst/>
        </p:spPr>
        <p:txBody>
          <a:bodyPr wrap="none">
            <a:spAutoFit/>
          </a:bodyPr>
          <a:lstStyle/>
          <a:p>
            <a:pPr>
              <a:defRPr/>
            </a:pPr>
            <a:r>
              <a:rPr lang="en-US" sz="1000" b="1" dirty="0">
                <a:solidFill>
                  <a:srgbClr val="000000"/>
                </a:solidFill>
              </a:rPr>
              <a:t>// UNCLASSIFIED / FOUO //</a:t>
            </a:r>
          </a:p>
        </p:txBody>
      </p:sp>
      <p:sp>
        <p:nvSpPr>
          <p:cNvPr id="4" name="Text Box 14"/>
          <p:cNvSpPr txBox="1">
            <a:spLocks noChangeArrowheads="1"/>
          </p:cNvSpPr>
          <p:nvPr userDrawn="1"/>
        </p:nvSpPr>
        <p:spPr bwMode="auto">
          <a:xfrm>
            <a:off x="3673475" y="6604000"/>
            <a:ext cx="1812925" cy="254000"/>
          </a:xfrm>
          <a:prstGeom prst="rect">
            <a:avLst/>
          </a:prstGeom>
          <a:solidFill>
            <a:srgbClr val="33CC33"/>
          </a:solidFill>
          <a:ln w="9525" algn="ctr">
            <a:solidFill>
              <a:schemeClr val="tx1"/>
            </a:solidFill>
            <a:miter lim="800000"/>
            <a:headEnd/>
            <a:tailEnd/>
          </a:ln>
          <a:effectLst/>
        </p:spPr>
        <p:txBody>
          <a:bodyPr wrap="none">
            <a:spAutoFit/>
          </a:bodyPr>
          <a:lstStyle/>
          <a:p>
            <a:pPr>
              <a:defRPr/>
            </a:pPr>
            <a:r>
              <a:rPr lang="en-US" sz="1000" b="1" dirty="0">
                <a:solidFill>
                  <a:srgbClr val="000000"/>
                </a:solidFill>
              </a:rPr>
              <a:t>// UNCLASSIFIED / FOUO //</a:t>
            </a:r>
          </a:p>
        </p:txBody>
      </p:sp>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13"/>
          <p:cNvSpPr txBox="1">
            <a:spLocks noChangeArrowheads="1"/>
          </p:cNvSpPr>
          <p:nvPr userDrawn="1"/>
        </p:nvSpPr>
        <p:spPr bwMode="auto">
          <a:xfrm>
            <a:off x="3629025" y="0"/>
            <a:ext cx="1812925" cy="254000"/>
          </a:xfrm>
          <a:prstGeom prst="rect">
            <a:avLst/>
          </a:prstGeom>
          <a:solidFill>
            <a:srgbClr val="33CC33"/>
          </a:solidFill>
          <a:ln w="9525" algn="ctr">
            <a:solidFill>
              <a:schemeClr val="tx1"/>
            </a:solidFill>
            <a:miter lim="800000"/>
            <a:headEnd/>
            <a:tailEnd/>
          </a:ln>
          <a:effectLst/>
        </p:spPr>
        <p:txBody>
          <a:bodyPr wrap="none">
            <a:spAutoFit/>
          </a:bodyPr>
          <a:lstStyle/>
          <a:p>
            <a:pPr>
              <a:defRPr/>
            </a:pPr>
            <a:r>
              <a:rPr lang="en-US" sz="1000" b="1" dirty="0">
                <a:solidFill>
                  <a:srgbClr val="000000"/>
                </a:solidFill>
              </a:rPr>
              <a:t>// UNCLASSIFIED / FOUO //</a:t>
            </a:r>
          </a:p>
        </p:txBody>
      </p:sp>
      <p:sp>
        <p:nvSpPr>
          <p:cNvPr id="3" name="Text Box 14"/>
          <p:cNvSpPr txBox="1">
            <a:spLocks noChangeArrowheads="1"/>
          </p:cNvSpPr>
          <p:nvPr userDrawn="1"/>
        </p:nvSpPr>
        <p:spPr bwMode="auto">
          <a:xfrm>
            <a:off x="3673475" y="6604000"/>
            <a:ext cx="1812925" cy="254000"/>
          </a:xfrm>
          <a:prstGeom prst="rect">
            <a:avLst/>
          </a:prstGeom>
          <a:solidFill>
            <a:srgbClr val="33CC33"/>
          </a:solidFill>
          <a:ln w="9525" algn="ctr">
            <a:solidFill>
              <a:schemeClr val="tx1"/>
            </a:solidFill>
            <a:miter lim="800000"/>
            <a:headEnd/>
            <a:tailEnd/>
          </a:ln>
          <a:effectLst/>
        </p:spPr>
        <p:txBody>
          <a:bodyPr wrap="none">
            <a:spAutoFit/>
          </a:bodyPr>
          <a:lstStyle/>
          <a:p>
            <a:pPr>
              <a:defRPr/>
            </a:pPr>
            <a:r>
              <a:rPr lang="en-US" sz="1000" b="1" dirty="0">
                <a:solidFill>
                  <a:srgbClr val="000000"/>
                </a:solidFill>
              </a:rPr>
              <a:t>// UNCLASSIFIED / FOUO //</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Text Box 13"/>
          <p:cNvSpPr txBox="1">
            <a:spLocks noChangeArrowheads="1"/>
          </p:cNvSpPr>
          <p:nvPr userDrawn="1"/>
        </p:nvSpPr>
        <p:spPr bwMode="auto">
          <a:xfrm>
            <a:off x="3629025" y="0"/>
            <a:ext cx="1812925" cy="254000"/>
          </a:xfrm>
          <a:prstGeom prst="rect">
            <a:avLst/>
          </a:prstGeom>
          <a:solidFill>
            <a:srgbClr val="33CC33"/>
          </a:solidFill>
          <a:ln w="9525" algn="ctr">
            <a:solidFill>
              <a:schemeClr val="tx1"/>
            </a:solidFill>
            <a:miter lim="800000"/>
            <a:headEnd/>
            <a:tailEnd/>
          </a:ln>
          <a:effectLst/>
        </p:spPr>
        <p:txBody>
          <a:bodyPr wrap="none">
            <a:spAutoFit/>
          </a:bodyPr>
          <a:lstStyle/>
          <a:p>
            <a:pPr>
              <a:defRPr/>
            </a:pPr>
            <a:r>
              <a:rPr lang="en-US" sz="1000" b="1" dirty="0">
                <a:solidFill>
                  <a:srgbClr val="000000"/>
                </a:solidFill>
              </a:rPr>
              <a:t>// UNCLASSIFIED / FOUO //</a:t>
            </a:r>
          </a:p>
        </p:txBody>
      </p:sp>
      <p:sp>
        <p:nvSpPr>
          <p:cNvPr id="5" name="Text Box 14"/>
          <p:cNvSpPr txBox="1">
            <a:spLocks noChangeArrowheads="1"/>
          </p:cNvSpPr>
          <p:nvPr userDrawn="1"/>
        </p:nvSpPr>
        <p:spPr bwMode="auto">
          <a:xfrm>
            <a:off x="3673475" y="6604000"/>
            <a:ext cx="1812925" cy="254000"/>
          </a:xfrm>
          <a:prstGeom prst="rect">
            <a:avLst/>
          </a:prstGeom>
          <a:solidFill>
            <a:srgbClr val="33CC33"/>
          </a:solidFill>
          <a:ln w="9525" algn="ctr">
            <a:solidFill>
              <a:schemeClr val="tx1"/>
            </a:solidFill>
            <a:miter lim="800000"/>
            <a:headEnd/>
            <a:tailEnd/>
          </a:ln>
          <a:effectLst/>
        </p:spPr>
        <p:txBody>
          <a:bodyPr wrap="none">
            <a:spAutoFit/>
          </a:bodyPr>
          <a:lstStyle/>
          <a:p>
            <a:pPr>
              <a:defRPr/>
            </a:pPr>
            <a:r>
              <a:rPr lang="en-US" sz="1000" b="1" dirty="0">
                <a:solidFill>
                  <a:srgbClr val="000000"/>
                </a:solidFill>
              </a:rPr>
              <a:t>// UNCLASSIFIED / FOUO //</a:t>
            </a:r>
          </a:p>
        </p:txBody>
      </p:sp>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2"/>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5" name="Title 4"/>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Text Box 13"/>
          <p:cNvSpPr txBox="1">
            <a:spLocks noChangeArrowheads="1"/>
          </p:cNvSpPr>
          <p:nvPr userDrawn="1"/>
        </p:nvSpPr>
        <p:spPr bwMode="auto">
          <a:xfrm>
            <a:off x="3629025" y="0"/>
            <a:ext cx="1812925" cy="254000"/>
          </a:xfrm>
          <a:prstGeom prst="rect">
            <a:avLst/>
          </a:prstGeom>
          <a:solidFill>
            <a:srgbClr val="33CC33"/>
          </a:solidFill>
          <a:ln w="9525" algn="ctr">
            <a:solidFill>
              <a:schemeClr val="tx1"/>
            </a:solidFill>
            <a:miter lim="800000"/>
            <a:headEnd/>
            <a:tailEnd/>
          </a:ln>
          <a:effectLst/>
        </p:spPr>
        <p:txBody>
          <a:bodyPr wrap="none">
            <a:spAutoFit/>
          </a:bodyPr>
          <a:lstStyle/>
          <a:p>
            <a:pPr>
              <a:defRPr/>
            </a:pPr>
            <a:r>
              <a:rPr lang="en-US" sz="1000" b="1" dirty="0">
                <a:solidFill>
                  <a:srgbClr val="000000"/>
                </a:solidFill>
              </a:rPr>
              <a:t>// UNCLASSIFIED / FOUO //</a:t>
            </a:r>
          </a:p>
        </p:txBody>
      </p:sp>
      <p:sp>
        <p:nvSpPr>
          <p:cNvPr id="4" name="Text Box 14"/>
          <p:cNvSpPr txBox="1">
            <a:spLocks noChangeArrowheads="1"/>
          </p:cNvSpPr>
          <p:nvPr userDrawn="1"/>
        </p:nvSpPr>
        <p:spPr bwMode="auto">
          <a:xfrm>
            <a:off x="3673475" y="6604000"/>
            <a:ext cx="1812925" cy="254000"/>
          </a:xfrm>
          <a:prstGeom prst="rect">
            <a:avLst/>
          </a:prstGeom>
          <a:solidFill>
            <a:srgbClr val="33CC33"/>
          </a:solidFill>
          <a:ln w="9525" algn="ctr">
            <a:solidFill>
              <a:schemeClr val="tx1"/>
            </a:solidFill>
            <a:miter lim="800000"/>
            <a:headEnd/>
            <a:tailEnd/>
          </a:ln>
          <a:effectLst/>
        </p:spPr>
        <p:txBody>
          <a:bodyPr wrap="none">
            <a:spAutoFit/>
          </a:bodyPr>
          <a:lstStyle/>
          <a:p>
            <a:pPr>
              <a:defRPr/>
            </a:pPr>
            <a:r>
              <a:rPr lang="en-US" sz="1000" b="1" dirty="0">
                <a:solidFill>
                  <a:srgbClr val="000000"/>
                </a:solidFill>
              </a:rPr>
              <a:t>// UNCLASSIFIED / FOUO //</a:t>
            </a:r>
          </a:p>
        </p:txBody>
      </p:sp>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Text Box 13"/>
          <p:cNvSpPr txBox="1">
            <a:spLocks noChangeArrowheads="1"/>
          </p:cNvSpPr>
          <p:nvPr userDrawn="1"/>
        </p:nvSpPr>
        <p:spPr bwMode="auto">
          <a:xfrm>
            <a:off x="3629025" y="0"/>
            <a:ext cx="1812925" cy="254000"/>
          </a:xfrm>
          <a:prstGeom prst="rect">
            <a:avLst/>
          </a:prstGeom>
          <a:solidFill>
            <a:srgbClr val="33CC33"/>
          </a:solidFill>
          <a:ln w="9525" algn="ctr">
            <a:solidFill>
              <a:schemeClr val="tx1"/>
            </a:solidFill>
            <a:miter lim="800000"/>
            <a:headEnd/>
            <a:tailEnd/>
          </a:ln>
          <a:effectLst/>
        </p:spPr>
        <p:txBody>
          <a:bodyPr wrap="none">
            <a:spAutoFit/>
          </a:bodyPr>
          <a:lstStyle/>
          <a:p>
            <a:pPr>
              <a:defRPr/>
            </a:pPr>
            <a:r>
              <a:rPr lang="en-US" sz="1000" b="1" dirty="0">
                <a:solidFill>
                  <a:srgbClr val="000000"/>
                </a:solidFill>
              </a:rPr>
              <a:t>// UNCLASSIFIED / FOUO //</a:t>
            </a:r>
          </a:p>
        </p:txBody>
      </p:sp>
      <p:sp>
        <p:nvSpPr>
          <p:cNvPr id="5" name="Text Box 14"/>
          <p:cNvSpPr txBox="1">
            <a:spLocks noChangeArrowheads="1"/>
          </p:cNvSpPr>
          <p:nvPr userDrawn="1"/>
        </p:nvSpPr>
        <p:spPr bwMode="auto">
          <a:xfrm>
            <a:off x="3673475" y="6604000"/>
            <a:ext cx="1812925" cy="254000"/>
          </a:xfrm>
          <a:prstGeom prst="rect">
            <a:avLst/>
          </a:prstGeom>
          <a:solidFill>
            <a:srgbClr val="33CC33"/>
          </a:solidFill>
          <a:ln w="9525" algn="ctr">
            <a:solidFill>
              <a:schemeClr val="tx1"/>
            </a:solidFill>
            <a:miter lim="800000"/>
            <a:headEnd/>
            <a:tailEnd/>
          </a:ln>
          <a:effectLst/>
        </p:spPr>
        <p:txBody>
          <a:bodyPr wrap="none">
            <a:spAutoFit/>
          </a:bodyPr>
          <a:lstStyle/>
          <a:p>
            <a:pPr>
              <a:defRPr/>
            </a:pPr>
            <a:r>
              <a:rPr lang="en-US" sz="1000" b="1" dirty="0">
                <a:solidFill>
                  <a:srgbClr val="000000"/>
                </a:solidFill>
              </a:rPr>
              <a:t>// UNCLASSIFIED / FOUO //</a:t>
            </a:r>
          </a:p>
        </p:txBody>
      </p:sp>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2"/>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Text Box 13"/>
          <p:cNvSpPr txBox="1">
            <a:spLocks noChangeArrowheads="1"/>
          </p:cNvSpPr>
          <p:nvPr userDrawn="1"/>
        </p:nvSpPr>
        <p:spPr bwMode="auto">
          <a:xfrm>
            <a:off x="3629025" y="0"/>
            <a:ext cx="1812925" cy="254000"/>
          </a:xfrm>
          <a:prstGeom prst="rect">
            <a:avLst/>
          </a:prstGeom>
          <a:solidFill>
            <a:srgbClr val="33CC33"/>
          </a:solidFill>
          <a:ln w="9525" algn="ctr">
            <a:solidFill>
              <a:schemeClr val="tx1"/>
            </a:solidFill>
            <a:miter lim="800000"/>
            <a:headEnd/>
            <a:tailEnd/>
          </a:ln>
          <a:effectLst/>
        </p:spPr>
        <p:txBody>
          <a:bodyPr wrap="none">
            <a:spAutoFit/>
          </a:bodyPr>
          <a:lstStyle/>
          <a:p>
            <a:pPr>
              <a:defRPr/>
            </a:pPr>
            <a:r>
              <a:rPr lang="en-US" sz="1000" b="1" dirty="0">
                <a:solidFill>
                  <a:srgbClr val="000000"/>
                </a:solidFill>
              </a:rPr>
              <a:t>// UNCLASSIFIED / FOUO //</a:t>
            </a:r>
          </a:p>
        </p:txBody>
      </p:sp>
      <p:sp>
        <p:nvSpPr>
          <p:cNvPr id="4" name="Text Box 14"/>
          <p:cNvSpPr txBox="1">
            <a:spLocks noChangeArrowheads="1"/>
          </p:cNvSpPr>
          <p:nvPr userDrawn="1"/>
        </p:nvSpPr>
        <p:spPr bwMode="auto">
          <a:xfrm>
            <a:off x="3673475" y="6604000"/>
            <a:ext cx="1812925" cy="254000"/>
          </a:xfrm>
          <a:prstGeom prst="rect">
            <a:avLst/>
          </a:prstGeom>
          <a:solidFill>
            <a:srgbClr val="33CC33"/>
          </a:solidFill>
          <a:ln w="9525" algn="ctr">
            <a:solidFill>
              <a:schemeClr val="tx1"/>
            </a:solidFill>
            <a:miter lim="800000"/>
            <a:headEnd/>
            <a:tailEnd/>
          </a:ln>
          <a:effectLst/>
        </p:spPr>
        <p:txBody>
          <a:bodyPr wrap="none">
            <a:spAutoFit/>
          </a:bodyPr>
          <a:lstStyle/>
          <a:p>
            <a:pPr>
              <a:defRPr/>
            </a:pPr>
            <a:r>
              <a:rPr lang="en-US" sz="1000" b="1" dirty="0">
                <a:solidFill>
                  <a:srgbClr val="000000"/>
                </a:solidFill>
              </a:rPr>
              <a:t>// UNCLASSIFIED / FOUO //</a:t>
            </a:r>
          </a:p>
        </p:txBody>
      </p:sp>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13"/>
          <p:cNvSpPr txBox="1">
            <a:spLocks noChangeArrowheads="1"/>
          </p:cNvSpPr>
          <p:nvPr userDrawn="1"/>
        </p:nvSpPr>
        <p:spPr bwMode="auto">
          <a:xfrm>
            <a:off x="3629025" y="0"/>
            <a:ext cx="1812925" cy="254000"/>
          </a:xfrm>
          <a:prstGeom prst="rect">
            <a:avLst/>
          </a:prstGeom>
          <a:solidFill>
            <a:srgbClr val="33CC33"/>
          </a:solidFill>
          <a:ln w="9525" algn="ctr">
            <a:solidFill>
              <a:schemeClr val="tx1"/>
            </a:solidFill>
            <a:miter lim="800000"/>
            <a:headEnd/>
            <a:tailEnd/>
          </a:ln>
          <a:effectLst/>
        </p:spPr>
        <p:txBody>
          <a:bodyPr wrap="none">
            <a:spAutoFit/>
          </a:bodyPr>
          <a:lstStyle/>
          <a:p>
            <a:pPr>
              <a:defRPr/>
            </a:pPr>
            <a:r>
              <a:rPr lang="en-US" sz="1000" b="1" dirty="0">
                <a:solidFill>
                  <a:srgbClr val="000000"/>
                </a:solidFill>
              </a:rPr>
              <a:t>// UNCLASSIFIED / FOUO //</a:t>
            </a:r>
          </a:p>
        </p:txBody>
      </p:sp>
      <p:sp>
        <p:nvSpPr>
          <p:cNvPr id="3" name="Text Box 14"/>
          <p:cNvSpPr txBox="1">
            <a:spLocks noChangeArrowheads="1"/>
          </p:cNvSpPr>
          <p:nvPr userDrawn="1"/>
        </p:nvSpPr>
        <p:spPr bwMode="auto">
          <a:xfrm>
            <a:off x="3673475" y="6604000"/>
            <a:ext cx="1812925" cy="254000"/>
          </a:xfrm>
          <a:prstGeom prst="rect">
            <a:avLst/>
          </a:prstGeom>
          <a:solidFill>
            <a:srgbClr val="33CC33"/>
          </a:solidFill>
          <a:ln w="9525" algn="ctr">
            <a:solidFill>
              <a:schemeClr val="tx1"/>
            </a:solidFill>
            <a:miter lim="800000"/>
            <a:headEnd/>
            <a:tailEnd/>
          </a:ln>
          <a:effectLst/>
        </p:spPr>
        <p:txBody>
          <a:bodyPr wrap="none">
            <a:spAutoFit/>
          </a:bodyPr>
          <a:lstStyle/>
          <a:p>
            <a:pPr>
              <a:defRPr/>
            </a:pPr>
            <a:r>
              <a:rPr lang="en-US" sz="1000" b="1" dirty="0">
                <a:solidFill>
                  <a:srgbClr val="000000"/>
                </a:solidFill>
              </a:rPr>
              <a:t>// UNCLASSIFIED / FOUO //</a:t>
            </a: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13"/>
          <p:cNvSpPr txBox="1">
            <a:spLocks noChangeArrowheads="1"/>
          </p:cNvSpPr>
          <p:nvPr userDrawn="1"/>
        </p:nvSpPr>
        <p:spPr bwMode="auto">
          <a:xfrm>
            <a:off x="3629025" y="0"/>
            <a:ext cx="1812925" cy="254000"/>
          </a:xfrm>
          <a:prstGeom prst="rect">
            <a:avLst/>
          </a:prstGeom>
          <a:solidFill>
            <a:srgbClr val="33CC33"/>
          </a:solidFill>
          <a:ln w="9525" algn="ctr">
            <a:solidFill>
              <a:schemeClr val="tx1"/>
            </a:solidFill>
            <a:miter lim="800000"/>
            <a:headEnd/>
            <a:tailEnd/>
          </a:ln>
          <a:effectLst/>
        </p:spPr>
        <p:txBody>
          <a:bodyPr wrap="none">
            <a:spAutoFit/>
          </a:bodyPr>
          <a:lstStyle/>
          <a:p>
            <a:pPr>
              <a:defRPr/>
            </a:pPr>
            <a:r>
              <a:rPr lang="en-US" sz="1000" b="1" dirty="0">
                <a:solidFill>
                  <a:srgbClr val="000000"/>
                </a:solidFill>
              </a:rPr>
              <a:t>// UNCLASSIFIED / FOUO //</a:t>
            </a:r>
          </a:p>
        </p:txBody>
      </p:sp>
      <p:sp>
        <p:nvSpPr>
          <p:cNvPr id="3" name="Text Box 14"/>
          <p:cNvSpPr txBox="1">
            <a:spLocks noChangeArrowheads="1"/>
          </p:cNvSpPr>
          <p:nvPr userDrawn="1"/>
        </p:nvSpPr>
        <p:spPr bwMode="auto">
          <a:xfrm>
            <a:off x="3673475" y="6604000"/>
            <a:ext cx="1812925" cy="254000"/>
          </a:xfrm>
          <a:prstGeom prst="rect">
            <a:avLst/>
          </a:prstGeom>
          <a:solidFill>
            <a:srgbClr val="33CC33"/>
          </a:solidFill>
          <a:ln w="9525" algn="ctr">
            <a:solidFill>
              <a:schemeClr val="tx1"/>
            </a:solidFill>
            <a:miter lim="800000"/>
            <a:headEnd/>
            <a:tailEnd/>
          </a:ln>
          <a:effectLst/>
        </p:spPr>
        <p:txBody>
          <a:bodyPr wrap="none">
            <a:spAutoFit/>
          </a:bodyPr>
          <a:lstStyle/>
          <a:p>
            <a:pPr>
              <a:defRPr/>
            </a:pPr>
            <a:r>
              <a:rPr lang="en-US" sz="1000" b="1" dirty="0">
                <a:solidFill>
                  <a:srgbClr val="000000"/>
                </a:solidFill>
              </a:rPr>
              <a:t>// UNCLASSIFIED / FOUO //</a:t>
            </a: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46E89E2-CEE6-4C27-A705-B4BD6DCB1B4C}" type="datetimeFigureOut">
              <a:rPr lang="en-US" smtClean="0">
                <a:solidFill>
                  <a:prstClr val="black">
                    <a:tint val="75000"/>
                  </a:prstClr>
                </a:solidFill>
              </a:rPr>
              <a:pPr/>
              <a:t>8/18/2022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8B468FE-0D74-4C57-BB73-5392A433BA7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1217801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46E89E2-CEE6-4C27-A705-B4BD6DCB1B4C}" type="datetimeFigureOut">
              <a:rPr lang="en-US" smtClean="0">
                <a:solidFill>
                  <a:prstClr val="black">
                    <a:tint val="75000"/>
                  </a:prstClr>
                </a:solidFill>
              </a:rPr>
              <a:pPr/>
              <a:t>8/18/2022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8B468FE-0D74-4C57-BB73-5392A433BA7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616737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46E89E2-CEE6-4C27-A705-B4BD6DCB1B4C}" type="datetimeFigureOut">
              <a:rPr lang="en-US" smtClean="0">
                <a:solidFill>
                  <a:prstClr val="black">
                    <a:tint val="75000"/>
                  </a:prstClr>
                </a:solidFill>
              </a:rPr>
              <a:pPr/>
              <a:t>8/18/2022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8B468FE-0D74-4C57-BB73-5392A433BA7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5314301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46E89E2-CEE6-4C27-A705-B4BD6DCB1B4C}" type="datetimeFigureOut">
              <a:rPr lang="en-US" smtClean="0">
                <a:solidFill>
                  <a:prstClr val="black">
                    <a:tint val="75000"/>
                  </a:prstClr>
                </a:solidFill>
              </a:rPr>
              <a:pPr/>
              <a:t>8/18/2022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8B468FE-0D74-4C57-BB73-5392A433BA7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7792440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46E89E2-CEE6-4C27-A705-B4BD6DCB1B4C}" type="datetimeFigureOut">
              <a:rPr lang="en-US" smtClean="0">
                <a:solidFill>
                  <a:prstClr val="black">
                    <a:tint val="75000"/>
                  </a:prstClr>
                </a:solidFill>
              </a:rPr>
              <a:pPr/>
              <a:t>8/18/2022</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B8B468FE-0D74-4C57-BB73-5392A433BA7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4114869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46E89E2-CEE6-4C27-A705-B4BD6DCB1B4C}" type="datetimeFigureOut">
              <a:rPr lang="en-US" smtClean="0">
                <a:solidFill>
                  <a:prstClr val="black">
                    <a:tint val="75000"/>
                  </a:prstClr>
                </a:solidFill>
              </a:rPr>
              <a:pPr/>
              <a:t>8/18/2022</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B8B468FE-0D74-4C57-BB73-5392A433BA7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5933883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6E89E2-CEE6-4C27-A705-B4BD6DCB1B4C}" type="datetimeFigureOut">
              <a:rPr lang="en-US" smtClean="0">
                <a:solidFill>
                  <a:prstClr val="black">
                    <a:tint val="75000"/>
                  </a:prstClr>
                </a:solidFill>
              </a:rPr>
              <a:pPr/>
              <a:t>8/18/2022</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B8B468FE-0D74-4C57-BB73-5392A433BA7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610652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746E89E2-CEE6-4C27-A705-B4BD6DCB1B4C}" type="datetimeFigureOut">
              <a:rPr lang="en-US" smtClean="0">
                <a:solidFill>
                  <a:prstClr val="black">
                    <a:tint val="75000"/>
                  </a:prstClr>
                </a:solidFill>
              </a:rPr>
              <a:pPr/>
              <a:t>8/18/2022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8B468FE-0D74-4C57-BB73-5392A433BA7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4586371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746E89E2-CEE6-4C27-A705-B4BD6DCB1B4C}" type="datetimeFigureOut">
              <a:rPr lang="en-US" smtClean="0">
                <a:solidFill>
                  <a:prstClr val="black">
                    <a:tint val="75000"/>
                  </a:prstClr>
                </a:solidFill>
              </a:rPr>
              <a:pPr/>
              <a:t>8/18/2022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8B468FE-0D74-4C57-BB73-5392A433BA7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0538494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46E89E2-CEE6-4C27-A705-B4BD6DCB1B4C}" type="datetimeFigureOut">
              <a:rPr lang="en-US" smtClean="0">
                <a:solidFill>
                  <a:prstClr val="black">
                    <a:tint val="75000"/>
                  </a:prstClr>
                </a:solidFill>
              </a:rPr>
              <a:pPr/>
              <a:t>8/18/2022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8B468FE-0D74-4C57-BB73-5392A433BA7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887775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46E89E2-CEE6-4C27-A705-B4BD6DCB1B4C}" type="datetimeFigureOut">
              <a:rPr lang="en-US" smtClean="0">
                <a:solidFill>
                  <a:prstClr val="black">
                    <a:tint val="75000"/>
                  </a:prstClr>
                </a:solidFill>
              </a:rPr>
              <a:pPr/>
              <a:t>8/18/2022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8B468FE-0D74-4C57-BB73-5392A433BA7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032298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image" Target="../media/image2.png"/><Relationship Id="rId2" Type="http://schemas.openxmlformats.org/officeDocument/2006/relationships/slideLayout" Target="../slideLayouts/slideLayout16.xml"/><Relationship Id="rId16" Type="http://schemas.openxmlformats.org/officeDocument/2006/relationships/image" Target="../media/image1.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image" Target="../media/image2.png"/><Relationship Id="rId2" Type="http://schemas.openxmlformats.org/officeDocument/2006/relationships/slideLayout" Target="../slideLayouts/slideLayout30.xml"/><Relationship Id="rId16" Type="http://schemas.openxmlformats.org/officeDocument/2006/relationships/image" Target="../media/image1.png"/><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theme" Target="../theme/theme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image" Target="../media/image3.png"/><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theme" Target="../theme/theme4.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5" Type="http://schemas.openxmlformats.org/officeDocument/2006/relationships/image" Target="../media/image5.png"/><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0" y="0"/>
            <a:ext cx="9118600" cy="6858000"/>
          </a:xfrm>
          <a:prstGeom prst="rect">
            <a:avLst/>
          </a:prstGeom>
          <a:noFill/>
          <a:ln w="47625" cmpd="thickThin">
            <a:solidFill>
              <a:srgbClr val="0033CC"/>
            </a:solidFill>
            <a:miter lim="800000"/>
            <a:headEnd/>
            <a:tailEnd/>
          </a:ln>
          <a:effectLst/>
        </p:spPr>
        <p:txBody>
          <a:bodyPr wrap="none" anchor="ctr"/>
          <a:lstStyle/>
          <a:p>
            <a:pPr>
              <a:defRPr/>
            </a:pPr>
            <a:endParaRPr lang="en-US" dirty="0">
              <a:solidFill>
                <a:srgbClr val="000000"/>
              </a:solidFill>
            </a:endParaRPr>
          </a:p>
        </p:txBody>
      </p:sp>
      <p:sp>
        <p:nvSpPr>
          <p:cNvPr id="27651" name="Rectangle 3"/>
          <p:cNvSpPr>
            <a:spLocks noChangeArrowheads="1"/>
          </p:cNvSpPr>
          <p:nvPr/>
        </p:nvSpPr>
        <p:spPr bwMode="auto">
          <a:xfrm>
            <a:off x="77788" y="65088"/>
            <a:ext cx="8964612" cy="6726237"/>
          </a:xfrm>
          <a:prstGeom prst="rect">
            <a:avLst/>
          </a:prstGeom>
          <a:noFill/>
          <a:ln w="25400">
            <a:solidFill>
              <a:srgbClr val="FF3300"/>
            </a:solidFill>
            <a:miter lim="800000"/>
            <a:headEnd/>
            <a:tailEnd/>
          </a:ln>
          <a:effectLst/>
        </p:spPr>
        <p:txBody>
          <a:bodyPr wrap="none" anchor="ctr"/>
          <a:lstStyle/>
          <a:p>
            <a:pPr>
              <a:defRPr/>
            </a:pPr>
            <a:endParaRPr lang="en-US" dirty="0">
              <a:solidFill>
                <a:srgbClr val="000000"/>
              </a:solidFill>
            </a:endParaRPr>
          </a:p>
        </p:txBody>
      </p:sp>
      <p:pic>
        <p:nvPicPr>
          <p:cNvPr id="2054" name="Picture 11" descr="XVIII ABC.png"/>
          <p:cNvPicPr>
            <a:picLocks noChangeAspect="1"/>
          </p:cNvPicPr>
          <p:nvPr userDrawn="1"/>
        </p:nvPicPr>
        <p:blipFill>
          <a:blip r:embed="rId16" cstate="email"/>
          <a:srcRect/>
          <a:stretch>
            <a:fillRect/>
          </a:stretch>
        </p:blipFill>
        <p:spPr bwMode="auto">
          <a:xfrm>
            <a:off x="163514" y="176213"/>
            <a:ext cx="326330" cy="433387"/>
          </a:xfrm>
          <a:prstGeom prst="rect">
            <a:avLst/>
          </a:prstGeom>
          <a:noFill/>
          <a:ln w="9525">
            <a:noFill/>
            <a:miter lim="800000"/>
            <a:headEnd/>
            <a:tailEnd/>
          </a:ln>
        </p:spPr>
      </p:pic>
      <p:pic>
        <p:nvPicPr>
          <p:cNvPr id="2055" name="Picture 12" descr="10th-carved"/>
          <p:cNvPicPr>
            <a:picLocks noChangeAspect="1" noChangeArrowheads="1"/>
          </p:cNvPicPr>
          <p:nvPr userDrawn="1"/>
        </p:nvPicPr>
        <p:blipFill>
          <a:blip r:embed="rId17" cstate="email">
            <a:lum bright="-2000" contrast="10000"/>
          </a:blip>
          <a:srcRect/>
          <a:stretch>
            <a:fillRect/>
          </a:stretch>
        </p:blipFill>
        <p:spPr bwMode="auto">
          <a:xfrm>
            <a:off x="304800" y="304800"/>
            <a:ext cx="441325" cy="625475"/>
          </a:xfrm>
          <a:prstGeom prst="rect">
            <a:avLst/>
          </a:prstGeom>
          <a:noFill/>
          <a:ln w="9525">
            <a:noFill/>
            <a:miter lim="800000"/>
            <a:headEnd/>
            <a:tailEnd/>
          </a:ln>
        </p:spPr>
      </p:pic>
      <p:sp>
        <p:nvSpPr>
          <p:cNvPr id="12" name="Text Box 13"/>
          <p:cNvSpPr txBox="1">
            <a:spLocks noChangeArrowheads="1"/>
          </p:cNvSpPr>
          <p:nvPr userDrawn="1"/>
        </p:nvSpPr>
        <p:spPr bwMode="auto">
          <a:xfrm>
            <a:off x="3629025" y="0"/>
            <a:ext cx="1812925" cy="254000"/>
          </a:xfrm>
          <a:prstGeom prst="rect">
            <a:avLst/>
          </a:prstGeom>
          <a:solidFill>
            <a:srgbClr val="33CC33"/>
          </a:solidFill>
          <a:ln w="9525" algn="ctr">
            <a:solidFill>
              <a:schemeClr val="tx1"/>
            </a:solidFill>
            <a:miter lim="800000"/>
            <a:headEnd/>
            <a:tailEnd/>
          </a:ln>
          <a:effectLst/>
        </p:spPr>
        <p:txBody>
          <a:bodyPr wrap="none">
            <a:spAutoFit/>
          </a:bodyPr>
          <a:lstStyle/>
          <a:p>
            <a:pPr>
              <a:defRPr/>
            </a:pPr>
            <a:r>
              <a:rPr lang="en-US" sz="1000" b="1" dirty="0">
                <a:solidFill>
                  <a:srgbClr val="000000"/>
                </a:solidFill>
              </a:rPr>
              <a:t>// UNCLASSIFIED / FOUO //</a:t>
            </a:r>
          </a:p>
        </p:txBody>
      </p:sp>
      <p:sp>
        <p:nvSpPr>
          <p:cNvPr id="13" name="Text Box 14"/>
          <p:cNvSpPr txBox="1">
            <a:spLocks noChangeArrowheads="1"/>
          </p:cNvSpPr>
          <p:nvPr userDrawn="1"/>
        </p:nvSpPr>
        <p:spPr bwMode="auto">
          <a:xfrm>
            <a:off x="3673475" y="6604000"/>
            <a:ext cx="1812925" cy="254000"/>
          </a:xfrm>
          <a:prstGeom prst="rect">
            <a:avLst/>
          </a:prstGeom>
          <a:solidFill>
            <a:srgbClr val="33CC33"/>
          </a:solidFill>
          <a:ln w="9525" algn="ctr">
            <a:solidFill>
              <a:schemeClr val="tx1"/>
            </a:solidFill>
            <a:miter lim="800000"/>
            <a:headEnd/>
            <a:tailEnd/>
          </a:ln>
          <a:effectLst/>
        </p:spPr>
        <p:txBody>
          <a:bodyPr wrap="none">
            <a:spAutoFit/>
          </a:bodyPr>
          <a:lstStyle/>
          <a:p>
            <a:pPr>
              <a:defRPr/>
            </a:pPr>
            <a:r>
              <a:rPr lang="en-US" sz="1000" b="1" dirty="0">
                <a:solidFill>
                  <a:srgbClr val="000000"/>
                </a:solidFill>
              </a:rPr>
              <a:t>// UNCLASSIFIED / FOUO //</a:t>
            </a:r>
          </a:p>
        </p:txBody>
      </p:sp>
    </p:spTree>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0" y="0"/>
            <a:ext cx="9118600" cy="6858000"/>
          </a:xfrm>
          <a:prstGeom prst="rect">
            <a:avLst/>
          </a:prstGeom>
          <a:noFill/>
          <a:ln w="47625" cmpd="thickThin">
            <a:solidFill>
              <a:srgbClr val="0033CC"/>
            </a:solidFill>
            <a:miter lim="800000"/>
            <a:headEnd/>
            <a:tailEnd/>
          </a:ln>
          <a:effectLst/>
        </p:spPr>
        <p:txBody>
          <a:bodyPr wrap="none" anchor="ctr"/>
          <a:lstStyle/>
          <a:p>
            <a:pPr>
              <a:defRPr/>
            </a:pPr>
            <a:endParaRPr lang="en-US" dirty="0">
              <a:solidFill>
                <a:srgbClr val="000000"/>
              </a:solidFill>
            </a:endParaRPr>
          </a:p>
        </p:txBody>
      </p:sp>
      <p:sp>
        <p:nvSpPr>
          <p:cNvPr id="27651" name="Rectangle 3"/>
          <p:cNvSpPr>
            <a:spLocks noChangeArrowheads="1"/>
          </p:cNvSpPr>
          <p:nvPr/>
        </p:nvSpPr>
        <p:spPr bwMode="auto">
          <a:xfrm>
            <a:off x="77788" y="65088"/>
            <a:ext cx="8964612" cy="6726237"/>
          </a:xfrm>
          <a:prstGeom prst="rect">
            <a:avLst/>
          </a:prstGeom>
          <a:noFill/>
          <a:ln w="25400">
            <a:solidFill>
              <a:srgbClr val="FF3300"/>
            </a:solidFill>
            <a:miter lim="800000"/>
            <a:headEnd/>
            <a:tailEnd/>
          </a:ln>
          <a:effectLst/>
        </p:spPr>
        <p:txBody>
          <a:bodyPr wrap="none" anchor="ctr"/>
          <a:lstStyle/>
          <a:p>
            <a:pPr>
              <a:defRPr/>
            </a:pPr>
            <a:endParaRPr lang="en-US" dirty="0">
              <a:solidFill>
                <a:srgbClr val="000000"/>
              </a:solidFill>
            </a:endParaRPr>
          </a:p>
        </p:txBody>
      </p:sp>
      <p:pic>
        <p:nvPicPr>
          <p:cNvPr id="2054" name="Picture 11" descr="XVIII ABC.png"/>
          <p:cNvPicPr>
            <a:picLocks noChangeAspect="1"/>
          </p:cNvPicPr>
          <p:nvPr userDrawn="1"/>
        </p:nvPicPr>
        <p:blipFill>
          <a:blip r:embed="rId16" cstate="email"/>
          <a:srcRect/>
          <a:stretch>
            <a:fillRect/>
          </a:stretch>
        </p:blipFill>
        <p:spPr bwMode="auto">
          <a:xfrm>
            <a:off x="163514" y="176213"/>
            <a:ext cx="326330" cy="433387"/>
          </a:xfrm>
          <a:prstGeom prst="rect">
            <a:avLst/>
          </a:prstGeom>
          <a:noFill/>
          <a:ln w="9525">
            <a:noFill/>
            <a:miter lim="800000"/>
            <a:headEnd/>
            <a:tailEnd/>
          </a:ln>
        </p:spPr>
      </p:pic>
      <p:pic>
        <p:nvPicPr>
          <p:cNvPr id="2055" name="Picture 12" descr="10th-carved"/>
          <p:cNvPicPr>
            <a:picLocks noChangeAspect="1" noChangeArrowheads="1"/>
          </p:cNvPicPr>
          <p:nvPr userDrawn="1"/>
        </p:nvPicPr>
        <p:blipFill>
          <a:blip r:embed="rId17" cstate="email">
            <a:lum bright="-2000" contrast="10000"/>
          </a:blip>
          <a:srcRect/>
          <a:stretch>
            <a:fillRect/>
          </a:stretch>
        </p:blipFill>
        <p:spPr bwMode="auto">
          <a:xfrm>
            <a:off x="304800" y="304800"/>
            <a:ext cx="441325" cy="625475"/>
          </a:xfrm>
          <a:prstGeom prst="rect">
            <a:avLst/>
          </a:prstGeom>
          <a:noFill/>
          <a:ln w="9525">
            <a:noFill/>
            <a:miter lim="800000"/>
            <a:headEnd/>
            <a:tailEnd/>
          </a:ln>
        </p:spPr>
      </p:pic>
      <p:sp>
        <p:nvSpPr>
          <p:cNvPr id="12" name="Text Box 13"/>
          <p:cNvSpPr txBox="1">
            <a:spLocks noChangeArrowheads="1"/>
          </p:cNvSpPr>
          <p:nvPr userDrawn="1"/>
        </p:nvSpPr>
        <p:spPr bwMode="auto">
          <a:xfrm>
            <a:off x="3629025" y="0"/>
            <a:ext cx="1812925" cy="254000"/>
          </a:xfrm>
          <a:prstGeom prst="rect">
            <a:avLst/>
          </a:prstGeom>
          <a:solidFill>
            <a:srgbClr val="33CC33"/>
          </a:solidFill>
          <a:ln w="9525" algn="ctr">
            <a:solidFill>
              <a:schemeClr val="tx1"/>
            </a:solidFill>
            <a:miter lim="800000"/>
            <a:headEnd/>
            <a:tailEnd/>
          </a:ln>
          <a:effectLst/>
        </p:spPr>
        <p:txBody>
          <a:bodyPr wrap="none">
            <a:spAutoFit/>
          </a:bodyPr>
          <a:lstStyle/>
          <a:p>
            <a:pPr>
              <a:defRPr/>
            </a:pPr>
            <a:r>
              <a:rPr lang="en-US" sz="1000" b="1" dirty="0">
                <a:solidFill>
                  <a:srgbClr val="000000"/>
                </a:solidFill>
              </a:rPr>
              <a:t>// UNCLASSIFIED / FOUO //</a:t>
            </a:r>
          </a:p>
        </p:txBody>
      </p:sp>
      <p:sp>
        <p:nvSpPr>
          <p:cNvPr id="13" name="Text Box 14"/>
          <p:cNvSpPr txBox="1">
            <a:spLocks noChangeArrowheads="1"/>
          </p:cNvSpPr>
          <p:nvPr userDrawn="1"/>
        </p:nvSpPr>
        <p:spPr bwMode="auto">
          <a:xfrm>
            <a:off x="3673475" y="6604000"/>
            <a:ext cx="1812925" cy="254000"/>
          </a:xfrm>
          <a:prstGeom prst="rect">
            <a:avLst/>
          </a:prstGeom>
          <a:solidFill>
            <a:srgbClr val="33CC33"/>
          </a:solidFill>
          <a:ln w="9525" algn="ctr">
            <a:solidFill>
              <a:schemeClr val="tx1"/>
            </a:solidFill>
            <a:miter lim="800000"/>
            <a:headEnd/>
            <a:tailEnd/>
          </a:ln>
          <a:effectLst/>
        </p:spPr>
        <p:txBody>
          <a:bodyPr wrap="none">
            <a:spAutoFit/>
          </a:bodyPr>
          <a:lstStyle/>
          <a:p>
            <a:pPr>
              <a:defRPr/>
            </a:pPr>
            <a:r>
              <a:rPr lang="en-US" sz="1000" b="1" dirty="0">
                <a:solidFill>
                  <a:srgbClr val="000000"/>
                </a:solidFill>
              </a:rPr>
              <a:t>// UNCLASSIFIED / FOUO //</a:t>
            </a:r>
          </a:p>
        </p:txBody>
      </p:sp>
    </p:spTree>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 id="2147483729" r:id="rId12"/>
    <p:sldLayoutId id="2147483730" r:id="rId13"/>
    <p:sldLayoutId id="2147483731" r:id="rId14"/>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0" y="0"/>
            <a:ext cx="9118600" cy="6858000"/>
          </a:xfrm>
          <a:prstGeom prst="rect">
            <a:avLst/>
          </a:prstGeom>
          <a:noFill/>
          <a:ln w="47625" cmpd="thickThin">
            <a:solidFill>
              <a:srgbClr val="0033CC"/>
            </a:solidFill>
            <a:miter lim="800000"/>
            <a:headEnd/>
            <a:tailEnd/>
          </a:ln>
          <a:effectLst/>
        </p:spPr>
        <p:txBody>
          <a:bodyPr wrap="none" anchor="ctr"/>
          <a:lstStyle/>
          <a:p>
            <a:pPr>
              <a:defRPr/>
            </a:pPr>
            <a:endParaRPr lang="en-US" dirty="0">
              <a:solidFill>
                <a:srgbClr val="000000"/>
              </a:solidFill>
            </a:endParaRPr>
          </a:p>
        </p:txBody>
      </p:sp>
      <p:sp>
        <p:nvSpPr>
          <p:cNvPr id="27651" name="Rectangle 3"/>
          <p:cNvSpPr>
            <a:spLocks noChangeArrowheads="1"/>
          </p:cNvSpPr>
          <p:nvPr/>
        </p:nvSpPr>
        <p:spPr bwMode="auto">
          <a:xfrm>
            <a:off x="77788" y="65088"/>
            <a:ext cx="8964612" cy="6726237"/>
          </a:xfrm>
          <a:prstGeom prst="rect">
            <a:avLst/>
          </a:prstGeom>
          <a:noFill/>
          <a:ln w="25400">
            <a:solidFill>
              <a:srgbClr val="FF3300"/>
            </a:solidFill>
            <a:miter lim="800000"/>
            <a:headEnd/>
            <a:tailEnd/>
          </a:ln>
          <a:effectLst/>
        </p:spPr>
        <p:txBody>
          <a:bodyPr wrap="none" anchor="ctr"/>
          <a:lstStyle/>
          <a:p>
            <a:pPr>
              <a:defRPr/>
            </a:pPr>
            <a:endParaRPr lang="en-US" dirty="0">
              <a:solidFill>
                <a:srgbClr val="000000"/>
              </a:solidFill>
            </a:endParaRPr>
          </a:p>
        </p:txBody>
      </p:sp>
      <p:pic>
        <p:nvPicPr>
          <p:cNvPr id="2054" name="Picture 11" descr="XVIII ABC.png"/>
          <p:cNvPicPr>
            <a:picLocks noChangeAspect="1"/>
          </p:cNvPicPr>
          <p:nvPr userDrawn="1"/>
        </p:nvPicPr>
        <p:blipFill>
          <a:blip r:embed="rId16" cstate="email"/>
          <a:srcRect/>
          <a:stretch>
            <a:fillRect/>
          </a:stretch>
        </p:blipFill>
        <p:spPr bwMode="auto">
          <a:xfrm>
            <a:off x="163514" y="176213"/>
            <a:ext cx="326330" cy="433387"/>
          </a:xfrm>
          <a:prstGeom prst="rect">
            <a:avLst/>
          </a:prstGeom>
          <a:noFill/>
          <a:ln w="9525">
            <a:noFill/>
            <a:miter lim="800000"/>
            <a:headEnd/>
            <a:tailEnd/>
          </a:ln>
        </p:spPr>
      </p:pic>
      <p:pic>
        <p:nvPicPr>
          <p:cNvPr id="2055" name="Picture 12" descr="10th-carved"/>
          <p:cNvPicPr>
            <a:picLocks noChangeAspect="1" noChangeArrowheads="1"/>
          </p:cNvPicPr>
          <p:nvPr userDrawn="1"/>
        </p:nvPicPr>
        <p:blipFill>
          <a:blip r:embed="rId17" cstate="email">
            <a:lum bright="-2000" contrast="10000"/>
          </a:blip>
          <a:srcRect/>
          <a:stretch>
            <a:fillRect/>
          </a:stretch>
        </p:blipFill>
        <p:spPr bwMode="auto">
          <a:xfrm>
            <a:off x="304800" y="304800"/>
            <a:ext cx="441325" cy="625475"/>
          </a:xfrm>
          <a:prstGeom prst="rect">
            <a:avLst/>
          </a:prstGeom>
          <a:noFill/>
          <a:ln w="9525">
            <a:noFill/>
            <a:miter lim="800000"/>
            <a:headEnd/>
            <a:tailEnd/>
          </a:ln>
        </p:spPr>
      </p:pic>
      <p:sp>
        <p:nvSpPr>
          <p:cNvPr id="12" name="Text Box 13"/>
          <p:cNvSpPr txBox="1">
            <a:spLocks noChangeArrowheads="1"/>
          </p:cNvSpPr>
          <p:nvPr userDrawn="1"/>
        </p:nvSpPr>
        <p:spPr bwMode="auto">
          <a:xfrm>
            <a:off x="3629025" y="0"/>
            <a:ext cx="1812925" cy="254000"/>
          </a:xfrm>
          <a:prstGeom prst="rect">
            <a:avLst/>
          </a:prstGeom>
          <a:solidFill>
            <a:srgbClr val="33CC33"/>
          </a:solidFill>
          <a:ln w="9525" algn="ctr">
            <a:solidFill>
              <a:schemeClr val="tx1"/>
            </a:solidFill>
            <a:miter lim="800000"/>
            <a:headEnd/>
            <a:tailEnd/>
          </a:ln>
          <a:effectLst/>
        </p:spPr>
        <p:txBody>
          <a:bodyPr wrap="none">
            <a:spAutoFit/>
          </a:bodyPr>
          <a:lstStyle/>
          <a:p>
            <a:pPr>
              <a:defRPr/>
            </a:pPr>
            <a:r>
              <a:rPr lang="en-US" sz="1000" b="1" dirty="0">
                <a:solidFill>
                  <a:srgbClr val="000000"/>
                </a:solidFill>
              </a:rPr>
              <a:t>// UNCLASSIFIED / FOUO //</a:t>
            </a:r>
          </a:p>
        </p:txBody>
      </p:sp>
      <p:sp>
        <p:nvSpPr>
          <p:cNvPr id="13" name="Text Box 14"/>
          <p:cNvSpPr txBox="1">
            <a:spLocks noChangeArrowheads="1"/>
          </p:cNvSpPr>
          <p:nvPr userDrawn="1"/>
        </p:nvSpPr>
        <p:spPr bwMode="auto">
          <a:xfrm>
            <a:off x="3673475" y="6604000"/>
            <a:ext cx="1812925" cy="254000"/>
          </a:xfrm>
          <a:prstGeom prst="rect">
            <a:avLst/>
          </a:prstGeom>
          <a:solidFill>
            <a:srgbClr val="33CC33"/>
          </a:solidFill>
          <a:ln w="9525" algn="ctr">
            <a:solidFill>
              <a:schemeClr val="tx1"/>
            </a:solidFill>
            <a:miter lim="800000"/>
            <a:headEnd/>
            <a:tailEnd/>
          </a:ln>
          <a:effectLst/>
        </p:spPr>
        <p:txBody>
          <a:bodyPr wrap="none">
            <a:spAutoFit/>
          </a:bodyPr>
          <a:lstStyle/>
          <a:p>
            <a:pPr>
              <a:defRPr/>
            </a:pPr>
            <a:r>
              <a:rPr lang="en-US" sz="1000" b="1" dirty="0">
                <a:solidFill>
                  <a:srgbClr val="000000"/>
                </a:solidFill>
              </a:rPr>
              <a:t>// UNCLASSIFIED / FOUO //</a:t>
            </a:r>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746E89E2-CEE6-4C27-A705-B4BD6DCB1B4C}" type="datetimeFigureOut">
              <a:rPr lang="en-US" smtClean="0">
                <a:solidFill>
                  <a:prstClr val="black">
                    <a:tint val="75000"/>
                  </a:prstClr>
                </a:solidFill>
              </a:rPr>
              <a:pPr/>
              <a:t>8/18/2022</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8B468FE-0D74-4C57-BB73-5392A433BA7F}" type="slidenum">
              <a:rPr lang="en-US" smtClean="0">
                <a:solidFill>
                  <a:prstClr val="black">
                    <a:tint val="75000"/>
                  </a:prstClr>
                </a:solidFill>
              </a:rPr>
              <a:pPr/>
              <a:t>‹#›</a:t>
            </a:fld>
            <a:endParaRPr lang="en-US" dirty="0">
              <a:solidFill>
                <a:prstClr val="black">
                  <a:tint val="75000"/>
                </a:prstClr>
              </a:solidFill>
            </a:endParaRPr>
          </a:p>
        </p:txBody>
      </p:sp>
      <p:sp>
        <p:nvSpPr>
          <p:cNvPr id="7" name="Rectangle 2"/>
          <p:cNvSpPr>
            <a:spLocks noChangeArrowheads="1"/>
          </p:cNvSpPr>
          <p:nvPr userDrawn="1"/>
        </p:nvSpPr>
        <p:spPr bwMode="auto">
          <a:xfrm>
            <a:off x="0" y="0"/>
            <a:ext cx="9118600" cy="6858000"/>
          </a:xfrm>
          <a:prstGeom prst="rect">
            <a:avLst/>
          </a:prstGeom>
          <a:noFill/>
          <a:ln w="47625" cmpd="thickThin">
            <a:solidFill>
              <a:srgbClr val="0033CC"/>
            </a:solidFill>
            <a:miter lim="800000"/>
            <a:headEnd/>
            <a:tailEnd/>
          </a:ln>
          <a:effectLst/>
        </p:spPr>
        <p:txBody>
          <a:bodyPr wrap="none" anchor="ctr"/>
          <a:lstStyle/>
          <a:p>
            <a:pPr>
              <a:defRPr/>
            </a:pPr>
            <a:endParaRPr lang="en-US" sz="1350" dirty="0">
              <a:solidFill>
                <a:prstClr val="black"/>
              </a:solidFill>
            </a:endParaRPr>
          </a:p>
        </p:txBody>
      </p:sp>
      <p:sp>
        <p:nvSpPr>
          <p:cNvPr id="8" name="Rectangle 3"/>
          <p:cNvSpPr>
            <a:spLocks noChangeArrowheads="1"/>
          </p:cNvSpPr>
          <p:nvPr userDrawn="1"/>
        </p:nvSpPr>
        <p:spPr bwMode="auto">
          <a:xfrm>
            <a:off x="77788" y="65090"/>
            <a:ext cx="8964612" cy="6726237"/>
          </a:xfrm>
          <a:prstGeom prst="rect">
            <a:avLst/>
          </a:prstGeom>
          <a:noFill/>
          <a:ln w="25400">
            <a:solidFill>
              <a:srgbClr val="FF3300"/>
            </a:solidFill>
            <a:miter lim="800000"/>
            <a:headEnd/>
            <a:tailEnd/>
          </a:ln>
          <a:effectLst/>
        </p:spPr>
        <p:txBody>
          <a:bodyPr wrap="none" anchor="ctr"/>
          <a:lstStyle/>
          <a:p>
            <a:pPr>
              <a:defRPr/>
            </a:pPr>
            <a:endParaRPr lang="en-US" sz="1350" dirty="0">
              <a:solidFill>
                <a:prstClr val="black"/>
              </a:solidFill>
            </a:endParaRPr>
          </a:p>
        </p:txBody>
      </p:sp>
      <p:sp>
        <p:nvSpPr>
          <p:cNvPr id="9" name="Rectangle 4"/>
          <p:cNvSpPr>
            <a:spLocks noChangeArrowheads="1"/>
          </p:cNvSpPr>
          <p:nvPr userDrawn="1"/>
        </p:nvSpPr>
        <p:spPr bwMode="auto">
          <a:xfrm>
            <a:off x="765175" y="6623052"/>
            <a:ext cx="1314450" cy="208232"/>
          </a:xfrm>
          <a:prstGeom prst="rect">
            <a:avLst/>
          </a:prstGeom>
          <a:solidFill>
            <a:schemeClr val="bg1"/>
          </a:solidFill>
          <a:ln w="9525">
            <a:noFill/>
            <a:miter lim="800000"/>
            <a:headEnd/>
            <a:tailEnd/>
          </a:ln>
          <a:effectLst/>
        </p:spPr>
        <p:txBody>
          <a:bodyPr lIns="69056" tIns="34529" rIns="69056" bIns="34529">
            <a:spAutoFit/>
          </a:bodyPr>
          <a:lstStyle/>
          <a:p>
            <a:pPr algn="ctr" eaLnBrk="0" hangingPunct="0">
              <a:spcBef>
                <a:spcPct val="50000"/>
              </a:spcBef>
              <a:defRPr/>
            </a:pPr>
            <a:r>
              <a:rPr lang="en-US" sz="900" b="1" i="1" dirty="0">
                <a:solidFill>
                  <a:prstClr val="black"/>
                </a:solidFill>
              </a:rPr>
              <a:t>Climb To Glory</a:t>
            </a:r>
          </a:p>
        </p:txBody>
      </p:sp>
      <p:sp>
        <p:nvSpPr>
          <p:cNvPr id="13" name="Rectangle 12"/>
          <p:cNvSpPr/>
          <p:nvPr userDrawn="1"/>
        </p:nvSpPr>
        <p:spPr bwMode="auto">
          <a:xfrm>
            <a:off x="3658112" y="6726117"/>
            <a:ext cx="1827779" cy="145298"/>
          </a:xfrm>
          <a:prstGeom prst="rect">
            <a:avLst/>
          </a:prstGeom>
          <a:solidFill>
            <a:srgbClr val="006600"/>
          </a:solidFill>
          <a:ln w="9525" cap="flat" cmpd="sng" algn="ctr">
            <a:solidFill>
              <a:srgbClr val="4F81BD"/>
            </a:solidFill>
            <a:prstDash val="solid"/>
            <a:round/>
            <a:headEnd type="none" w="med" len="med"/>
            <a:tailEnd type="none" w="med" len="med"/>
          </a:ln>
          <a:effectLst/>
          <a:scene3d>
            <a:camera prst="orthographicFront"/>
            <a:lightRig rig="threePt" dir="t"/>
          </a:scene3d>
          <a:sp3d>
            <a:bevelT/>
          </a:sp3d>
        </p:spPr>
        <p:txBody>
          <a:bodyPr vert="horz" wrap="square" lIns="68572" tIns="34286" rIns="68572" bIns="34286" numCol="1" rtlCol="0" anchor="ctr" anchorCtr="0" compatLnSpc="1">
            <a:prstTxWarp prst="textNoShape">
              <a:avLst/>
            </a:prstTxWarp>
          </a:bodyPr>
          <a:lstStyle/>
          <a:p>
            <a:pPr algn="ctr" defTabSz="685718" eaLnBrk="0" fontAlgn="base" hangingPunct="0">
              <a:spcBef>
                <a:spcPct val="0"/>
              </a:spcBef>
              <a:spcAft>
                <a:spcPct val="0"/>
              </a:spcAft>
              <a:defRPr/>
            </a:pPr>
            <a:r>
              <a:rPr lang="en-US" sz="750" b="1" kern="0" dirty="0">
                <a:solidFill>
                  <a:prstClr val="white"/>
                </a:solidFill>
              </a:rPr>
              <a:t>UNCLASSIFIED//FOUO</a:t>
            </a:r>
          </a:p>
        </p:txBody>
      </p:sp>
      <p:sp>
        <p:nvSpPr>
          <p:cNvPr id="14" name="Rectangle 13"/>
          <p:cNvSpPr/>
          <p:nvPr userDrawn="1"/>
        </p:nvSpPr>
        <p:spPr bwMode="auto">
          <a:xfrm>
            <a:off x="3658112" y="13418"/>
            <a:ext cx="1827779" cy="155169"/>
          </a:xfrm>
          <a:prstGeom prst="rect">
            <a:avLst/>
          </a:prstGeom>
          <a:solidFill>
            <a:srgbClr val="006600"/>
          </a:solidFill>
          <a:ln w="9525" cap="flat" cmpd="sng" algn="ctr">
            <a:solidFill>
              <a:srgbClr val="4F81BD"/>
            </a:solidFill>
            <a:prstDash val="solid"/>
            <a:round/>
            <a:headEnd type="none" w="med" len="med"/>
            <a:tailEnd type="none" w="med" len="med"/>
          </a:ln>
          <a:effectLst/>
          <a:scene3d>
            <a:camera prst="orthographicFront"/>
            <a:lightRig rig="threePt" dir="t"/>
          </a:scene3d>
          <a:sp3d>
            <a:bevelT/>
          </a:sp3d>
        </p:spPr>
        <p:txBody>
          <a:bodyPr vert="horz" wrap="square" lIns="68572" tIns="34286" rIns="68572" bIns="34286" numCol="1" rtlCol="0" anchor="ctr" anchorCtr="0" compatLnSpc="1">
            <a:prstTxWarp prst="textNoShape">
              <a:avLst/>
            </a:prstTxWarp>
          </a:bodyPr>
          <a:lstStyle/>
          <a:p>
            <a:pPr algn="ctr" defTabSz="685718" eaLnBrk="0" fontAlgn="base" hangingPunct="0">
              <a:spcBef>
                <a:spcPct val="0"/>
              </a:spcBef>
              <a:spcAft>
                <a:spcPct val="0"/>
              </a:spcAft>
              <a:defRPr/>
            </a:pPr>
            <a:r>
              <a:rPr lang="en-US" sz="750" b="1" kern="0" dirty="0">
                <a:solidFill>
                  <a:prstClr val="white"/>
                </a:solidFill>
              </a:rPr>
              <a:t>UNCLASSIFIED//FOUO</a:t>
            </a:r>
          </a:p>
        </p:txBody>
      </p:sp>
      <p:grpSp>
        <p:nvGrpSpPr>
          <p:cNvPr id="19" name="Group 18"/>
          <p:cNvGrpSpPr/>
          <p:nvPr userDrawn="1"/>
        </p:nvGrpSpPr>
        <p:grpSpPr>
          <a:xfrm>
            <a:off x="144923" y="95251"/>
            <a:ext cx="777868" cy="936717"/>
            <a:chOff x="8166100" y="95250"/>
            <a:chExt cx="680299" cy="809730"/>
          </a:xfrm>
        </p:grpSpPr>
        <p:pic>
          <p:nvPicPr>
            <p:cNvPr id="20" name="Picture 2"/>
            <p:cNvPicPr>
              <a:picLocks noChangeAspect="1" noChangeArrowheads="1"/>
            </p:cNvPicPr>
            <p:nvPr userDrawn="1"/>
          </p:nvPicPr>
          <p:blipFill>
            <a:blip r:embed="rId13" cstate="email">
              <a:extLst>
                <a:ext uri="{28A0092B-C50C-407E-A947-70E740481C1C}">
                  <a14:useLocalDpi xmlns:a14="http://schemas.microsoft.com/office/drawing/2010/main"/>
                </a:ext>
              </a:extLst>
            </a:blip>
            <a:srcRect/>
            <a:stretch>
              <a:fillRect/>
            </a:stretch>
          </p:blipFill>
          <p:spPr bwMode="auto">
            <a:xfrm>
              <a:off x="8166100" y="95250"/>
              <a:ext cx="434235" cy="609600"/>
            </a:xfrm>
            <a:prstGeom prst="rect">
              <a:avLst/>
            </a:prstGeom>
            <a:noFill/>
            <a:ln w="9525">
              <a:noFill/>
              <a:miter lim="800000"/>
              <a:headEnd/>
              <a:tailEnd/>
            </a:ln>
          </p:spPr>
        </p:pic>
        <p:pic>
          <p:nvPicPr>
            <p:cNvPr id="21" name="Picture 20" descr="10th-carved"/>
            <p:cNvPicPr>
              <a:picLocks noChangeAspect="1" noChangeArrowheads="1"/>
            </p:cNvPicPr>
            <p:nvPr userDrawn="1"/>
          </p:nvPicPr>
          <p:blipFill>
            <a:blip r:embed="rId14" cstate="email">
              <a:lum bright="-2000" contrast="10000"/>
              <a:extLst>
                <a:ext uri="{28A0092B-C50C-407E-A947-70E740481C1C}">
                  <a14:useLocalDpi xmlns:a14="http://schemas.microsoft.com/office/drawing/2010/main"/>
                </a:ext>
              </a:extLst>
            </a:blip>
            <a:srcRect/>
            <a:stretch>
              <a:fillRect/>
            </a:stretch>
          </p:blipFill>
          <p:spPr bwMode="auto">
            <a:xfrm>
              <a:off x="8354270" y="206844"/>
              <a:ext cx="492129" cy="698136"/>
            </a:xfrm>
            <a:prstGeom prst="rect">
              <a:avLst/>
            </a:prstGeom>
            <a:noFill/>
            <a:ln w="9525">
              <a:noFill/>
              <a:miter lim="800000"/>
              <a:headEnd/>
              <a:tailEnd/>
            </a:ln>
          </p:spPr>
        </p:pic>
      </p:grpSp>
      <p:pic>
        <p:nvPicPr>
          <p:cNvPr id="22" name="Picture 21"/>
          <p:cNvPicPr>
            <a:picLocks noChangeAspect="1"/>
          </p:cNvPicPr>
          <p:nvPr userDrawn="1"/>
        </p:nvPicPr>
        <p:blipFill>
          <a:blip r:embed="rId15"/>
          <a:stretch>
            <a:fillRect/>
          </a:stretch>
        </p:blipFill>
        <p:spPr>
          <a:xfrm rot="10800000" flipH="1" flipV="1">
            <a:off x="8460636" y="140441"/>
            <a:ext cx="513137" cy="914400"/>
          </a:xfrm>
          <a:prstGeom prst="rect">
            <a:avLst/>
          </a:prstGeom>
        </p:spPr>
      </p:pic>
    </p:spTree>
    <p:extLst>
      <p:ext uri="{BB962C8B-B14F-4D97-AF65-F5344CB8AC3E}">
        <p14:creationId xmlns:p14="http://schemas.microsoft.com/office/powerpoint/2010/main" val="2119885311"/>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44.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bwMode="auto">
          <a:xfrm>
            <a:off x="914398" y="450886"/>
            <a:ext cx="7252447" cy="2606077"/>
          </a:xfrm>
          <a:prstGeom prst="rect">
            <a:avLst/>
          </a:prstGeom>
          <a:ln>
            <a:solidFill>
              <a:schemeClr val="bg1"/>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none" lIns="91440" tIns="45720" rIns="91440" bIns="45720" numCol="1" rtlCol="0"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a:ea typeface="+mn-ea"/>
                <a:cs typeface="+mn-cs"/>
              </a:rPr>
              <a:t>General Military Authority of the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a:ea typeface="+mn-ea"/>
                <a:cs typeface="+mn-cs"/>
              </a:rPr>
              <a:t>Non Commissioned Officer </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73640" y="2675964"/>
            <a:ext cx="1533961" cy="2761129"/>
          </a:xfrm>
          <a:prstGeom prst="rect">
            <a:avLst/>
          </a:prstGeom>
        </p:spPr>
      </p:pic>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6797" y="5143423"/>
            <a:ext cx="838265" cy="1420907"/>
          </a:xfrm>
          <a:prstGeom prst="rect">
            <a:avLst/>
          </a:prstGeom>
        </p:spPr>
      </p:pic>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5637" y="5142418"/>
            <a:ext cx="903571" cy="1424931"/>
          </a:xfrm>
          <a:prstGeom prst="rect">
            <a:avLst/>
          </a:prstGeom>
        </p:spPr>
      </p:pic>
      <p:pic>
        <p:nvPicPr>
          <p:cNvPr id="19" name="Picture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68458" y="5156138"/>
            <a:ext cx="947745" cy="1420907"/>
          </a:xfrm>
          <a:prstGeom prst="rect">
            <a:avLst/>
          </a:prstGeom>
        </p:spPr>
      </p:pic>
      <p:pic>
        <p:nvPicPr>
          <p:cNvPr id="20" name="Picture 1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77142" y="5156138"/>
            <a:ext cx="861070" cy="1420907"/>
          </a:xfrm>
          <a:prstGeom prst="rect">
            <a:avLst/>
          </a:prstGeom>
        </p:spPr>
      </p:pic>
      <p:pic>
        <p:nvPicPr>
          <p:cNvPr id="21" name="Picture 2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904382" y="5156138"/>
            <a:ext cx="790024" cy="1420907"/>
          </a:xfrm>
          <a:prstGeom prst="rect">
            <a:avLst/>
          </a:prstGeom>
        </p:spPr>
      </p:pic>
      <p:pic>
        <p:nvPicPr>
          <p:cNvPr id="22" name="Picture 2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661806" y="5142418"/>
            <a:ext cx="790024" cy="1420907"/>
          </a:xfrm>
          <a:prstGeom prst="rect">
            <a:avLst/>
          </a:prstGeom>
        </p:spPr>
      </p:pic>
      <p:pic>
        <p:nvPicPr>
          <p:cNvPr id="23" name="Picture 2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H="1">
            <a:off x="8134947" y="5142418"/>
            <a:ext cx="790584" cy="1421913"/>
          </a:xfrm>
          <a:prstGeom prst="rect">
            <a:avLst/>
          </a:prstGeom>
        </p:spPr>
      </p:pic>
      <p:pic>
        <p:nvPicPr>
          <p:cNvPr id="24" name="Picture 2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flipH="1">
            <a:off x="7018000" y="5142418"/>
            <a:ext cx="790583" cy="1421912"/>
          </a:xfrm>
          <a:prstGeom prst="rect">
            <a:avLst/>
          </a:prstGeom>
        </p:spPr>
      </p:pic>
    </p:spTree>
    <p:extLst>
      <p:ext uri="{BB962C8B-B14F-4D97-AF65-F5344CB8AC3E}">
        <p14:creationId xmlns:p14="http://schemas.microsoft.com/office/powerpoint/2010/main" val="1225127219"/>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4312" y="354106"/>
            <a:ext cx="8229600" cy="1143000"/>
          </a:xfrm>
        </p:spPr>
        <p:txBody>
          <a:bodyPr>
            <a:noAutofit/>
          </a:bodyPr>
          <a:lstStyle/>
          <a:p>
            <a:r>
              <a:rPr lang="en-US" sz="3600" b="1" dirty="0"/>
              <a:t>Professional Confrontation cont.</a:t>
            </a:r>
            <a:br>
              <a:rPr lang="en-US" sz="3600" b="1" dirty="0"/>
            </a:br>
            <a:r>
              <a:rPr lang="en-US" sz="3600" b="1" dirty="0"/>
              <a:t>Identifying an Infraction and Preparation</a:t>
            </a:r>
          </a:p>
        </p:txBody>
      </p:sp>
      <p:sp>
        <p:nvSpPr>
          <p:cNvPr id="3" name="Content Placeholder 2"/>
          <p:cNvSpPr>
            <a:spLocks noGrp="1"/>
          </p:cNvSpPr>
          <p:nvPr>
            <p:ph idx="1"/>
          </p:nvPr>
        </p:nvSpPr>
        <p:spPr>
          <a:xfrm>
            <a:off x="224119" y="1497106"/>
            <a:ext cx="8704728" cy="4814047"/>
          </a:xfrm>
        </p:spPr>
        <p:txBody>
          <a:bodyPr>
            <a:normAutofit lnSpcReduction="10000"/>
          </a:bodyPr>
          <a:lstStyle/>
          <a:p>
            <a:pPr marL="0" indent="0">
              <a:buNone/>
            </a:pPr>
            <a:r>
              <a:rPr lang="en-US" sz="2800" dirty="0"/>
              <a:t>1.	</a:t>
            </a:r>
            <a:r>
              <a:rPr lang="en-US" sz="2800" b="1" dirty="0"/>
              <a:t>Preparation:</a:t>
            </a:r>
            <a:r>
              <a:rPr lang="en-US" sz="2800" dirty="0"/>
              <a:t> </a:t>
            </a:r>
          </a:p>
          <a:p>
            <a:pPr marL="0" indent="0">
              <a:buNone/>
            </a:pPr>
            <a:r>
              <a:rPr lang="en-US" sz="2800" b="1" dirty="0"/>
              <a:t>a.</a:t>
            </a:r>
            <a:r>
              <a:rPr lang="en-US" sz="2800" dirty="0"/>
              <a:t>	</a:t>
            </a:r>
            <a:r>
              <a:rPr lang="en-US" sz="2800" b="1" dirty="0"/>
              <a:t>Identify:</a:t>
            </a:r>
            <a:r>
              <a:rPr lang="en-US" sz="2800" dirty="0"/>
              <a:t> (What is the Violation?) (What is the Regulation?) </a:t>
            </a:r>
          </a:p>
          <a:p>
            <a:pPr marL="0" indent="0">
              <a:buNone/>
            </a:pPr>
            <a:r>
              <a:rPr lang="en-US" sz="2800" b="1" dirty="0"/>
              <a:t>b.</a:t>
            </a:r>
            <a:r>
              <a:rPr lang="en-US" sz="2800" dirty="0"/>
              <a:t>	</a:t>
            </a:r>
            <a:r>
              <a:rPr lang="en-US" sz="2800" b="1" dirty="0"/>
              <a:t>Gather thoughts:  </a:t>
            </a:r>
            <a:r>
              <a:rPr lang="en-US" sz="2800" dirty="0"/>
              <a:t>(During this phase know the correction will go three ways.)</a:t>
            </a:r>
          </a:p>
          <a:p>
            <a:pPr marL="0" indent="0">
              <a:buNone/>
            </a:pPr>
            <a:r>
              <a:rPr lang="en-US" sz="2800" dirty="0"/>
              <a:t>•	Soldier corrects the deficiency ( Engagement Over )</a:t>
            </a:r>
          </a:p>
          <a:p>
            <a:pPr marL="0" indent="0">
              <a:buNone/>
            </a:pPr>
            <a:r>
              <a:rPr lang="en-US" sz="2800" dirty="0"/>
              <a:t>•	Soldier is disrespectful while correcting the deficiency ( Prepare for verbal altercation) (Direct Orders are applied “At-Ease”)</a:t>
            </a:r>
          </a:p>
          <a:p>
            <a:pPr marL="0" indent="0">
              <a:buNone/>
            </a:pPr>
            <a:r>
              <a:rPr lang="en-US" sz="2800" dirty="0"/>
              <a:t>•	Soldier blows you off (Proceed with Direct Action leading up to Soldier Apprehension)  </a:t>
            </a:r>
          </a:p>
          <a:p>
            <a:pPr marL="0" indent="0">
              <a:buNone/>
            </a:pPr>
            <a:endParaRPr lang="en-US" dirty="0"/>
          </a:p>
        </p:txBody>
      </p:sp>
    </p:spTree>
    <p:extLst>
      <p:ext uri="{BB962C8B-B14F-4D97-AF65-F5344CB8AC3E}">
        <p14:creationId xmlns:p14="http://schemas.microsoft.com/office/powerpoint/2010/main" val="34806165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a:t>Professional Confrontation cont.</a:t>
            </a:r>
            <a:br>
              <a:rPr lang="en-US" sz="3600" b="1" dirty="0"/>
            </a:br>
            <a:r>
              <a:rPr lang="en-US" sz="3600" b="1" dirty="0"/>
              <a:t> On the Spot Correction Execution </a:t>
            </a:r>
          </a:p>
        </p:txBody>
      </p:sp>
      <p:sp>
        <p:nvSpPr>
          <p:cNvPr id="3" name="Content Placeholder 2"/>
          <p:cNvSpPr>
            <a:spLocks noGrp="1"/>
          </p:cNvSpPr>
          <p:nvPr>
            <p:ph idx="1"/>
          </p:nvPr>
        </p:nvSpPr>
        <p:spPr>
          <a:xfrm>
            <a:off x="313765" y="1571251"/>
            <a:ext cx="8650941" cy="5270034"/>
          </a:xfrm>
        </p:spPr>
        <p:txBody>
          <a:bodyPr>
            <a:normAutofit fontScale="70000" lnSpcReduction="20000"/>
          </a:bodyPr>
          <a:lstStyle/>
          <a:p>
            <a:pPr marL="0" indent="0">
              <a:buNone/>
            </a:pPr>
            <a:r>
              <a:rPr lang="en-US" sz="3100" dirty="0"/>
              <a:t>2.	Execution Example: </a:t>
            </a:r>
            <a:r>
              <a:rPr lang="en-US" sz="3100" b="1" dirty="0"/>
              <a:t>Correct Way</a:t>
            </a:r>
          </a:p>
          <a:p>
            <a:pPr marL="457200" indent="-457200">
              <a:buAutoNum type="alphaLcPeriod"/>
            </a:pPr>
            <a:r>
              <a:rPr lang="en-US" sz="3100" b="1" dirty="0"/>
              <a:t>“PVT Doe”  </a:t>
            </a:r>
          </a:p>
          <a:p>
            <a:r>
              <a:rPr lang="en-US" sz="3100" i="1" dirty="0"/>
              <a:t>Always address the Soldier by their Rank, by doing so it forces them to address you by your Rank and establishes a professional tone.</a:t>
            </a:r>
          </a:p>
          <a:p>
            <a:pPr marL="0" indent="0">
              <a:buNone/>
            </a:pPr>
            <a:r>
              <a:rPr lang="en-US" sz="3100" b="1" dirty="0"/>
              <a:t>b</a:t>
            </a:r>
            <a:r>
              <a:rPr lang="en-US" sz="3100" dirty="0"/>
              <a:t>.    </a:t>
            </a:r>
            <a:r>
              <a:rPr lang="en-US" sz="3100" b="1" dirty="0"/>
              <a:t>“I'm SGT Baxter 3/10 BCT</a:t>
            </a:r>
          </a:p>
          <a:p>
            <a:r>
              <a:rPr lang="en-US" sz="3100" i="1" dirty="0"/>
              <a:t>Always state your Rank, Name, and Unit, by doing so the Soldier has zero excuses to not render proper customs and courtesies</a:t>
            </a:r>
          </a:p>
          <a:p>
            <a:pPr marL="0" indent="0">
              <a:buNone/>
            </a:pPr>
            <a:r>
              <a:rPr lang="en-US" sz="3100" b="1" dirty="0"/>
              <a:t>c.    “Earrings are NOT authorized bring PRT, field, or training events.”</a:t>
            </a:r>
          </a:p>
          <a:p>
            <a:r>
              <a:rPr lang="en-US" sz="3100" i="1" dirty="0"/>
              <a:t>Monitor how the Soldier is receiving the information, this is where the Soldier is deciding to comply or defy.  </a:t>
            </a:r>
          </a:p>
          <a:p>
            <a:pPr marL="0" indent="0">
              <a:buNone/>
            </a:pPr>
            <a:r>
              <a:rPr lang="en-US" sz="3100" b="1" dirty="0"/>
              <a:t>d.    “PVT Doe remove the earrings immediately” </a:t>
            </a:r>
          </a:p>
          <a:p>
            <a:r>
              <a:rPr lang="en-US" sz="3100" i="1" dirty="0"/>
              <a:t>A Lawful order is issued, and all Soldiers are required to </a:t>
            </a:r>
            <a:r>
              <a:rPr lang="en-US" sz="3100" b="1" i="1" dirty="0"/>
              <a:t>obey </a:t>
            </a:r>
            <a:r>
              <a:rPr lang="en-US" sz="3100" i="1" dirty="0"/>
              <a:t>and fix the infraction immediately.</a:t>
            </a:r>
            <a:r>
              <a:rPr lang="en-US" sz="3100" dirty="0"/>
              <a:t>  </a:t>
            </a:r>
          </a:p>
          <a:p>
            <a:pPr marL="0" indent="0">
              <a:buNone/>
            </a:pPr>
            <a:r>
              <a:rPr lang="en-US" sz="3100" b="1" dirty="0"/>
              <a:t>e.    “Carry On PVT Doe”</a:t>
            </a:r>
          </a:p>
          <a:p>
            <a:r>
              <a:rPr lang="en-US" sz="3100" i="1" dirty="0"/>
              <a:t>“Carry On” lets the Soldier know the on the spot correction is over and to move out smartly.</a:t>
            </a:r>
          </a:p>
          <a:p>
            <a:endParaRPr lang="en-US" dirty="0"/>
          </a:p>
          <a:p>
            <a:pPr marL="0" indent="0">
              <a:buNone/>
            </a:pPr>
            <a:endParaRPr lang="en-US" dirty="0"/>
          </a:p>
        </p:txBody>
      </p:sp>
    </p:spTree>
    <p:extLst>
      <p:ext uri="{BB962C8B-B14F-4D97-AF65-F5344CB8AC3E}">
        <p14:creationId xmlns:p14="http://schemas.microsoft.com/office/powerpoint/2010/main" val="36905608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a:t>Professional Confrontation cont.</a:t>
            </a:r>
            <a:br>
              <a:rPr lang="en-US" sz="3600" b="1" dirty="0"/>
            </a:br>
            <a:r>
              <a:rPr lang="en-US" sz="3600" b="1" dirty="0"/>
              <a:t> On the Spot Correction Execution </a:t>
            </a:r>
          </a:p>
        </p:txBody>
      </p:sp>
      <p:sp>
        <p:nvSpPr>
          <p:cNvPr id="3" name="Content Placeholder 2"/>
          <p:cNvSpPr>
            <a:spLocks noGrp="1"/>
          </p:cNvSpPr>
          <p:nvPr>
            <p:ph idx="1"/>
          </p:nvPr>
        </p:nvSpPr>
        <p:spPr>
          <a:xfrm>
            <a:off x="295835" y="1417638"/>
            <a:ext cx="8650941" cy="4911444"/>
          </a:xfrm>
        </p:spPr>
        <p:txBody>
          <a:bodyPr>
            <a:normAutofit/>
          </a:bodyPr>
          <a:lstStyle/>
          <a:p>
            <a:pPr marL="0" indent="0">
              <a:buNone/>
            </a:pPr>
            <a:r>
              <a:rPr lang="en-US" dirty="0"/>
              <a:t>3.	Execution Example: </a:t>
            </a:r>
            <a:r>
              <a:rPr lang="en-US" b="1" dirty="0"/>
              <a:t>Incorrect Way</a:t>
            </a:r>
          </a:p>
          <a:p>
            <a:pPr marL="457200" indent="-457200">
              <a:buAutoNum type="alphaLcPeriod"/>
            </a:pPr>
            <a:r>
              <a:rPr lang="en-US" b="1" dirty="0"/>
              <a:t>“Doe”  </a:t>
            </a:r>
          </a:p>
          <a:p>
            <a:r>
              <a:rPr lang="en-US" i="1" dirty="0"/>
              <a:t>Just saying the last name without rank makes it personal putting the stress between the NCO and the Soldier</a:t>
            </a:r>
          </a:p>
          <a:p>
            <a:pPr marL="0" indent="0">
              <a:buNone/>
            </a:pPr>
            <a:r>
              <a:rPr lang="en-US" b="1" dirty="0"/>
              <a:t>b</a:t>
            </a:r>
            <a:r>
              <a:rPr lang="en-US" dirty="0"/>
              <a:t>.    </a:t>
            </a:r>
            <a:r>
              <a:rPr lang="en-US" b="1" dirty="0"/>
              <a:t>“Why the F!@# do you have earrings on!!!”</a:t>
            </a:r>
          </a:p>
          <a:p>
            <a:r>
              <a:rPr lang="en-US" i="1" dirty="0"/>
              <a:t>The use of inappropriate language </a:t>
            </a:r>
            <a:r>
              <a:rPr lang="en-US" b="1" i="1" dirty="0"/>
              <a:t>WILL</a:t>
            </a:r>
            <a:r>
              <a:rPr lang="en-US" i="1" dirty="0"/>
              <a:t> be used to undermine your authority or position of power.</a:t>
            </a:r>
          </a:p>
          <a:p>
            <a:pPr marL="0" indent="0">
              <a:buNone/>
            </a:pPr>
            <a:r>
              <a:rPr lang="en-US" b="1" dirty="0"/>
              <a:t>c.    “If 1SG sees you with those on……….”</a:t>
            </a:r>
          </a:p>
          <a:p>
            <a:r>
              <a:rPr lang="en-US" i="1" dirty="0"/>
              <a:t>Non Commissioned Officers speak with one voice.  </a:t>
            </a:r>
          </a:p>
          <a:p>
            <a:pPr marL="0" indent="0">
              <a:buNone/>
            </a:pPr>
            <a:r>
              <a:rPr lang="en-US" b="1" dirty="0"/>
              <a:t>d. “Take that Sh!@ off” </a:t>
            </a:r>
          </a:p>
          <a:p>
            <a:r>
              <a:rPr lang="en-US" i="1" dirty="0"/>
              <a:t>Could be perceived as a personal attack on ones choice of jewelry.</a:t>
            </a:r>
            <a:r>
              <a:rPr lang="en-US" dirty="0"/>
              <a:t>  </a:t>
            </a:r>
          </a:p>
          <a:p>
            <a:pPr marL="0" indent="0">
              <a:buNone/>
            </a:pPr>
            <a:endParaRPr lang="en-US" i="1" dirty="0"/>
          </a:p>
          <a:p>
            <a:endParaRPr lang="en-US" dirty="0"/>
          </a:p>
          <a:p>
            <a:pPr marL="0" indent="0">
              <a:buNone/>
            </a:pPr>
            <a:endParaRPr lang="en-US" dirty="0"/>
          </a:p>
        </p:txBody>
      </p:sp>
    </p:spTree>
    <p:extLst>
      <p:ext uri="{BB962C8B-B14F-4D97-AF65-F5344CB8AC3E}">
        <p14:creationId xmlns:p14="http://schemas.microsoft.com/office/powerpoint/2010/main" val="31324256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0187" y="425907"/>
            <a:ext cx="7825666" cy="1143000"/>
          </a:xfrm>
        </p:spPr>
        <p:txBody>
          <a:bodyPr>
            <a:normAutofit fontScale="90000"/>
          </a:bodyPr>
          <a:lstStyle/>
          <a:p>
            <a:r>
              <a:rPr lang="en-US" sz="3700" b="1" dirty="0"/>
              <a:t>Common MCM Article Violations during Professional Confrontations</a:t>
            </a:r>
            <a:br>
              <a:rPr lang="en-US" dirty="0"/>
            </a:br>
            <a:endParaRPr lang="en-US" dirty="0"/>
          </a:p>
        </p:txBody>
      </p:sp>
      <p:sp>
        <p:nvSpPr>
          <p:cNvPr id="4" name="Content Placeholder 2"/>
          <p:cNvSpPr>
            <a:spLocks noGrp="1"/>
          </p:cNvSpPr>
          <p:nvPr>
            <p:ph idx="1"/>
          </p:nvPr>
        </p:nvSpPr>
        <p:spPr>
          <a:xfrm>
            <a:off x="721309" y="1372815"/>
            <a:ext cx="7843421" cy="5000917"/>
          </a:xfrm>
        </p:spPr>
        <p:txBody>
          <a:bodyPr>
            <a:normAutofit fontScale="85000" lnSpcReduction="10000"/>
          </a:bodyPr>
          <a:lstStyle/>
          <a:p>
            <a:pPr marL="0" lvl="0" indent="0">
              <a:buNone/>
            </a:pPr>
            <a:r>
              <a:rPr lang="en-US" b="1" u="sng" dirty="0"/>
              <a:t>Article 91—</a:t>
            </a:r>
            <a:r>
              <a:rPr lang="en-US" u="sng" dirty="0"/>
              <a:t>Insubordinate conduct toward noncommissioned officer</a:t>
            </a:r>
          </a:p>
          <a:p>
            <a:r>
              <a:rPr lang="en-US" dirty="0"/>
              <a:t> </a:t>
            </a:r>
            <a:r>
              <a:rPr lang="en-US" b="1" i="1" dirty="0"/>
              <a:t>strikes or assaults </a:t>
            </a:r>
            <a:r>
              <a:rPr lang="en-US" dirty="0"/>
              <a:t>a warrant officer, </a:t>
            </a:r>
            <a:r>
              <a:rPr lang="en-US" b="1" i="1" dirty="0"/>
              <a:t>noncommissioned officer</a:t>
            </a:r>
            <a:r>
              <a:rPr lang="en-US" dirty="0"/>
              <a:t>, or petty officer, while that officer </a:t>
            </a:r>
            <a:r>
              <a:rPr lang="en-US" b="1" i="1" dirty="0"/>
              <a:t>is in the execution of his/her office</a:t>
            </a:r>
          </a:p>
          <a:p>
            <a:pPr lvl="0"/>
            <a:r>
              <a:rPr lang="en-US" dirty="0"/>
              <a:t>Willfully </a:t>
            </a:r>
            <a:r>
              <a:rPr lang="en-US" b="1" i="1" dirty="0"/>
              <a:t>disobeys</a:t>
            </a:r>
            <a:r>
              <a:rPr lang="en-US" dirty="0"/>
              <a:t> the lawful order of a warrant officer, </a:t>
            </a:r>
            <a:r>
              <a:rPr lang="en-US" b="1" i="1" dirty="0"/>
              <a:t>noncommissioned officer</a:t>
            </a:r>
            <a:r>
              <a:rPr lang="en-US" dirty="0"/>
              <a:t>, or petty officer</a:t>
            </a:r>
          </a:p>
          <a:p>
            <a:pPr lvl="0"/>
            <a:r>
              <a:rPr lang="en-US" dirty="0"/>
              <a:t>Treats with contempt or is </a:t>
            </a:r>
            <a:r>
              <a:rPr lang="en-US" b="1" i="1" dirty="0"/>
              <a:t>disrespectful in language</a:t>
            </a:r>
            <a:r>
              <a:rPr lang="en-US" i="1" dirty="0"/>
              <a:t> </a:t>
            </a:r>
            <a:r>
              <a:rPr lang="en-US" dirty="0"/>
              <a:t>or </a:t>
            </a:r>
            <a:r>
              <a:rPr lang="en-US" b="1" i="1" dirty="0"/>
              <a:t>deportment</a:t>
            </a:r>
            <a:r>
              <a:rPr lang="en-US" b="1" dirty="0"/>
              <a:t> </a:t>
            </a:r>
            <a:r>
              <a:rPr lang="en-US" dirty="0"/>
              <a:t>toward a warrant officer, </a:t>
            </a:r>
            <a:r>
              <a:rPr lang="en-US" b="1" i="1" dirty="0"/>
              <a:t>noncommissioned officer</a:t>
            </a:r>
            <a:r>
              <a:rPr lang="en-US" dirty="0"/>
              <a:t>, or petty officer while that officer is in the </a:t>
            </a:r>
            <a:r>
              <a:rPr lang="en-US" b="1" i="1" dirty="0"/>
              <a:t>execution of his office</a:t>
            </a:r>
            <a:r>
              <a:rPr lang="en-US" dirty="0"/>
              <a:t>; shall be punished as a court-martial may direct.</a:t>
            </a:r>
          </a:p>
          <a:p>
            <a:pPr marL="0" indent="0">
              <a:buNone/>
            </a:pPr>
            <a:r>
              <a:rPr lang="en-US" dirty="0"/>
              <a:t> </a:t>
            </a:r>
          </a:p>
          <a:p>
            <a:pPr marL="0" lvl="0" indent="0">
              <a:buNone/>
            </a:pPr>
            <a:r>
              <a:rPr lang="en-US" b="1" u="sng" dirty="0"/>
              <a:t>Article 92—</a:t>
            </a:r>
            <a:r>
              <a:rPr lang="en-US" u="sng" dirty="0"/>
              <a:t>Failure to obey order or regulation</a:t>
            </a:r>
          </a:p>
          <a:p>
            <a:pPr lvl="0"/>
            <a:r>
              <a:rPr lang="en-US" b="1" i="1" dirty="0"/>
              <a:t>violates or fails to obey </a:t>
            </a:r>
            <a:r>
              <a:rPr lang="en-US" dirty="0"/>
              <a:t>any lawful general order or </a:t>
            </a:r>
            <a:r>
              <a:rPr lang="en-US" b="1" i="1" dirty="0"/>
              <a:t>regulation</a:t>
            </a:r>
          </a:p>
          <a:p>
            <a:pPr lvl="0"/>
            <a:r>
              <a:rPr lang="en-US" dirty="0"/>
              <a:t>having knowledge of any other </a:t>
            </a:r>
            <a:r>
              <a:rPr lang="en-US" b="1" i="1" dirty="0"/>
              <a:t>lawful order issued by a member of the armed forces</a:t>
            </a:r>
            <a:r>
              <a:rPr lang="en-US" dirty="0"/>
              <a:t>, which it is his duty to obey, </a:t>
            </a:r>
            <a:r>
              <a:rPr lang="en-US" b="1" i="1" dirty="0"/>
              <a:t>fails to obey the order</a:t>
            </a:r>
          </a:p>
          <a:p>
            <a:pPr lvl="0"/>
            <a:r>
              <a:rPr lang="en-US" dirty="0"/>
              <a:t>Is derelict in the performance of his duties; shall be punished as a court-martial may direct.</a:t>
            </a:r>
          </a:p>
          <a:p>
            <a:endParaRPr lang="en-US" dirty="0"/>
          </a:p>
          <a:p>
            <a:endParaRPr lang="en-US" dirty="0"/>
          </a:p>
          <a:p>
            <a:pPr marL="0" indent="0">
              <a:buNone/>
            </a:pPr>
            <a:endParaRPr lang="en-US" dirty="0"/>
          </a:p>
        </p:txBody>
      </p:sp>
    </p:spTree>
    <p:extLst>
      <p:ext uri="{BB962C8B-B14F-4D97-AF65-F5344CB8AC3E}">
        <p14:creationId xmlns:p14="http://schemas.microsoft.com/office/powerpoint/2010/main" val="21419775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6894" y="443313"/>
            <a:ext cx="7364027" cy="1143000"/>
          </a:xfrm>
        </p:spPr>
        <p:txBody>
          <a:bodyPr>
            <a:normAutofit fontScale="90000"/>
          </a:bodyPr>
          <a:lstStyle/>
          <a:p>
            <a:r>
              <a:rPr lang="en-US" sz="4000" b="1" dirty="0"/>
              <a:t>Common Article Violations during Professional Confrontations</a:t>
            </a:r>
            <a:br>
              <a:rPr lang="en-US" dirty="0"/>
            </a:br>
            <a:endParaRPr lang="en-US" dirty="0"/>
          </a:p>
        </p:txBody>
      </p:sp>
      <p:sp>
        <p:nvSpPr>
          <p:cNvPr id="4" name="Content Placeholder 2"/>
          <p:cNvSpPr>
            <a:spLocks noGrp="1"/>
          </p:cNvSpPr>
          <p:nvPr>
            <p:ph idx="1"/>
          </p:nvPr>
        </p:nvSpPr>
        <p:spPr>
          <a:xfrm>
            <a:off x="563730" y="1324423"/>
            <a:ext cx="7843421" cy="5533577"/>
          </a:xfrm>
        </p:spPr>
        <p:txBody>
          <a:bodyPr>
            <a:normAutofit fontScale="92500" lnSpcReduction="10000"/>
          </a:bodyPr>
          <a:lstStyle/>
          <a:p>
            <a:pPr marL="0" indent="0">
              <a:buNone/>
            </a:pPr>
            <a:r>
              <a:rPr lang="en-US" b="1" u="sng" dirty="0"/>
              <a:t>Article 95</a:t>
            </a:r>
            <a:r>
              <a:rPr lang="en-US" u="sng" dirty="0"/>
              <a:t>—Resistance, flight, breach of arrest, and escape</a:t>
            </a:r>
          </a:p>
          <a:p>
            <a:r>
              <a:rPr lang="en-US" dirty="0"/>
              <a:t>Any person subject to this chapter who—</a:t>
            </a:r>
          </a:p>
          <a:p>
            <a:r>
              <a:rPr lang="en-US" dirty="0"/>
              <a:t> </a:t>
            </a:r>
            <a:r>
              <a:rPr lang="en-US" b="1" i="1" dirty="0"/>
              <a:t>Resists apprehension</a:t>
            </a:r>
            <a:r>
              <a:rPr lang="en-US" dirty="0"/>
              <a:t>;</a:t>
            </a:r>
          </a:p>
          <a:p>
            <a:r>
              <a:rPr lang="en-US" dirty="0"/>
              <a:t> </a:t>
            </a:r>
            <a:r>
              <a:rPr lang="en-US" b="1" i="1" dirty="0"/>
              <a:t>Flees</a:t>
            </a:r>
            <a:r>
              <a:rPr lang="en-US" dirty="0"/>
              <a:t> from apprehension;</a:t>
            </a:r>
          </a:p>
          <a:p>
            <a:r>
              <a:rPr lang="en-US" dirty="0"/>
              <a:t> </a:t>
            </a:r>
            <a:r>
              <a:rPr lang="en-US" b="1" i="1" dirty="0"/>
              <a:t>Breaks arrest</a:t>
            </a:r>
            <a:r>
              <a:rPr lang="en-US" dirty="0"/>
              <a:t>; or</a:t>
            </a:r>
          </a:p>
          <a:p>
            <a:r>
              <a:rPr lang="en-US" dirty="0"/>
              <a:t> </a:t>
            </a:r>
            <a:r>
              <a:rPr lang="en-US" b="1" i="1" dirty="0"/>
              <a:t>Escapes</a:t>
            </a:r>
            <a:r>
              <a:rPr lang="en-US" dirty="0"/>
              <a:t> from </a:t>
            </a:r>
            <a:r>
              <a:rPr lang="en-US" b="1" i="1" dirty="0"/>
              <a:t>custody</a:t>
            </a:r>
            <a:r>
              <a:rPr lang="en-US" dirty="0"/>
              <a:t> or confinement; shall be punished as a court-martial may direct.</a:t>
            </a:r>
          </a:p>
          <a:p>
            <a:pPr marL="0" indent="0">
              <a:buNone/>
            </a:pPr>
            <a:r>
              <a:rPr lang="en-US" dirty="0"/>
              <a:t> </a:t>
            </a:r>
          </a:p>
          <a:p>
            <a:pPr marL="0" indent="0">
              <a:buNone/>
            </a:pPr>
            <a:r>
              <a:rPr lang="en-US" b="1" u="sng" dirty="0"/>
              <a:t>Article 134</a:t>
            </a:r>
            <a:r>
              <a:rPr lang="en-US" u="sng" dirty="0"/>
              <a:t>—(</a:t>
            </a:r>
            <a:r>
              <a:rPr lang="en-US" b="1" i="1" u="sng" dirty="0"/>
              <a:t>Disorderly conduct</a:t>
            </a:r>
            <a:r>
              <a:rPr lang="en-US" u="sng" dirty="0"/>
              <a:t>, drunkenness)</a:t>
            </a:r>
          </a:p>
          <a:p>
            <a:r>
              <a:rPr lang="en-US" dirty="0"/>
              <a:t> Disorderly conduct is conduct of such a nature as to </a:t>
            </a:r>
            <a:r>
              <a:rPr lang="en-US" b="1" i="1" dirty="0"/>
              <a:t>affect</a:t>
            </a:r>
            <a:r>
              <a:rPr lang="en-US" dirty="0"/>
              <a:t> the </a:t>
            </a:r>
            <a:r>
              <a:rPr lang="en-US" b="1" i="1" dirty="0"/>
              <a:t>peace</a:t>
            </a:r>
            <a:r>
              <a:rPr lang="en-US" dirty="0"/>
              <a:t> and quiet of persons who </a:t>
            </a:r>
            <a:r>
              <a:rPr lang="en-US" b="1" i="1" dirty="0"/>
              <a:t>may witness it </a:t>
            </a:r>
            <a:r>
              <a:rPr lang="en-US" dirty="0"/>
              <a:t>and who may be disturbed or provoked to resentment thereby.  It includes conduct that endangers </a:t>
            </a:r>
            <a:r>
              <a:rPr lang="en-US" b="1" i="1" dirty="0"/>
              <a:t>public morals </a:t>
            </a:r>
            <a:r>
              <a:rPr lang="en-US" dirty="0"/>
              <a:t>or outrages public decency and any disturbance of an </a:t>
            </a:r>
            <a:r>
              <a:rPr lang="en-US" b="1" i="1" dirty="0"/>
              <a:t>outrages contentious </a:t>
            </a:r>
            <a:r>
              <a:rPr lang="en-US" dirty="0"/>
              <a:t>or </a:t>
            </a:r>
            <a:r>
              <a:rPr lang="en-US" b="1" i="1" dirty="0"/>
              <a:t>turbulent character</a:t>
            </a:r>
            <a:r>
              <a:rPr lang="en-US" dirty="0"/>
              <a:t>. </a:t>
            </a:r>
          </a:p>
          <a:p>
            <a:endParaRPr lang="en-US" dirty="0"/>
          </a:p>
          <a:p>
            <a:pPr marL="0" indent="0">
              <a:buNone/>
            </a:pPr>
            <a:endParaRPr lang="en-US" dirty="0"/>
          </a:p>
        </p:txBody>
      </p:sp>
    </p:spTree>
    <p:extLst>
      <p:ext uri="{BB962C8B-B14F-4D97-AF65-F5344CB8AC3E}">
        <p14:creationId xmlns:p14="http://schemas.microsoft.com/office/powerpoint/2010/main" val="12224236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12812" y="70452"/>
            <a:ext cx="8229600" cy="1143000"/>
          </a:xfrm>
        </p:spPr>
        <p:txBody>
          <a:bodyPr>
            <a:noAutofit/>
          </a:bodyPr>
          <a:lstStyle/>
          <a:p>
            <a:r>
              <a:rPr lang="en-US" sz="3600" b="1" dirty="0"/>
              <a:t>Professional Confrontation cont.</a:t>
            </a:r>
            <a:br>
              <a:rPr lang="en-US" sz="3600" b="1" dirty="0"/>
            </a:br>
            <a:r>
              <a:rPr lang="en-US" sz="3600" b="1" dirty="0"/>
              <a:t> On the Spot Correction Execution </a:t>
            </a:r>
          </a:p>
        </p:txBody>
      </p:sp>
      <p:sp>
        <p:nvSpPr>
          <p:cNvPr id="3" name="Content Placeholder 2"/>
          <p:cNvSpPr>
            <a:spLocks noGrp="1"/>
          </p:cNvSpPr>
          <p:nvPr>
            <p:ph idx="1"/>
          </p:nvPr>
        </p:nvSpPr>
        <p:spPr>
          <a:xfrm>
            <a:off x="253014" y="1328863"/>
            <a:ext cx="8549196" cy="5276124"/>
          </a:xfrm>
        </p:spPr>
        <p:txBody>
          <a:bodyPr>
            <a:normAutofit fontScale="25000" lnSpcReduction="20000"/>
          </a:bodyPr>
          <a:lstStyle/>
          <a:p>
            <a:pPr marL="0" indent="0">
              <a:buNone/>
            </a:pPr>
            <a:r>
              <a:rPr lang="en-US" sz="7200" dirty="0"/>
              <a:t>3</a:t>
            </a:r>
            <a:r>
              <a:rPr lang="en-US" sz="8000" dirty="0"/>
              <a:t>.   Execution Aftermath Trends: </a:t>
            </a:r>
            <a:r>
              <a:rPr lang="en-US" sz="8000" b="1" dirty="0"/>
              <a:t>Incorrect Way</a:t>
            </a:r>
          </a:p>
          <a:p>
            <a:pPr marL="0" indent="0">
              <a:buNone/>
            </a:pPr>
            <a:endParaRPr lang="en-US" sz="8000" i="1" dirty="0"/>
          </a:p>
          <a:p>
            <a:pPr marL="0" indent="0">
              <a:buNone/>
            </a:pPr>
            <a:r>
              <a:rPr lang="en-US" sz="8000" dirty="0"/>
              <a:t>e.  </a:t>
            </a:r>
            <a:r>
              <a:rPr lang="en-US" sz="8000" b="1" dirty="0"/>
              <a:t> The “Circle The Wagons” defense is seen in many cases with the Soldiers Chain of Command.</a:t>
            </a:r>
            <a:endParaRPr lang="en-US" sz="8000" dirty="0"/>
          </a:p>
          <a:p>
            <a:r>
              <a:rPr lang="en-US" sz="8000" b="1" dirty="0"/>
              <a:t>What message is conveyed by the Soldier to their COC?</a:t>
            </a:r>
            <a:endParaRPr lang="en-US" sz="8000" dirty="0"/>
          </a:p>
          <a:p>
            <a:pPr marL="0" indent="0">
              <a:buNone/>
            </a:pPr>
            <a:r>
              <a:rPr lang="en-US" sz="8000" dirty="0"/>
              <a:t>    </a:t>
            </a:r>
            <a:r>
              <a:rPr lang="en-US" sz="8000" i="1" dirty="0"/>
              <a:t>“This NCO belittled me and was unprofessional.”</a:t>
            </a:r>
          </a:p>
          <a:p>
            <a:pPr marL="0" indent="0">
              <a:buNone/>
            </a:pPr>
            <a:endParaRPr lang="en-US" sz="8000" i="1" dirty="0"/>
          </a:p>
          <a:p>
            <a:r>
              <a:rPr lang="en-US" sz="8000" b="1" dirty="0"/>
              <a:t>What does some COC do to comfort the Soldier?</a:t>
            </a:r>
            <a:endParaRPr lang="en-US" sz="8000" dirty="0"/>
          </a:p>
          <a:p>
            <a:pPr marL="0" indent="0">
              <a:buNone/>
            </a:pPr>
            <a:r>
              <a:rPr lang="en-US" sz="8000" dirty="0"/>
              <a:t>     </a:t>
            </a:r>
            <a:r>
              <a:rPr lang="en-US" sz="8000" i="1" dirty="0"/>
              <a:t>“Don’t worry about what that NCO said.”</a:t>
            </a:r>
          </a:p>
          <a:p>
            <a:pPr marL="0" indent="0">
              <a:buNone/>
            </a:pPr>
            <a:endParaRPr lang="en-US" sz="8000" i="1" dirty="0"/>
          </a:p>
          <a:p>
            <a:r>
              <a:rPr lang="en-US" sz="8000" b="1" dirty="0"/>
              <a:t>What long term effect does this have on the Soldier?</a:t>
            </a:r>
            <a:endParaRPr lang="en-US" sz="8000" dirty="0"/>
          </a:p>
          <a:p>
            <a:pPr marL="0" indent="0">
              <a:buNone/>
            </a:pPr>
            <a:r>
              <a:rPr lang="en-US" sz="8000" dirty="0"/>
              <a:t>     </a:t>
            </a:r>
            <a:r>
              <a:rPr lang="en-US" sz="8000" i="1" dirty="0"/>
              <a:t>“I only have to listen to my NCO’s or I don’t work for you.”</a:t>
            </a:r>
            <a:r>
              <a:rPr lang="en-US" sz="8000" dirty="0"/>
              <a:t> </a:t>
            </a:r>
          </a:p>
          <a:p>
            <a:pPr marL="0" indent="0">
              <a:buNone/>
            </a:pPr>
            <a:r>
              <a:rPr lang="en-US" sz="8000" dirty="0"/>
              <a:t> </a:t>
            </a:r>
          </a:p>
          <a:p>
            <a:r>
              <a:rPr lang="en-US" sz="8000" b="1" dirty="0"/>
              <a:t>What happens to the Soldier the next time they are corrected by a NCO that has mastered the art of Professional Confrontation?</a:t>
            </a:r>
            <a:endParaRPr lang="en-US" sz="8000" dirty="0"/>
          </a:p>
          <a:p>
            <a:pPr marL="0" indent="0">
              <a:buNone/>
            </a:pPr>
            <a:r>
              <a:rPr lang="en-US" sz="8000" i="1" dirty="0"/>
              <a:t>     Soldier Misconduct!</a:t>
            </a:r>
          </a:p>
          <a:p>
            <a:pPr marL="0" indent="0">
              <a:buNone/>
            </a:pPr>
            <a:r>
              <a:rPr lang="en-US" dirty="0"/>
              <a:t> </a:t>
            </a:r>
          </a:p>
          <a:p>
            <a:pPr marL="0" indent="0">
              <a:buNone/>
            </a:pPr>
            <a:endParaRPr lang="en-US" i="1" dirty="0"/>
          </a:p>
          <a:p>
            <a:endParaRPr lang="en-US" dirty="0"/>
          </a:p>
          <a:p>
            <a:pPr marL="0" indent="0">
              <a:buNone/>
            </a:pPr>
            <a:endParaRPr lang="en-US" dirty="0"/>
          </a:p>
        </p:txBody>
      </p:sp>
    </p:spTree>
    <p:extLst>
      <p:ext uri="{BB962C8B-B14F-4D97-AF65-F5344CB8AC3E}">
        <p14:creationId xmlns:p14="http://schemas.microsoft.com/office/powerpoint/2010/main" val="29307991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5321"/>
            <a:ext cx="8229600" cy="1143000"/>
          </a:xfrm>
        </p:spPr>
        <p:txBody>
          <a:bodyPr>
            <a:normAutofit fontScale="90000"/>
          </a:bodyPr>
          <a:lstStyle/>
          <a:p>
            <a:r>
              <a:rPr lang="en-US" dirty="0"/>
              <a:t> </a:t>
            </a:r>
            <a:r>
              <a:rPr lang="en-US" sz="4900" b="1" dirty="0"/>
              <a:t>Soldier Apprehension</a:t>
            </a:r>
            <a:br>
              <a:rPr lang="en-US" dirty="0"/>
            </a:br>
            <a:endParaRPr lang="en-US" dirty="0"/>
          </a:p>
        </p:txBody>
      </p:sp>
      <p:sp>
        <p:nvSpPr>
          <p:cNvPr id="4" name="Content Placeholder 2"/>
          <p:cNvSpPr>
            <a:spLocks noGrp="1"/>
          </p:cNvSpPr>
          <p:nvPr>
            <p:ph idx="1"/>
          </p:nvPr>
        </p:nvSpPr>
        <p:spPr>
          <a:xfrm>
            <a:off x="355107" y="1057275"/>
            <a:ext cx="8513685" cy="5423424"/>
          </a:xfrm>
        </p:spPr>
        <p:txBody>
          <a:bodyPr>
            <a:normAutofit fontScale="92500" lnSpcReduction="10000"/>
          </a:bodyPr>
          <a:lstStyle/>
          <a:p>
            <a:pPr marL="0" indent="0">
              <a:buNone/>
            </a:pPr>
            <a:r>
              <a:rPr lang="en-US" dirty="0"/>
              <a:t>If the professional confrontation gets to the point the Soldier is conducting themselves in a manner prejudicial to military good and discipline the NCO must own the situation.  By apprehending the Soldier, it escalates the situation to the level where the owning COC must take adverse action.  </a:t>
            </a:r>
          </a:p>
          <a:p>
            <a:pPr marL="0" indent="0">
              <a:buNone/>
            </a:pPr>
            <a:endParaRPr lang="en-US" i="1" dirty="0"/>
          </a:p>
          <a:p>
            <a:pPr marL="0" indent="0">
              <a:buNone/>
            </a:pPr>
            <a:r>
              <a:rPr lang="en-US" b="1" dirty="0"/>
              <a:t>The Magic Line: </a:t>
            </a:r>
            <a:r>
              <a:rPr lang="en-US" dirty="0"/>
              <a:t>“Under my general military authority I'm placing you under my custody and notifying the Military Police due to your blatant insubordination and disorderly conduct towards a Non Commissioned Officer!”</a:t>
            </a:r>
          </a:p>
          <a:p>
            <a:pPr marL="457200" indent="-457200">
              <a:buAutoNum type="alphaLcPeriod"/>
            </a:pPr>
            <a:r>
              <a:rPr lang="en-US" dirty="0"/>
              <a:t>The Soldier is informed they have been apprehended.</a:t>
            </a:r>
          </a:p>
          <a:p>
            <a:pPr marL="457200" indent="-457200">
              <a:buAutoNum type="alphaLcPeriod"/>
            </a:pPr>
            <a:r>
              <a:rPr lang="en-US" dirty="0"/>
              <a:t>The Soldier is informed of their misconduct. </a:t>
            </a:r>
          </a:p>
          <a:p>
            <a:pPr marL="457200" indent="-457200">
              <a:buAutoNum type="alphaLcPeriod"/>
            </a:pPr>
            <a:r>
              <a:rPr lang="en-US" dirty="0"/>
              <a:t>The Soldier is under your control until you relinquish custody to the Military Police or the Soldiers COC. </a:t>
            </a:r>
          </a:p>
          <a:p>
            <a:pPr marL="0" indent="0">
              <a:buNone/>
            </a:pPr>
            <a:r>
              <a:rPr lang="en-US" dirty="0"/>
              <a:t> </a:t>
            </a:r>
          </a:p>
          <a:p>
            <a:endParaRPr lang="en-US" dirty="0"/>
          </a:p>
          <a:p>
            <a:pPr marL="0" indent="0">
              <a:buNone/>
            </a:pPr>
            <a:endParaRPr lang="en-US" dirty="0"/>
          </a:p>
        </p:txBody>
      </p:sp>
    </p:spTree>
    <p:extLst>
      <p:ext uri="{BB962C8B-B14F-4D97-AF65-F5344CB8AC3E}">
        <p14:creationId xmlns:p14="http://schemas.microsoft.com/office/powerpoint/2010/main" val="32767430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800" b="1" dirty="0"/>
              <a:t>Enlisted Sentinels</a:t>
            </a:r>
            <a:br>
              <a:rPr lang="en-US" dirty="0"/>
            </a:br>
            <a:endParaRPr lang="en-US" dirty="0"/>
          </a:p>
        </p:txBody>
      </p:sp>
      <p:sp>
        <p:nvSpPr>
          <p:cNvPr id="4" name="Content Placeholder 2"/>
          <p:cNvSpPr>
            <a:spLocks noGrp="1"/>
          </p:cNvSpPr>
          <p:nvPr>
            <p:ph idx="1"/>
          </p:nvPr>
        </p:nvSpPr>
        <p:spPr>
          <a:xfrm>
            <a:off x="457200" y="1127465"/>
            <a:ext cx="8229600" cy="5459766"/>
          </a:xfrm>
        </p:spPr>
        <p:txBody>
          <a:bodyPr>
            <a:normAutofit lnSpcReduction="10000"/>
          </a:bodyPr>
          <a:lstStyle/>
          <a:p>
            <a:pPr marL="0" indent="0">
              <a:buNone/>
            </a:pPr>
            <a:r>
              <a:rPr lang="en-US" dirty="0"/>
              <a:t>On some occasions the Soldier will NOT comply with apprehension and sentinels are required to physical remove the Soldier from the local area until Military Police arrive to assist.   </a:t>
            </a:r>
          </a:p>
          <a:p>
            <a:pPr marL="0" indent="0">
              <a:buNone/>
            </a:pPr>
            <a:r>
              <a:rPr lang="en-US" b="1" dirty="0"/>
              <a:t>The Magic Lines: </a:t>
            </a:r>
          </a:p>
          <a:p>
            <a:pPr marL="457200" indent="-457200">
              <a:buAutoNum type="arabicPeriod"/>
            </a:pPr>
            <a:r>
              <a:rPr lang="en-US" dirty="0"/>
              <a:t>“You two Soldiers ON ME now!” </a:t>
            </a:r>
          </a:p>
          <a:p>
            <a:pPr marL="457200" indent="-457200">
              <a:buAutoNum type="arabicPeriod"/>
            </a:pPr>
            <a:r>
              <a:rPr lang="en-US" dirty="0"/>
              <a:t>“I’m SGT Baxter with 3-89 CAV.” </a:t>
            </a:r>
          </a:p>
          <a:p>
            <a:pPr marL="457200" indent="-457200">
              <a:buAutoNum type="arabicPeriod"/>
            </a:pPr>
            <a:r>
              <a:rPr lang="en-US" dirty="0"/>
              <a:t>“I have detained this Soldier for insubordination and disorderly conduct.” </a:t>
            </a:r>
          </a:p>
          <a:p>
            <a:pPr marL="457200" indent="-457200">
              <a:buAutoNum type="arabicPeriod"/>
            </a:pPr>
            <a:r>
              <a:rPr lang="en-US" dirty="0"/>
              <a:t>“Both of you are now sentinels / guards and will assist me in moving this Soldier to a location for further processing.”</a:t>
            </a:r>
          </a:p>
          <a:p>
            <a:pPr marL="457200" indent="-457200">
              <a:buAutoNum type="arabicPeriod"/>
            </a:pPr>
            <a:r>
              <a:rPr lang="en-US" dirty="0"/>
              <a:t> “ If this Soldier fails to comply with my orders you are authorized to physically restrain or move this, Soldier.”</a:t>
            </a:r>
          </a:p>
          <a:p>
            <a:pPr marL="457200" indent="-457200">
              <a:buAutoNum type="arabicPeriod"/>
            </a:pPr>
            <a:r>
              <a:rPr lang="en-US" dirty="0"/>
              <a:t> “What are your questions?”</a:t>
            </a:r>
          </a:p>
          <a:p>
            <a:pPr marL="0" indent="0">
              <a:buNone/>
            </a:pPr>
            <a:r>
              <a:rPr lang="en-US" dirty="0"/>
              <a:t> </a:t>
            </a:r>
          </a:p>
          <a:p>
            <a:endParaRPr lang="en-US" dirty="0"/>
          </a:p>
          <a:p>
            <a:pPr marL="0" indent="0">
              <a:buNone/>
            </a:pPr>
            <a:endParaRPr lang="en-US" dirty="0"/>
          </a:p>
        </p:txBody>
      </p:sp>
    </p:spTree>
    <p:extLst>
      <p:ext uri="{BB962C8B-B14F-4D97-AF65-F5344CB8AC3E}">
        <p14:creationId xmlns:p14="http://schemas.microsoft.com/office/powerpoint/2010/main" val="18864964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6356"/>
            <a:ext cx="8229600" cy="1143000"/>
          </a:xfrm>
        </p:spPr>
        <p:txBody>
          <a:bodyPr>
            <a:normAutofit fontScale="90000"/>
          </a:bodyPr>
          <a:lstStyle/>
          <a:p>
            <a:r>
              <a:rPr lang="en-US" sz="3600" b="1" dirty="0"/>
              <a:t>Transitioning Apprehended Soldiers with Military Police Assistance  </a:t>
            </a:r>
            <a:br>
              <a:rPr lang="en-US" b="1" dirty="0"/>
            </a:br>
            <a:endParaRPr lang="en-US" b="1" dirty="0"/>
          </a:p>
        </p:txBody>
      </p:sp>
      <p:sp>
        <p:nvSpPr>
          <p:cNvPr id="4" name="Content Placeholder 2"/>
          <p:cNvSpPr>
            <a:spLocks noGrp="1"/>
          </p:cNvSpPr>
          <p:nvPr>
            <p:ph idx="1"/>
          </p:nvPr>
        </p:nvSpPr>
        <p:spPr>
          <a:xfrm>
            <a:off x="457200" y="1143127"/>
            <a:ext cx="8065363" cy="5533577"/>
          </a:xfrm>
        </p:spPr>
        <p:txBody>
          <a:bodyPr>
            <a:normAutofit fontScale="70000" lnSpcReduction="20000"/>
          </a:bodyPr>
          <a:lstStyle/>
          <a:p>
            <a:pPr marL="0" indent="0">
              <a:buNone/>
            </a:pPr>
            <a:r>
              <a:rPr lang="en-US" sz="3800" dirty="0"/>
              <a:t>Transfusing custody of an apprehended Soldier to the MP’s is a method that will result in official charges being filed towards the Soldier apprehended.  </a:t>
            </a:r>
          </a:p>
          <a:p>
            <a:pPr marL="0" indent="0">
              <a:buNone/>
            </a:pPr>
            <a:endParaRPr lang="en-US" sz="3100" dirty="0"/>
          </a:p>
          <a:p>
            <a:pPr marL="0" indent="0">
              <a:buNone/>
            </a:pPr>
            <a:r>
              <a:rPr lang="en-US" sz="3100" b="1" dirty="0"/>
              <a:t>Always</a:t>
            </a:r>
            <a:r>
              <a:rPr lang="en-US" sz="3100" dirty="0"/>
              <a:t> during transition or “Hand Over”: </a:t>
            </a:r>
          </a:p>
          <a:p>
            <a:r>
              <a:rPr lang="en-US" sz="3100" dirty="0"/>
              <a:t>Inform the MP’s of the misconduct in precise detail.</a:t>
            </a:r>
          </a:p>
          <a:p>
            <a:r>
              <a:rPr lang="en-US" sz="3100" dirty="0"/>
              <a:t>Gather the location and number to the Military Police Station .</a:t>
            </a:r>
          </a:p>
          <a:p>
            <a:r>
              <a:rPr lang="en-US" sz="3100" dirty="0"/>
              <a:t>Make clear statements to the MP’s (Most have body cameras).</a:t>
            </a:r>
          </a:p>
          <a:p>
            <a:r>
              <a:rPr lang="en-US" sz="3100" dirty="0"/>
              <a:t>Gather Sentinels information for the MP’s. </a:t>
            </a:r>
          </a:p>
          <a:p>
            <a:r>
              <a:rPr lang="en-US" sz="3100" dirty="0"/>
              <a:t>Execute a DA FORM 2823 of the event at the MP Station.</a:t>
            </a:r>
          </a:p>
          <a:p>
            <a:r>
              <a:rPr lang="en-US" sz="3100" dirty="0"/>
              <a:t>Sentinels execute DA FORM 2823 at the MP Station.</a:t>
            </a:r>
          </a:p>
          <a:p>
            <a:r>
              <a:rPr lang="en-US" sz="3100" dirty="0"/>
              <a:t>Contact Sentinels COC for assistance with statements at the MP station.</a:t>
            </a:r>
          </a:p>
          <a:p>
            <a:pPr marL="0" indent="0">
              <a:buNone/>
            </a:pPr>
            <a:r>
              <a:rPr lang="en-US" sz="3100" b="1" dirty="0"/>
              <a:t>Never </a:t>
            </a:r>
            <a:r>
              <a:rPr lang="en-US" sz="3100" dirty="0"/>
              <a:t>during transition or “Hand Over”:</a:t>
            </a:r>
          </a:p>
          <a:p>
            <a:r>
              <a:rPr lang="en-US" sz="3100" dirty="0"/>
              <a:t>Discuss the professional confrontation with bystanders  </a:t>
            </a:r>
          </a:p>
        </p:txBody>
      </p:sp>
    </p:spTree>
    <p:extLst>
      <p:ext uri="{BB962C8B-B14F-4D97-AF65-F5344CB8AC3E}">
        <p14:creationId xmlns:p14="http://schemas.microsoft.com/office/powerpoint/2010/main" val="14236259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t>Transitioning Apprehended Soldiers </a:t>
            </a:r>
            <a:br>
              <a:rPr lang="en-US" b="1" dirty="0"/>
            </a:br>
            <a:endParaRPr lang="en-US" b="1" dirty="0"/>
          </a:p>
        </p:txBody>
      </p:sp>
      <p:sp>
        <p:nvSpPr>
          <p:cNvPr id="4" name="Content Placeholder 2"/>
          <p:cNvSpPr>
            <a:spLocks noGrp="1"/>
          </p:cNvSpPr>
          <p:nvPr>
            <p:ph idx="1"/>
          </p:nvPr>
        </p:nvSpPr>
        <p:spPr>
          <a:xfrm>
            <a:off x="457200" y="1071409"/>
            <a:ext cx="8065363" cy="5533577"/>
          </a:xfrm>
        </p:spPr>
        <p:txBody>
          <a:bodyPr>
            <a:normAutofit fontScale="62500" lnSpcReduction="20000"/>
          </a:bodyPr>
          <a:lstStyle/>
          <a:p>
            <a:pPr marL="0" indent="0">
              <a:buNone/>
            </a:pPr>
            <a:r>
              <a:rPr lang="en-US" sz="3800" dirty="0"/>
              <a:t>Transfusing custody of an apprehended Soldier to their COC is where all your hard work to maintain order can fall short.  </a:t>
            </a:r>
          </a:p>
          <a:p>
            <a:pPr marL="0" indent="0">
              <a:buNone/>
            </a:pPr>
            <a:r>
              <a:rPr lang="en-US" sz="3800" dirty="0"/>
              <a:t>You as the NCO must follow through and NOT waver from pressure by the Soldiers COC to seek retraining or corrective training instead of adverse action</a:t>
            </a:r>
            <a:r>
              <a:rPr lang="en-US" sz="3100" dirty="0"/>
              <a:t>.</a:t>
            </a:r>
          </a:p>
          <a:p>
            <a:pPr marL="0" indent="0">
              <a:buNone/>
            </a:pPr>
            <a:endParaRPr lang="en-US" sz="3100" dirty="0"/>
          </a:p>
          <a:p>
            <a:pPr marL="0" indent="0">
              <a:buNone/>
            </a:pPr>
            <a:r>
              <a:rPr lang="en-US" sz="3100" b="1" dirty="0"/>
              <a:t>Always</a:t>
            </a:r>
            <a:r>
              <a:rPr lang="en-US" sz="3100" dirty="0"/>
              <a:t> during transition or “Hand Over”: </a:t>
            </a:r>
          </a:p>
          <a:p>
            <a:r>
              <a:rPr lang="en-US" sz="3100" dirty="0"/>
              <a:t>Gather the Commander and 1sg information.</a:t>
            </a:r>
          </a:p>
          <a:p>
            <a:r>
              <a:rPr lang="en-US" sz="3100" dirty="0"/>
              <a:t>Gather Unit, and NCO support channel information.</a:t>
            </a:r>
          </a:p>
          <a:p>
            <a:r>
              <a:rPr lang="en-US" sz="3100" dirty="0"/>
              <a:t>Gather Sentinels names and unit information. </a:t>
            </a:r>
          </a:p>
          <a:p>
            <a:r>
              <a:rPr lang="en-US" sz="3100" dirty="0"/>
              <a:t>Execute a DA FORM 2823 of the event before handing the Soldier over.</a:t>
            </a:r>
          </a:p>
          <a:p>
            <a:r>
              <a:rPr lang="en-US" sz="3100" dirty="0"/>
              <a:t>Sentinels execute DA FORM 2823 before released from guard duties.</a:t>
            </a:r>
          </a:p>
          <a:p>
            <a:r>
              <a:rPr lang="en-US" sz="3100" dirty="0"/>
              <a:t>Contact Sentinels COC.</a:t>
            </a:r>
          </a:p>
          <a:p>
            <a:pPr marL="0" indent="0">
              <a:buNone/>
            </a:pPr>
            <a:endParaRPr lang="en-US" sz="3100" dirty="0"/>
          </a:p>
          <a:p>
            <a:pPr marL="0" indent="0">
              <a:buNone/>
            </a:pPr>
            <a:r>
              <a:rPr lang="en-US" sz="3100" b="1" dirty="0"/>
              <a:t>Never </a:t>
            </a:r>
            <a:r>
              <a:rPr lang="en-US" sz="3100" dirty="0"/>
              <a:t>during transition or “Hand Over”:</a:t>
            </a:r>
          </a:p>
          <a:p>
            <a:r>
              <a:rPr lang="en-US" sz="3100" dirty="0"/>
              <a:t>Relinquish custody to a “First line”</a:t>
            </a:r>
          </a:p>
          <a:p>
            <a:r>
              <a:rPr lang="en-US" sz="3100" dirty="0"/>
              <a:t>Allow the detained Soldier to go anywhere alone</a:t>
            </a:r>
          </a:p>
          <a:p>
            <a:r>
              <a:rPr lang="en-US" sz="3100" dirty="0"/>
              <a:t>Discuss the professional confrontation with bystanders  </a:t>
            </a:r>
          </a:p>
        </p:txBody>
      </p:sp>
    </p:spTree>
    <p:extLst>
      <p:ext uri="{BB962C8B-B14F-4D97-AF65-F5344CB8AC3E}">
        <p14:creationId xmlns:p14="http://schemas.microsoft.com/office/powerpoint/2010/main" val="20706167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7282" y="0"/>
            <a:ext cx="8229600" cy="1143000"/>
          </a:xfrm>
        </p:spPr>
        <p:txBody>
          <a:bodyPr>
            <a:normAutofit/>
          </a:bodyPr>
          <a:lstStyle/>
          <a:p>
            <a:r>
              <a:rPr lang="en-US" sz="6000" b="1" dirty="0"/>
              <a:t>Agenda</a:t>
            </a:r>
          </a:p>
        </p:txBody>
      </p:sp>
      <p:sp>
        <p:nvSpPr>
          <p:cNvPr id="3" name="Vertical Text Placeholder 2"/>
          <p:cNvSpPr>
            <a:spLocks noGrp="1"/>
          </p:cNvSpPr>
          <p:nvPr>
            <p:ph type="body" orient="vert" idx="1"/>
          </p:nvPr>
        </p:nvSpPr>
        <p:spPr>
          <a:xfrm rot="16200000">
            <a:off x="467241" y="1667949"/>
            <a:ext cx="8229600" cy="8209517"/>
          </a:xfrm>
        </p:spPr>
        <p:txBody>
          <a:bodyPr/>
          <a:lstStyle/>
          <a:p>
            <a:r>
              <a:rPr lang="en-US" sz="2300" dirty="0">
                <a:latin typeface="Arial" panose="020B0604020202020204" pitchFamily="34" charset="0"/>
                <a:cs typeface="Arial" panose="020B0604020202020204" pitchFamily="34" charset="0"/>
              </a:rPr>
              <a:t>AR 600-20 ( Army Command Policy) Chapter 4 Military Discipline and Conduct</a:t>
            </a:r>
          </a:p>
          <a:p>
            <a:r>
              <a:rPr lang="en-US" sz="2300" dirty="0">
                <a:latin typeface="Arial" panose="020B0604020202020204" pitchFamily="34" charset="0"/>
                <a:cs typeface="Arial" panose="020B0604020202020204" pitchFamily="34" charset="0"/>
              </a:rPr>
              <a:t>4-1. Military discipline </a:t>
            </a:r>
          </a:p>
          <a:p>
            <a:r>
              <a:rPr lang="en-US" sz="2300" dirty="0">
                <a:latin typeface="Arial" panose="020B0604020202020204" pitchFamily="34" charset="0"/>
                <a:cs typeface="Arial" panose="020B0604020202020204" pitchFamily="34" charset="0"/>
              </a:rPr>
              <a:t>4-2. Obedience to orders</a:t>
            </a:r>
          </a:p>
          <a:p>
            <a:r>
              <a:rPr lang="en-US" sz="2300" dirty="0">
                <a:latin typeface="Arial" panose="020B0604020202020204" pitchFamily="34" charset="0"/>
                <a:cs typeface="Arial" panose="020B0604020202020204" pitchFamily="34" charset="0"/>
              </a:rPr>
              <a:t>4-3. Military courtesy</a:t>
            </a:r>
          </a:p>
          <a:p>
            <a:r>
              <a:rPr lang="en-US" sz="2300" dirty="0">
                <a:latin typeface="Arial" panose="020B0604020202020204" pitchFamily="34" charset="0"/>
                <a:cs typeface="Arial" panose="020B0604020202020204" pitchFamily="34" charset="0"/>
              </a:rPr>
              <a:t>4-4. Soldier conduct</a:t>
            </a:r>
          </a:p>
          <a:p>
            <a:r>
              <a:rPr lang="en-US" sz="2300" dirty="0">
                <a:latin typeface="Arial" panose="020B0604020202020204" pitchFamily="34" charset="0"/>
                <a:cs typeface="Arial" panose="020B0604020202020204" pitchFamily="34" charset="0"/>
              </a:rPr>
              <a:t>4-5. Maintenance of order</a:t>
            </a:r>
          </a:p>
          <a:p>
            <a:r>
              <a:rPr lang="en-US" sz="2300" dirty="0">
                <a:latin typeface="Arial" panose="020B0604020202020204" pitchFamily="34" charset="0"/>
                <a:cs typeface="Arial" panose="020B0604020202020204" pitchFamily="34" charset="0"/>
              </a:rPr>
              <a:t>4-6. Exercising military authority</a:t>
            </a:r>
          </a:p>
          <a:p>
            <a:r>
              <a:rPr lang="en-US" sz="2300" dirty="0">
                <a:latin typeface="Arial" panose="020B0604020202020204" pitchFamily="34" charset="0"/>
                <a:cs typeface="Arial" panose="020B0604020202020204" pitchFamily="34" charset="0"/>
              </a:rPr>
              <a:t>Professional Confrontation</a:t>
            </a:r>
          </a:p>
          <a:p>
            <a:pPr marL="0" indent="0">
              <a:buNone/>
            </a:pPr>
            <a:endParaRPr lang="en-US" sz="2000"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a:p>
            <a:endParaRPr lang="en-US" sz="1800" dirty="0">
              <a:latin typeface="Arial" panose="020B0604020202020204" pitchFamily="34" charset="0"/>
              <a:cs typeface="Arial" panose="020B0604020202020204" pitchFamily="34" charset="0"/>
            </a:endParaRPr>
          </a:p>
          <a:p>
            <a:endParaRPr lang="en-US" sz="1800" dirty="0">
              <a:latin typeface="Arial" panose="020B0604020202020204" pitchFamily="34" charset="0"/>
              <a:cs typeface="Arial" panose="020B0604020202020204" pitchFamily="34" charset="0"/>
            </a:endParaRPr>
          </a:p>
          <a:p>
            <a:endParaRPr lang="en-US" dirty="0"/>
          </a:p>
          <a:p>
            <a:endParaRPr lang="en-US" dirty="0"/>
          </a:p>
        </p:txBody>
      </p:sp>
    </p:spTree>
    <p:extLst>
      <p:ext uri="{BB962C8B-B14F-4D97-AF65-F5344CB8AC3E}">
        <p14:creationId xmlns:p14="http://schemas.microsoft.com/office/powerpoint/2010/main" val="13292502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0567" y="2920183"/>
            <a:ext cx="8229600" cy="1143000"/>
          </a:xfrm>
        </p:spPr>
        <p:txBody>
          <a:bodyPr>
            <a:normAutofit/>
          </a:bodyPr>
          <a:lstStyle/>
          <a:p>
            <a:r>
              <a:rPr lang="en-US" sz="6600" b="1" dirty="0"/>
              <a:t>PE </a:t>
            </a:r>
          </a:p>
        </p:txBody>
      </p:sp>
    </p:spTree>
    <p:extLst>
      <p:ext uri="{BB962C8B-B14F-4D97-AF65-F5344CB8AC3E}">
        <p14:creationId xmlns:p14="http://schemas.microsoft.com/office/powerpoint/2010/main" val="42793702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2710" y="2724876"/>
            <a:ext cx="8229600" cy="1143000"/>
          </a:xfrm>
        </p:spPr>
        <p:txBody>
          <a:bodyPr>
            <a:noAutofit/>
          </a:bodyPr>
          <a:lstStyle/>
          <a:p>
            <a:r>
              <a:rPr lang="en-US" sz="7200" b="1" dirty="0"/>
              <a:t>Questions? </a:t>
            </a:r>
          </a:p>
        </p:txBody>
      </p:sp>
    </p:spTree>
    <p:extLst>
      <p:ext uri="{BB962C8B-B14F-4D97-AF65-F5344CB8AC3E}">
        <p14:creationId xmlns:p14="http://schemas.microsoft.com/office/powerpoint/2010/main" val="10248197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457200" y="274638"/>
            <a:ext cx="8229600" cy="1143000"/>
          </a:xfrm>
          <a:prstGeom prst="rect">
            <a:avLst/>
          </a:prstGeom>
        </p:spPr>
        <p:txBody>
          <a:bodyPr>
            <a:normAutofit/>
          </a:bodyPr>
          <a:lstStyle>
            <a:lvl1pPr algn="ctr" defTabSz="685800" rtl="0" eaLnBrk="1" latinLnBrk="0" hangingPunct="1">
              <a:spcBef>
                <a:spcPct val="0"/>
              </a:spcBef>
              <a:buNone/>
              <a:defRPr sz="3300" kern="1200">
                <a:solidFill>
                  <a:schemeClr val="tx1"/>
                </a:solidFill>
                <a:latin typeface="+mj-lt"/>
                <a:ea typeface="+mj-ea"/>
                <a:cs typeface="+mj-cs"/>
              </a:defRPr>
            </a:lvl1pPr>
          </a:lstStyle>
          <a:p>
            <a:pPr marL="0" marR="0" lvl="0" indent="0" algn="ctr" defTabSz="685800" rtl="0" eaLnBrk="1" fontAlgn="auto" latinLnBrk="0" hangingPunct="1">
              <a:lnSpc>
                <a:spcPct val="100000"/>
              </a:lnSpc>
              <a:spcBef>
                <a:spcPct val="0"/>
              </a:spcBef>
              <a:spcAft>
                <a:spcPts val="0"/>
              </a:spcAft>
              <a:buClrTx/>
              <a:buSzTx/>
              <a:buFontTx/>
              <a:buNone/>
              <a:tabLst/>
              <a:defRPr/>
            </a:pPr>
            <a:r>
              <a:rPr kumimoji="0" lang="en-US" sz="6000" b="1" i="0" u="none" strike="noStrike" kern="1200" cap="none" spc="0" normalizeH="0" baseline="0" noProof="0" dirty="0">
                <a:ln>
                  <a:noFill/>
                </a:ln>
                <a:solidFill>
                  <a:prstClr val="black"/>
                </a:solidFill>
                <a:effectLst/>
                <a:uLnTx/>
                <a:uFillTx/>
                <a:latin typeface="Calibri"/>
                <a:ea typeface="+mj-ea"/>
                <a:cs typeface="+mj-cs"/>
              </a:rPr>
              <a:t>4-1. Military Discipline</a:t>
            </a:r>
          </a:p>
        </p:txBody>
      </p:sp>
      <p:sp>
        <p:nvSpPr>
          <p:cNvPr id="2" name="TextBox 1"/>
          <p:cNvSpPr txBox="1"/>
          <p:nvPr/>
        </p:nvSpPr>
        <p:spPr>
          <a:xfrm>
            <a:off x="519953" y="1417636"/>
            <a:ext cx="8265459" cy="477053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    Military discipline is instilled through positive leadership, </a:t>
            </a:r>
            <a:r>
              <a:rPr kumimoji="0" lang="en-US" sz="2800" b="1" i="0" u="none" strike="noStrike" kern="1200" cap="none" spc="0" normalizeH="0" baseline="0" noProof="0" dirty="0">
                <a:ln>
                  <a:noFill/>
                </a:ln>
                <a:solidFill>
                  <a:prstClr val="black"/>
                </a:solidFill>
                <a:effectLst/>
                <a:uLnTx/>
                <a:uFillTx/>
                <a:latin typeface="Calibri"/>
                <a:ea typeface="+mn-ea"/>
                <a:cs typeface="+mn-cs"/>
              </a:rPr>
              <a:t>reinforcing the regulatory standards for personnel</a:t>
            </a:r>
            <a:r>
              <a:rPr kumimoji="0" lang="en-US" sz="2800" b="0" i="0" u="none" strike="noStrike" kern="1200" cap="none" spc="0" normalizeH="0" baseline="0" noProof="0" dirty="0">
                <a:ln>
                  <a:noFill/>
                </a:ln>
                <a:solidFill>
                  <a:prstClr val="black"/>
                </a:solidFill>
                <a:effectLst/>
                <a:uLnTx/>
                <a:uFillTx/>
                <a:latin typeface="Calibri"/>
                <a:ea typeface="+mn-ea"/>
                <a:cs typeface="+mn-cs"/>
              </a:rPr>
              <a:t>, and the training readiness standards for individual and collective tasks, together, resulting in a mental attitude about </a:t>
            </a:r>
            <a:r>
              <a:rPr kumimoji="0" lang="en-US" sz="2800" b="1" i="0" u="none" strike="noStrike" kern="1200" cap="none" spc="0" normalizeH="0" baseline="0" noProof="0" dirty="0">
                <a:ln>
                  <a:noFill/>
                </a:ln>
                <a:solidFill>
                  <a:prstClr val="black"/>
                </a:solidFill>
                <a:effectLst/>
                <a:uLnTx/>
                <a:uFillTx/>
                <a:latin typeface="Calibri"/>
                <a:ea typeface="+mn-ea"/>
                <a:cs typeface="+mn-cs"/>
              </a:rPr>
              <a:t>proper conduct and obedience to lawful military authority</a:t>
            </a:r>
            <a:r>
              <a:rPr kumimoji="0" lang="en-US" sz="2800" b="0" i="0" u="none" strike="noStrike" kern="1200" cap="none" spc="0" normalizeH="0" baseline="0" noProof="0" dirty="0">
                <a:ln>
                  <a:noFill/>
                </a:ln>
                <a:solidFill>
                  <a:prstClr val="black"/>
                </a:solidFill>
                <a:effectLst/>
                <a:uLnTx/>
                <a:uFillTx/>
                <a:latin typeface="Calibri"/>
                <a:ea typeface="+mn-ea"/>
                <a:cs typeface="+mn-cs"/>
              </a:rPr>
              <a:t>. (Following Orders)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a:ea typeface="+mn-ea"/>
                <a:cs typeface="+mn-cs"/>
              </a:rPr>
              <a:t>Further Defined: </a:t>
            </a:r>
            <a:r>
              <a:rPr kumimoji="0" lang="en-US" sz="2800" b="0" i="0" u="none" strike="noStrike" kern="1200" cap="none" spc="0" normalizeH="0" baseline="0" noProof="0" dirty="0">
                <a:ln>
                  <a:noFill/>
                </a:ln>
                <a:solidFill>
                  <a:prstClr val="black"/>
                </a:solidFill>
                <a:effectLst/>
                <a:uLnTx/>
                <a:uFillTx/>
                <a:latin typeface="Calibri"/>
                <a:ea typeface="+mn-ea"/>
                <a:cs typeface="+mn-cs"/>
              </a:rPr>
              <a:t>Non Commissioned Officers obey, understand, and enforce </a:t>
            </a:r>
            <a:r>
              <a:rPr kumimoji="0" lang="en-US" sz="2800" b="1" i="0" u="none" strike="noStrike" kern="1200" cap="none" spc="0" normalizeH="0" baseline="0" noProof="0" dirty="0">
                <a:ln>
                  <a:noFill/>
                </a:ln>
                <a:solidFill>
                  <a:prstClr val="black"/>
                </a:solidFill>
                <a:effectLst/>
                <a:uLnTx/>
                <a:uFillTx/>
                <a:latin typeface="Calibri"/>
                <a:ea typeface="+mn-ea"/>
                <a:cs typeface="+mn-cs"/>
              </a:rPr>
              <a:t>(Be, Know, Do) </a:t>
            </a:r>
            <a:r>
              <a:rPr kumimoji="0" lang="en-US" sz="2800" b="0" i="0" u="none" strike="noStrike" kern="1200" cap="none" spc="0" normalizeH="0" baseline="0" noProof="0" dirty="0">
                <a:ln>
                  <a:noFill/>
                </a:ln>
                <a:solidFill>
                  <a:prstClr val="black"/>
                </a:solidFill>
                <a:effectLst/>
                <a:uLnTx/>
                <a:uFillTx/>
                <a:latin typeface="Calibri"/>
                <a:ea typeface="+mn-ea"/>
                <a:cs typeface="+mn-cs"/>
              </a:rPr>
              <a:t>the orders of the Officers appointed over us.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098228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09600" y="169585"/>
            <a:ext cx="8229600" cy="1143000"/>
          </a:xfrm>
          <a:prstGeom prst="rect">
            <a:avLst/>
          </a:prstGeom>
        </p:spPr>
        <p:txBody>
          <a:bodyPr vert="horz" lIns="91440" tIns="45720" rIns="91440" bIns="45720" rtlCol="0" anchor="ctr">
            <a:normAutofit/>
          </a:bodyPr>
          <a:lstStyle>
            <a:lvl1pPr algn="ctr" defTabSz="685800" rtl="0" eaLnBrk="1" latinLnBrk="0" hangingPunct="1">
              <a:spcBef>
                <a:spcPct val="0"/>
              </a:spcBef>
              <a:buNone/>
              <a:defRPr sz="3300" kern="1200">
                <a:solidFill>
                  <a:schemeClr val="tx1"/>
                </a:solidFill>
                <a:latin typeface="+mj-lt"/>
                <a:ea typeface="+mj-ea"/>
                <a:cs typeface="+mj-cs"/>
              </a:defRPr>
            </a:lvl1pPr>
          </a:lstStyle>
          <a:p>
            <a:pPr marL="0" marR="0" lvl="0" indent="0" algn="ctr" defTabSz="685800" rtl="0" eaLnBrk="1" fontAlgn="auto" latinLnBrk="0" hangingPunct="1">
              <a:lnSpc>
                <a:spcPct val="100000"/>
              </a:lnSpc>
              <a:spcBef>
                <a:spcPct val="0"/>
              </a:spcBef>
              <a:spcAft>
                <a:spcPts val="0"/>
              </a:spcAft>
              <a:buClrTx/>
              <a:buSzTx/>
              <a:buFontTx/>
              <a:buNone/>
              <a:tabLst/>
              <a:defRPr/>
            </a:pPr>
            <a:r>
              <a:rPr kumimoji="0" lang="en-US" sz="5400" b="1" i="0" u="none" strike="noStrike" kern="1200" cap="none" spc="0" normalizeH="0" baseline="0" noProof="0" dirty="0">
                <a:ln>
                  <a:noFill/>
                </a:ln>
                <a:solidFill>
                  <a:prstClr val="black"/>
                </a:solidFill>
                <a:effectLst/>
                <a:uLnTx/>
                <a:uFillTx/>
                <a:latin typeface="Calibri"/>
                <a:ea typeface="+mj-ea"/>
                <a:cs typeface="+mj-cs"/>
              </a:rPr>
              <a:t>4-2. Obedience to Orders</a:t>
            </a:r>
          </a:p>
        </p:txBody>
      </p:sp>
      <p:sp>
        <p:nvSpPr>
          <p:cNvPr id="5" name="TextBox 4"/>
          <p:cNvSpPr txBox="1"/>
          <p:nvPr/>
        </p:nvSpPr>
        <p:spPr>
          <a:xfrm>
            <a:off x="609600" y="1070538"/>
            <a:ext cx="8059271" cy="563231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    All personnel in the Army are required to strictly </a:t>
            </a:r>
            <a:r>
              <a:rPr kumimoji="0" lang="en-US" sz="2400" b="1" i="0" u="none" strike="noStrike" kern="1200" cap="none" spc="0" normalizeH="0" baseline="0" noProof="0" dirty="0">
                <a:ln>
                  <a:noFill/>
                </a:ln>
                <a:solidFill>
                  <a:prstClr val="black"/>
                </a:solidFill>
                <a:effectLst/>
                <a:uLnTx/>
                <a:uFillTx/>
                <a:latin typeface="Calibri"/>
                <a:ea typeface="+mn-ea"/>
                <a:cs typeface="+mn-cs"/>
              </a:rPr>
              <a:t>obey</a:t>
            </a:r>
            <a:r>
              <a:rPr kumimoji="0" lang="en-US" sz="2400" b="0" i="0" u="none" strike="noStrike" kern="1200" cap="none" spc="0" normalizeH="0" baseline="0" noProof="0" dirty="0">
                <a:ln>
                  <a:noFill/>
                </a:ln>
                <a:solidFill>
                  <a:prstClr val="black"/>
                </a:solidFill>
                <a:effectLst/>
                <a:uLnTx/>
                <a:uFillTx/>
                <a:latin typeface="Calibri"/>
                <a:ea typeface="+mn-ea"/>
                <a:cs typeface="+mn-cs"/>
              </a:rPr>
              <a:t> and promptly execute the legal orders of their lawful seniors. (Following Orders)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Enlisted Oath: </a:t>
            </a:r>
            <a:r>
              <a:rPr kumimoji="0" lang="en-US" sz="1600" b="0" i="0" u="none" strike="noStrike" kern="1200" cap="none" spc="0" normalizeH="0" baseline="0" noProof="0" dirty="0">
                <a:ln>
                  <a:noFill/>
                </a:ln>
                <a:solidFill>
                  <a:prstClr val="black"/>
                </a:solidFill>
                <a:effectLst/>
                <a:uLnTx/>
                <a:uFillTx/>
                <a:latin typeface="Calibri"/>
                <a:ea typeface="+mn-ea"/>
                <a:cs typeface="+mn-cs"/>
              </a:rPr>
              <a:t>I, _____, do solemnly swear (or affirm) that I will support and defend the Constitution of the United States against all enemies, foreign and domestic; that I will bear true faith and allegiance to the same; and that </a:t>
            </a:r>
            <a:r>
              <a:rPr kumimoji="0" lang="en-US" sz="2400" b="1" i="0" u="none" strike="noStrike" kern="1200" cap="none" spc="0" normalizeH="0" baseline="0" noProof="0" dirty="0">
                <a:ln>
                  <a:noFill/>
                </a:ln>
                <a:solidFill>
                  <a:prstClr val="black"/>
                </a:solidFill>
                <a:effectLst/>
                <a:uLnTx/>
                <a:uFillTx/>
                <a:latin typeface="Calibri"/>
                <a:ea typeface="+mn-ea"/>
                <a:cs typeface="+mn-cs"/>
              </a:rPr>
              <a:t>I will obey </a:t>
            </a:r>
            <a:r>
              <a:rPr kumimoji="0" lang="en-US" sz="1600" b="0" i="0" u="none" strike="noStrike" kern="1200" cap="none" spc="0" normalizeH="0" baseline="0" noProof="0" dirty="0">
                <a:ln>
                  <a:noFill/>
                </a:ln>
                <a:solidFill>
                  <a:prstClr val="black"/>
                </a:solidFill>
                <a:effectLst/>
                <a:uLnTx/>
                <a:uFillTx/>
                <a:latin typeface="Calibri"/>
                <a:ea typeface="+mn-ea"/>
                <a:cs typeface="+mn-cs"/>
              </a:rPr>
              <a:t>the orders of the President of the United States and </a:t>
            </a:r>
            <a:r>
              <a:rPr kumimoji="0" lang="en-US" sz="2400" b="1" i="0" u="none" strike="noStrike" kern="1200" cap="none" spc="0" normalizeH="0" baseline="0" noProof="0" dirty="0">
                <a:ln>
                  <a:noFill/>
                </a:ln>
                <a:solidFill>
                  <a:prstClr val="black"/>
                </a:solidFill>
                <a:effectLst/>
                <a:uLnTx/>
                <a:uFillTx/>
                <a:latin typeface="Calibri"/>
                <a:ea typeface="+mn-ea"/>
                <a:cs typeface="+mn-cs"/>
              </a:rPr>
              <a:t>the orders of the officers appointed over me</a:t>
            </a:r>
            <a:r>
              <a:rPr kumimoji="0" lang="en-US" sz="2400" b="0" i="0" u="none" strike="noStrike" kern="1200" cap="none" spc="0" normalizeH="0" baseline="0" noProof="0" dirty="0">
                <a:ln>
                  <a:noFill/>
                </a:ln>
                <a:solidFill>
                  <a:prstClr val="black"/>
                </a:solidFill>
                <a:effectLst/>
                <a:uLnTx/>
                <a:uFillTx/>
                <a:latin typeface="Calibri"/>
                <a:ea typeface="+mn-ea"/>
                <a:cs typeface="+mn-cs"/>
              </a:rPr>
              <a:t>, </a:t>
            </a:r>
            <a:r>
              <a:rPr kumimoji="0" lang="en-US" sz="1600" b="0" i="0" u="none" strike="noStrike" kern="1200" cap="none" spc="0" normalizeH="0" baseline="0" noProof="0" dirty="0">
                <a:ln>
                  <a:noFill/>
                </a:ln>
                <a:solidFill>
                  <a:prstClr val="black"/>
                </a:solidFill>
                <a:effectLst/>
                <a:uLnTx/>
                <a:uFillTx/>
                <a:latin typeface="Calibri"/>
                <a:ea typeface="+mn-ea"/>
                <a:cs typeface="+mn-cs"/>
              </a:rPr>
              <a:t>according to regulations and the Uniform Code of Military Justice. So help me God.“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Further Defined: </a:t>
            </a:r>
            <a:r>
              <a:rPr kumimoji="0" lang="en-US" sz="2400" b="0" i="0" u="none" strike="noStrike" kern="1200" cap="none" spc="0" normalizeH="0" baseline="0" noProof="0" dirty="0">
                <a:ln>
                  <a:noFill/>
                </a:ln>
                <a:solidFill>
                  <a:prstClr val="black"/>
                </a:solidFill>
                <a:effectLst/>
                <a:uLnTx/>
                <a:uFillTx/>
                <a:latin typeface="Calibri"/>
                <a:ea typeface="+mn-ea"/>
                <a:cs typeface="+mn-cs"/>
              </a:rPr>
              <a:t>All Enlisted Soldiers are under the custody of the U.S. Army until separated with or without honors.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Example:</a:t>
            </a:r>
            <a:r>
              <a:rPr kumimoji="0" lang="en-US" sz="2400" b="0" i="0" u="none" strike="noStrike" kern="1200" cap="none" spc="0" normalizeH="0" baseline="0" noProof="0" dirty="0">
                <a:ln>
                  <a:noFill/>
                </a:ln>
                <a:solidFill>
                  <a:prstClr val="black"/>
                </a:solidFill>
                <a:effectLst/>
                <a:uLnTx/>
                <a:uFillTx/>
                <a:latin typeface="Calibri"/>
                <a:ea typeface="+mn-ea"/>
                <a:cs typeface="+mn-cs"/>
              </a:rPr>
              <a:t> A legally appointed Officer signed AR 670-1 and it is our duty to </a:t>
            </a:r>
            <a:r>
              <a:rPr kumimoji="0" lang="en-US" sz="2400" b="1" i="0" u="none" strike="noStrike" kern="1200" cap="none" spc="0" normalizeH="0" baseline="0" noProof="0" dirty="0">
                <a:ln>
                  <a:noFill/>
                </a:ln>
                <a:solidFill>
                  <a:prstClr val="black"/>
                </a:solidFill>
                <a:effectLst/>
                <a:uLnTx/>
                <a:uFillTx/>
                <a:latin typeface="Calibri"/>
                <a:ea typeface="+mn-ea"/>
                <a:cs typeface="+mn-cs"/>
              </a:rPr>
              <a:t>Obey</a:t>
            </a:r>
            <a:r>
              <a:rPr kumimoji="0" lang="en-US" sz="2400" b="0" i="0" u="none" strike="noStrike" kern="1200" cap="none" spc="0" normalizeH="0" baseline="0" noProof="0" dirty="0">
                <a:ln>
                  <a:noFill/>
                </a:ln>
                <a:solidFill>
                  <a:prstClr val="black"/>
                </a:solidFill>
                <a:effectLst/>
                <a:uLnTx/>
                <a:uFillTx/>
                <a:latin typeface="Calibri"/>
                <a:ea typeface="+mn-ea"/>
                <a:cs typeface="+mn-cs"/>
              </a:rPr>
              <a:t> those orders prescribed in said regulation.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160295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4240" y="131203"/>
            <a:ext cx="8229600" cy="1143000"/>
          </a:xfrm>
          <a:prstGeom prst="rect">
            <a:avLst/>
          </a:prstGeom>
        </p:spPr>
        <p:txBody>
          <a:bodyPr vert="horz" lIns="91440" tIns="45720" rIns="91440" bIns="45720" rtlCol="0" anchor="ctr">
            <a:normAutofit/>
          </a:bodyPr>
          <a:lstStyle>
            <a:lvl1pPr algn="ctr" defTabSz="685800" rtl="0" eaLnBrk="1" latinLnBrk="0" hangingPunct="1">
              <a:spcBef>
                <a:spcPct val="0"/>
              </a:spcBef>
              <a:buNone/>
              <a:defRPr sz="3300" kern="1200">
                <a:solidFill>
                  <a:schemeClr val="tx1"/>
                </a:solidFill>
                <a:latin typeface="+mj-lt"/>
                <a:ea typeface="+mj-ea"/>
                <a:cs typeface="+mj-cs"/>
              </a:defRPr>
            </a:lvl1pPr>
          </a:lstStyle>
          <a:p>
            <a:pPr marL="0" marR="0" lvl="0" indent="0" algn="ctr" defTabSz="685800" rtl="0" eaLnBrk="1" fontAlgn="auto" latinLnBrk="0" hangingPunct="1">
              <a:lnSpc>
                <a:spcPct val="100000"/>
              </a:lnSpc>
              <a:spcBef>
                <a:spcPct val="0"/>
              </a:spcBef>
              <a:spcAft>
                <a:spcPts val="0"/>
              </a:spcAft>
              <a:buClrTx/>
              <a:buSzTx/>
              <a:buFontTx/>
              <a:buNone/>
              <a:tabLst/>
              <a:defRPr/>
            </a:pPr>
            <a:r>
              <a:rPr kumimoji="0" lang="en-US" sz="5400" b="1" i="0" u="none" strike="noStrike" kern="1200" cap="none" spc="0" normalizeH="0" baseline="0" noProof="0" dirty="0">
                <a:ln>
                  <a:noFill/>
                </a:ln>
                <a:solidFill>
                  <a:prstClr val="black"/>
                </a:solidFill>
                <a:effectLst/>
                <a:uLnTx/>
                <a:uFillTx/>
                <a:latin typeface="Calibri"/>
                <a:ea typeface="+mj-ea"/>
                <a:cs typeface="+mj-cs"/>
              </a:rPr>
              <a:t>4-3. Military Courtesy</a:t>
            </a:r>
          </a:p>
        </p:txBody>
      </p:sp>
      <p:sp>
        <p:nvSpPr>
          <p:cNvPr id="5" name="TextBox 4"/>
          <p:cNvSpPr txBox="1"/>
          <p:nvPr/>
        </p:nvSpPr>
        <p:spPr>
          <a:xfrm>
            <a:off x="609600" y="1421294"/>
            <a:ext cx="7918880" cy="513986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    </a:t>
            </a:r>
            <a:r>
              <a:rPr kumimoji="0" lang="en-US" sz="2800" b="0" i="0" u="none" strike="noStrike" kern="1200" cap="none" spc="0" normalizeH="0" baseline="0" noProof="0" dirty="0">
                <a:ln>
                  <a:noFill/>
                </a:ln>
                <a:solidFill>
                  <a:prstClr val="black"/>
                </a:solidFill>
                <a:effectLst/>
                <a:uLnTx/>
                <a:uFillTx/>
                <a:latin typeface="Calibri"/>
                <a:ea typeface="+mn-ea"/>
                <a:cs typeface="+mn-cs"/>
              </a:rPr>
              <a:t>Courtesy among members of the Armed Forces is vital to maintaining military discipline. Respect to seniors will be </a:t>
            </a:r>
            <a:r>
              <a:rPr kumimoji="0" lang="en-US" sz="2800" b="1" i="0" u="none" strike="noStrike" kern="1200" cap="none" spc="0" normalizeH="0" baseline="0" noProof="0" dirty="0">
                <a:ln>
                  <a:noFill/>
                </a:ln>
                <a:solidFill>
                  <a:prstClr val="black"/>
                </a:solidFill>
                <a:effectLst/>
                <a:uLnTx/>
                <a:uFillTx/>
                <a:latin typeface="Calibri"/>
                <a:ea typeface="+mn-ea"/>
                <a:cs typeface="+mn-cs"/>
              </a:rPr>
              <a:t>extended at all times </a:t>
            </a:r>
            <a:r>
              <a:rPr kumimoji="0" lang="en-US" sz="2800" b="0" i="0" u="none" strike="noStrike" kern="1200" cap="none" spc="0" normalizeH="0" baseline="0" noProof="0" dirty="0">
                <a:ln>
                  <a:noFill/>
                </a:ln>
                <a:solidFill>
                  <a:prstClr val="black"/>
                </a:solidFill>
                <a:effectLst/>
                <a:uLnTx/>
                <a:uFillTx/>
                <a:latin typeface="Calibri"/>
                <a:ea typeface="+mn-ea"/>
                <a:cs typeface="+mn-cs"/>
              </a:rPr>
              <a:t>(see AR 600–25).</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a:ea typeface="+mn-ea"/>
                <a:cs typeface="+mn-cs"/>
              </a:rPr>
              <a:t>Further Defined: </a:t>
            </a:r>
            <a:r>
              <a:rPr kumimoji="0" lang="en-US" sz="2800" b="0" i="0" u="none" strike="noStrike" kern="1200" cap="none" spc="0" normalizeH="0" baseline="0" noProof="0" dirty="0">
                <a:ln>
                  <a:noFill/>
                </a:ln>
                <a:solidFill>
                  <a:prstClr val="black"/>
                </a:solidFill>
                <a:effectLst/>
                <a:uLnTx/>
                <a:uFillTx/>
                <a:latin typeface="Calibri"/>
                <a:ea typeface="+mn-ea"/>
                <a:cs typeface="+mn-cs"/>
              </a:rPr>
              <a:t>Members is ALL Armed Forces. Respect is extended by body posture when address by or speaking to seniors. A Senior is any member outranking you in grade or by position regardless of </a:t>
            </a:r>
            <a:r>
              <a:rPr kumimoji="0" lang="en-US" sz="2800" b="1" i="0" u="none" strike="noStrike" kern="1200" cap="none" spc="0" normalizeH="0" baseline="0" noProof="0" dirty="0">
                <a:ln>
                  <a:noFill/>
                </a:ln>
                <a:solidFill>
                  <a:prstClr val="black"/>
                </a:solidFill>
                <a:effectLst/>
                <a:uLnTx/>
                <a:uFillTx/>
                <a:latin typeface="Calibri"/>
                <a:ea typeface="+mn-ea"/>
                <a:cs typeface="+mn-cs"/>
              </a:rPr>
              <a:t>thoughts, feelings, and emotions.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903195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idx="1"/>
          </p:nvPr>
        </p:nvSpPr>
        <p:spPr>
          <a:xfrm>
            <a:off x="1428478" y="237650"/>
            <a:ext cx="6402453" cy="1027588"/>
          </a:xfrm>
        </p:spPr>
        <p:txBody>
          <a:bodyPr>
            <a:noAutofit/>
          </a:bodyPr>
          <a:lstStyle/>
          <a:p>
            <a:pPr marL="0" indent="0">
              <a:buNone/>
            </a:pPr>
            <a:r>
              <a:rPr lang="en-US" sz="5400" b="1" dirty="0"/>
              <a:t>4-4. Soldier Conduct</a:t>
            </a:r>
          </a:p>
        </p:txBody>
      </p:sp>
      <p:sp>
        <p:nvSpPr>
          <p:cNvPr id="5" name="TextBox 4"/>
          <p:cNvSpPr txBox="1"/>
          <p:nvPr/>
        </p:nvSpPr>
        <p:spPr>
          <a:xfrm>
            <a:off x="577048" y="1265238"/>
            <a:ext cx="8105312" cy="52014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    </a:t>
            </a:r>
            <a:r>
              <a:rPr kumimoji="0" lang="en-US" sz="2800" b="0" i="0" u="none" strike="noStrike" kern="1200" cap="none" spc="0" normalizeH="0" baseline="0" noProof="0" dirty="0">
                <a:ln>
                  <a:noFill/>
                </a:ln>
                <a:solidFill>
                  <a:prstClr val="black"/>
                </a:solidFill>
                <a:effectLst/>
                <a:uLnTx/>
                <a:uFillTx/>
                <a:latin typeface="Calibri"/>
                <a:ea typeface="+mn-ea"/>
                <a:cs typeface="+mn-cs"/>
              </a:rPr>
              <a:t>Commanders and </a:t>
            </a:r>
            <a:r>
              <a:rPr kumimoji="0" lang="en-US" sz="2800" b="1" i="0" u="none" strike="noStrike" kern="1200" cap="none" spc="0" normalizeH="0" baseline="0" noProof="0" dirty="0">
                <a:ln>
                  <a:noFill/>
                </a:ln>
                <a:solidFill>
                  <a:prstClr val="black"/>
                </a:solidFill>
                <a:effectLst/>
                <a:uLnTx/>
                <a:uFillTx/>
                <a:latin typeface="Calibri"/>
                <a:ea typeface="+mn-ea"/>
                <a:cs typeface="+mn-cs"/>
              </a:rPr>
              <a:t>leaders </a:t>
            </a:r>
            <a:r>
              <a:rPr kumimoji="0" lang="en-US" sz="2800" b="0" i="0" u="none" strike="noStrike" kern="1200" cap="none" spc="0" normalizeH="0" baseline="0" noProof="0" dirty="0">
                <a:ln>
                  <a:noFill/>
                </a:ln>
                <a:solidFill>
                  <a:prstClr val="black"/>
                </a:solidFill>
                <a:effectLst/>
                <a:uLnTx/>
                <a:uFillTx/>
                <a:latin typeface="Calibri"/>
                <a:ea typeface="+mn-ea"/>
                <a:cs typeface="+mn-cs"/>
              </a:rPr>
              <a:t>(</a:t>
            </a:r>
            <a:r>
              <a:rPr kumimoji="0" lang="en-US" sz="2800" b="1" i="0" u="none" strike="noStrike" kern="1200" cap="none" spc="0" normalizeH="0" baseline="0" noProof="0" dirty="0">
                <a:ln>
                  <a:noFill/>
                </a:ln>
                <a:solidFill>
                  <a:prstClr val="black"/>
                </a:solidFill>
                <a:effectLst/>
                <a:uLnTx/>
                <a:uFillTx/>
                <a:latin typeface="Calibri"/>
                <a:ea typeface="+mn-ea"/>
                <a:cs typeface="+mn-cs"/>
              </a:rPr>
              <a:t>NCO’s) </a:t>
            </a:r>
            <a:r>
              <a:rPr kumimoji="0" lang="en-US" sz="2800" b="0" i="0" u="none" strike="noStrike" kern="1200" cap="none" spc="0" normalizeH="0" baseline="0" noProof="0" dirty="0">
                <a:ln>
                  <a:noFill/>
                </a:ln>
                <a:solidFill>
                  <a:prstClr val="black"/>
                </a:solidFill>
                <a:effectLst/>
                <a:uLnTx/>
                <a:uFillTx/>
                <a:latin typeface="Calibri"/>
                <a:ea typeface="+mn-ea"/>
                <a:cs typeface="+mn-cs"/>
              </a:rPr>
              <a:t>in the Army, whether </a:t>
            </a:r>
            <a:r>
              <a:rPr kumimoji="0" lang="en-US" sz="2800" b="1" i="0" u="none" strike="noStrike" kern="1200" cap="none" spc="0" normalizeH="0" baseline="0" noProof="0" dirty="0">
                <a:ln>
                  <a:noFill/>
                </a:ln>
                <a:solidFill>
                  <a:prstClr val="black"/>
                </a:solidFill>
                <a:effectLst/>
                <a:uLnTx/>
                <a:uFillTx/>
                <a:latin typeface="Calibri"/>
                <a:ea typeface="+mn-ea"/>
                <a:cs typeface="+mn-cs"/>
              </a:rPr>
              <a:t>on</a:t>
            </a:r>
            <a:r>
              <a:rPr kumimoji="0" lang="en-US" sz="2800" b="0" i="0" u="none" strike="noStrike" kern="1200" cap="none" spc="0" normalizeH="0" baseline="0" noProof="0" dirty="0">
                <a:ln>
                  <a:noFill/>
                </a:ln>
                <a:solidFill>
                  <a:prstClr val="black"/>
                </a:solidFill>
                <a:effectLst/>
                <a:uLnTx/>
                <a:uFillTx/>
                <a:latin typeface="Calibri"/>
                <a:ea typeface="+mn-ea"/>
                <a:cs typeface="+mn-cs"/>
              </a:rPr>
              <a:t> or </a:t>
            </a:r>
            <a:r>
              <a:rPr kumimoji="0" lang="en-US" sz="2800" b="1" i="0" u="none" strike="noStrike" kern="1200" cap="none" spc="0" normalizeH="0" baseline="0" noProof="0" dirty="0">
                <a:ln>
                  <a:noFill/>
                </a:ln>
                <a:solidFill>
                  <a:prstClr val="black"/>
                </a:solidFill>
                <a:effectLst/>
                <a:uLnTx/>
                <a:uFillTx/>
                <a:latin typeface="Calibri"/>
                <a:ea typeface="+mn-ea"/>
                <a:cs typeface="+mn-cs"/>
              </a:rPr>
              <a:t>off</a:t>
            </a:r>
            <a:r>
              <a:rPr kumimoji="0" lang="en-US" sz="2800" b="0" i="0" u="none" strike="noStrike" kern="1200" cap="none" spc="0" normalizeH="0" baseline="0" noProof="0" dirty="0">
                <a:ln>
                  <a:noFill/>
                </a:ln>
                <a:solidFill>
                  <a:prstClr val="black"/>
                </a:solidFill>
                <a:effectLst/>
                <a:uLnTx/>
                <a:uFillTx/>
                <a:latin typeface="Calibri"/>
                <a:ea typeface="+mn-ea"/>
                <a:cs typeface="+mn-cs"/>
              </a:rPr>
              <a:t>-duty or </a:t>
            </a:r>
            <a:r>
              <a:rPr kumimoji="0" lang="en-US" sz="2800" b="1" i="0" u="none" strike="noStrike" kern="1200" cap="none" spc="0" normalizeH="0" baseline="0" noProof="0" dirty="0">
                <a:ln>
                  <a:noFill/>
                </a:ln>
                <a:solidFill>
                  <a:prstClr val="black"/>
                </a:solidFill>
                <a:effectLst/>
                <a:uLnTx/>
                <a:uFillTx/>
                <a:latin typeface="Calibri"/>
                <a:ea typeface="+mn-ea"/>
                <a:cs typeface="+mn-cs"/>
              </a:rPr>
              <a:t>in a leave status</a:t>
            </a:r>
            <a:r>
              <a:rPr kumimoji="0" lang="en-US" sz="2800" b="0" i="0" u="none" strike="noStrike" kern="1200" cap="none" spc="0" normalizeH="0" baseline="0" noProof="0" dirty="0">
                <a:ln>
                  <a:noFill/>
                </a:ln>
                <a:solidFill>
                  <a:prstClr val="black"/>
                </a:solidFill>
                <a:effectLst/>
                <a:uLnTx/>
                <a:uFillTx/>
                <a:latin typeface="Calibri"/>
                <a:ea typeface="+mn-ea"/>
                <a:cs typeface="+mn-cs"/>
              </a:rPr>
              <a:t>, </a:t>
            </a:r>
            <a:r>
              <a:rPr kumimoji="0" lang="en-US" sz="2800" b="1" i="0" u="none" strike="noStrike" kern="1200" cap="none" spc="0" normalizeH="0" baseline="0" noProof="0" dirty="0">
                <a:ln>
                  <a:noFill/>
                </a:ln>
                <a:solidFill>
                  <a:prstClr val="black"/>
                </a:solidFill>
                <a:effectLst/>
                <a:uLnTx/>
                <a:uFillTx/>
                <a:latin typeface="Calibri"/>
                <a:ea typeface="+mn-ea"/>
                <a:cs typeface="+mn-cs"/>
              </a:rPr>
              <a:t>will</a:t>
            </a:r>
            <a:r>
              <a:rPr kumimoji="0" lang="en-US" sz="2800" b="0" i="0" u="none" strike="noStrike" kern="1200" cap="none" spc="0" normalizeH="0" baseline="0" noProof="0" dirty="0">
                <a:ln>
                  <a:noFill/>
                </a:ln>
                <a:solidFill>
                  <a:prstClr val="black"/>
                </a:solidFill>
                <a:effectLst/>
                <a:uLnTx/>
                <a:uFillTx/>
                <a:latin typeface="Calibri"/>
                <a:ea typeface="+mn-ea"/>
                <a:cs typeface="+mn-cs"/>
              </a:rPr>
              <a:t> Ensure all Soldiers present a </a:t>
            </a:r>
            <a:r>
              <a:rPr kumimoji="0" lang="en-US" sz="2800" b="1" i="0" u="none" strike="noStrike" kern="1200" cap="none" spc="0" normalizeH="0" baseline="0" noProof="0" dirty="0">
                <a:ln>
                  <a:noFill/>
                </a:ln>
                <a:solidFill>
                  <a:prstClr val="black"/>
                </a:solidFill>
                <a:effectLst/>
                <a:uLnTx/>
                <a:uFillTx/>
                <a:latin typeface="Calibri"/>
                <a:ea typeface="+mn-ea"/>
                <a:cs typeface="+mn-cs"/>
              </a:rPr>
              <a:t>neat</a:t>
            </a:r>
            <a:r>
              <a:rPr kumimoji="0" lang="en-US" sz="2800" b="0" i="0" u="none" strike="noStrike" kern="1200" cap="none" spc="0" normalizeH="0" baseline="0" noProof="0" dirty="0">
                <a:ln>
                  <a:noFill/>
                </a:ln>
                <a:solidFill>
                  <a:prstClr val="black"/>
                </a:solidFill>
                <a:effectLst/>
                <a:uLnTx/>
                <a:uFillTx/>
                <a:latin typeface="Calibri"/>
                <a:ea typeface="+mn-ea"/>
                <a:cs typeface="+mn-cs"/>
              </a:rPr>
              <a:t>, </a:t>
            </a:r>
            <a:r>
              <a:rPr kumimoji="0" lang="en-US" sz="2800" b="1" i="0" u="none" strike="noStrike" kern="1200" cap="none" spc="0" normalizeH="0" baseline="0" noProof="0" dirty="0">
                <a:ln>
                  <a:noFill/>
                </a:ln>
                <a:solidFill>
                  <a:prstClr val="black"/>
                </a:solidFill>
                <a:effectLst/>
                <a:uLnTx/>
                <a:uFillTx/>
                <a:latin typeface="Calibri"/>
                <a:ea typeface="+mn-ea"/>
                <a:cs typeface="+mn-cs"/>
              </a:rPr>
              <a:t>military appearance</a:t>
            </a:r>
            <a:r>
              <a:rPr kumimoji="0" lang="en-US" sz="2800" b="0" i="0" u="none" strike="noStrike" kern="1200" cap="none" spc="0" normalizeH="0" baseline="0" noProof="0" dirty="0">
                <a:ln>
                  <a:noFill/>
                </a:ln>
                <a:solidFill>
                  <a:prstClr val="black"/>
                </a:solidFill>
                <a:effectLst/>
                <a:uLnTx/>
                <a:uFillTx/>
                <a:latin typeface="Calibri"/>
                <a:ea typeface="+mn-ea"/>
                <a:cs typeface="+mn-cs"/>
              </a:rPr>
              <a:t>. Take appropriate action, consistent with Army regulations, in </a:t>
            </a:r>
            <a:r>
              <a:rPr kumimoji="0" lang="en-US" sz="2800" b="1" i="0" u="none" strike="noStrike" kern="1200" cap="none" spc="0" normalizeH="0" baseline="0" noProof="0" dirty="0">
                <a:ln>
                  <a:noFill/>
                </a:ln>
                <a:solidFill>
                  <a:prstClr val="black"/>
                </a:solidFill>
                <a:effectLst/>
                <a:uLnTx/>
                <a:uFillTx/>
                <a:latin typeface="Calibri"/>
                <a:ea typeface="+mn-ea"/>
                <a:cs typeface="+mn-cs"/>
              </a:rPr>
              <a:t>any case </a:t>
            </a:r>
            <a:r>
              <a:rPr kumimoji="0" lang="en-US" sz="2800" b="0" i="0" u="none" strike="noStrike" kern="1200" cap="none" spc="0" normalizeH="0" baseline="0" noProof="0" dirty="0">
                <a:ln>
                  <a:noFill/>
                </a:ln>
                <a:solidFill>
                  <a:prstClr val="black"/>
                </a:solidFill>
                <a:effectLst/>
                <a:uLnTx/>
                <a:uFillTx/>
                <a:latin typeface="Calibri"/>
                <a:ea typeface="+mn-ea"/>
                <a:cs typeface="+mn-cs"/>
              </a:rPr>
              <a:t>where a Soldier’s conduct </a:t>
            </a:r>
            <a:r>
              <a:rPr kumimoji="0" lang="en-US" sz="2800" b="1" i="0" u="none" strike="noStrike" kern="1200" cap="none" spc="0" normalizeH="0" baseline="0" noProof="0" dirty="0">
                <a:ln>
                  <a:noFill/>
                </a:ln>
                <a:solidFill>
                  <a:prstClr val="black"/>
                </a:solidFill>
                <a:effectLst/>
                <a:uLnTx/>
                <a:uFillTx/>
                <a:latin typeface="Calibri"/>
                <a:ea typeface="+mn-ea"/>
                <a:cs typeface="+mn-cs"/>
              </a:rPr>
              <a:t>violates good order </a:t>
            </a:r>
            <a:r>
              <a:rPr kumimoji="0" lang="en-US" sz="2800" b="0" i="0" u="none" strike="noStrike" kern="1200" cap="none" spc="0" normalizeH="0" baseline="0" noProof="0" dirty="0">
                <a:ln>
                  <a:noFill/>
                </a:ln>
                <a:solidFill>
                  <a:prstClr val="black"/>
                </a:solidFill>
                <a:effectLst/>
                <a:uLnTx/>
                <a:uFillTx/>
                <a:latin typeface="Calibri"/>
                <a:ea typeface="+mn-ea"/>
                <a:cs typeface="+mn-cs"/>
              </a:rPr>
              <a:t>and </a:t>
            </a:r>
            <a:r>
              <a:rPr kumimoji="0" lang="en-US" sz="2800" b="1" i="0" u="none" strike="noStrike" kern="1200" cap="none" spc="0" normalizeH="0" baseline="0" noProof="0" dirty="0">
                <a:ln>
                  <a:noFill/>
                </a:ln>
                <a:solidFill>
                  <a:prstClr val="black"/>
                </a:solidFill>
                <a:effectLst/>
                <a:uLnTx/>
                <a:uFillTx/>
                <a:latin typeface="Calibri"/>
                <a:ea typeface="+mn-ea"/>
                <a:cs typeface="+mn-cs"/>
              </a:rPr>
              <a:t>military discipline</a:t>
            </a:r>
            <a:r>
              <a:rPr kumimoji="0" lang="en-US" sz="2800" b="0" i="0" u="none" strike="noStrike" kern="1200" cap="none" spc="0" normalizeH="0" baseline="0" noProof="0" dirty="0">
                <a:ln>
                  <a:noFill/>
                </a:ln>
                <a:solidFill>
                  <a:prstClr val="black"/>
                </a:solidFill>
                <a:effectLst/>
                <a:uLnTx/>
                <a:uFillTx/>
                <a:latin typeface="Calibri"/>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a:ea typeface="+mn-ea"/>
                <a:cs typeface="+mn-cs"/>
              </a:rPr>
              <a:t>Further Defined: </a:t>
            </a:r>
            <a:r>
              <a:rPr kumimoji="0" lang="en-US" sz="2800" b="0" i="0" u="none" strike="noStrike" kern="1200" cap="none" spc="0" normalizeH="0" baseline="0" noProof="0" dirty="0">
                <a:ln>
                  <a:noFill/>
                </a:ln>
                <a:solidFill>
                  <a:prstClr val="black"/>
                </a:solidFill>
                <a:effectLst/>
                <a:uLnTx/>
                <a:uFillTx/>
                <a:latin typeface="Calibri"/>
                <a:ea typeface="+mn-ea"/>
                <a:cs typeface="+mn-cs"/>
              </a:rPr>
              <a:t>As a Non Commissioned Officer you are charged with the responsibility to correct all Soldiers to include Officers who violate good order and military discipline.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575879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2"/>
            <a:ext cx="8229600" cy="1143000"/>
          </a:xfrm>
        </p:spPr>
        <p:txBody>
          <a:bodyPr>
            <a:noAutofit/>
          </a:bodyPr>
          <a:lstStyle/>
          <a:p>
            <a:r>
              <a:rPr lang="en-US" sz="5000" b="1" dirty="0"/>
              <a:t>4-5. Maintenance of Order</a:t>
            </a:r>
            <a:br>
              <a:rPr lang="en-US" sz="5300" dirty="0"/>
            </a:br>
            <a:endParaRPr lang="en-US" sz="5300" dirty="0"/>
          </a:p>
        </p:txBody>
      </p:sp>
      <p:sp>
        <p:nvSpPr>
          <p:cNvPr id="3" name="Content Placeholder 2"/>
          <p:cNvSpPr>
            <a:spLocks noGrp="1"/>
          </p:cNvSpPr>
          <p:nvPr>
            <p:ph idx="1"/>
          </p:nvPr>
        </p:nvSpPr>
        <p:spPr>
          <a:xfrm>
            <a:off x="457200" y="1169896"/>
            <a:ext cx="8229600" cy="4525963"/>
          </a:xfrm>
        </p:spPr>
        <p:txBody>
          <a:bodyPr>
            <a:normAutofit lnSpcReduction="10000"/>
          </a:bodyPr>
          <a:lstStyle/>
          <a:p>
            <a:pPr marL="0" indent="0">
              <a:buNone/>
            </a:pPr>
            <a:r>
              <a:rPr lang="en-US" dirty="0"/>
              <a:t>    Officers, WOs, </a:t>
            </a:r>
            <a:r>
              <a:rPr lang="en-US" b="1" dirty="0"/>
              <a:t>NCOs</a:t>
            </a:r>
            <a:r>
              <a:rPr lang="en-US" dirty="0"/>
              <a:t>, and petty officers of the Armed Forces </a:t>
            </a:r>
            <a:r>
              <a:rPr lang="en-US" b="1" dirty="0"/>
              <a:t>are authorized </a:t>
            </a:r>
            <a:r>
              <a:rPr lang="en-US" dirty="0"/>
              <a:t>and directed to quell all quarrels, frays, and disorders among persons subject to military law and to </a:t>
            </a:r>
            <a:r>
              <a:rPr lang="en-US" b="1" dirty="0"/>
              <a:t>apprehend participants</a:t>
            </a:r>
            <a:r>
              <a:rPr lang="en-US" dirty="0"/>
              <a:t>. </a:t>
            </a:r>
          </a:p>
          <a:p>
            <a:pPr marL="0" indent="0">
              <a:buNone/>
            </a:pPr>
            <a:r>
              <a:rPr lang="en-US" dirty="0"/>
              <a:t>    Those exercising this authority should do so with judgment and tact. Personnel so apprehended will be returned to the jurisdiction of their respective Service as soon as practical. </a:t>
            </a:r>
            <a:r>
              <a:rPr lang="en-US" b="1" dirty="0"/>
              <a:t>Confinement of females will be according to AR 190–47</a:t>
            </a:r>
            <a:r>
              <a:rPr lang="en-US" dirty="0"/>
              <a:t>.</a:t>
            </a:r>
          </a:p>
          <a:p>
            <a:pPr marL="0" indent="0">
              <a:buNone/>
            </a:pPr>
            <a:endParaRPr lang="en-US" dirty="0"/>
          </a:p>
          <a:p>
            <a:pPr marL="0" indent="0">
              <a:buNone/>
            </a:pPr>
            <a:r>
              <a:rPr lang="en-US" b="1" dirty="0"/>
              <a:t>Further Defined: </a:t>
            </a:r>
            <a:r>
              <a:rPr lang="en-US" dirty="0"/>
              <a:t>Armed Forces members who commit offenses punishable under the UCMJ will be apprehended and placed under the </a:t>
            </a:r>
            <a:r>
              <a:rPr lang="en-US" b="1" dirty="0"/>
              <a:t>custody of the NCO </a:t>
            </a:r>
            <a:r>
              <a:rPr lang="en-US" dirty="0"/>
              <a:t>maintaining order if warranted . </a:t>
            </a:r>
          </a:p>
        </p:txBody>
      </p:sp>
    </p:spTree>
    <p:extLst>
      <p:ext uri="{BB962C8B-B14F-4D97-AF65-F5344CB8AC3E}">
        <p14:creationId xmlns:p14="http://schemas.microsoft.com/office/powerpoint/2010/main" val="36960072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4000" b="1" dirty="0"/>
              <a:t>4-6. Exercising Military Authority</a:t>
            </a:r>
          </a:p>
        </p:txBody>
      </p:sp>
      <p:sp>
        <p:nvSpPr>
          <p:cNvPr id="3" name="Content Placeholder 2"/>
          <p:cNvSpPr>
            <a:spLocks noGrp="1"/>
          </p:cNvSpPr>
          <p:nvPr>
            <p:ph idx="1"/>
          </p:nvPr>
        </p:nvSpPr>
        <p:spPr>
          <a:xfrm>
            <a:off x="268941" y="969402"/>
            <a:ext cx="8606118" cy="5099703"/>
          </a:xfrm>
        </p:spPr>
        <p:txBody>
          <a:bodyPr>
            <a:noAutofit/>
          </a:bodyPr>
          <a:lstStyle/>
          <a:p>
            <a:pPr marL="0" indent="0">
              <a:buNone/>
            </a:pPr>
            <a:r>
              <a:rPr lang="en-US" sz="1800" dirty="0"/>
              <a:t>    </a:t>
            </a:r>
            <a:r>
              <a:rPr lang="en-US" sz="1400" dirty="0"/>
              <a:t>One of the most effective </a:t>
            </a:r>
            <a:r>
              <a:rPr lang="en-US" sz="1400" b="1" dirty="0"/>
              <a:t>nonpunitive</a:t>
            </a:r>
            <a:r>
              <a:rPr lang="en-US" sz="1400" dirty="0"/>
              <a:t> corrective measures is </a:t>
            </a:r>
            <a:r>
              <a:rPr lang="en-US" sz="1400" b="1" dirty="0"/>
              <a:t>extra training </a:t>
            </a:r>
            <a:r>
              <a:rPr lang="en-US" sz="1400" dirty="0"/>
              <a:t>or </a:t>
            </a:r>
            <a:r>
              <a:rPr lang="en-US" sz="1400" b="1" dirty="0"/>
              <a:t>instruction</a:t>
            </a:r>
            <a:r>
              <a:rPr lang="en-US" sz="1400" dirty="0"/>
              <a:t>. If Soldiers have training deficiencies, they will be required to take extra training or instruction in </a:t>
            </a:r>
            <a:r>
              <a:rPr lang="en-US" sz="1400" b="1" dirty="0"/>
              <a:t>subjects related to the shortcoming</a:t>
            </a:r>
            <a:r>
              <a:rPr lang="en-US" sz="1400" dirty="0"/>
              <a:t>.</a:t>
            </a:r>
          </a:p>
          <a:p>
            <a:pPr marL="0" indent="0">
              <a:buNone/>
            </a:pPr>
            <a:endParaRPr lang="en-US" sz="1400" dirty="0"/>
          </a:p>
          <a:p>
            <a:pPr marL="0" indent="0">
              <a:buNone/>
            </a:pPr>
            <a:r>
              <a:rPr lang="en-US" sz="1400" dirty="0"/>
              <a:t>(1)The training or instruction given to a Soldier to correct deficiencies must be </a:t>
            </a:r>
            <a:r>
              <a:rPr lang="en-US" sz="1400" b="1" dirty="0"/>
              <a:t>appropriately tailored to curing the deficiency</a:t>
            </a:r>
            <a:r>
              <a:rPr lang="en-US" sz="1400" dirty="0"/>
              <a:t>. It must be oriented to improving the Soldier’s performance in their problem area. </a:t>
            </a:r>
            <a:r>
              <a:rPr lang="en-US" sz="1400" b="1" dirty="0"/>
              <a:t>Brief physical exercises </a:t>
            </a:r>
            <a:r>
              <a:rPr lang="en-US" sz="1400" dirty="0"/>
              <a:t>are an acceptable form of corrective training for </a:t>
            </a:r>
            <a:r>
              <a:rPr lang="en-US" sz="1400" b="1" dirty="0"/>
              <a:t>minor acts of indiscipline </a:t>
            </a:r>
            <a:r>
              <a:rPr lang="en-US" sz="1400" dirty="0"/>
              <a:t>(for example, requiring the Soldier to do push-ups for arriving late to formation), so long as it does not violate the Army’s policies prohibiting hazing, bullying, and unlawful punishment.</a:t>
            </a:r>
          </a:p>
          <a:p>
            <a:pPr marL="0" indent="0">
              <a:buNone/>
            </a:pPr>
            <a:endParaRPr lang="en-US" sz="1400" dirty="0"/>
          </a:p>
          <a:p>
            <a:pPr marL="0" indent="0">
              <a:buNone/>
            </a:pPr>
            <a:r>
              <a:rPr lang="en-US" sz="1400" dirty="0"/>
              <a:t>(2) Corrective measures may be taken after normal duty hours. Such measures assume the nature of training or instruction, not punishment. Corrective training should continue </a:t>
            </a:r>
            <a:r>
              <a:rPr lang="en-US" sz="1400" b="1" dirty="0"/>
              <a:t>only until the training deficiency is overcome</a:t>
            </a:r>
            <a:r>
              <a:rPr lang="en-US" sz="1400" dirty="0"/>
              <a:t>. Authority to use it is part of the inherent powers of command.</a:t>
            </a:r>
          </a:p>
          <a:p>
            <a:pPr marL="0" indent="0">
              <a:buNone/>
            </a:pPr>
            <a:endParaRPr lang="en-US" sz="1400" dirty="0"/>
          </a:p>
          <a:p>
            <a:pPr marL="0" indent="0">
              <a:buNone/>
            </a:pPr>
            <a:r>
              <a:rPr lang="en-US" sz="1400" dirty="0"/>
              <a:t>(3) Care should be taken at all levels of command to ensure that training and instruction are not used in an oppressive manner to evade the procedural safeguards inherent to the imposition of nonjudicial punishment. Deficiencies </a:t>
            </a:r>
            <a:r>
              <a:rPr lang="en-US" sz="1400" b="1" dirty="0"/>
              <a:t>satisfactorily corrected</a:t>
            </a:r>
            <a:r>
              <a:rPr lang="en-US" sz="1400" dirty="0"/>
              <a:t> by means of training and instruction </a:t>
            </a:r>
            <a:r>
              <a:rPr lang="en-US" sz="1400" b="1" dirty="0"/>
              <a:t>will not be noted in the official records </a:t>
            </a:r>
            <a:r>
              <a:rPr lang="en-US" sz="1400" dirty="0"/>
              <a:t>of the Soldiers concerned.</a:t>
            </a:r>
          </a:p>
          <a:p>
            <a:pPr marL="0" indent="0">
              <a:buNone/>
            </a:pPr>
            <a:endParaRPr lang="en-US" sz="1400" dirty="0"/>
          </a:p>
          <a:p>
            <a:pPr marL="0" indent="0">
              <a:buNone/>
            </a:pPr>
            <a:r>
              <a:rPr lang="en-US" sz="1400" b="1" dirty="0"/>
              <a:t>Further Defined: (1.)</a:t>
            </a:r>
            <a:r>
              <a:rPr lang="en-US" sz="1400" dirty="0"/>
              <a:t> </a:t>
            </a:r>
            <a:r>
              <a:rPr lang="en-US" sz="1400" b="1" dirty="0"/>
              <a:t>“Brief” </a:t>
            </a:r>
            <a:r>
              <a:rPr lang="en-US" sz="1400" dirty="0"/>
              <a:t>is five to seven minutes  </a:t>
            </a:r>
            <a:r>
              <a:rPr lang="en-US" sz="1400" b="1" dirty="0"/>
              <a:t>(2.) </a:t>
            </a:r>
            <a:r>
              <a:rPr lang="en-US" sz="1400" dirty="0"/>
              <a:t>deficiencies found during Corrective measures can extend the </a:t>
            </a:r>
            <a:r>
              <a:rPr lang="en-US" sz="1400" b="1" dirty="0"/>
              <a:t>“only until” </a:t>
            </a:r>
            <a:r>
              <a:rPr lang="en-US" sz="1400" dirty="0"/>
              <a:t>window </a:t>
            </a:r>
            <a:r>
              <a:rPr lang="en-US" sz="1400" b="1" dirty="0"/>
              <a:t>(3.) Closing the assessment on the DA FORM 4856 allows the Leader to document additional training or instruction for painting a picture for Commanders</a:t>
            </a:r>
            <a:r>
              <a:rPr lang="en-US" sz="1400" dirty="0"/>
              <a:t>. </a:t>
            </a:r>
          </a:p>
          <a:p>
            <a:pPr marL="0" indent="0">
              <a:buNone/>
            </a:pPr>
            <a:r>
              <a:rPr lang="en-US" sz="1400" b="1" dirty="0"/>
              <a:t>Example</a:t>
            </a:r>
            <a:r>
              <a:rPr lang="en-US" sz="1400" dirty="0"/>
              <a:t>: If a Soldier appears in an improper uniform, they are required to correct it immediately. </a:t>
            </a:r>
            <a:r>
              <a:rPr lang="en-US" sz="1400" b="1" dirty="0"/>
              <a:t>ALL SOLDIERS</a:t>
            </a:r>
          </a:p>
        </p:txBody>
      </p:sp>
    </p:spTree>
    <p:extLst>
      <p:ext uri="{BB962C8B-B14F-4D97-AF65-F5344CB8AC3E}">
        <p14:creationId xmlns:p14="http://schemas.microsoft.com/office/powerpoint/2010/main" val="29320411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5811" y="457202"/>
            <a:ext cx="8229600" cy="1143000"/>
          </a:xfrm>
        </p:spPr>
        <p:txBody>
          <a:bodyPr>
            <a:noAutofit/>
          </a:bodyPr>
          <a:lstStyle/>
          <a:p>
            <a:r>
              <a:rPr lang="en-US" sz="4800" b="1" dirty="0"/>
              <a:t>Professional Confrontation </a:t>
            </a:r>
            <a:br>
              <a:rPr lang="en-US" sz="3600" dirty="0"/>
            </a:br>
            <a:endParaRPr lang="en-US" sz="3600" dirty="0"/>
          </a:p>
        </p:txBody>
      </p:sp>
      <p:sp>
        <p:nvSpPr>
          <p:cNvPr id="3" name="Content Placeholder 2"/>
          <p:cNvSpPr>
            <a:spLocks noGrp="1"/>
          </p:cNvSpPr>
          <p:nvPr>
            <p:ph idx="1"/>
          </p:nvPr>
        </p:nvSpPr>
        <p:spPr>
          <a:xfrm>
            <a:off x="259976" y="1198486"/>
            <a:ext cx="8633012" cy="5326602"/>
          </a:xfrm>
        </p:spPr>
        <p:txBody>
          <a:bodyPr>
            <a:normAutofit fontScale="92500"/>
          </a:bodyPr>
          <a:lstStyle/>
          <a:p>
            <a:pPr marL="0" indent="0">
              <a:buNone/>
            </a:pPr>
            <a:r>
              <a:rPr lang="en-US" dirty="0"/>
              <a:t>    </a:t>
            </a:r>
            <a:r>
              <a:rPr lang="en-US" sz="2200" dirty="0"/>
              <a:t>Interpersonal skill is one of the most important skills for professional success, and one of the biggest obstacles to that success and a great source of headache in the Army, is interpersonal conflict. When differences between Leaders and subordinates are not managed well what results is poor climate, undisciplined culture, weaponized Army programs, complaining, and interpersonal conflict.</a:t>
            </a:r>
          </a:p>
          <a:p>
            <a:pPr marL="0" indent="0">
              <a:buNone/>
            </a:pPr>
            <a:endParaRPr lang="en-US" sz="2200" dirty="0"/>
          </a:p>
          <a:p>
            <a:pPr marL="0" indent="0">
              <a:buNone/>
            </a:pPr>
            <a:r>
              <a:rPr lang="en-US" sz="2200" dirty="0"/>
              <a:t>    All Non Commissioned Officer must stay inside the left / right limits of dignity and respect when exercising general military authority with all Soldiers.   </a:t>
            </a:r>
          </a:p>
          <a:p>
            <a:pPr marL="0" indent="0">
              <a:buNone/>
            </a:pPr>
            <a:endParaRPr lang="en-US" sz="2200" dirty="0"/>
          </a:p>
          <a:p>
            <a:pPr marL="0" indent="0">
              <a:buNone/>
            </a:pPr>
            <a:r>
              <a:rPr lang="en-US" sz="2200" dirty="0"/>
              <a:t>    Mastering the art of professional confrontation allows the Non commissioned Officer to </a:t>
            </a:r>
            <a:r>
              <a:rPr lang="en-US" sz="2200" b="1" dirty="0"/>
              <a:t>keep the stress between the Soldier and the Standard </a:t>
            </a:r>
            <a:r>
              <a:rPr lang="en-US" sz="2200" dirty="0"/>
              <a:t>NOT the NCO.  By </a:t>
            </a:r>
            <a:r>
              <a:rPr lang="en-US" sz="2600" b="1" dirty="0"/>
              <a:t>BE</a:t>
            </a:r>
            <a:r>
              <a:rPr lang="en-US" sz="2600" dirty="0"/>
              <a:t>ing</a:t>
            </a:r>
            <a:r>
              <a:rPr lang="en-US" sz="2200" dirty="0"/>
              <a:t> the example “Smartness in Appearance”, </a:t>
            </a:r>
            <a:r>
              <a:rPr lang="en-US" sz="2600" b="1" dirty="0"/>
              <a:t>KNOW</a:t>
            </a:r>
            <a:r>
              <a:rPr lang="en-US" sz="2600" dirty="0"/>
              <a:t>ing</a:t>
            </a:r>
            <a:r>
              <a:rPr lang="en-US" sz="2200" dirty="0"/>
              <a:t> the regulations “The Stress”, and </a:t>
            </a:r>
            <a:r>
              <a:rPr lang="en-US" sz="2600" b="1" dirty="0"/>
              <a:t>DO</a:t>
            </a:r>
            <a:r>
              <a:rPr lang="en-US" sz="2600" dirty="0"/>
              <a:t>ing</a:t>
            </a:r>
            <a:r>
              <a:rPr lang="en-US" sz="2200" dirty="0"/>
              <a:t> one's charge “Maintaining Order” at a minimum Soldiers will comply with Army regulations. </a:t>
            </a:r>
          </a:p>
        </p:txBody>
      </p:sp>
    </p:spTree>
    <p:extLst>
      <p:ext uri="{BB962C8B-B14F-4D97-AF65-F5344CB8AC3E}">
        <p14:creationId xmlns:p14="http://schemas.microsoft.com/office/powerpoint/2010/main" val="3148454218"/>
      </p:ext>
    </p:extLst>
  </p:cSld>
  <p:clrMapOvr>
    <a:masterClrMapping/>
  </p:clrMapOvr>
</p:sld>
</file>

<file path=ppt/theme/theme1.xml><?xml version="1.0" encoding="utf-8"?>
<a:theme xmlns:a="http://schemas.openxmlformats.org/drawingml/2006/main" name="1_Default Design">
  <a:themeElements>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charset="0"/>
          </a:defRPr>
        </a:defPPr>
      </a:lstStyle>
    </a:lnDef>
  </a:objectDefaults>
  <a:extraClrSchemeLst>
    <a:extraClrScheme>
      <a:clrScheme name="1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Default Design">
  <a:themeElements>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charset="0"/>
          </a:defRPr>
        </a:defPPr>
      </a:lstStyle>
    </a:lnDef>
  </a:objectDefaults>
  <a:extraClrSchemeLst>
    <a:extraClrScheme>
      <a:clrScheme name="1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Default Design">
  <a:themeElements>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charset="0"/>
          </a:defRPr>
        </a:defPPr>
      </a:lstStyle>
    </a:lnDef>
  </a:objectDefaults>
  <a:extraClrSchemeLst>
    <a:extraClrScheme>
      <a:clrScheme name="1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1E4E7EBD16E294EB40BB7080795454D" ma:contentTypeVersion="12" ma:contentTypeDescription="Create a new document." ma:contentTypeScope="" ma:versionID="31d70e71ba22f0884d65e6eb2c0c2d82">
  <xsd:schema xmlns:xsd="http://www.w3.org/2001/XMLSchema" xmlns:xs="http://www.w3.org/2001/XMLSchema" xmlns:p="http://schemas.microsoft.com/office/2006/metadata/properties" xmlns:ns2="2dc2ea81-8037-48e9-9c98-f1aa3ca6896f" xmlns:ns3="ab6aa099-11b5-429b-aef8-b4690966847b" targetNamespace="http://schemas.microsoft.com/office/2006/metadata/properties" ma:root="true" ma:fieldsID="52b9a7f6cdc5616b0f47f5a95e33228d" ns2:_="" ns3:_="">
    <xsd:import namespace="2dc2ea81-8037-48e9-9c98-f1aa3ca6896f"/>
    <xsd:import namespace="ab6aa099-11b5-429b-aef8-b4690966847b"/>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dc2ea81-8037-48e9-9c98-f1aa3ca6896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cc874fec-6985-468d-9a86-0194f6fd86dc"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b6aa099-11b5-429b-aef8-b4690966847b"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9ea1a6bd-bcee-4cfc-83e3-f467b5457acf}" ma:internalName="TaxCatchAll" ma:showField="CatchAllData" ma:web="ab6aa099-11b5-429b-aef8-b4690966847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ab6aa099-11b5-429b-aef8-b4690966847b" xsi:nil="true"/>
    <lcf76f155ced4ddcb4097134ff3c332f xmlns="2dc2ea81-8037-48e9-9c98-f1aa3ca6896f">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C75D7D81-9600-46AF-A04C-F63A4120EFB1}"/>
</file>

<file path=customXml/itemProps2.xml><?xml version="1.0" encoding="utf-8"?>
<ds:datastoreItem xmlns:ds="http://schemas.openxmlformats.org/officeDocument/2006/customXml" ds:itemID="{E9C1CD4B-B801-4A26-977E-307B043EC3A2}"/>
</file>

<file path=customXml/itemProps3.xml><?xml version="1.0" encoding="utf-8"?>
<ds:datastoreItem xmlns:ds="http://schemas.openxmlformats.org/officeDocument/2006/customXml" ds:itemID="{BEF12682-1C3A-4BF7-98D3-6AB3CEDB2089}"/>
</file>

<file path=docProps/app.xml><?xml version="1.0" encoding="utf-8"?>
<Properties xmlns="http://schemas.openxmlformats.org/officeDocument/2006/extended-properties" xmlns:vt="http://schemas.openxmlformats.org/officeDocument/2006/docPropsVTypes">
  <Template/>
  <TotalTime>69118</TotalTime>
  <Words>2386</Words>
  <Application>Microsoft Office PowerPoint</Application>
  <PresentationFormat>On-screen Show (4:3)</PresentationFormat>
  <Paragraphs>174</Paragraphs>
  <Slides>21</Slides>
  <Notes>0</Notes>
  <HiddenSlides>5</HiddenSlides>
  <MMClips>0</MMClips>
  <ScaleCrop>false</ScaleCrop>
  <HeadingPairs>
    <vt:vector size="6" baseType="variant">
      <vt:variant>
        <vt:lpstr>Fonts Used</vt:lpstr>
      </vt:variant>
      <vt:variant>
        <vt:i4>2</vt:i4>
      </vt:variant>
      <vt:variant>
        <vt:lpstr>Theme</vt:lpstr>
      </vt:variant>
      <vt:variant>
        <vt:i4>4</vt:i4>
      </vt:variant>
      <vt:variant>
        <vt:lpstr>Slide Titles</vt:lpstr>
      </vt:variant>
      <vt:variant>
        <vt:i4>21</vt:i4>
      </vt:variant>
    </vt:vector>
  </HeadingPairs>
  <TitlesOfParts>
    <vt:vector size="27" baseType="lpstr">
      <vt:lpstr>Arial</vt:lpstr>
      <vt:lpstr>Calibri</vt:lpstr>
      <vt:lpstr>1_Default Design</vt:lpstr>
      <vt:lpstr>2_Default Design</vt:lpstr>
      <vt:lpstr>3_Default Design</vt:lpstr>
      <vt:lpstr>1_Office Theme</vt:lpstr>
      <vt:lpstr>PowerPoint Presentation</vt:lpstr>
      <vt:lpstr>Agenda</vt:lpstr>
      <vt:lpstr>PowerPoint Presentation</vt:lpstr>
      <vt:lpstr>PowerPoint Presentation</vt:lpstr>
      <vt:lpstr>PowerPoint Presentation</vt:lpstr>
      <vt:lpstr>PowerPoint Presentation</vt:lpstr>
      <vt:lpstr>4-5. Maintenance of Order </vt:lpstr>
      <vt:lpstr>4-6. Exercising Military Authority</vt:lpstr>
      <vt:lpstr>Professional Confrontation  </vt:lpstr>
      <vt:lpstr>Professional Confrontation cont. Identifying an Infraction and Preparation</vt:lpstr>
      <vt:lpstr>Professional Confrontation cont.  On the Spot Correction Execution </vt:lpstr>
      <vt:lpstr>Professional Confrontation cont.  On the Spot Correction Execution </vt:lpstr>
      <vt:lpstr>Common MCM Article Violations during Professional Confrontations </vt:lpstr>
      <vt:lpstr>Common Article Violations during Professional Confrontations </vt:lpstr>
      <vt:lpstr>Professional Confrontation cont.  On the Spot Correction Execution </vt:lpstr>
      <vt:lpstr> Soldier Apprehension </vt:lpstr>
      <vt:lpstr>Enlisted Sentinels </vt:lpstr>
      <vt:lpstr>Transitioning Apprehended Soldiers with Military Police Assistance   </vt:lpstr>
      <vt:lpstr>Transitioning Apprehended Soldiers  </vt:lpstr>
      <vt:lpstr>PE </vt:lpstr>
      <vt:lpstr>Questions? </vt:lpstr>
    </vt:vector>
  </TitlesOfParts>
  <Company>United States Army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G3 Update  28 January 2013</dc:title>
  <dc:creator>david.pietrasz</dc:creator>
  <cp:lastModifiedBy>Baxter, Andrew P MSG MIL USA FORSCOM</cp:lastModifiedBy>
  <cp:revision>1933</cp:revision>
  <cp:lastPrinted>2021-02-05T14:50:38Z</cp:lastPrinted>
  <dcterms:created xsi:type="dcterms:W3CDTF">2013-01-28T14:35:43Z</dcterms:created>
  <dcterms:modified xsi:type="dcterms:W3CDTF">2022-08-18T21:08:10Z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0x010100C1E4E7EBD16E294EB40BB7080795454D</vt:lpwstr>
  </property>
</Properties>
</file>