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27"/>
  </p:notesMasterIdLst>
  <p:sldIdLst>
    <p:sldId id="347" r:id="rId5"/>
    <p:sldId id="463" r:id="rId6"/>
    <p:sldId id="466" r:id="rId7"/>
    <p:sldId id="464" r:id="rId8"/>
    <p:sldId id="465" r:id="rId9"/>
    <p:sldId id="467" r:id="rId10"/>
    <p:sldId id="468" r:id="rId11"/>
    <p:sldId id="469" r:id="rId12"/>
    <p:sldId id="376" r:id="rId13"/>
    <p:sldId id="427" r:id="rId14"/>
    <p:sldId id="441" r:id="rId15"/>
    <p:sldId id="425" r:id="rId16"/>
    <p:sldId id="426" r:id="rId17"/>
    <p:sldId id="428" r:id="rId18"/>
    <p:sldId id="429" r:id="rId19"/>
    <p:sldId id="430" r:id="rId20"/>
    <p:sldId id="470" r:id="rId21"/>
    <p:sldId id="421" r:id="rId22"/>
    <p:sldId id="436" r:id="rId23"/>
    <p:sldId id="456" r:id="rId24"/>
    <p:sldId id="447" r:id="rId25"/>
    <p:sldId id="449"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5DE"/>
    <a:srgbClr val="FDC1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D6A2E7-0965-4C16-953C-73900151A571}" v="1" dt="2025-01-03T20:54:52.2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44" autoAdjust="0"/>
    <p:restoredTop sz="92326" autoAdjust="0"/>
  </p:normalViewPr>
  <p:slideViewPr>
    <p:cSldViewPr snapToGrid="0">
      <p:cViewPr varScale="1">
        <p:scale>
          <a:sx n="63" d="100"/>
          <a:sy n="63" d="100"/>
        </p:scale>
        <p:origin x="1344" y="78"/>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F268366-4D50-4E99-BDE7-E64DDA9C8FE9}" type="datetimeFigureOut">
              <a:rPr lang="en-US" smtClean="0"/>
              <a:t>2/21/2025</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4723800-C41C-495F-8437-72946EA1BBB6}" type="slidenum">
              <a:rPr lang="en-US" smtClean="0"/>
              <a:t>‹#›</a:t>
            </a:fld>
            <a:endParaRPr lang="en-US" dirty="0"/>
          </a:p>
        </p:txBody>
      </p:sp>
    </p:spTree>
    <p:extLst>
      <p:ext uri="{BB962C8B-B14F-4D97-AF65-F5344CB8AC3E}">
        <p14:creationId xmlns:p14="http://schemas.microsoft.com/office/powerpoint/2010/main" val="2083521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6825" y="720725"/>
            <a:ext cx="4814888" cy="3613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B6A84-196E-4E13-9E67-6EFFF2B5EB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8348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FADL Form D-132C</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723800-C41C-495F-8437-72946EA1BB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0947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FADL Form D-132C</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723800-C41C-495F-8437-72946EA1BB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0328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723800-C41C-495F-8437-72946EA1BBB6}" type="slidenum">
              <a:rPr lang="en-US" smtClean="0"/>
              <a:t>21</a:t>
            </a:fld>
            <a:endParaRPr lang="en-US" dirty="0"/>
          </a:p>
        </p:txBody>
      </p:sp>
    </p:spTree>
    <p:extLst>
      <p:ext uri="{BB962C8B-B14F-4D97-AF65-F5344CB8AC3E}">
        <p14:creationId xmlns:p14="http://schemas.microsoft.com/office/powerpoint/2010/main" val="1308207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723800-C41C-495F-8437-72946EA1BBB6}" type="slidenum">
              <a:rPr lang="en-US" smtClean="0"/>
              <a:t>22</a:t>
            </a:fld>
            <a:endParaRPr lang="en-US" dirty="0"/>
          </a:p>
        </p:txBody>
      </p:sp>
    </p:spTree>
    <p:extLst>
      <p:ext uri="{BB962C8B-B14F-4D97-AF65-F5344CB8AC3E}">
        <p14:creationId xmlns:p14="http://schemas.microsoft.com/office/powerpoint/2010/main" val="2055213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FADL Form D-132A</a:t>
            </a:r>
          </a:p>
        </p:txBody>
      </p:sp>
      <p:sp>
        <p:nvSpPr>
          <p:cNvPr id="4" name="Slide Number Placeholder 3"/>
          <p:cNvSpPr>
            <a:spLocks noGrp="1"/>
          </p:cNvSpPr>
          <p:nvPr>
            <p:ph type="sldNum" sz="quarter" idx="10"/>
          </p:nvPr>
        </p:nvSpPr>
        <p:spPr/>
        <p:txBody>
          <a:bodyPr/>
          <a:lstStyle/>
          <a:p>
            <a:fld id="{84723800-C41C-495F-8437-72946EA1BBB6}" type="slidenum">
              <a:rPr lang="en-US" smtClean="0"/>
              <a:t>9</a:t>
            </a:fld>
            <a:endParaRPr lang="en-US" dirty="0"/>
          </a:p>
        </p:txBody>
      </p:sp>
    </p:spTree>
    <p:extLst>
      <p:ext uri="{BB962C8B-B14F-4D97-AF65-F5344CB8AC3E}">
        <p14:creationId xmlns:p14="http://schemas.microsoft.com/office/powerpoint/2010/main" val="2863314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FADL Form D-132A</a:t>
            </a:r>
          </a:p>
        </p:txBody>
      </p:sp>
      <p:sp>
        <p:nvSpPr>
          <p:cNvPr id="4" name="Slide Number Placeholder 3"/>
          <p:cNvSpPr>
            <a:spLocks noGrp="1"/>
          </p:cNvSpPr>
          <p:nvPr>
            <p:ph type="sldNum" sz="quarter" idx="10"/>
          </p:nvPr>
        </p:nvSpPr>
        <p:spPr/>
        <p:txBody>
          <a:bodyPr/>
          <a:lstStyle/>
          <a:p>
            <a:fld id="{84723800-C41C-495F-8437-72946EA1BBB6}" type="slidenum">
              <a:rPr lang="en-US" smtClean="0"/>
              <a:t>10</a:t>
            </a:fld>
            <a:endParaRPr lang="en-US" dirty="0"/>
          </a:p>
        </p:txBody>
      </p:sp>
    </p:spTree>
    <p:extLst>
      <p:ext uri="{BB962C8B-B14F-4D97-AF65-F5344CB8AC3E}">
        <p14:creationId xmlns:p14="http://schemas.microsoft.com/office/powerpoint/2010/main" val="1181511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FADL Form D-132A</a:t>
            </a:r>
          </a:p>
        </p:txBody>
      </p:sp>
      <p:sp>
        <p:nvSpPr>
          <p:cNvPr id="4" name="Slide Number Placeholder 3"/>
          <p:cNvSpPr>
            <a:spLocks noGrp="1"/>
          </p:cNvSpPr>
          <p:nvPr>
            <p:ph type="sldNum" sz="quarter" idx="10"/>
          </p:nvPr>
        </p:nvSpPr>
        <p:spPr/>
        <p:txBody>
          <a:bodyPr/>
          <a:lstStyle/>
          <a:p>
            <a:fld id="{84723800-C41C-495F-8437-72946EA1BBB6}" type="slidenum">
              <a:rPr lang="en-US" smtClean="0"/>
              <a:t>11</a:t>
            </a:fld>
            <a:endParaRPr lang="en-US" dirty="0"/>
          </a:p>
        </p:txBody>
      </p:sp>
    </p:spTree>
    <p:extLst>
      <p:ext uri="{BB962C8B-B14F-4D97-AF65-F5344CB8AC3E}">
        <p14:creationId xmlns:p14="http://schemas.microsoft.com/office/powerpoint/2010/main" val="680324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FADL Form D-132A</a:t>
            </a:r>
          </a:p>
        </p:txBody>
      </p:sp>
      <p:sp>
        <p:nvSpPr>
          <p:cNvPr id="4" name="Slide Number Placeholder 3"/>
          <p:cNvSpPr>
            <a:spLocks noGrp="1"/>
          </p:cNvSpPr>
          <p:nvPr>
            <p:ph type="sldNum" sz="quarter" idx="10"/>
          </p:nvPr>
        </p:nvSpPr>
        <p:spPr/>
        <p:txBody>
          <a:bodyPr/>
          <a:lstStyle/>
          <a:p>
            <a:fld id="{84723800-C41C-495F-8437-72946EA1BBB6}" type="slidenum">
              <a:rPr lang="en-US" smtClean="0"/>
              <a:t>12</a:t>
            </a:fld>
            <a:endParaRPr lang="en-US" dirty="0"/>
          </a:p>
        </p:txBody>
      </p:sp>
    </p:spTree>
    <p:extLst>
      <p:ext uri="{BB962C8B-B14F-4D97-AF65-F5344CB8AC3E}">
        <p14:creationId xmlns:p14="http://schemas.microsoft.com/office/powerpoint/2010/main" val="2626743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FADL Form D-132A</a:t>
            </a:r>
          </a:p>
        </p:txBody>
      </p:sp>
      <p:sp>
        <p:nvSpPr>
          <p:cNvPr id="4" name="Slide Number Placeholder 3"/>
          <p:cNvSpPr>
            <a:spLocks noGrp="1"/>
          </p:cNvSpPr>
          <p:nvPr>
            <p:ph type="sldNum" sz="quarter" idx="10"/>
          </p:nvPr>
        </p:nvSpPr>
        <p:spPr/>
        <p:txBody>
          <a:bodyPr/>
          <a:lstStyle/>
          <a:p>
            <a:fld id="{84723800-C41C-495F-8437-72946EA1BBB6}" type="slidenum">
              <a:rPr lang="en-US" smtClean="0"/>
              <a:t>13</a:t>
            </a:fld>
            <a:endParaRPr lang="en-US" dirty="0"/>
          </a:p>
        </p:txBody>
      </p:sp>
    </p:spTree>
    <p:extLst>
      <p:ext uri="{BB962C8B-B14F-4D97-AF65-F5344CB8AC3E}">
        <p14:creationId xmlns:p14="http://schemas.microsoft.com/office/powerpoint/2010/main" val="3505354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FADL Form D-132A</a:t>
            </a:r>
          </a:p>
        </p:txBody>
      </p:sp>
      <p:sp>
        <p:nvSpPr>
          <p:cNvPr id="4" name="Slide Number Placeholder 3"/>
          <p:cNvSpPr>
            <a:spLocks noGrp="1"/>
          </p:cNvSpPr>
          <p:nvPr>
            <p:ph type="sldNum" sz="quarter" idx="10"/>
          </p:nvPr>
        </p:nvSpPr>
        <p:spPr/>
        <p:txBody>
          <a:bodyPr/>
          <a:lstStyle/>
          <a:p>
            <a:fld id="{84723800-C41C-495F-8437-72946EA1BBB6}" type="slidenum">
              <a:rPr lang="en-US" smtClean="0"/>
              <a:t>14</a:t>
            </a:fld>
            <a:endParaRPr lang="en-US" dirty="0"/>
          </a:p>
        </p:txBody>
      </p:sp>
    </p:spTree>
    <p:extLst>
      <p:ext uri="{BB962C8B-B14F-4D97-AF65-F5344CB8AC3E}">
        <p14:creationId xmlns:p14="http://schemas.microsoft.com/office/powerpoint/2010/main" val="1307094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FADL Form D-132A</a:t>
            </a:r>
          </a:p>
        </p:txBody>
      </p:sp>
      <p:sp>
        <p:nvSpPr>
          <p:cNvPr id="4" name="Slide Number Placeholder 3"/>
          <p:cNvSpPr>
            <a:spLocks noGrp="1"/>
          </p:cNvSpPr>
          <p:nvPr>
            <p:ph type="sldNum" sz="quarter" idx="10"/>
          </p:nvPr>
        </p:nvSpPr>
        <p:spPr/>
        <p:txBody>
          <a:bodyPr/>
          <a:lstStyle/>
          <a:p>
            <a:fld id="{84723800-C41C-495F-8437-72946EA1BBB6}" type="slidenum">
              <a:rPr lang="en-US" smtClean="0"/>
              <a:t>15</a:t>
            </a:fld>
            <a:endParaRPr lang="en-US" dirty="0"/>
          </a:p>
        </p:txBody>
      </p:sp>
    </p:spTree>
    <p:extLst>
      <p:ext uri="{BB962C8B-B14F-4D97-AF65-F5344CB8AC3E}">
        <p14:creationId xmlns:p14="http://schemas.microsoft.com/office/powerpoint/2010/main" val="4242254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FADL Form D-132A</a:t>
            </a:r>
          </a:p>
        </p:txBody>
      </p:sp>
      <p:sp>
        <p:nvSpPr>
          <p:cNvPr id="4" name="Slide Number Placeholder 3"/>
          <p:cNvSpPr>
            <a:spLocks noGrp="1"/>
          </p:cNvSpPr>
          <p:nvPr>
            <p:ph type="sldNum" sz="quarter" idx="10"/>
          </p:nvPr>
        </p:nvSpPr>
        <p:spPr/>
        <p:txBody>
          <a:bodyPr/>
          <a:lstStyle/>
          <a:p>
            <a:fld id="{84723800-C41C-495F-8437-72946EA1BBB6}" type="slidenum">
              <a:rPr lang="en-US" smtClean="0"/>
              <a:t>16</a:t>
            </a:fld>
            <a:endParaRPr lang="en-US" dirty="0"/>
          </a:p>
        </p:txBody>
      </p:sp>
    </p:spTree>
    <p:extLst>
      <p:ext uri="{BB962C8B-B14F-4D97-AF65-F5344CB8AC3E}">
        <p14:creationId xmlns:p14="http://schemas.microsoft.com/office/powerpoint/2010/main" val="2279683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b="1" i="1">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3200" b="1">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167671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bg>
      <p:bgRef idx="1001">
        <a:schemeClr val="bg1"/>
      </p:bgRef>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1825625"/>
            <a:ext cx="7886700" cy="4351338"/>
          </a:xfrm>
          <a:prstGeom prst="rect">
            <a:avLst/>
          </a:prstGeom>
          <a:ln>
            <a:solidFill>
              <a:schemeClr val="tx1"/>
            </a:solidFill>
          </a:ln>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628652" y="338821"/>
            <a:ext cx="8515348" cy="623553"/>
          </a:xfrm>
          <a:prstGeom prst="rect">
            <a:avLst/>
          </a:prstGeom>
          <a:ln w="38100"/>
        </p:spPr>
        <p:style>
          <a:lnRef idx="2">
            <a:schemeClr val="dk1"/>
          </a:lnRef>
          <a:fillRef idx="1">
            <a:schemeClr val="lt1"/>
          </a:fillRef>
          <a:effectRef idx="0">
            <a:schemeClr val="dk1"/>
          </a:effectRef>
          <a:fontRef idx="none"/>
        </p:style>
        <p:txBody>
          <a:bodyPr anchor="ctr"/>
          <a:lstStyle>
            <a:lvl1pPr>
              <a:defRPr sz="2800" b="1">
                <a:latin typeface="Arial" panose="020B0604020202020204" pitchFamily="34" charset="0"/>
                <a:cs typeface="Arial" panose="020B0604020202020204" pitchFamily="34" charset="0"/>
              </a:defRPr>
            </a:lvl1pPr>
          </a:lstStyle>
          <a:p>
            <a:r>
              <a:rPr lang="en-US" dirty="0"/>
              <a:t>Click to edit Master 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375" y="361649"/>
            <a:ext cx="562293" cy="585216"/>
          </a:xfrm>
          <a:prstGeom prst="rect">
            <a:avLst/>
          </a:prstGeom>
          <a:ln w="38100">
            <a:solidFill>
              <a:schemeClr val="tx1"/>
            </a:solidFill>
          </a:ln>
        </p:spPr>
      </p:pic>
    </p:spTree>
    <p:extLst>
      <p:ext uri="{BB962C8B-B14F-4D97-AF65-F5344CB8AC3E}">
        <p14:creationId xmlns:p14="http://schemas.microsoft.com/office/powerpoint/2010/main" val="285937948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5" name="Title 1"/>
          <p:cNvSpPr>
            <a:spLocks noGrp="1"/>
          </p:cNvSpPr>
          <p:nvPr>
            <p:ph type="title"/>
          </p:nvPr>
        </p:nvSpPr>
        <p:spPr>
          <a:xfrm>
            <a:off x="628652" y="357989"/>
            <a:ext cx="8515348" cy="604385"/>
          </a:xfrm>
          <a:prstGeom prst="rect">
            <a:avLst/>
          </a:prstGeom>
          <a:ln w="38100"/>
        </p:spPr>
        <p:style>
          <a:lnRef idx="2">
            <a:schemeClr val="dk1"/>
          </a:lnRef>
          <a:fillRef idx="1">
            <a:schemeClr val="lt1"/>
          </a:fillRef>
          <a:effectRef idx="0">
            <a:schemeClr val="dk1"/>
          </a:effectRef>
          <a:fontRef idx="none"/>
        </p:style>
        <p:txBody>
          <a:bodyPr anchor="ctr"/>
          <a:lstStyle>
            <a:lvl1pPr>
              <a:defRPr sz="2800" b="1">
                <a:latin typeface="Arial" panose="020B0604020202020204" pitchFamily="34" charset="0"/>
                <a:cs typeface="Arial" panose="020B0604020202020204" pitchFamily="34" charset="0"/>
              </a:defRPr>
            </a:lvl1pPr>
          </a:lstStyle>
          <a:p>
            <a:r>
              <a:rPr lang="en-US" dirty="0"/>
              <a:t>Click to edit Master 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59" y="377158"/>
            <a:ext cx="562293" cy="585216"/>
          </a:xfrm>
          <a:prstGeom prst="rect">
            <a:avLst/>
          </a:prstGeom>
          <a:ln w="38100">
            <a:solidFill>
              <a:schemeClr val="tx1"/>
            </a:solidFill>
          </a:ln>
        </p:spPr>
      </p:pic>
      <p:sp>
        <p:nvSpPr>
          <p:cNvPr id="7" name="Content Placeholder 2"/>
          <p:cNvSpPr>
            <a:spLocks noGrp="1"/>
          </p:cNvSpPr>
          <p:nvPr>
            <p:ph idx="1"/>
          </p:nvPr>
        </p:nvSpPr>
        <p:spPr>
          <a:xfrm>
            <a:off x="628652" y="1117600"/>
            <a:ext cx="7886700" cy="4703763"/>
          </a:xfrm>
          <a:prstGeom prst="rect">
            <a:avLst/>
          </a:prstGeom>
          <a:ln w="12700">
            <a:solidFill>
              <a:schemeClr val="tx1"/>
            </a:solidFill>
          </a:ln>
        </p:spPr>
        <p:txBody>
          <a:bodyPr/>
          <a:lstStyle>
            <a:lvl1pPr>
              <a:defRPr b="0">
                <a:latin typeface="Arial" panose="020B0604020202020204" pitchFamily="34" charset="0"/>
                <a:cs typeface="Arial" panose="020B0604020202020204" pitchFamily="34" charset="0"/>
              </a:defRPr>
            </a:lvl1pPr>
            <a:lvl2pPr>
              <a:defRPr b="0">
                <a:latin typeface="Arial" panose="020B0604020202020204" pitchFamily="34" charset="0"/>
                <a:cs typeface="Arial" panose="020B0604020202020204" pitchFamily="34" charset="0"/>
              </a:defRPr>
            </a:lvl2pPr>
            <a:lvl3pPr>
              <a:defRPr b="0">
                <a:latin typeface="Arial" panose="020B0604020202020204" pitchFamily="34" charset="0"/>
                <a:cs typeface="Arial" panose="020B0604020202020204" pitchFamily="34" charset="0"/>
              </a:defRPr>
            </a:lvl3pPr>
            <a:lvl4pPr>
              <a:defRPr b="0">
                <a:latin typeface="Arial" panose="020B0604020202020204" pitchFamily="34" charset="0"/>
                <a:cs typeface="Arial" panose="020B0604020202020204" pitchFamily="34" charset="0"/>
              </a:defRPr>
            </a:lvl4pPr>
            <a:lvl5pPr>
              <a:defRPr b="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4540471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ctr"/>
          <a:lstStyle>
            <a:lvl1pPr algn="ctr">
              <a:defRPr sz="6000" b="1" i="1">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24258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Ref idx="1001">
        <a:schemeClr val="bg1"/>
      </p:bgRef>
    </p:bg>
    <p:spTree>
      <p:nvGrpSpPr>
        <p:cNvPr id="1" name=""/>
        <p:cNvGrpSpPr/>
        <p:nvPr/>
      </p:nvGrpSpPr>
      <p:grpSpPr>
        <a:xfrm>
          <a:off x="0" y="0"/>
          <a:ext cx="0" cy="0"/>
          <a:chOff x="0" y="0"/>
          <a:chExt cx="0" cy="0"/>
        </a:xfrm>
      </p:grpSpPr>
      <p:sp>
        <p:nvSpPr>
          <p:cNvPr id="6" name="Title 1"/>
          <p:cNvSpPr>
            <a:spLocks noGrp="1"/>
          </p:cNvSpPr>
          <p:nvPr>
            <p:ph type="title"/>
          </p:nvPr>
        </p:nvSpPr>
        <p:spPr>
          <a:xfrm>
            <a:off x="628652" y="338821"/>
            <a:ext cx="8515348" cy="623553"/>
          </a:xfrm>
          <a:prstGeom prst="rect">
            <a:avLst/>
          </a:prstGeom>
          <a:ln w="38100"/>
        </p:spPr>
        <p:style>
          <a:lnRef idx="2">
            <a:schemeClr val="dk1"/>
          </a:lnRef>
          <a:fillRef idx="1">
            <a:schemeClr val="lt1"/>
          </a:fillRef>
          <a:effectRef idx="0">
            <a:schemeClr val="dk1"/>
          </a:effectRef>
          <a:fontRef idx="none"/>
        </p:style>
        <p:txBody>
          <a:bodyPr anchor="ctr"/>
          <a:lstStyle>
            <a:lvl1pPr>
              <a:defRPr sz="2800" b="1">
                <a:latin typeface="Arial" panose="020B0604020202020204" pitchFamily="34" charset="0"/>
                <a:cs typeface="Arial" panose="020B0604020202020204" pitchFamily="34" charset="0"/>
              </a:defRPr>
            </a:lvl1pPr>
          </a:lstStyle>
          <a:p>
            <a:r>
              <a:rPr lang="en-US" dirty="0"/>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375" y="361649"/>
            <a:ext cx="562293" cy="585216"/>
          </a:xfrm>
          <a:prstGeom prst="rect">
            <a:avLst/>
          </a:prstGeom>
          <a:ln w="38100">
            <a:solidFill>
              <a:schemeClr val="tx1"/>
            </a:solidFill>
          </a:ln>
        </p:spPr>
      </p:pic>
      <p:sp>
        <p:nvSpPr>
          <p:cNvPr id="8" name="Content Placeholder 2"/>
          <p:cNvSpPr>
            <a:spLocks noGrp="1"/>
          </p:cNvSpPr>
          <p:nvPr>
            <p:ph sz="half" idx="1"/>
          </p:nvPr>
        </p:nvSpPr>
        <p:spPr>
          <a:xfrm>
            <a:off x="914400" y="1269506"/>
            <a:ext cx="3600450" cy="4863091"/>
          </a:xfrm>
          <a:prstGeom prst="rect">
            <a:avLst/>
          </a:prstGeom>
          <a:ln>
            <a:solidFill>
              <a:schemeClr val="tx1"/>
            </a:solidFill>
          </a:ln>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p:cNvSpPr>
            <a:spLocks noGrp="1"/>
          </p:cNvSpPr>
          <p:nvPr>
            <p:ph sz="half" idx="2"/>
          </p:nvPr>
        </p:nvSpPr>
        <p:spPr>
          <a:xfrm>
            <a:off x="4514850" y="1269506"/>
            <a:ext cx="3714750" cy="4863092"/>
          </a:xfrm>
          <a:prstGeom prst="rect">
            <a:avLst/>
          </a:prstGeom>
          <a:ln>
            <a:solidFill>
              <a:schemeClr val="tx1"/>
            </a:solidFill>
          </a:ln>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2711771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8" name="Title 1"/>
          <p:cNvSpPr>
            <a:spLocks noGrp="1"/>
          </p:cNvSpPr>
          <p:nvPr>
            <p:ph type="title"/>
          </p:nvPr>
        </p:nvSpPr>
        <p:spPr>
          <a:xfrm>
            <a:off x="628652" y="338821"/>
            <a:ext cx="8515348" cy="623553"/>
          </a:xfrm>
          <a:prstGeom prst="rect">
            <a:avLst/>
          </a:prstGeom>
          <a:ln w="38100"/>
        </p:spPr>
        <p:style>
          <a:lnRef idx="2">
            <a:schemeClr val="dk1"/>
          </a:lnRef>
          <a:fillRef idx="1">
            <a:schemeClr val="lt1"/>
          </a:fillRef>
          <a:effectRef idx="0">
            <a:schemeClr val="dk1"/>
          </a:effectRef>
          <a:fontRef idx="none"/>
        </p:style>
        <p:txBody>
          <a:bodyPr anchor="ctr"/>
          <a:lstStyle>
            <a:lvl1pPr>
              <a:defRPr sz="2800" b="1">
                <a:latin typeface="Arial" panose="020B0604020202020204" pitchFamily="34" charset="0"/>
                <a:cs typeface="Arial" panose="020B0604020202020204" pitchFamily="34" charset="0"/>
              </a:defRPr>
            </a:lvl1pPr>
          </a:lstStyle>
          <a:p>
            <a:r>
              <a:rPr lang="en-US" dirty="0"/>
              <a:t>Click to edit Master title style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375" y="361649"/>
            <a:ext cx="562293" cy="585216"/>
          </a:xfrm>
          <a:prstGeom prst="rect">
            <a:avLst/>
          </a:prstGeom>
          <a:ln w="38100">
            <a:solidFill>
              <a:schemeClr val="tx1"/>
            </a:solidFill>
          </a:ln>
        </p:spPr>
      </p:pic>
      <p:sp>
        <p:nvSpPr>
          <p:cNvPr id="10" name="Text Placeholder 2"/>
          <p:cNvSpPr>
            <a:spLocks noGrp="1"/>
          </p:cNvSpPr>
          <p:nvPr>
            <p:ph type="body" idx="1"/>
          </p:nvPr>
        </p:nvSpPr>
        <p:spPr>
          <a:xfrm>
            <a:off x="914400" y="1216241"/>
            <a:ext cx="3648722" cy="723239"/>
          </a:xfrm>
          <a:prstGeom prst="rect">
            <a:avLst/>
          </a:prstGeom>
          <a:ln>
            <a:solidFill>
              <a:schemeClr val="tx1"/>
            </a:solidFill>
          </a:ln>
        </p:spPr>
        <p:txBody>
          <a:bodyPr anchor="b"/>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3"/>
          <p:cNvSpPr>
            <a:spLocks noGrp="1"/>
          </p:cNvSpPr>
          <p:nvPr>
            <p:ph sz="half" idx="2"/>
          </p:nvPr>
        </p:nvSpPr>
        <p:spPr>
          <a:xfrm>
            <a:off x="914398" y="1939480"/>
            <a:ext cx="3648724" cy="4250184"/>
          </a:xfrm>
          <a:prstGeom prst="rect">
            <a:avLst/>
          </a:prstGeom>
          <a:ln>
            <a:solidFill>
              <a:schemeClr val="tx1"/>
            </a:solidFill>
          </a:ln>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3"/>
          </p:nvPr>
        </p:nvSpPr>
        <p:spPr>
          <a:xfrm>
            <a:off x="4563123" y="1216241"/>
            <a:ext cx="3666478" cy="723238"/>
          </a:xfrm>
          <a:prstGeom prst="rect">
            <a:avLst/>
          </a:prstGeom>
          <a:ln>
            <a:solidFill>
              <a:schemeClr val="tx1"/>
            </a:solidFill>
          </a:ln>
        </p:spPr>
        <p:txBody>
          <a:bodyPr anchor="b"/>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Content Placeholder 5"/>
          <p:cNvSpPr>
            <a:spLocks noGrp="1"/>
          </p:cNvSpPr>
          <p:nvPr>
            <p:ph sz="quarter" idx="4"/>
          </p:nvPr>
        </p:nvSpPr>
        <p:spPr>
          <a:xfrm>
            <a:off x="4563122" y="1939479"/>
            <a:ext cx="3666479" cy="4250185"/>
          </a:xfrm>
          <a:prstGeom prst="rect">
            <a:avLst/>
          </a:prstGeom>
          <a:ln>
            <a:solidFill>
              <a:schemeClr val="tx1"/>
            </a:solidFill>
          </a:ln>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7309528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375" y="361649"/>
            <a:ext cx="562293" cy="585216"/>
          </a:xfrm>
          <a:prstGeom prst="rect">
            <a:avLst/>
          </a:prstGeom>
          <a:ln w="38100">
            <a:solidFill>
              <a:schemeClr val="tx1"/>
            </a:solidFill>
          </a:ln>
        </p:spPr>
      </p:pic>
      <p:sp>
        <p:nvSpPr>
          <p:cNvPr id="5" name="Title 1"/>
          <p:cNvSpPr>
            <a:spLocks noGrp="1"/>
          </p:cNvSpPr>
          <p:nvPr>
            <p:ph type="title"/>
          </p:nvPr>
        </p:nvSpPr>
        <p:spPr>
          <a:xfrm>
            <a:off x="628652" y="338821"/>
            <a:ext cx="8515348" cy="623553"/>
          </a:xfrm>
          <a:prstGeom prst="rect">
            <a:avLst/>
          </a:prstGeom>
          <a:ln w="38100"/>
        </p:spPr>
        <p:style>
          <a:lnRef idx="2">
            <a:schemeClr val="dk1"/>
          </a:lnRef>
          <a:fillRef idx="1">
            <a:schemeClr val="lt1"/>
          </a:fillRef>
          <a:effectRef idx="0">
            <a:schemeClr val="dk1"/>
          </a:effectRef>
          <a:fontRef idx="none"/>
        </p:style>
        <p:txBody>
          <a:bodyPr anchor="ctr"/>
          <a:lstStyle>
            <a:lvl1pPr>
              <a:defRPr sz="28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009815871"/>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81425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7679017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9386599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alphaModFix amt="20000"/>
            <a:lum/>
          </a:blip>
          <a:srcRect/>
          <a:stretch>
            <a:fillRect l="20000" t="10000" r="20000" b="10000"/>
          </a:stretch>
        </a:blipFill>
        <a:effectLst/>
      </p:bgPr>
    </p:bg>
    <p:spTree>
      <p:nvGrpSpPr>
        <p:cNvPr id="1" name=""/>
        <p:cNvGrpSpPr/>
        <p:nvPr/>
      </p:nvGrpSpPr>
      <p:grpSpPr>
        <a:xfrm>
          <a:off x="0" y="0"/>
          <a:ext cx="0" cy="0"/>
          <a:chOff x="0" y="0"/>
          <a:chExt cx="0" cy="0"/>
        </a:xfrm>
      </p:grpSpPr>
      <p:sp>
        <p:nvSpPr>
          <p:cNvPr id="13" name="Slide Number Placeholder 5"/>
          <p:cNvSpPr txBox="1">
            <a:spLocks/>
          </p:cNvSpPr>
          <p:nvPr userDrawn="1"/>
        </p:nvSpPr>
        <p:spPr>
          <a:xfrm>
            <a:off x="6515100" y="6376230"/>
            <a:ext cx="2057400" cy="365125"/>
          </a:xfrm>
          <a:prstGeom prst="rect">
            <a:avLst/>
          </a:prstGeom>
        </p:spPr>
        <p:txBody>
          <a:bodyPr/>
          <a:lstStyle>
            <a:defPPr>
              <a:defRPr lang="en-US"/>
            </a:defPPr>
            <a:lvl1pPr marL="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7CD31D6-71D1-42DB-B336-A288DD30415F}" type="slidenum">
              <a:rPr lang="en-US" smtClean="0">
                <a:solidFill>
                  <a:prstClr val="black"/>
                </a:solidFill>
              </a:rPr>
              <a:pPr algn="r"/>
              <a:t>‹#›</a:t>
            </a:fld>
            <a:endParaRPr lang="en-US" dirty="0">
              <a:solidFill>
                <a:prstClr val="black"/>
              </a:solidFill>
            </a:endParaRPr>
          </a:p>
        </p:txBody>
      </p:sp>
      <p:sp>
        <p:nvSpPr>
          <p:cNvPr id="2" name="TextBox 1"/>
          <p:cNvSpPr txBox="1"/>
          <p:nvPr userDrawn="1"/>
        </p:nvSpPr>
        <p:spPr>
          <a:xfrm>
            <a:off x="3599060" y="0"/>
            <a:ext cx="2060179" cy="307777"/>
          </a:xfrm>
          <a:prstGeom prst="rect">
            <a:avLst/>
          </a:prstGeom>
          <a:solidFill>
            <a:srgbClr val="00B050"/>
          </a:solidFill>
        </p:spPr>
        <p:txBody>
          <a:bodyPr wrap="none" rtlCol="0">
            <a:spAutoFit/>
          </a:bodyPr>
          <a:lstStyle/>
          <a:p>
            <a:r>
              <a:rPr lang="en-US" sz="1400" b="1" dirty="0">
                <a:solidFill>
                  <a:prstClr val="white"/>
                </a:solidFill>
                <a:latin typeface="Arial" panose="020B0604020202020204" pitchFamily="34" charset="0"/>
                <a:cs typeface="Arial" panose="020B0604020202020204" pitchFamily="34" charset="0"/>
              </a:rPr>
              <a:t>UNCLASSIFIED/FOUO</a:t>
            </a:r>
          </a:p>
        </p:txBody>
      </p:sp>
      <p:sp>
        <p:nvSpPr>
          <p:cNvPr id="6" name="Rectangle 5"/>
          <p:cNvSpPr/>
          <p:nvPr userDrawn="1"/>
        </p:nvSpPr>
        <p:spPr>
          <a:xfrm>
            <a:off x="-1" y="6276109"/>
            <a:ext cx="9144001" cy="587166"/>
          </a:xfrm>
          <a:prstGeom prst="rect">
            <a:avLst/>
          </a:prstGeom>
          <a:solidFill>
            <a:srgbClr val="C19859">
              <a:lumMod val="60000"/>
              <a:lumOff val="40000"/>
            </a:srgbClr>
          </a:solidFill>
          <a:ln w="15875" cap="flat" cmpd="sng" algn="ctr">
            <a:noFill/>
            <a:prstDash val="solid"/>
          </a:ln>
          <a:effectLst/>
        </p:spPr>
      </p:sp>
      <p:sp>
        <p:nvSpPr>
          <p:cNvPr id="7" name="Rectangle 6"/>
          <p:cNvSpPr/>
          <p:nvPr userDrawn="1"/>
        </p:nvSpPr>
        <p:spPr>
          <a:xfrm>
            <a:off x="1" y="6222957"/>
            <a:ext cx="9144000" cy="45719"/>
          </a:xfrm>
          <a:prstGeom prst="rect">
            <a:avLst/>
          </a:prstGeom>
          <a:solidFill>
            <a:sysClr val="windowText" lastClr="000000"/>
          </a:solidFill>
          <a:ln w="15875" cap="flat" cmpd="sng" algn="ctr">
            <a:solidFill>
              <a:sysClr val="windowText" lastClr="000000"/>
            </a:solidFill>
            <a:prstDash val="solid"/>
          </a:ln>
          <a:effectLst/>
        </p:spPr>
      </p:sp>
      <p:sp>
        <p:nvSpPr>
          <p:cNvPr id="8" name="Footer Placeholder 4"/>
          <p:cNvSpPr txBox="1">
            <a:spLocks/>
          </p:cNvSpPr>
          <p:nvPr userDrawn="1"/>
        </p:nvSpPr>
        <p:spPr>
          <a:xfrm>
            <a:off x="2971800" y="6376229"/>
            <a:ext cx="3086100" cy="365125"/>
          </a:xfrm>
          <a:prstGeom prst="rect">
            <a:avLst/>
          </a:prstGeom>
          <a:ln w="38100">
            <a:solidFill>
              <a:schemeClr val="tx1"/>
            </a:solidFill>
          </a:ln>
        </p:spPr>
        <p:txBody>
          <a:bodyPr/>
          <a:lstStyle>
            <a:defPPr>
              <a:defRPr lang="en-US"/>
            </a:defPPr>
            <a:lvl1pPr marL="0" algn="l" defTabSz="914400" rtl="0" eaLnBrk="1" latinLnBrk="0" hangingPunct="1">
              <a:defRPr sz="1400" b="1" i="1" kern="1200">
                <a:solidFill>
                  <a:srgbClr val="FF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CENTURIONS – ON GUARD!</a:t>
            </a:r>
          </a:p>
        </p:txBody>
      </p:sp>
      <p:sp>
        <p:nvSpPr>
          <p:cNvPr id="9" name="Date Placeholder 3"/>
          <p:cNvSpPr txBox="1">
            <a:spLocks/>
          </p:cNvSpPr>
          <p:nvPr userDrawn="1"/>
        </p:nvSpPr>
        <p:spPr>
          <a:xfrm>
            <a:off x="685800" y="6376228"/>
            <a:ext cx="2057400" cy="365125"/>
          </a:xfrm>
          <a:prstGeom prst="rect">
            <a:avLst/>
          </a:prstGeom>
        </p:spPr>
        <p:txBody>
          <a:bodyPr/>
          <a:lstStyle>
            <a:defPPr>
              <a:defRPr lang="en-US"/>
            </a:defPPr>
            <a:lvl1pPr marL="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As of </a:t>
            </a:r>
            <a:fld id="{E477736F-AC9A-455A-BCF2-BEBBFEFFAC5F}" type="datetimeFigureOut">
              <a:rPr lang="en-US" smtClean="0">
                <a:solidFill>
                  <a:prstClr val="black"/>
                </a:solidFill>
              </a:rPr>
              <a:pPr/>
              <a:t>2/21/2025</a:t>
            </a:fld>
            <a:endParaRPr lang="en-US" dirty="0">
              <a:solidFill>
                <a:prstClr val="black"/>
              </a:solidFill>
            </a:endParaRPr>
          </a:p>
        </p:txBody>
      </p:sp>
    </p:spTree>
    <p:extLst>
      <p:ext uri="{BB962C8B-B14F-4D97-AF65-F5344CB8AC3E}">
        <p14:creationId xmlns:p14="http://schemas.microsoft.com/office/powerpoint/2010/main" val="215925115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tm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tmp"/></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tmp"/></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tmp"/></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tmp"/></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tmp"/></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tm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cdc.gov/importation/pdf/PRA-2-1-Template-Change-TI-for-US-Vaccinated-Dogs_USDA.pdf" TargetMode="External"/><Relationship Id="rId2" Type="http://schemas.openxmlformats.org/officeDocument/2006/relationships/hyperlink" Target="https://www.cdc.gov/cdc-info/index.html" TargetMode="External"/><Relationship Id="rId1" Type="http://schemas.openxmlformats.org/officeDocument/2006/relationships/slideLayout" Target="../slideLayouts/slideLayout2.xml"/><Relationship Id="rId4" Type="http://schemas.openxmlformats.org/officeDocument/2006/relationships/hyperlink" Target="https://www.aphis.usda.gov/pet-travel/vehcs"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hyperlink" Target="mailto:usarmy.jbsa.phc-west.list.phc-w-rabies-favn-sa@health.mi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 TargetMode="External"/><Relationship Id="rId2" Type="http://schemas.openxmlformats.org/officeDocument/2006/relationships/hyperlink" Target="https://www.aphis.usda.gov/pet-travel/us-to-another-country-export/pet-travel-guidance-pets-traveling-another-country-united"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vsapps.aphis.usda.gov/vsps/public/VetSearch.do?method=display&amp;_gl=1*ed6tbi*_ga*MjEwNTMxNzU3Mi4xNjg0MTU1Nzg0*_ga_NRK0CEY9GC*MTY5MzU4Mjg4Ny4zMDkuMS4xNjkzNTg1MTU1LjAuMC4w"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3888" y="1734085"/>
            <a:ext cx="7886700" cy="2852737"/>
          </a:xfrm>
        </p:spPr>
        <p:txBody>
          <a:bodyPr/>
          <a:lstStyle/>
          <a:p>
            <a:pPr algn="ctr"/>
            <a:r>
              <a:rPr lang="en-US" sz="3600" dirty="0">
                <a:solidFill>
                  <a:schemeClr val="tx1"/>
                </a:solidFill>
              </a:rPr>
              <a:t>DoD Food Analysis and Diagnostic Laboratory (FADL)</a:t>
            </a:r>
            <a:br>
              <a:rPr lang="en-US" sz="3600" dirty="0">
                <a:solidFill>
                  <a:schemeClr val="tx1"/>
                </a:solidFill>
              </a:rPr>
            </a:br>
            <a:r>
              <a:rPr lang="en-US" sz="3600" dirty="0"/>
              <a:t>Pet Travel Across Borders: A Guide to FAVN Requests</a:t>
            </a:r>
            <a:endParaRPr lang="en-US" sz="3600" dirty="0">
              <a:solidFill>
                <a:schemeClr val="tx1"/>
              </a:solidFill>
            </a:endParaRPr>
          </a:p>
        </p:txBody>
      </p:sp>
      <p:sp>
        <p:nvSpPr>
          <p:cNvPr id="4" name="Text Placeholder 3"/>
          <p:cNvSpPr>
            <a:spLocks noGrp="1"/>
          </p:cNvSpPr>
          <p:nvPr>
            <p:ph type="body" idx="1"/>
          </p:nvPr>
        </p:nvSpPr>
        <p:spPr/>
        <p:txBody>
          <a:bodyPr/>
          <a:lstStyle/>
          <a:p>
            <a:pPr algn="ctr"/>
            <a:r>
              <a:rPr lang="en-US" sz="1800" dirty="0"/>
              <a:t>Public Health Command, West</a:t>
            </a:r>
          </a:p>
          <a:p>
            <a:pPr algn="ctr"/>
            <a:r>
              <a:rPr lang="en-US" sz="1800" dirty="0"/>
              <a:t>2024</a:t>
            </a:r>
          </a:p>
        </p:txBody>
      </p:sp>
      <p:pic>
        <p:nvPicPr>
          <p:cNvPr id="5" name="Picture 4"/>
          <p:cNvPicPr>
            <a:picLocks noChangeAspect="1"/>
          </p:cNvPicPr>
          <p:nvPr/>
        </p:nvPicPr>
        <p:blipFill>
          <a:blip r:embed="rId3"/>
          <a:stretch>
            <a:fillRect/>
          </a:stretch>
        </p:blipFill>
        <p:spPr>
          <a:xfrm>
            <a:off x="3589176" y="0"/>
            <a:ext cx="2060627" cy="377985"/>
          </a:xfrm>
          <a:prstGeom prst="rect">
            <a:avLst/>
          </a:prstGeom>
        </p:spPr>
      </p:pic>
    </p:spTree>
    <p:extLst>
      <p:ext uri="{BB962C8B-B14F-4D97-AF65-F5344CB8AC3E}">
        <p14:creationId xmlns:p14="http://schemas.microsoft.com/office/powerpoint/2010/main" val="1909820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2" y="357989"/>
            <a:ext cx="8515348" cy="620419"/>
          </a:xfrm>
        </p:spPr>
        <p:txBody>
          <a:bodyPr/>
          <a:lstStyle/>
          <a:p>
            <a:r>
              <a:rPr lang="en-US" dirty="0"/>
              <a:t>Request for FAVN-OIE Rabies Antibody Test</a:t>
            </a:r>
          </a:p>
        </p:txBody>
      </p:sp>
      <p:sp>
        <p:nvSpPr>
          <p:cNvPr id="4" name="Content Placeholder 39"/>
          <p:cNvSpPr>
            <a:spLocks noGrp="1"/>
          </p:cNvSpPr>
          <p:nvPr>
            <p:ph idx="1"/>
          </p:nvPr>
        </p:nvSpPr>
        <p:spPr>
          <a:xfrm>
            <a:off x="628652" y="1117600"/>
            <a:ext cx="3989843" cy="4703763"/>
          </a:xfrm>
          <a:noFill/>
          <a:ln>
            <a:noFill/>
          </a:ln>
        </p:spPr>
        <p:txBody>
          <a:bodyPr/>
          <a:lstStyle/>
          <a:p>
            <a:endParaRPr lang="en-US" dirty="0">
              <a:solidFill>
                <a:srgbClr val="3D3D3D"/>
              </a:solidFill>
              <a:ea typeface="Times New Roman" panose="02020603050405020304" pitchFamily="18" charset="0"/>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stretch>
            <a:fillRect/>
          </a:stretch>
        </p:blipFill>
        <p:spPr>
          <a:xfrm>
            <a:off x="3589176" y="0"/>
            <a:ext cx="2060627" cy="377985"/>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id="{0B08E336-8DB3-0B13-739C-35EDF7E50FD9}"/>
              </a:ext>
            </a:extLst>
          </p:cNvPr>
          <p:cNvPicPr>
            <a:picLocks noChangeAspect="1"/>
          </p:cNvPicPr>
          <p:nvPr/>
        </p:nvPicPr>
        <p:blipFill rotWithShape="1">
          <a:blip r:embed="rId4">
            <a:extLst>
              <a:ext uri="{28A0092B-C50C-407E-A947-70E740481C1C}">
                <a14:useLocalDpi xmlns:a14="http://schemas.microsoft.com/office/drawing/2010/main" val="0"/>
              </a:ext>
            </a:extLst>
          </a:blip>
          <a:srcRect l="29310" t="12908" r="30575" b="1776"/>
          <a:stretch/>
        </p:blipFill>
        <p:spPr>
          <a:xfrm>
            <a:off x="281553" y="1120775"/>
            <a:ext cx="3989843" cy="5101405"/>
          </a:xfrm>
          <a:prstGeom prst="rect">
            <a:avLst/>
          </a:prstGeom>
          <a:ln>
            <a:solidFill>
              <a:schemeClr val="tx1"/>
            </a:solidFill>
          </a:ln>
        </p:spPr>
      </p:pic>
      <p:sp>
        <p:nvSpPr>
          <p:cNvPr id="10" name="Rectangle 9">
            <a:extLst>
              <a:ext uri="{FF2B5EF4-FFF2-40B4-BE49-F238E27FC236}">
                <a16:creationId xmlns:a16="http://schemas.microsoft.com/office/drawing/2014/main" id="{F53682BD-C64B-58BA-4AAB-CE48B6369616}"/>
              </a:ext>
            </a:extLst>
          </p:cNvPr>
          <p:cNvSpPr/>
          <p:nvPr/>
        </p:nvSpPr>
        <p:spPr>
          <a:xfrm>
            <a:off x="4377722" y="1117600"/>
            <a:ext cx="4562611" cy="523220"/>
          </a:xfrm>
          <a:prstGeom prst="rect">
            <a:avLst/>
          </a:prstGeom>
          <a:noFill/>
        </p:spPr>
        <p:txBody>
          <a:bodyPr wrap="square" lIns="91440" tIns="45720" rIns="91440" bIns="45720">
            <a:spAutoFit/>
          </a:bodyPr>
          <a:lstStyle/>
          <a:p>
            <a:pPr algn="ctr"/>
            <a:r>
              <a:rPr lang="en-US" sz="28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Owner Information Checklist</a:t>
            </a:r>
          </a:p>
        </p:txBody>
      </p:sp>
      <p:sp>
        <p:nvSpPr>
          <p:cNvPr id="11" name="TextBox 10">
            <a:extLst>
              <a:ext uri="{FF2B5EF4-FFF2-40B4-BE49-F238E27FC236}">
                <a16:creationId xmlns:a16="http://schemas.microsoft.com/office/drawing/2014/main" id="{2C85CA00-1296-85E3-FF07-924BE4E2AF56}"/>
              </a:ext>
            </a:extLst>
          </p:cNvPr>
          <p:cNvSpPr txBox="1"/>
          <p:nvPr/>
        </p:nvSpPr>
        <p:spPr>
          <a:xfrm>
            <a:off x="4572000" y="2009553"/>
            <a:ext cx="4368333" cy="3970318"/>
          </a:xfrm>
          <a:prstGeom prst="rect">
            <a:avLst/>
          </a:prstGeom>
          <a:noFill/>
        </p:spPr>
        <p:txBody>
          <a:bodyPr wrap="square" rtlCol="0">
            <a:spAutoFit/>
          </a:bodyPr>
          <a:lstStyle/>
          <a:p>
            <a:pPr marL="285750" indent="-285750">
              <a:buFont typeface="Wingdings" panose="05000000000000000000" pitchFamily="2" charset="2"/>
              <a:buChar char="q"/>
            </a:pPr>
            <a:r>
              <a:rPr lang="en-US" dirty="0"/>
              <a:t>Owner(s) name-LISTED and CORRECT</a:t>
            </a:r>
          </a:p>
          <a:p>
            <a:pPr marL="285750" indent="-285750">
              <a:buFont typeface="Wingdings" panose="05000000000000000000" pitchFamily="2" charset="2"/>
              <a:buChar char="q"/>
            </a:pPr>
            <a:r>
              <a:rPr lang="en-US" dirty="0"/>
              <a:t>Address-LISTED and CORRECT</a:t>
            </a:r>
          </a:p>
          <a:p>
            <a:pPr marL="742950" lvl="1" indent="-285750">
              <a:buFont typeface="Wingdings" panose="05000000000000000000" pitchFamily="2" charset="2"/>
              <a:buChar char="q"/>
            </a:pPr>
            <a:r>
              <a:rPr lang="en-US" dirty="0"/>
              <a:t>Address is valid for the next 6-8 weeks (use another address if leaving current address)</a:t>
            </a:r>
          </a:p>
          <a:p>
            <a:pPr marL="742950" lvl="1" indent="-285750">
              <a:buFont typeface="Wingdings" panose="05000000000000000000" pitchFamily="2" charset="2"/>
              <a:buChar char="q"/>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VERFIFY how envelope should be addressed if using a friend or family’s address (see nex</a:t>
            </a:r>
            <a:r>
              <a:rPr lang="en-US" kern="100" dirty="0">
                <a:latin typeface="Calibri" panose="020F0502020204030204" pitchFamily="34" charset="0"/>
                <a:ea typeface="Calibri" panose="020F0502020204030204" pitchFamily="34" charset="0"/>
                <a:cs typeface="Times New Roman" panose="02020603050405020304" pitchFamily="18" charset="0"/>
              </a:rPr>
              <a:t>t slide)</a:t>
            </a:r>
            <a:endParaRPr lang="en-US" dirty="0"/>
          </a:p>
          <a:p>
            <a:pPr marL="285750" indent="-285750">
              <a:buFont typeface="Wingdings" panose="05000000000000000000" pitchFamily="2" charset="2"/>
              <a:buChar char="q"/>
            </a:pPr>
            <a:r>
              <a:rPr lang="en-US" dirty="0"/>
              <a:t>Phone Number – LISTED and CORRECT</a:t>
            </a:r>
          </a:p>
          <a:p>
            <a:pPr marL="285750" indent="-285750">
              <a:buFont typeface="Wingdings" panose="05000000000000000000" pitchFamily="2" charset="2"/>
              <a:buChar char="q"/>
            </a:pPr>
            <a:r>
              <a:rPr lang="en-US" dirty="0"/>
              <a:t>Email - LISTED and CORRECT</a:t>
            </a:r>
          </a:p>
          <a:p>
            <a:pPr marL="285750" indent="-285750">
              <a:buFont typeface="Wingdings" panose="05000000000000000000" pitchFamily="2" charset="2"/>
              <a:buChar char="q"/>
            </a:pPr>
            <a:r>
              <a:rPr lang="en-US" dirty="0"/>
              <a:t>OWNER’S INITIALS off to the side is okay if it is small</a:t>
            </a:r>
          </a:p>
          <a:p>
            <a:pPr marL="285750" indent="-285750">
              <a:buFont typeface="Wingdings" panose="05000000000000000000" pitchFamily="2" charset="2"/>
              <a:buChar char="q"/>
            </a:pPr>
            <a:r>
              <a:rPr lang="en-US" dirty="0"/>
              <a:t>This is an official document DO NOT make any stray marks</a:t>
            </a:r>
          </a:p>
        </p:txBody>
      </p:sp>
      <p:sp>
        <p:nvSpPr>
          <p:cNvPr id="12" name="Rectangle 11">
            <a:extLst>
              <a:ext uri="{FF2B5EF4-FFF2-40B4-BE49-F238E27FC236}">
                <a16:creationId xmlns:a16="http://schemas.microsoft.com/office/drawing/2014/main" id="{350DE057-39FC-EE51-B830-81A28B2D3A6F}"/>
              </a:ext>
            </a:extLst>
          </p:cNvPr>
          <p:cNvSpPr/>
          <p:nvPr/>
        </p:nvSpPr>
        <p:spPr>
          <a:xfrm>
            <a:off x="721894" y="2478504"/>
            <a:ext cx="3116179" cy="721895"/>
          </a:xfrm>
          <a:prstGeom prst="rect">
            <a:avLst/>
          </a:prstGeom>
          <a:solidFill>
            <a:srgbClr val="FFFF00">
              <a:alpha val="36000"/>
            </a:srgbClr>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7769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2" y="357989"/>
            <a:ext cx="8515348" cy="620419"/>
          </a:xfrm>
        </p:spPr>
        <p:txBody>
          <a:bodyPr/>
          <a:lstStyle/>
          <a:p>
            <a:r>
              <a:rPr lang="en-US" dirty="0"/>
              <a:t>Request for FAVN-OIE Rabies Antibody Test</a:t>
            </a:r>
          </a:p>
        </p:txBody>
      </p:sp>
      <p:sp>
        <p:nvSpPr>
          <p:cNvPr id="4" name="Content Placeholder 39"/>
          <p:cNvSpPr>
            <a:spLocks noGrp="1"/>
          </p:cNvSpPr>
          <p:nvPr>
            <p:ph idx="1"/>
          </p:nvPr>
        </p:nvSpPr>
        <p:spPr>
          <a:xfrm>
            <a:off x="628652" y="1117600"/>
            <a:ext cx="3989843" cy="4703763"/>
          </a:xfrm>
          <a:noFill/>
          <a:ln>
            <a:noFill/>
          </a:ln>
        </p:spPr>
        <p:txBody>
          <a:bodyPr/>
          <a:lstStyle/>
          <a:p>
            <a:endParaRPr lang="en-US" dirty="0">
              <a:solidFill>
                <a:srgbClr val="3D3D3D"/>
              </a:solidFill>
              <a:ea typeface="Times New Roman" panose="02020603050405020304" pitchFamily="18" charset="0"/>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stretch>
            <a:fillRect/>
          </a:stretch>
        </p:blipFill>
        <p:spPr>
          <a:xfrm>
            <a:off x="3589176" y="0"/>
            <a:ext cx="2060627" cy="377985"/>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id="{0B08E336-8DB3-0B13-739C-35EDF7E50FD9}"/>
              </a:ext>
            </a:extLst>
          </p:cNvPr>
          <p:cNvPicPr>
            <a:picLocks noChangeAspect="1"/>
          </p:cNvPicPr>
          <p:nvPr/>
        </p:nvPicPr>
        <p:blipFill rotWithShape="1">
          <a:blip r:embed="rId4">
            <a:extLst>
              <a:ext uri="{28A0092B-C50C-407E-A947-70E740481C1C}">
                <a14:useLocalDpi xmlns:a14="http://schemas.microsoft.com/office/drawing/2010/main" val="0"/>
              </a:ext>
            </a:extLst>
          </a:blip>
          <a:srcRect l="29310" t="12908" r="30575" b="1776"/>
          <a:stretch/>
        </p:blipFill>
        <p:spPr>
          <a:xfrm>
            <a:off x="281553" y="1120775"/>
            <a:ext cx="3989843" cy="5101405"/>
          </a:xfrm>
          <a:prstGeom prst="rect">
            <a:avLst/>
          </a:prstGeom>
          <a:ln>
            <a:solidFill>
              <a:schemeClr val="tx1"/>
            </a:solidFill>
          </a:ln>
        </p:spPr>
      </p:pic>
      <p:sp>
        <p:nvSpPr>
          <p:cNvPr id="5" name="TextBox 4">
            <a:extLst>
              <a:ext uri="{FF2B5EF4-FFF2-40B4-BE49-F238E27FC236}">
                <a16:creationId xmlns:a16="http://schemas.microsoft.com/office/drawing/2014/main" id="{109BDC75-0042-AD08-9F93-6C226E16F0D8}"/>
              </a:ext>
            </a:extLst>
          </p:cNvPr>
          <p:cNvSpPr txBox="1"/>
          <p:nvPr/>
        </p:nvSpPr>
        <p:spPr>
          <a:xfrm>
            <a:off x="4340576" y="1194435"/>
            <a:ext cx="4495800" cy="923330"/>
          </a:xfrm>
          <a:prstGeom prst="rect">
            <a:avLst/>
          </a:prstGeom>
          <a:noFill/>
        </p:spPr>
        <p:txBody>
          <a:bodyPr wrap="square" rtlCol="0">
            <a:spAutoFit/>
          </a:bodyPr>
          <a:lstStyle/>
          <a:p>
            <a:pPr algn="ctr"/>
            <a:r>
              <a:rPr lang="en-US" dirty="0"/>
              <a:t>If a Client is using a Friend/Family’s Address </a:t>
            </a:r>
          </a:p>
          <a:p>
            <a:pPr algn="ctr"/>
            <a:r>
              <a:rPr lang="en-US" b="1" dirty="0"/>
              <a:t>Please include a note </a:t>
            </a:r>
          </a:p>
          <a:p>
            <a:pPr algn="ctr"/>
            <a:r>
              <a:rPr lang="en-US" b="1" dirty="0"/>
              <a:t>stating how to address the envelope</a:t>
            </a:r>
          </a:p>
        </p:txBody>
      </p:sp>
      <p:sp>
        <p:nvSpPr>
          <p:cNvPr id="11" name="TextBox 10">
            <a:extLst>
              <a:ext uri="{FF2B5EF4-FFF2-40B4-BE49-F238E27FC236}">
                <a16:creationId xmlns:a16="http://schemas.microsoft.com/office/drawing/2014/main" id="{32E14903-5DCE-7C69-D595-D9625DBC4012}"/>
              </a:ext>
            </a:extLst>
          </p:cNvPr>
          <p:cNvSpPr txBox="1"/>
          <p:nvPr/>
        </p:nvSpPr>
        <p:spPr>
          <a:xfrm>
            <a:off x="4340576" y="5155131"/>
            <a:ext cx="4495800" cy="369332"/>
          </a:xfrm>
          <a:prstGeom prst="rect">
            <a:avLst/>
          </a:prstGeom>
          <a:noFill/>
        </p:spPr>
        <p:txBody>
          <a:bodyPr wrap="square" rtlCol="0">
            <a:spAutoFit/>
          </a:bodyPr>
          <a:lstStyle/>
          <a:p>
            <a:pPr algn="ctr"/>
            <a:r>
              <a:rPr lang="en-US" dirty="0">
                <a:solidFill>
                  <a:srgbClr val="FF0000"/>
                </a:solidFill>
                <a:highlight>
                  <a:srgbClr val="FFFF00"/>
                </a:highlight>
              </a:rPr>
              <a:t>WE </a:t>
            </a:r>
            <a:r>
              <a:rPr lang="en-US" b="1" dirty="0">
                <a:solidFill>
                  <a:srgbClr val="FF0000"/>
                </a:solidFill>
                <a:highlight>
                  <a:srgbClr val="FFFF00"/>
                </a:highlight>
              </a:rPr>
              <a:t>DO NOT FEDEX </a:t>
            </a:r>
            <a:r>
              <a:rPr lang="en-US" dirty="0">
                <a:solidFill>
                  <a:srgbClr val="FF0000"/>
                </a:solidFill>
                <a:highlight>
                  <a:srgbClr val="FFFF00"/>
                </a:highlight>
              </a:rPr>
              <a:t>TO </a:t>
            </a:r>
            <a:r>
              <a:rPr lang="en-US" b="1" dirty="0">
                <a:solidFill>
                  <a:srgbClr val="FF0000"/>
                </a:solidFill>
                <a:highlight>
                  <a:srgbClr val="FFFF00"/>
                </a:highlight>
              </a:rPr>
              <a:t>APO/FPO </a:t>
            </a:r>
            <a:r>
              <a:rPr lang="en-US" dirty="0">
                <a:solidFill>
                  <a:srgbClr val="FF0000"/>
                </a:solidFill>
                <a:highlight>
                  <a:srgbClr val="FFFF00"/>
                </a:highlight>
              </a:rPr>
              <a:t>ADDRESSES</a:t>
            </a:r>
          </a:p>
        </p:txBody>
      </p:sp>
      <p:sp>
        <p:nvSpPr>
          <p:cNvPr id="10" name="TextBox 9">
            <a:extLst>
              <a:ext uri="{FF2B5EF4-FFF2-40B4-BE49-F238E27FC236}">
                <a16:creationId xmlns:a16="http://schemas.microsoft.com/office/drawing/2014/main" id="{3051E22D-D2F2-EE00-B9D9-3196BD125746}"/>
              </a:ext>
            </a:extLst>
          </p:cNvPr>
          <p:cNvSpPr txBox="1"/>
          <p:nvPr/>
        </p:nvSpPr>
        <p:spPr>
          <a:xfrm>
            <a:off x="4492572" y="2185361"/>
            <a:ext cx="2196986" cy="1477328"/>
          </a:xfrm>
          <a:prstGeom prst="rect">
            <a:avLst/>
          </a:prstGeom>
          <a:noFill/>
        </p:spPr>
        <p:txBody>
          <a:bodyPr wrap="square" rtlCol="0">
            <a:spAutoFit/>
          </a:bodyPr>
          <a:lstStyle/>
          <a:p>
            <a:pPr algn="ctr"/>
            <a:r>
              <a:rPr lang="en-US" b="1" u="sng" dirty="0"/>
              <a:t>Example 1</a:t>
            </a:r>
          </a:p>
          <a:p>
            <a:pPr algn="ctr"/>
            <a:r>
              <a:rPr lang="en-US" dirty="0"/>
              <a:t>Client’s Name</a:t>
            </a:r>
          </a:p>
          <a:p>
            <a:pPr algn="ctr"/>
            <a:r>
              <a:rPr lang="en-US" dirty="0"/>
              <a:t>In C/O John Doe</a:t>
            </a:r>
          </a:p>
          <a:p>
            <a:pPr algn="ctr"/>
            <a:r>
              <a:rPr lang="en-US" dirty="0"/>
              <a:t>123 ABC St.</a:t>
            </a:r>
          </a:p>
          <a:p>
            <a:pPr algn="ctr"/>
            <a:r>
              <a:rPr lang="en-US" dirty="0"/>
              <a:t>ABC Town, AB 12345</a:t>
            </a:r>
          </a:p>
        </p:txBody>
      </p:sp>
      <p:sp>
        <p:nvSpPr>
          <p:cNvPr id="12" name="TextBox 11">
            <a:extLst>
              <a:ext uri="{FF2B5EF4-FFF2-40B4-BE49-F238E27FC236}">
                <a16:creationId xmlns:a16="http://schemas.microsoft.com/office/drawing/2014/main" id="{9A55D27F-991D-D818-5C93-F78B0820F77C}"/>
              </a:ext>
            </a:extLst>
          </p:cNvPr>
          <p:cNvSpPr txBox="1"/>
          <p:nvPr/>
        </p:nvSpPr>
        <p:spPr>
          <a:xfrm>
            <a:off x="6588476" y="2185027"/>
            <a:ext cx="2196986" cy="1477328"/>
          </a:xfrm>
          <a:prstGeom prst="rect">
            <a:avLst/>
          </a:prstGeom>
          <a:noFill/>
        </p:spPr>
        <p:txBody>
          <a:bodyPr wrap="square" rtlCol="0">
            <a:spAutoFit/>
          </a:bodyPr>
          <a:lstStyle/>
          <a:p>
            <a:pPr algn="ctr"/>
            <a:r>
              <a:rPr lang="en-US" b="1" u="sng" dirty="0"/>
              <a:t>Example 2</a:t>
            </a:r>
          </a:p>
          <a:p>
            <a:pPr algn="ctr"/>
            <a:r>
              <a:rPr lang="en-US" dirty="0"/>
              <a:t>Client’s Name</a:t>
            </a:r>
          </a:p>
          <a:p>
            <a:pPr algn="ctr"/>
            <a:r>
              <a:rPr lang="en-US" dirty="0"/>
              <a:t>ATTN: John Doe</a:t>
            </a:r>
          </a:p>
          <a:p>
            <a:pPr algn="ctr"/>
            <a:r>
              <a:rPr lang="en-US" dirty="0"/>
              <a:t>123 ABC St.</a:t>
            </a:r>
          </a:p>
          <a:p>
            <a:pPr algn="ctr"/>
            <a:r>
              <a:rPr lang="en-US" dirty="0"/>
              <a:t>ABC Town, AB 12345</a:t>
            </a:r>
          </a:p>
        </p:txBody>
      </p:sp>
      <p:sp>
        <p:nvSpPr>
          <p:cNvPr id="13" name="TextBox 12">
            <a:extLst>
              <a:ext uri="{FF2B5EF4-FFF2-40B4-BE49-F238E27FC236}">
                <a16:creationId xmlns:a16="http://schemas.microsoft.com/office/drawing/2014/main" id="{278516C3-945A-4742-DA6B-095C95F05F94}"/>
              </a:ext>
            </a:extLst>
          </p:cNvPr>
          <p:cNvSpPr txBox="1"/>
          <p:nvPr/>
        </p:nvSpPr>
        <p:spPr>
          <a:xfrm>
            <a:off x="4886326" y="3815610"/>
            <a:ext cx="3250060" cy="1200329"/>
          </a:xfrm>
          <a:prstGeom prst="rect">
            <a:avLst/>
          </a:prstGeom>
          <a:noFill/>
        </p:spPr>
        <p:txBody>
          <a:bodyPr wrap="square" rtlCol="0">
            <a:spAutoFit/>
          </a:bodyPr>
          <a:lstStyle/>
          <a:p>
            <a:pPr algn="ctr"/>
            <a:r>
              <a:rPr lang="en-US" b="1" u="sng" dirty="0"/>
              <a:t>Example 3</a:t>
            </a:r>
          </a:p>
          <a:p>
            <a:pPr algn="ctr"/>
            <a:r>
              <a:rPr lang="en-US" dirty="0"/>
              <a:t>(Client’s) Friend/Family’s Name</a:t>
            </a:r>
          </a:p>
          <a:p>
            <a:pPr algn="ctr"/>
            <a:r>
              <a:rPr lang="en-US" dirty="0"/>
              <a:t>123 ABC St.</a:t>
            </a:r>
          </a:p>
          <a:p>
            <a:pPr algn="ctr"/>
            <a:r>
              <a:rPr lang="en-US" dirty="0"/>
              <a:t>ABC Town, AB 12345</a:t>
            </a:r>
          </a:p>
        </p:txBody>
      </p:sp>
      <p:sp>
        <p:nvSpPr>
          <p:cNvPr id="14" name="Rectangle 13">
            <a:extLst>
              <a:ext uri="{FF2B5EF4-FFF2-40B4-BE49-F238E27FC236}">
                <a16:creationId xmlns:a16="http://schemas.microsoft.com/office/drawing/2014/main" id="{DE72752F-1EBE-47DE-0C6C-54EF8A0B9FE2}"/>
              </a:ext>
            </a:extLst>
          </p:cNvPr>
          <p:cNvSpPr/>
          <p:nvPr/>
        </p:nvSpPr>
        <p:spPr>
          <a:xfrm>
            <a:off x="721894" y="2478504"/>
            <a:ext cx="3116179" cy="721895"/>
          </a:xfrm>
          <a:prstGeom prst="rect">
            <a:avLst/>
          </a:prstGeom>
          <a:solidFill>
            <a:srgbClr val="FFFF00">
              <a:alpha val="36000"/>
            </a:srgbClr>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1187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2" y="357989"/>
            <a:ext cx="8515348" cy="620419"/>
          </a:xfrm>
        </p:spPr>
        <p:txBody>
          <a:bodyPr/>
          <a:lstStyle/>
          <a:p>
            <a:r>
              <a:rPr lang="en-US" dirty="0"/>
              <a:t>Request for FAVN-OIE Rabies Antibody Test</a:t>
            </a:r>
          </a:p>
        </p:txBody>
      </p:sp>
      <p:sp>
        <p:nvSpPr>
          <p:cNvPr id="4" name="Content Placeholder 39"/>
          <p:cNvSpPr>
            <a:spLocks noGrp="1"/>
          </p:cNvSpPr>
          <p:nvPr>
            <p:ph idx="1"/>
          </p:nvPr>
        </p:nvSpPr>
        <p:spPr>
          <a:xfrm>
            <a:off x="628652" y="1117600"/>
            <a:ext cx="3989843" cy="4703763"/>
          </a:xfrm>
          <a:noFill/>
          <a:ln>
            <a:noFill/>
          </a:ln>
        </p:spPr>
        <p:txBody>
          <a:bodyPr/>
          <a:lstStyle/>
          <a:p>
            <a:endParaRPr lang="en-US" dirty="0">
              <a:solidFill>
                <a:srgbClr val="3D3D3D"/>
              </a:solidFill>
              <a:ea typeface="Times New Roman" panose="02020603050405020304" pitchFamily="18" charset="0"/>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stretch>
            <a:fillRect/>
          </a:stretch>
        </p:blipFill>
        <p:spPr>
          <a:xfrm>
            <a:off x="3589176" y="0"/>
            <a:ext cx="2060627" cy="377985"/>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id="{0B08E336-8DB3-0B13-739C-35EDF7E50FD9}"/>
              </a:ext>
            </a:extLst>
          </p:cNvPr>
          <p:cNvPicPr>
            <a:picLocks noChangeAspect="1"/>
          </p:cNvPicPr>
          <p:nvPr/>
        </p:nvPicPr>
        <p:blipFill rotWithShape="1">
          <a:blip r:embed="rId4">
            <a:extLst>
              <a:ext uri="{28A0092B-C50C-407E-A947-70E740481C1C}">
                <a14:useLocalDpi xmlns:a14="http://schemas.microsoft.com/office/drawing/2010/main" val="0"/>
              </a:ext>
            </a:extLst>
          </a:blip>
          <a:srcRect l="29310" t="12908" r="30575" b="1776"/>
          <a:stretch/>
        </p:blipFill>
        <p:spPr>
          <a:xfrm>
            <a:off x="281553" y="1120775"/>
            <a:ext cx="3989843" cy="5101405"/>
          </a:xfrm>
          <a:prstGeom prst="rect">
            <a:avLst/>
          </a:prstGeom>
          <a:ln>
            <a:solidFill>
              <a:schemeClr val="tx1"/>
            </a:solidFill>
          </a:ln>
        </p:spPr>
      </p:pic>
      <p:graphicFrame>
        <p:nvGraphicFramePr>
          <p:cNvPr id="3" name="Table 2">
            <a:extLst>
              <a:ext uri="{FF2B5EF4-FFF2-40B4-BE49-F238E27FC236}">
                <a16:creationId xmlns:a16="http://schemas.microsoft.com/office/drawing/2014/main" id="{43F01795-56B6-DCEB-34A8-1C4CA1CB5640}"/>
              </a:ext>
            </a:extLst>
          </p:cNvPr>
          <p:cNvGraphicFramePr>
            <a:graphicFrameLocks noGrp="1"/>
          </p:cNvGraphicFramePr>
          <p:nvPr>
            <p:extLst>
              <p:ext uri="{D42A27DB-BD31-4B8C-83A1-F6EECF244321}">
                <p14:modId xmlns:p14="http://schemas.microsoft.com/office/powerpoint/2010/main" val="513331123"/>
              </p:ext>
            </p:extLst>
          </p:nvPr>
        </p:nvGraphicFramePr>
        <p:xfrm>
          <a:off x="4477261" y="1070737"/>
          <a:ext cx="4495800" cy="1789449"/>
        </p:xfrm>
        <a:graphic>
          <a:graphicData uri="http://schemas.openxmlformats.org/drawingml/2006/table">
            <a:tbl>
              <a:tblPr firstRow="1" bandRow="1">
                <a:tableStyleId>{5C22544A-7EE6-4342-B048-85BDC9FD1C3A}</a:tableStyleId>
              </a:tblPr>
              <a:tblGrid>
                <a:gridCol w="2247900">
                  <a:extLst>
                    <a:ext uri="{9D8B030D-6E8A-4147-A177-3AD203B41FA5}">
                      <a16:colId xmlns:a16="http://schemas.microsoft.com/office/drawing/2014/main" val="4171736138"/>
                    </a:ext>
                  </a:extLst>
                </a:gridCol>
                <a:gridCol w="2247900">
                  <a:extLst>
                    <a:ext uri="{9D8B030D-6E8A-4147-A177-3AD203B41FA5}">
                      <a16:colId xmlns:a16="http://schemas.microsoft.com/office/drawing/2014/main" val="3752630606"/>
                    </a:ext>
                  </a:extLst>
                </a:gridCol>
              </a:tblGrid>
              <a:tr h="608413">
                <a:tc>
                  <a:txBody>
                    <a:bodyPr/>
                    <a:lstStyle/>
                    <a:p>
                      <a:pPr algn="ctr"/>
                      <a:r>
                        <a:rPr lang="en-US" sz="2800" b="1" dirty="0">
                          <a:solidFill>
                            <a:srgbClr val="00B050"/>
                          </a:solidFill>
                        </a:rPr>
                        <a:t>DO’s</a:t>
                      </a:r>
                    </a:p>
                  </a:txBody>
                  <a:tcPr>
                    <a:noFill/>
                  </a:tcPr>
                </a:tc>
                <a:tc>
                  <a:txBody>
                    <a:bodyPr/>
                    <a:lstStyle/>
                    <a:p>
                      <a:pPr algn="ctr"/>
                      <a:r>
                        <a:rPr lang="en-US" sz="2800" dirty="0">
                          <a:solidFill>
                            <a:srgbClr val="FF0000"/>
                          </a:solidFill>
                        </a:rPr>
                        <a:t>DON’Ts</a:t>
                      </a:r>
                    </a:p>
                  </a:txBody>
                  <a:tcPr>
                    <a:noFill/>
                  </a:tcPr>
                </a:tc>
                <a:extLst>
                  <a:ext uri="{0D108BD9-81ED-4DB2-BD59-A6C34878D82A}">
                    <a16:rowId xmlns:a16="http://schemas.microsoft.com/office/drawing/2014/main" val="2753934910"/>
                  </a:ext>
                </a:extLst>
              </a:tr>
              <a:tr h="1181036">
                <a:tc>
                  <a:txBody>
                    <a:bodyPr/>
                    <a:lstStyle/>
                    <a:p>
                      <a:pPr algn="ctr"/>
                      <a:r>
                        <a:rPr lang="en-US" sz="1400" dirty="0"/>
                        <a:t>Animal Information:</a:t>
                      </a:r>
                    </a:p>
                    <a:p>
                      <a:pPr algn="ctr"/>
                      <a:r>
                        <a:rPr lang="en-US" sz="1400" dirty="0"/>
                        <a:t>Microchip Number(s) is </a:t>
                      </a:r>
                      <a:r>
                        <a:rPr lang="en-US" sz="1400" b="1" dirty="0"/>
                        <a:t>ACCURATE </a:t>
                      </a:r>
                    </a:p>
                    <a:p>
                      <a:pPr algn="ctr"/>
                      <a:r>
                        <a:rPr lang="en-US" sz="1400" b="1" dirty="0"/>
                        <a:t>15 </a:t>
                      </a:r>
                      <a:r>
                        <a:rPr lang="en-US" sz="1400" b="0" dirty="0"/>
                        <a:t>Digits</a:t>
                      </a:r>
                    </a:p>
                    <a:p>
                      <a:pPr algn="ctr"/>
                      <a:r>
                        <a:rPr lang="en-US" sz="1400" b="0" dirty="0"/>
                        <a:t>AVID</a:t>
                      </a:r>
                      <a:r>
                        <a:rPr lang="en-US" sz="1400" b="1" dirty="0"/>
                        <a:t> 9 </a:t>
                      </a:r>
                      <a:r>
                        <a:rPr lang="en-US" sz="1400" b="0" dirty="0"/>
                        <a:t>Digits</a:t>
                      </a:r>
                      <a:endParaRPr lang="en-US" sz="1400" dirty="0"/>
                    </a:p>
                  </a:txBody>
                  <a:tcPr anchor="ctr">
                    <a:solidFill>
                      <a:schemeClr val="accent1">
                        <a:lumMod val="40000"/>
                        <a:lumOff val="60000"/>
                      </a:schemeClr>
                    </a:solidFill>
                  </a:tcPr>
                </a:tc>
                <a:tc>
                  <a:txBody>
                    <a:bodyPr/>
                    <a:lstStyle/>
                    <a:p>
                      <a:pPr algn="ctr"/>
                      <a:r>
                        <a:rPr lang="en-US" sz="1400" b="0" dirty="0"/>
                        <a:t>INACCURATE MICROCHIP </a:t>
                      </a:r>
                    </a:p>
                    <a:p>
                      <a:pPr algn="ctr"/>
                      <a:r>
                        <a:rPr lang="en-US" sz="1400" b="1" dirty="0"/>
                        <a:t>14 or 16 NUMBERS</a:t>
                      </a:r>
                    </a:p>
                    <a:p>
                      <a:pPr algn="ctr"/>
                      <a:endParaRPr lang="en-US" sz="1400" b="1" dirty="0"/>
                    </a:p>
                    <a:p>
                      <a:pPr algn="ctr"/>
                      <a:r>
                        <a:rPr lang="en-US" sz="1400" b="1" dirty="0">
                          <a:highlight>
                            <a:srgbClr val="FFFF00"/>
                          </a:highlight>
                        </a:rPr>
                        <a:t>NO MICROCHIP =</a:t>
                      </a:r>
                    </a:p>
                    <a:p>
                      <a:pPr algn="ctr"/>
                      <a:r>
                        <a:rPr lang="en-US" sz="1400" b="1" dirty="0">
                          <a:highlight>
                            <a:srgbClr val="FFFF00"/>
                          </a:highlight>
                        </a:rPr>
                        <a:t>INVALID FAVN</a:t>
                      </a:r>
                    </a:p>
                  </a:txBody>
                  <a:tcPr>
                    <a:solidFill>
                      <a:schemeClr val="accent1">
                        <a:lumMod val="40000"/>
                        <a:lumOff val="60000"/>
                      </a:schemeClr>
                    </a:solidFill>
                  </a:tcPr>
                </a:tc>
                <a:extLst>
                  <a:ext uri="{0D108BD9-81ED-4DB2-BD59-A6C34878D82A}">
                    <a16:rowId xmlns:a16="http://schemas.microsoft.com/office/drawing/2014/main" val="360655341"/>
                  </a:ext>
                </a:extLst>
              </a:tr>
            </a:tbl>
          </a:graphicData>
        </a:graphic>
      </p:graphicFrame>
      <p:sp>
        <p:nvSpPr>
          <p:cNvPr id="5" name="TextBox 4">
            <a:extLst>
              <a:ext uri="{FF2B5EF4-FFF2-40B4-BE49-F238E27FC236}">
                <a16:creationId xmlns:a16="http://schemas.microsoft.com/office/drawing/2014/main" id="{109BDC75-0042-AD08-9F93-6C226E16F0D8}"/>
              </a:ext>
            </a:extLst>
          </p:cNvPr>
          <p:cNvSpPr txBox="1"/>
          <p:nvPr/>
        </p:nvSpPr>
        <p:spPr>
          <a:xfrm>
            <a:off x="4397269" y="2866219"/>
            <a:ext cx="4434558" cy="1015663"/>
          </a:xfrm>
          <a:prstGeom prst="rect">
            <a:avLst/>
          </a:prstGeom>
          <a:noFill/>
        </p:spPr>
        <p:txBody>
          <a:bodyPr wrap="square" rtlCol="0">
            <a:spAutoFit/>
          </a:bodyPr>
          <a:lstStyle/>
          <a:p>
            <a:pPr algn="ctr"/>
            <a:r>
              <a:rPr lang="en-US" sz="1200" b="1" dirty="0"/>
              <a:t>ACCEPTABLE FORMATS:</a:t>
            </a:r>
          </a:p>
          <a:p>
            <a:pPr algn="ctr"/>
            <a:r>
              <a:rPr lang="en-US" sz="1200" dirty="0"/>
              <a:t>Spaced out in three’s: </a:t>
            </a:r>
            <a:r>
              <a:rPr lang="en-US" sz="1200" b="1" dirty="0"/>
              <a:t>123 456 789 123 466</a:t>
            </a:r>
          </a:p>
          <a:p>
            <a:pPr algn="ctr"/>
            <a:r>
              <a:rPr lang="en-US" sz="1200" dirty="0"/>
              <a:t>All Together: </a:t>
            </a:r>
            <a:r>
              <a:rPr lang="en-US" sz="1200" b="1" dirty="0"/>
              <a:t>123456789123456</a:t>
            </a:r>
          </a:p>
          <a:p>
            <a:pPr algn="ctr"/>
            <a:r>
              <a:rPr lang="en-US" sz="1200" dirty="0"/>
              <a:t>Avid Microchip Number:</a:t>
            </a:r>
          </a:p>
          <a:p>
            <a:pPr algn="ctr"/>
            <a:r>
              <a:rPr lang="en-US" sz="1200" b="1" dirty="0"/>
              <a:t>123*456*789</a:t>
            </a:r>
          </a:p>
        </p:txBody>
      </p:sp>
      <p:graphicFrame>
        <p:nvGraphicFramePr>
          <p:cNvPr id="7" name="Table 6">
            <a:extLst>
              <a:ext uri="{FF2B5EF4-FFF2-40B4-BE49-F238E27FC236}">
                <a16:creationId xmlns:a16="http://schemas.microsoft.com/office/drawing/2014/main" id="{5B8095FE-EAFE-A588-9568-8022DAC212C3}"/>
              </a:ext>
            </a:extLst>
          </p:cNvPr>
          <p:cNvGraphicFramePr>
            <a:graphicFrameLocks noGrp="1"/>
          </p:cNvGraphicFramePr>
          <p:nvPr>
            <p:extLst>
              <p:ext uri="{D42A27DB-BD31-4B8C-83A1-F6EECF244321}">
                <p14:modId xmlns:p14="http://schemas.microsoft.com/office/powerpoint/2010/main" val="3520485247"/>
              </p:ext>
            </p:extLst>
          </p:nvPr>
        </p:nvGraphicFramePr>
        <p:xfrm>
          <a:off x="4366647" y="3887914"/>
          <a:ext cx="4495802" cy="1889760"/>
        </p:xfrm>
        <a:graphic>
          <a:graphicData uri="http://schemas.openxmlformats.org/drawingml/2006/table">
            <a:tbl>
              <a:tblPr firstRow="1" bandRow="1">
                <a:tableStyleId>{5C22544A-7EE6-4342-B048-85BDC9FD1C3A}</a:tableStyleId>
              </a:tblPr>
              <a:tblGrid>
                <a:gridCol w="2247901">
                  <a:extLst>
                    <a:ext uri="{9D8B030D-6E8A-4147-A177-3AD203B41FA5}">
                      <a16:colId xmlns:a16="http://schemas.microsoft.com/office/drawing/2014/main" val="1489550189"/>
                    </a:ext>
                  </a:extLst>
                </a:gridCol>
                <a:gridCol w="2247901">
                  <a:extLst>
                    <a:ext uri="{9D8B030D-6E8A-4147-A177-3AD203B41FA5}">
                      <a16:colId xmlns:a16="http://schemas.microsoft.com/office/drawing/2014/main" val="1951851726"/>
                    </a:ext>
                  </a:extLst>
                </a:gridCol>
              </a:tblGrid>
              <a:tr h="620419">
                <a:tc>
                  <a:txBody>
                    <a:bodyPr/>
                    <a:lstStyle/>
                    <a:p>
                      <a:pPr algn="ctr"/>
                      <a:r>
                        <a:rPr lang="en-US" sz="1400" b="0" dirty="0">
                          <a:solidFill>
                            <a:schemeClr val="tx1"/>
                          </a:solidFill>
                        </a:rPr>
                        <a:t>Breed:</a:t>
                      </a:r>
                    </a:p>
                    <a:p>
                      <a:pPr algn="ctr"/>
                      <a:r>
                        <a:rPr lang="en-US" sz="1400" b="0" dirty="0">
                          <a:solidFill>
                            <a:schemeClr val="tx1"/>
                          </a:solidFill>
                        </a:rPr>
                        <a:t>KOREA/JAPAN/GUAM</a:t>
                      </a:r>
                    </a:p>
                    <a:p>
                      <a:pPr algn="ctr"/>
                      <a:r>
                        <a:rPr lang="en-US" sz="1400" b="1" dirty="0">
                          <a:solidFill>
                            <a:schemeClr val="tx1"/>
                          </a:solidFill>
                        </a:rPr>
                        <a:t>Must Be Specific</a:t>
                      </a:r>
                    </a:p>
                  </a:txBody>
                  <a:tcPr>
                    <a:solidFill>
                      <a:schemeClr val="accent1">
                        <a:lumMod val="40000"/>
                        <a:lumOff val="60000"/>
                      </a:schemeClr>
                    </a:solidFill>
                  </a:tcPr>
                </a:tc>
                <a:tc>
                  <a:txBody>
                    <a:bodyPr/>
                    <a:lstStyle/>
                    <a:p>
                      <a:pPr algn="ctr"/>
                      <a:r>
                        <a:rPr lang="en-US" sz="1400" b="1" u="sng" dirty="0">
                          <a:solidFill>
                            <a:schemeClr val="tx1"/>
                          </a:solidFill>
                        </a:rPr>
                        <a:t>Do NOT Put</a:t>
                      </a:r>
                    </a:p>
                    <a:p>
                      <a:pPr algn="ctr"/>
                      <a:r>
                        <a:rPr lang="en-US" sz="1400" b="0" dirty="0">
                          <a:solidFill>
                            <a:schemeClr val="tx1"/>
                          </a:solidFill>
                        </a:rPr>
                        <a:t> Mixed</a:t>
                      </a:r>
                    </a:p>
                    <a:p>
                      <a:pPr algn="ctr"/>
                      <a:r>
                        <a:rPr lang="en-US" sz="1400" b="0" dirty="0">
                          <a:solidFill>
                            <a:schemeClr val="tx1"/>
                          </a:solidFill>
                        </a:rPr>
                        <a:t>Tabby</a:t>
                      </a:r>
                    </a:p>
                    <a:p>
                      <a:pPr algn="ctr"/>
                      <a:r>
                        <a:rPr lang="en-US" sz="1400" b="0" dirty="0">
                          <a:solidFill>
                            <a:schemeClr val="tx1"/>
                          </a:solidFill>
                        </a:rPr>
                        <a:t>Shepherd Mix</a:t>
                      </a:r>
                    </a:p>
                  </a:txBody>
                  <a:tcPr>
                    <a:solidFill>
                      <a:schemeClr val="accent1">
                        <a:lumMod val="40000"/>
                        <a:lumOff val="60000"/>
                      </a:schemeClr>
                    </a:solidFill>
                  </a:tcPr>
                </a:tc>
                <a:extLst>
                  <a:ext uri="{0D108BD9-81ED-4DB2-BD59-A6C34878D82A}">
                    <a16:rowId xmlns:a16="http://schemas.microsoft.com/office/drawing/2014/main" val="478934153"/>
                  </a:ext>
                </a:extLst>
              </a:tr>
              <a:tr h="620419">
                <a:tc>
                  <a:txBody>
                    <a:bodyPr/>
                    <a:lstStyle/>
                    <a:p>
                      <a:pPr algn="ctr"/>
                      <a:r>
                        <a:rPr lang="en-US" sz="1400" b="0" dirty="0">
                          <a:solidFill>
                            <a:schemeClr val="tx1"/>
                          </a:solidFill>
                        </a:rPr>
                        <a:t>Color:</a:t>
                      </a:r>
                    </a:p>
                    <a:p>
                      <a:pPr algn="ctr"/>
                      <a:r>
                        <a:rPr lang="en-US" sz="1400" b="1" dirty="0"/>
                        <a:t>ACCURATE </a:t>
                      </a:r>
                      <a:r>
                        <a:rPr lang="en-US" sz="1400" b="0" dirty="0"/>
                        <a:t>color</a:t>
                      </a:r>
                      <a:endParaRPr lang="en-US" sz="1400" b="0" dirty="0">
                        <a:solidFill>
                          <a:schemeClr val="tx1"/>
                        </a:solidFill>
                      </a:endParaRPr>
                    </a:p>
                  </a:txBody>
                  <a:tcPr>
                    <a:solidFill>
                      <a:schemeClr val="accent1">
                        <a:lumMod val="40000"/>
                        <a:lumOff val="60000"/>
                      </a:schemeClr>
                    </a:solidFill>
                  </a:tcPr>
                </a:tc>
                <a:tc>
                  <a:txBody>
                    <a:bodyPr/>
                    <a:lstStyle/>
                    <a:p>
                      <a:pPr algn="ctr"/>
                      <a:r>
                        <a:rPr lang="en-US" sz="1400" b="1" u="sng" dirty="0">
                          <a:solidFill>
                            <a:schemeClr val="tx1"/>
                          </a:solidFill>
                        </a:rPr>
                        <a:t>Do </a:t>
                      </a:r>
                      <a:r>
                        <a:rPr lang="en-US" sz="1400" b="1" i="0" u="sng" dirty="0">
                          <a:solidFill>
                            <a:schemeClr val="tx1"/>
                          </a:solidFill>
                        </a:rPr>
                        <a:t>NOT Put</a:t>
                      </a:r>
                    </a:p>
                    <a:p>
                      <a:pPr algn="ctr"/>
                      <a:r>
                        <a:rPr lang="en-US" sz="1400" b="0" dirty="0">
                          <a:solidFill>
                            <a:schemeClr val="tx1"/>
                          </a:solidFill>
                        </a:rPr>
                        <a:t> Mixed</a:t>
                      </a:r>
                    </a:p>
                    <a:p>
                      <a:pPr algn="ctr"/>
                      <a:r>
                        <a:rPr lang="en-US" sz="1400" b="0" dirty="0">
                          <a:solidFill>
                            <a:schemeClr val="tx1"/>
                          </a:solidFill>
                        </a:rPr>
                        <a:t>Tabby *must put SPECIFIC color</a:t>
                      </a:r>
                    </a:p>
                  </a:txBody>
                  <a:tcPr>
                    <a:solidFill>
                      <a:schemeClr val="accent1">
                        <a:lumMod val="40000"/>
                        <a:lumOff val="60000"/>
                      </a:schemeClr>
                    </a:solidFill>
                  </a:tcPr>
                </a:tc>
                <a:extLst>
                  <a:ext uri="{0D108BD9-81ED-4DB2-BD59-A6C34878D82A}">
                    <a16:rowId xmlns:a16="http://schemas.microsoft.com/office/drawing/2014/main" val="1032477278"/>
                  </a:ext>
                </a:extLst>
              </a:tr>
            </a:tbl>
          </a:graphicData>
        </a:graphic>
      </p:graphicFrame>
      <p:sp>
        <p:nvSpPr>
          <p:cNvPr id="13" name="Rectangle 12">
            <a:extLst>
              <a:ext uri="{FF2B5EF4-FFF2-40B4-BE49-F238E27FC236}">
                <a16:creationId xmlns:a16="http://schemas.microsoft.com/office/drawing/2014/main" id="{1BB8EFF0-9FBF-6AE9-27F6-F6AB428F0FBB}"/>
              </a:ext>
            </a:extLst>
          </p:cNvPr>
          <p:cNvSpPr/>
          <p:nvPr/>
        </p:nvSpPr>
        <p:spPr>
          <a:xfrm>
            <a:off x="718384" y="3159988"/>
            <a:ext cx="3116179" cy="629960"/>
          </a:xfrm>
          <a:prstGeom prst="rect">
            <a:avLst/>
          </a:prstGeom>
          <a:solidFill>
            <a:srgbClr val="FFFF00">
              <a:alpha val="36000"/>
            </a:srgbClr>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5A541A6-2C5A-F277-9FAF-1000B77DBCC6}"/>
              </a:ext>
            </a:extLst>
          </p:cNvPr>
          <p:cNvSpPr txBox="1"/>
          <p:nvPr/>
        </p:nvSpPr>
        <p:spPr>
          <a:xfrm>
            <a:off x="4477261" y="5868226"/>
            <a:ext cx="3989843" cy="400110"/>
          </a:xfrm>
          <a:prstGeom prst="rect">
            <a:avLst/>
          </a:prstGeom>
          <a:noFill/>
        </p:spPr>
        <p:txBody>
          <a:bodyPr wrap="square" rtlCol="0">
            <a:spAutoFit/>
          </a:bodyPr>
          <a:lstStyle/>
          <a:p>
            <a:r>
              <a:rPr lang="en-US" sz="2000" b="1" dirty="0">
                <a:solidFill>
                  <a:srgbClr val="FF0000"/>
                </a:solidFill>
                <a:highlight>
                  <a:srgbClr val="FFFF00"/>
                </a:highlight>
              </a:rPr>
              <a:t>To be filled out by veterinarian</a:t>
            </a:r>
          </a:p>
        </p:txBody>
      </p:sp>
    </p:spTree>
    <p:extLst>
      <p:ext uri="{BB962C8B-B14F-4D97-AF65-F5344CB8AC3E}">
        <p14:creationId xmlns:p14="http://schemas.microsoft.com/office/powerpoint/2010/main" val="1059187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2" y="357989"/>
            <a:ext cx="8515348" cy="620419"/>
          </a:xfrm>
        </p:spPr>
        <p:txBody>
          <a:bodyPr/>
          <a:lstStyle/>
          <a:p>
            <a:r>
              <a:rPr lang="en-US" dirty="0"/>
              <a:t>Request for FAVN-OIE Rabies Antibody Test</a:t>
            </a:r>
          </a:p>
        </p:txBody>
      </p:sp>
      <p:sp>
        <p:nvSpPr>
          <p:cNvPr id="4" name="Content Placeholder 39"/>
          <p:cNvSpPr>
            <a:spLocks noGrp="1"/>
          </p:cNvSpPr>
          <p:nvPr>
            <p:ph idx="1"/>
          </p:nvPr>
        </p:nvSpPr>
        <p:spPr>
          <a:xfrm>
            <a:off x="628652" y="1117600"/>
            <a:ext cx="3989843" cy="4703763"/>
          </a:xfrm>
          <a:noFill/>
          <a:ln>
            <a:noFill/>
          </a:ln>
        </p:spPr>
        <p:txBody>
          <a:bodyPr/>
          <a:lstStyle/>
          <a:p>
            <a:endParaRPr lang="en-US" dirty="0">
              <a:solidFill>
                <a:srgbClr val="3D3D3D"/>
              </a:solidFill>
              <a:ea typeface="Times New Roman" panose="02020603050405020304" pitchFamily="18" charset="0"/>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stretch>
            <a:fillRect/>
          </a:stretch>
        </p:blipFill>
        <p:spPr>
          <a:xfrm>
            <a:off x="3589176" y="0"/>
            <a:ext cx="2060627" cy="377985"/>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id="{0B08E336-8DB3-0B13-739C-35EDF7E50FD9}"/>
              </a:ext>
            </a:extLst>
          </p:cNvPr>
          <p:cNvPicPr>
            <a:picLocks noChangeAspect="1"/>
          </p:cNvPicPr>
          <p:nvPr/>
        </p:nvPicPr>
        <p:blipFill rotWithShape="1">
          <a:blip r:embed="rId4">
            <a:extLst>
              <a:ext uri="{28A0092B-C50C-407E-A947-70E740481C1C}">
                <a14:useLocalDpi xmlns:a14="http://schemas.microsoft.com/office/drawing/2010/main" val="0"/>
              </a:ext>
            </a:extLst>
          </a:blip>
          <a:srcRect l="29310" t="12908" r="30575" b="1776"/>
          <a:stretch/>
        </p:blipFill>
        <p:spPr>
          <a:xfrm>
            <a:off x="281553" y="1120775"/>
            <a:ext cx="3989843" cy="5101405"/>
          </a:xfrm>
          <a:prstGeom prst="rect">
            <a:avLst/>
          </a:prstGeom>
          <a:ln>
            <a:solidFill>
              <a:schemeClr val="tx1"/>
            </a:solidFill>
          </a:ln>
        </p:spPr>
      </p:pic>
      <p:sp>
        <p:nvSpPr>
          <p:cNvPr id="8" name="TextBox 7">
            <a:extLst>
              <a:ext uri="{FF2B5EF4-FFF2-40B4-BE49-F238E27FC236}">
                <a16:creationId xmlns:a16="http://schemas.microsoft.com/office/drawing/2014/main" id="{F5BCF8B0-0B17-1070-BD1D-3220E655527D}"/>
              </a:ext>
            </a:extLst>
          </p:cNvPr>
          <p:cNvSpPr txBox="1"/>
          <p:nvPr/>
        </p:nvSpPr>
        <p:spPr>
          <a:xfrm>
            <a:off x="4366647" y="1496292"/>
            <a:ext cx="4352480" cy="646331"/>
          </a:xfrm>
          <a:prstGeom prst="rect">
            <a:avLst/>
          </a:prstGeom>
          <a:noFill/>
        </p:spPr>
        <p:txBody>
          <a:bodyPr wrap="square" rtlCol="0">
            <a:spAutoFit/>
          </a:bodyPr>
          <a:lstStyle/>
          <a:p>
            <a:pPr algn="ctr"/>
            <a:r>
              <a:rPr lang="en-US" dirty="0">
                <a:highlight>
                  <a:srgbClr val="FFFF00"/>
                </a:highlight>
              </a:rPr>
              <a:t>Please have the client(s)</a:t>
            </a:r>
          </a:p>
          <a:p>
            <a:pPr algn="ctr"/>
            <a:r>
              <a:rPr lang="en-US" dirty="0">
                <a:highlight>
                  <a:srgbClr val="FFFF00"/>
                </a:highlight>
              </a:rPr>
              <a:t> </a:t>
            </a:r>
            <a:r>
              <a:rPr lang="en-US" sz="1600" b="1" dirty="0">
                <a:highlight>
                  <a:srgbClr val="FFFF00"/>
                </a:highlight>
              </a:rPr>
              <a:t>CONFIRM </a:t>
            </a:r>
            <a:r>
              <a:rPr lang="en-US" sz="1600" dirty="0">
                <a:highlight>
                  <a:srgbClr val="FFFF00"/>
                </a:highlight>
              </a:rPr>
              <a:t>all </a:t>
            </a:r>
            <a:r>
              <a:rPr lang="en-US" sz="1600" b="1" dirty="0">
                <a:highlight>
                  <a:srgbClr val="FFFF00"/>
                </a:highlight>
              </a:rPr>
              <a:t>ANIMAL INFORMATION </a:t>
            </a:r>
            <a:r>
              <a:rPr lang="en-US" sz="1600" dirty="0">
                <a:highlight>
                  <a:srgbClr val="FFFF00"/>
                </a:highlight>
              </a:rPr>
              <a:t>is </a:t>
            </a:r>
            <a:r>
              <a:rPr lang="en-US" sz="1600" b="1" dirty="0">
                <a:highlight>
                  <a:srgbClr val="FFFF00"/>
                </a:highlight>
              </a:rPr>
              <a:t>CORRECT</a:t>
            </a:r>
          </a:p>
        </p:txBody>
      </p:sp>
      <p:sp>
        <p:nvSpPr>
          <p:cNvPr id="10" name="TextBox 9">
            <a:extLst>
              <a:ext uri="{FF2B5EF4-FFF2-40B4-BE49-F238E27FC236}">
                <a16:creationId xmlns:a16="http://schemas.microsoft.com/office/drawing/2014/main" id="{BA754DAD-EF83-F754-3A3C-EB2D169F1A4D}"/>
              </a:ext>
            </a:extLst>
          </p:cNvPr>
          <p:cNvSpPr txBox="1"/>
          <p:nvPr/>
        </p:nvSpPr>
        <p:spPr>
          <a:xfrm>
            <a:off x="4572000" y="3075709"/>
            <a:ext cx="4147128" cy="2308324"/>
          </a:xfrm>
          <a:prstGeom prst="rect">
            <a:avLst/>
          </a:prstGeom>
          <a:noFill/>
        </p:spPr>
        <p:txBody>
          <a:bodyPr wrap="square" rtlCol="0">
            <a:spAutoFit/>
          </a:bodyPr>
          <a:lstStyle/>
          <a:p>
            <a:pPr marL="285750" indent="-285750">
              <a:buFont typeface="Wingdings" panose="05000000000000000000" pitchFamily="2" charset="2"/>
              <a:buChar char="q"/>
            </a:pPr>
            <a:r>
              <a:rPr lang="en-US" dirty="0"/>
              <a:t>Pet’s Name LISTED and CORRECT</a:t>
            </a:r>
          </a:p>
          <a:p>
            <a:pPr marL="285750" indent="-285750">
              <a:buFont typeface="Wingdings" panose="05000000000000000000" pitchFamily="2" charset="2"/>
              <a:buChar char="q"/>
            </a:pPr>
            <a:r>
              <a:rPr lang="en-US" dirty="0"/>
              <a:t>Microchip Number LISTED and CORRECT (list all microchips)</a:t>
            </a:r>
          </a:p>
          <a:p>
            <a:pPr marL="285750" indent="-285750">
              <a:buFont typeface="Wingdings" panose="05000000000000000000" pitchFamily="2" charset="2"/>
              <a:buChar char="q"/>
            </a:pPr>
            <a:r>
              <a:rPr lang="en-US" dirty="0"/>
              <a:t>Breed LISTED and CORRECT</a:t>
            </a:r>
          </a:p>
          <a:p>
            <a:pPr marL="285750" indent="-285750">
              <a:buFont typeface="Wingdings" panose="05000000000000000000" pitchFamily="2" charset="2"/>
              <a:buChar char="q"/>
            </a:pPr>
            <a:r>
              <a:rPr lang="en-US" dirty="0"/>
              <a:t>Age LISTED and CORRECT</a:t>
            </a:r>
          </a:p>
          <a:p>
            <a:pPr marL="285750" indent="-285750">
              <a:buFont typeface="Wingdings" panose="05000000000000000000" pitchFamily="2" charset="2"/>
              <a:buChar char="q"/>
            </a:pPr>
            <a:r>
              <a:rPr lang="en-US" dirty="0"/>
              <a:t>Sex LISTED and CORRECT</a:t>
            </a:r>
          </a:p>
          <a:p>
            <a:pPr marL="285750" indent="-285750">
              <a:buFont typeface="Wingdings" panose="05000000000000000000" pitchFamily="2" charset="2"/>
              <a:buChar char="q"/>
            </a:pPr>
            <a:r>
              <a:rPr lang="en-US" dirty="0"/>
              <a:t>Color/Unique Marking LISTED and CORRECT</a:t>
            </a:r>
          </a:p>
        </p:txBody>
      </p:sp>
      <p:sp>
        <p:nvSpPr>
          <p:cNvPr id="11" name="Rectangle 10">
            <a:extLst>
              <a:ext uri="{FF2B5EF4-FFF2-40B4-BE49-F238E27FC236}">
                <a16:creationId xmlns:a16="http://schemas.microsoft.com/office/drawing/2014/main" id="{8F82E4E1-01C5-1A62-DFC6-166C4D26E8A5}"/>
              </a:ext>
            </a:extLst>
          </p:cNvPr>
          <p:cNvSpPr/>
          <p:nvPr/>
        </p:nvSpPr>
        <p:spPr>
          <a:xfrm>
            <a:off x="4362028" y="2192377"/>
            <a:ext cx="4562610" cy="523220"/>
          </a:xfrm>
          <a:prstGeom prst="rect">
            <a:avLst/>
          </a:prstGeom>
          <a:noFill/>
        </p:spPr>
        <p:txBody>
          <a:bodyPr wrap="square" lIns="91440" tIns="45720" rIns="91440" bIns="45720">
            <a:spAutoFit/>
          </a:bodyPr>
          <a:lstStyle/>
          <a:p>
            <a:pPr algn="ctr"/>
            <a:r>
              <a:rPr lang="en-US" sz="28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Animal Information Checklist</a:t>
            </a:r>
          </a:p>
        </p:txBody>
      </p:sp>
      <p:sp>
        <p:nvSpPr>
          <p:cNvPr id="12" name="Rectangle 11">
            <a:extLst>
              <a:ext uri="{FF2B5EF4-FFF2-40B4-BE49-F238E27FC236}">
                <a16:creationId xmlns:a16="http://schemas.microsoft.com/office/drawing/2014/main" id="{968F2843-67D1-A1C7-30BC-48D8CB0C0CDE}"/>
              </a:ext>
            </a:extLst>
          </p:cNvPr>
          <p:cNvSpPr/>
          <p:nvPr/>
        </p:nvSpPr>
        <p:spPr>
          <a:xfrm>
            <a:off x="718384" y="3159988"/>
            <a:ext cx="3116179" cy="629960"/>
          </a:xfrm>
          <a:prstGeom prst="rect">
            <a:avLst/>
          </a:prstGeom>
          <a:solidFill>
            <a:srgbClr val="FFFF00">
              <a:alpha val="36000"/>
            </a:srgbClr>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D34EE8E-FB64-E719-8033-C009FC8C6C95}"/>
              </a:ext>
            </a:extLst>
          </p:cNvPr>
          <p:cNvSpPr txBox="1"/>
          <p:nvPr/>
        </p:nvSpPr>
        <p:spPr>
          <a:xfrm>
            <a:off x="4965593" y="5634182"/>
            <a:ext cx="3448733" cy="400110"/>
          </a:xfrm>
          <a:prstGeom prst="rect">
            <a:avLst/>
          </a:prstGeom>
          <a:noFill/>
        </p:spPr>
        <p:txBody>
          <a:bodyPr wrap="square" rtlCol="0">
            <a:spAutoFit/>
          </a:bodyPr>
          <a:lstStyle/>
          <a:p>
            <a:r>
              <a:rPr lang="en-US" sz="2000" b="1" dirty="0">
                <a:solidFill>
                  <a:srgbClr val="FF0000"/>
                </a:solidFill>
              </a:rPr>
              <a:t>To be filled out by Veterinarian</a:t>
            </a:r>
          </a:p>
        </p:txBody>
      </p:sp>
    </p:spTree>
    <p:extLst>
      <p:ext uri="{BB962C8B-B14F-4D97-AF65-F5344CB8AC3E}">
        <p14:creationId xmlns:p14="http://schemas.microsoft.com/office/powerpoint/2010/main" val="1211429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2" y="357989"/>
            <a:ext cx="8515348" cy="620419"/>
          </a:xfrm>
        </p:spPr>
        <p:txBody>
          <a:bodyPr/>
          <a:lstStyle/>
          <a:p>
            <a:r>
              <a:rPr lang="en-US" dirty="0"/>
              <a:t>Request for FAVN-OIE Rabies Antibody Test</a:t>
            </a:r>
          </a:p>
        </p:txBody>
      </p:sp>
      <p:sp>
        <p:nvSpPr>
          <p:cNvPr id="4" name="Content Placeholder 39"/>
          <p:cNvSpPr>
            <a:spLocks noGrp="1"/>
          </p:cNvSpPr>
          <p:nvPr>
            <p:ph idx="1"/>
          </p:nvPr>
        </p:nvSpPr>
        <p:spPr>
          <a:xfrm>
            <a:off x="628652" y="1117600"/>
            <a:ext cx="3989843" cy="4703763"/>
          </a:xfrm>
          <a:noFill/>
          <a:ln>
            <a:noFill/>
          </a:ln>
        </p:spPr>
        <p:txBody>
          <a:bodyPr/>
          <a:lstStyle/>
          <a:p>
            <a:endParaRPr lang="en-US" dirty="0">
              <a:solidFill>
                <a:srgbClr val="3D3D3D"/>
              </a:solidFill>
              <a:ea typeface="Times New Roman" panose="02020603050405020304" pitchFamily="18" charset="0"/>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stretch>
            <a:fillRect/>
          </a:stretch>
        </p:blipFill>
        <p:spPr>
          <a:xfrm>
            <a:off x="3589176" y="0"/>
            <a:ext cx="2060627" cy="377985"/>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id="{0B08E336-8DB3-0B13-739C-35EDF7E50FD9}"/>
              </a:ext>
            </a:extLst>
          </p:cNvPr>
          <p:cNvPicPr>
            <a:picLocks noChangeAspect="1"/>
          </p:cNvPicPr>
          <p:nvPr/>
        </p:nvPicPr>
        <p:blipFill rotWithShape="1">
          <a:blip r:embed="rId4">
            <a:extLst>
              <a:ext uri="{28A0092B-C50C-407E-A947-70E740481C1C}">
                <a14:useLocalDpi xmlns:a14="http://schemas.microsoft.com/office/drawing/2010/main" val="0"/>
              </a:ext>
            </a:extLst>
          </a:blip>
          <a:srcRect l="29310" t="12908" r="30575" b="1776"/>
          <a:stretch/>
        </p:blipFill>
        <p:spPr>
          <a:xfrm>
            <a:off x="281553" y="1120775"/>
            <a:ext cx="3989843" cy="5101405"/>
          </a:xfrm>
          <a:prstGeom prst="rect">
            <a:avLst/>
          </a:prstGeom>
          <a:ln>
            <a:solidFill>
              <a:schemeClr val="tx1"/>
            </a:solidFill>
          </a:ln>
        </p:spPr>
      </p:pic>
      <p:graphicFrame>
        <p:nvGraphicFramePr>
          <p:cNvPr id="3" name="Table 2">
            <a:extLst>
              <a:ext uri="{FF2B5EF4-FFF2-40B4-BE49-F238E27FC236}">
                <a16:creationId xmlns:a16="http://schemas.microsoft.com/office/drawing/2014/main" id="{43F01795-56B6-DCEB-34A8-1C4CA1CB5640}"/>
              </a:ext>
            </a:extLst>
          </p:cNvPr>
          <p:cNvGraphicFramePr>
            <a:graphicFrameLocks noGrp="1"/>
          </p:cNvGraphicFramePr>
          <p:nvPr>
            <p:extLst>
              <p:ext uri="{D42A27DB-BD31-4B8C-83A1-F6EECF244321}">
                <p14:modId xmlns:p14="http://schemas.microsoft.com/office/powerpoint/2010/main" val="92751420"/>
              </p:ext>
            </p:extLst>
          </p:nvPr>
        </p:nvGraphicFramePr>
        <p:xfrm>
          <a:off x="4366647" y="1101725"/>
          <a:ext cx="4495800" cy="1371600"/>
        </p:xfrm>
        <a:graphic>
          <a:graphicData uri="http://schemas.openxmlformats.org/drawingml/2006/table">
            <a:tbl>
              <a:tblPr firstRow="1" bandRow="1">
                <a:tableStyleId>{5C22544A-7EE6-4342-B048-85BDC9FD1C3A}</a:tableStyleId>
              </a:tblPr>
              <a:tblGrid>
                <a:gridCol w="2247900">
                  <a:extLst>
                    <a:ext uri="{9D8B030D-6E8A-4147-A177-3AD203B41FA5}">
                      <a16:colId xmlns:a16="http://schemas.microsoft.com/office/drawing/2014/main" val="4171736138"/>
                    </a:ext>
                  </a:extLst>
                </a:gridCol>
                <a:gridCol w="2247900">
                  <a:extLst>
                    <a:ext uri="{9D8B030D-6E8A-4147-A177-3AD203B41FA5}">
                      <a16:colId xmlns:a16="http://schemas.microsoft.com/office/drawing/2014/main" val="3752630606"/>
                    </a:ext>
                  </a:extLst>
                </a:gridCol>
              </a:tblGrid>
              <a:tr h="471817">
                <a:tc>
                  <a:txBody>
                    <a:bodyPr/>
                    <a:lstStyle/>
                    <a:p>
                      <a:pPr algn="ctr"/>
                      <a:r>
                        <a:rPr lang="en-US" sz="2800" b="1" dirty="0">
                          <a:solidFill>
                            <a:srgbClr val="00B050"/>
                          </a:solidFill>
                        </a:rPr>
                        <a:t>DO’s</a:t>
                      </a:r>
                    </a:p>
                  </a:txBody>
                  <a:tcPr>
                    <a:noFill/>
                  </a:tcPr>
                </a:tc>
                <a:tc>
                  <a:txBody>
                    <a:bodyPr/>
                    <a:lstStyle/>
                    <a:p>
                      <a:pPr algn="ctr"/>
                      <a:r>
                        <a:rPr lang="en-US" sz="2800" dirty="0">
                          <a:solidFill>
                            <a:srgbClr val="FF0000"/>
                          </a:solidFill>
                        </a:rPr>
                        <a:t>DON’Ts</a:t>
                      </a:r>
                    </a:p>
                  </a:txBody>
                  <a:tcPr>
                    <a:noFill/>
                  </a:tcPr>
                </a:tc>
                <a:extLst>
                  <a:ext uri="{0D108BD9-81ED-4DB2-BD59-A6C34878D82A}">
                    <a16:rowId xmlns:a16="http://schemas.microsoft.com/office/drawing/2014/main" val="2753934910"/>
                  </a:ext>
                </a:extLst>
              </a:tr>
              <a:tr h="574528">
                <a:tc>
                  <a:txBody>
                    <a:bodyPr/>
                    <a:lstStyle/>
                    <a:p>
                      <a:pPr algn="ctr"/>
                      <a:r>
                        <a:rPr lang="en-US" sz="1400" dirty="0"/>
                        <a:t>Submitting Veterinarian:</a:t>
                      </a:r>
                    </a:p>
                    <a:p>
                      <a:pPr algn="ctr"/>
                      <a:r>
                        <a:rPr lang="en-US" b="1" dirty="0"/>
                        <a:t>FILL OUT ALL THE BOXES</a:t>
                      </a:r>
                    </a:p>
                  </a:txBody>
                  <a:tcPr anchor="ctr">
                    <a:solidFill>
                      <a:schemeClr val="accent1">
                        <a:lumMod val="40000"/>
                        <a:lumOff val="60000"/>
                      </a:schemeClr>
                    </a:solidFill>
                  </a:tcPr>
                </a:tc>
                <a:tc>
                  <a:txBody>
                    <a:bodyPr/>
                    <a:lstStyle/>
                    <a:p>
                      <a:pPr algn="ctr"/>
                      <a:r>
                        <a:rPr lang="en-US" sz="1400" b="1" dirty="0"/>
                        <a:t>LEAVE BLANKS</a:t>
                      </a:r>
                    </a:p>
                  </a:txBody>
                  <a:tcPr anchor="ctr">
                    <a:solidFill>
                      <a:schemeClr val="accent1">
                        <a:lumMod val="40000"/>
                        <a:lumOff val="60000"/>
                      </a:schemeClr>
                    </a:solidFill>
                  </a:tcPr>
                </a:tc>
                <a:extLst>
                  <a:ext uri="{0D108BD9-81ED-4DB2-BD59-A6C34878D82A}">
                    <a16:rowId xmlns:a16="http://schemas.microsoft.com/office/drawing/2014/main" val="360655341"/>
                  </a:ext>
                </a:extLst>
              </a:tr>
            </a:tbl>
          </a:graphicData>
        </a:graphic>
      </p:graphicFrame>
      <p:sp>
        <p:nvSpPr>
          <p:cNvPr id="5" name="TextBox 4">
            <a:extLst>
              <a:ext uri="{FF2B5EF4-FFF2-40B4-BE49-F238E27FC236}">
                <a16:creationId xmlns:a16="http://schemas.microsoft.com/office/drawing/2014/main" id="{109BDC75-0042-AD08-9F93-6C226E16F0D8}"/>
              </a:ext>
            </a:extLst>
          </p:cNvPr>
          <p:cNvSpPr txBox="1"/>
          <p:nvPr/>
        </p:nvSpPr>
        <p:spPr>
          <a:xfrm>
            <a:off x="4366647" y="2612517"/>
            <a:ext cx="4434558" cy="707886"/>
          </a:xfrm>
          <a:prstGeom prst="rect">
            <a:avLst/>
          </a:prstGeom>
          <a:noFill/>
        </p:spPr>
        <p:txBody>
          <a:bodyPr wrap="square" rtlCol="0">
            <a:spAutoFit/>
          </a:bodyPr>
          <a:lstStyle/>
          <a:p>
            <a:pPr algn="ctr"/>
            <a:r>
              <a:rPr lang="en-US" sz="2000" b="1" dirty="0"/>
              <a:t>PLEASE WRITE IN CLINIC CODE</a:t>
            </a:r>
          </a:p>
          <a:p>
            <a:pPr algn="ctr"/>
            <a:r>
              <a:rPr lang="en-US" sz="2000" b="1" dirty="0"/>
              <a:t>Civilian clinics do not require a code</a:t>
            </a:r>
          </a:p>
        </p:txBody>
      </p:sp>
      <p:sp>
        <p:nvSpPr>
          <p:cNvPr id="10" name="TextBox 9">
            <a:extLst>
              <a:ext uri="{FF2B5EF4-FFF2-40B4-BE49-F238E27FC236}">
                <a16:creationId xmlns:a16="http://schemas.microsoft.com/office/drawing/2014/main" id="{FC4A39B7-0DDA-44CB-126F-8882A493A8E4}"/>
              </a:ext>
            </a:extLst>
          </p:cNvPr>
          <p:cNvSpPr txBox="1"/>
          <p:nvPr/>
        </p:nvSpPr>
        <p:spPr>
          <a:xfrm>
            <a:off x="5270394" y="4068632"/>
            <a:ext cx="2797281" cy="892552"/>
          </a:xfrm>
          <a:prstGeom prst="rect">
            <a:avLst/>
          </a:prstGeom>
          <a:noFill/>
        </p:spPr>
        <p:txBody>
          <a:bodyPr wrap="square" rtlCol="0">
            <a:spAutoFit/>
          </a:bodyPr>
          <a:lstStyle/>
          <a:p>
            <a:pPr algn="ctr"/>
            <a:r>
              <a:rPr lang="en-US" sz="2000" b="1" dirty="0"/>
              <a:t>PLEASE SIGN FAVN IN </a:t>
            </a:r>
            <a:r>
              <a:rPr lang="en-US" sz="2000" b="1" dirty="0">
                <a:solidFill>
                  <a:srgbClr val="0070C0"/>
                </a:solidFill>
              </a:rPr>
              <a:t>BLUE INK</a:t>
            </a:r>
          </a:p>
          <a:p>
            <a:pPr algn="ctr"/>
            <a:r>
              <a:rPr lang="en-US" sz="1200" b="1" dirty="0"/>
              <a:t>(digital signatures are not accepted)</a:t>
            </a:r>
          </a:p>
        </p:txBody>
      </p:sp>
      <p:sp>
        <p:nvSpPr>
          <p:cNvPr id="11" name="Rectangle 10">
            <a:extLst>
              <a:ext uri="{FF2B5EF4-FFF2-40B4-BE49-F238E27FC236}">
                <a16:creationId xmlns:a16="http://schemas.microsoft.com/office/drawing/2014/main" id="{20405904-9EFC-F8BE-A4CA-1487AFAB0B27}"/>
              </a:ext>
            </a:extLst>
          </p:cNvPr>
          <p:cNvSpPr/>
          <p:nvPr/>
        </p:nvSpPr>
        <p:spPr>
          <a:xfrm>
            <a:off x="628652" y="3792615"/>
            <a:ext cx="3185359" cy="1380964"/>
          </a:xfrm>
          <a:prstGeom prst="rect">
            <a:avLst/>
          </a:prstGeom>
          <a:solidFill>
            <a:srgbClr val="FFFF00">
              <a:alpha val="36000"/>
            </a:srgbClr>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060D03D-E287-9C80-6B5D-9C2739E59E9E}"/>
              </a:ext>
            </a:extLst>
          </p:cNvPr>
          <p:cNvSpPr txBox="1"/>
          <p:nvPr/>
        </p:nvSpPr>
        <p:spPr>
          <a:xfrm>
            <a:off x="4965594" y="5320145"/>
            <a:ext cx="3549754" cy="400110"/>
          </a:xfrm>
          <a:prstGeom prst="rect">
            <a:avLst/>
          </a:prstGeom>
          <a:noFill/>
        </p:spPr>
        <p:txBody>
          <a:bodyPr wrap="square" rtlCol="0">
            <a:spAutoFit/>
          </a:bodyPr>
          <a:lstStyle/>
          <a:p>
            <a:r>
              <a:rPr lang="en-US" sz="2000" b="1" dirty="0">
                <a:solidFill>
                  <a:srgbClr val="FF0000"/>
                </a:solidFill>
              </a:rPr>
              <a:t>To be filled out by Veterinarian</a:t>
            </a:r>
          </a:p>
        </p:txBody>
      </p:sp>
    </p:spTree>
    <p:extLst>
      <p:ext uri="{BB962C8B-B14F-4D97-AF65-F5344CB8AC3E}">
        <p14:creationId xmlns:p14="http://schemas.microsoft.com/office/powerpoint/2010/main" val="4131215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2" y="357989"/>
            <a:ext cx="8515348" cy="620419"/>
          </a:xfrm>
        </p:spPr>
        <p:txBody>
          <a:bodyPr/>
          <a:lstStyle/>
          <a:p>
            <a:r>
              <a:rPr lang="en-US" dirty="0"/>
              <a:t>Request for FAVN-OIE Rabies Antibody Test</a:t>
            </a:r>
          </a:p>
        </p:txBody>
      </p:sp>
      <p:sp>
        <p:nvSpPr>
          <p:cNvPr id="4" name="Content Placeholder 39"/>
          <p:cNvSpPr>
            <a:spLocks noGrp="1"/>
          </p:cNvSpPr>
          <p:nvPr>
            <p:ph idx="1"/>
          </p:nvPr>
        </p:nvSpPr>
        <p:spPr>
          <a:xfrm>
            <a:off x="628652" y="1117600"/>
            <a:ext cx="3989843" cy="4703763"/>
          </a:xfrm>
          <a:noFill/>
          <a:ln>
            <a:noFill/>
          </a:ln>
        </p:spPr>
        <p:txBody>
          <a:bodyPr/>
          <a:lstStyle/>
          <a:p>
            <a:endParaRPr lang="en-US" dirty="0">
              <a:solidFill>
                <a:srgbClr val="3D3D3D"/>
              </a:solidFill>
              <a:ea typeface="Times New Roman" panose="02020603050405020304" pitchFamily="18" charset="0"/>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stretch>
            <a:fillRect/>
          </a:stretch>
        </p:blipFill>
        <p:spPr>
          <a:xfrm>
            <a:off x="3589176" y="0"/>
            <a:ext cx="2060627" cy="377985"/>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id="{0B08E336-8DB3-0B13-739C-35EDF7E50FD9}"/>
              </a:ext>
            </a:extLst>
          </p:cNvPr>
          <p:cNvPicPr>
            <a:picLocks noChangeAspect="1"/>
          </p:cNvPicPr>
          <p:nvPr/>
        </p:nvPicPr>
        <p:blipFill rotWithShape="1">
          <a:blip r:embed="rId4">
            <a:extLst>
              <a:ext uri="{28A0092B-C50C-407E-A947-70E740481C1C}">
                <a14:useLocalDpi xmlns:a14="http://schemas.microsoft.com/office/drawing/2010/main" val="0"/>
              </a:ext>
            </a:extLst>
          </a:blip>
          <a:srcRect l="29310" t="12908" r="30575" b="1776"/>
          <a:stretch/>
        </p:blipFill>
        <p:spPr>
          <a:xfrm>
            <a:off x="281553" y="1120775"/>
            <a:ext cx="3989843" cy="5101405"/>
          </a:xfrm>
          <a:prstGeom prst="rect">
            <a:avLst/>
          </a:prstGeom>
          <a:ln>
            <a:solidFill>
              <a:schemeClr val="tx1"/>
            </a:solidFill>
          </a:ln>
        </p:spPr>
      </p:pic>
      <p:sp>
        <p:nvSpPr>
          <p:cNvPr id="10" name="TextBox 9">
            <a:extLst>
              <a:ext uri="{FF2B5EF4-FFF2-40B4-BE49-F238E27FC236}">
                <a16:creationId xmlns:a16="http://schemas.microsoft.com/office/drawing/2014/main" id="{BA754DAD-EF83-F754-3A3C-EB2D169F1A4D}"/>
              </a:ext>
            </a:extLst>
          </p:cNvPr>
          <p:cNvSpPr txBox="1"/>
          <p:nvPr/>
        </p:nvSpPr>
        <p:spPr>
          <a:xfrm>
            <a:off x="4572000" y="3065885"/>
            <a:ext cx="4368333" cy="2862322"/>
          </a:xfrm>
          <a:prstGeom prst="rect">
            <a:avLst/>
          </a:prstGeom>
          <a:noFill/>
        </p:spPr>
        <p:txBody>
          <a:bodyPr wrap="square" rtlCol="0">
            <a:spAutoFit/>
          </a:bodyPr>
          <a:lstStyle/>
          <a:p>
            <a:pPr marL="285750" indent="-285750">
              <a:buFont typeface="Wingdings" panose="05000000000000000000" pitchFamily="2" charset="2"/>
              <a:buChar char="q"/>
            </a:pPr>
            <a:r>
              <a:rPr lang="en-US" dirty="0"/>
              <a:t>Clinic Name LISTED</a:t>
            </a:r>
          </a:p>
          <a:p>
            <a:pPr marL="285750" indent="-285750">
              <a:buFont typeface="Wingdings" panose="05000000000000000000" pitchFamily="2" charset="2"/>
              <a:buChar char="q"/>
            </a:pPr>
            <a:r>
              <a:rPr lang="en-US" dirty="0"/>
              <a:t>Address is LISTED and CORRECT</a:t>
            </a:r>
          </a:p>
          <a:p>
            <a:pPr marL="285750" indent="-285750">
              <a:buFont typeface="Wingdings" panose="05000000000000000000" pitchFamily="2" charset="2"/>
              <a:buChar char="q"/>
            </a:pPr>
            <a:r>
              <a:rPr lang="en-US" dirty="0"/>
              <a:t>Phone/Email is LISTED and CORRECT</a:t>
            </a:r>
          </a:p>
          <a:p>
            <a:pPr marL="285750" indent="-285750">
              <a:buFont typeface="Wingdings" panose="05000000000000000000" pitchFamily="2" charset="2"/>
              <a:buChar char="q"/>
            </a:pPr>
            <a:r>
              <a:rPr lang="en-US" dirty="0"/>
              <a:t>Date Serum Collected is LISTED and CORRECT</a:t>
            </a:r>
          </a:p>
          <a:p>
            <a:pPr marL="742950" lvl="1" indent="-285750">
              <a:buFont typeface="Wingdings" panose="05000000000000000000" pitchFamily="2" charset="2"/>
              <a:buChar char="q"/>
            </a:pPr>
            <a:r>
              <a:rPr lang="en-US" b="1" dirty="0"/>
              <a:t>REDRAWS-</a:t>
            </a:r>
            <a:r>
              <a:rPr lang="en-US" dirty="0"/>
              <a:t> Must be the </a:t>
            </a:r>
            <a:r>
              <a:rPr lang="en-US" b="1" dirty="0"/>
              <a:t>NEW </a:t>
            </a:r>
            <a:r>
              <a:rPr lang="en-US" dirty="0"/>
              <a:t>Date</a:t>
            </a:r>
          </a:p>
          <a:p>
            <a:pPr marL="285750" indent="-285750">
              <a:buFont typeface="Wingdings" panose="05000000000000000000" pitchFamily="2" charset="2"/>
              <a:buChar char="q"/>
            </a:pPr>
            <a:r>
              <a:rPr lang="en-US" dirty="0"/>
              <a:t>Name of Veterinarian is LISTED and CORRECT</a:t>
            </a:r>
          </a:p>
          <a:p>
            <a:pPr marL="285750" indent="-285750">
              <a:buFont typeface="Wingdings" panose="05000000000000000000" pitchFamily="2" charset="2"/>
              <a:buChar char="q"/>
            </a:pPr>
            <a:r>
              <a:rPr lang="en-US" dirty="0"/>
              <a:t>Signature is in </a:t>
            </a:r>
            <a:r>
              <a:rPr lang="en-US" b="1" dirty="0">
                <a:solidFill>
                  <a:srgbClr val="0070C0"/>
                </a:solidFill>
              </a:rPr>
              <a:t>BLUE INK </a:t>
            </a:r>
            <a:r>
              <a:rPr lang="en-US" sz="1600" b="1" dirty="0"/>
              <a:t>(no digital signature)</a:t>
            </a:r>
            <a:endParaRPr lang="en-US" sz="1600" dirty="0"/>
          </a:p>
        </p:txBody>
      </p:sp>
      <p:sp>
        <p:nvSpPr>
          <p:cNvPr id="11" name="Rectangle 10">
            <a:extLst>
              <a:ext uri="{FF2B5EF4-FFF2-40B4-BE49-F238E27FC236}">
                <a16:creationId xmlns:a16="http://schemas.microsoft.com/office/drawing/2014/main" id="{8F82E4E1-01C5-1A62-DFC6-166C4D26E8A5}"/>
              </a:ext>
            </a:extLst>
          </p:cNvPr>
          <p:cNvSpPr/>
          <p:nvPr/>
        </p:nvSpPr>
        <p:spPr>
          <a:xfrm>
            <a:off x="4299836" y="2124739"/>
            <a:ext cx="4562611" cy="954107"/>
          </a:xfrm>
          <a:prstGeom prst="rect">
            <a:avLst/>
          </a:prstGeom>
          <a:noFill/>
        </p:spPr>
        <p:txBody>
          <a:bodyPr wrap="square" lIns="91440" tIns="45720" rIns="91440" bIns="45720">
            <a:spAutoFit/>
          </a:bodyPr>
          <a:lstStyle/>
          <a:p>
            <a:pPr algn="ctr"/>
            <a:r>
              <a:rPr lang="en-US" sz="28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Submitting Veterinarian Checklist</a:t>
            </a:r>
          </a:p>
        </p:txBody>
      </p:sp>
      <p:sp>
        <p:nvSpPr>
          <p:cNvPr id="3" name="TextBox 2">
            <a:extLst>
              <a:ext uri="{FF2B5EF4-FFF2-40B4-BE49-F238E27FC236}">
                <a16:creationId xmlns:a16="http://schemas.microsoft.com/office/drawing/2014/main" id="{CBA0CFBD-6AA1-E2C7-670F-E1B92B938366}"/>
              </a:ext>
            </a:extLst>
          </p:cNvPr>
          <p:cNvSpPr txBox="1"/>
          <p:nvPr/>
        </p:nvSpPr>
        <p:spPr>
          <a:xfrm>
            <a:off x="4427500" y="1160717"/>
            <a:ext cx="4591051" cy="923330"/>
          </a:xfrm>
          <a:prstGeom prst="rect">
            <a:avLst/>
          </a:prstGeom>
          <a:noFill/>
        </p:spPr>
        <p:txBody>
          <a:bodyPr wrap="square" rtlCol="0">
            <a:spAutoFit/>
          </a:bodyPr>
          <a:lstStyle/>
          <a:p>
            <a:pPr algn="ctr"/>
            <a:r>
              <a:rPr lang="en-US" dirty="0">
                <a:highlight>
                  <a:srgbClr val="FFFF00"/>
                </a:highlight>
              </a:rPr>
              <a:t>CLINIC: </a:t>
            </a:r>
          </a:p>
          <a:p>
            <a:pPr algn="ctr"/>
            <a:r>
              <a:rPr lang="en-US" b="1" dirty="0">
                <a:highlight>
                  <a:srgbClr val="FFFF00"/>
                </a:highlight>
              </a:rPr>
              <a:t>PLEASE ENSURE ALL INFORMATION IS LISTED AND CORRECT</a:t>
            </a:r>
          </a:p>
        </p:txBody>
      </p:sp>
      <p:sp>
        <p:nvSpPr>
          <p:cNvPr id="7" name="Rectangle 6">
            <a:extLst>
              <a:ext uri="{FF2B5EF4-FFF2-40B4-BE49-F238E27FC236}">
                <a16:creationId xmlns:a16="http://schemas.microsoft.com/office/drawing/2014/main" id="{3728D5DC-FED0-D318-C4F7-60B8AC31CC46}"/>
              </a:ext>
            </a:extLst>
          </p:cNvPr>
          <p:cNvSpPr/>
          <p:nvPr/>
        </p:nvSpPr>
        <p:spPr>
          <a:xfrm>
            <a:off x="628652" y="3792615"/>
            <a:ext cx="3185359" cy="1380964"/>
          </a:xfrm>
          <a:prstGeom prst="rect">
            <a:avLst/>
          </a:prstGeom>
          <a:solidFill>
            <a:srgbClr val="FFFF00">
              <a:alpha val="36000"/>
            </a:srgbClr>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9235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2" y="357989"/>
            <a:ext cx="8515348" cy="620419"/>
          </a:xfrm>
        </p:spPr>
        <p:txBody>
          <a:bodyPr/>
          <a:lstStyle/>
          <a:p>
            <a:r>
              <a:rPr lang="en-US" dirty="0"/>
              <a:t>Request for FAVN-OIE Rabies Antibody Test</a:t>
            </a:r>
          </a:p>
        </p:txBody>
      </p:sp>
      <p:sp>
        <p:nvSpPr>
          <p:cNvPr id="4" name="Content Placeholder 39"/>
          <p:cNvSpPr>
            <a:spLocks noGrp="1"/>
          </p:cNvSpPr>
          <p:nvPr>
            <p:ph idx="1"/>
          </p:nvPr>
        </p:nvSpPr>
        <p:spPr>
          <a:xfrm>
            <a:off x="628652" y="1117600"/>
            <a:ext cx="3989843" cy="4703763"/>
          </a:xfrm>
          <a:noFill/>
          <a:ln>
            <a:noFill/>
          </a:ln>
        </p:spPr>
        <p:txBody>
          <a:bodyPr/>
          <a:lstStyle/>
          <a:p>
            <a:endParaRPr lang="en-US" dirty="0">
              <a:solidFill>
                <a:srgbClr val="3D3D3D"/>
              </a:solidFill>
              <a:ea typeface="Times New Roman" panose="02020603050405020304" pitchFamily="18" charset="0"/>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stretch>
            <a:fillRect/>
          </a:stretch>
        </p:blipFill>
        <p:spPr>
          <a:xfrm>
            <a:off x="3589176" y="0"/>
            <a:ext cx="2060627" cy="377985"/>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id="{0B08E336-8DB3-0B13-739C-35EDF7E50FD9}"/>
              </a:ext>
            </a:extLst>
          </p:cNvPr>
          <p:cNvPicPr>
            <a:picLocks noChangeAspect="1"/>
          </p:cNvPicPr>
          <p:nvPr/>
        </p:nvPicPr>
        <p:blipFill rotWithShape="1">
          <a:blip r:embed="rId4">
            <a:extLst>
              <a:ext uri="{28A0092B-C50C-407E-A947-70E740481C1C}">
                <a14:useLocalDpi xmlns:a14="http://schemas.microsoft.com/office/drawing/2010/main" val="0"/>
              </a:ext>
            </a:extLst>
          </a:blip>
          <a:srcRect l="29310" t="12908" r="30575" b="1776"/>
          <a:stretch/>
        </p:blipFill>
        <p:spPr>
          <a:xfrm>
            <a:off x="281553" y="1120775"/>
            <a:ext cx="3989843" cy="5101405"/>
          </a:xfrm>
          <a:prstGeom prst="rect">
            <a:avLst/>
          </a:prstGeom>
          <a:ln>
            <a:solidFill>
              <a:schemeClr val="tx1"/>
            </a:solidFill>
          </a:ln>
        </p:spPr>
      </p:pic>
      <p:graphicFrame>
        <p:nvGraphicFramePr>
          <p:cNvPr id="3" name="Table 2">
            <a:extLst>
              <a:ext uri="{FF2B5EF4-FFF2-40B4-BE49-F238E27FC236}">
                <a16:creationId xmlns:a16="http://schemas.microsoft.com/office/drawing/2014/main" id="{43F01795-56B6-DCEB-34A8-1C4CA1CB5640}"/>
              </a:ext>
            </a:extLst>
          </p:cNvPr>
          <p:cNvGraphicFramePr>
            <a:graphicFrameLocks noGrp="1"/>
          </p:cNvGraphicFramePr>
          <p:nvPr>
            <p:extLst>
              <p:ext uri="{D42A27DB-BD31-4B8C-83A1-F6EECF244321}">
                <p14:modId xmlns:p14="http://schemas.microsoft.com/office/powerpoint/2010/main" val="3548328153"/>
              </p:ext>
            </p:extLst>
          </p:nvPr>
        </p:nvGraphicFramePr>
        <p:xfrm>
          <a:off x="4366646" y="1101725"/>
          <a:ext cx="4669070" cy="2689225"/>
        </p:xfrm>
        <a:graphic>
          <a:graphicData uri="http://schemas.openxmlformats.org/drawingml/2006/table">
            <a:tbl>
              <a:tblPr firstRow="1" bandRow="1">
                <a:tableStyleId>{5C22544A-7EE6-4342-B048-85BDC9FD1C3A}</a:tableStyleId>
              </a:tblPr>
              <a:tblGrid>
                <a:gridCol w="2334535">
                  <a:extLst>
                    <a:ext uri="{9D8B030D-6E8A-4147-A177-3AD203B41FA5}">
                      <a16:colId xmlns:a16="http://schemas.microsoft.com/office/drawing/2014/main" val="4171736138"/>
                    </a:ext>
                  </a:extLst>
                </a:gridCol>
                <a:gridCol w="2334535">
                  <a:extLst>
                    <a:ext uri="{9D8B030D-6E8A-4147-A177-3AD203B41FA5}">
                      <a16:colId xmlns:a16="http://schemas.microsoft.com/office/drawing/2014/main" val="3752630606"/>
                    </a:ext>
                  </a:extLst>
                </a:gridCol>
              </a:tblGrid>
              <a:tr h="555625">
                <a:tc>
                  <a:txBody>
                    <a:bodyPr/>
                    <a:lstStyle/>
                    <a:p>
                      <a:pPr algn="ctr"/>
                      <a:r>
                        <a:rPr lang="en-US" sz="2800" b="1" dirty="0">
                          <a:solidFill>
                            <a:srgbClr val="00B050"/>
                          </a:solidFill>
                        </a:rPr>
                        <a:t>DO’s</a:t>
                      </a:r>
                    </a:p>
                  </a:txBody>
                  <a:tcPr>
                    <a:noFill/>
                  </a:tcPr>
                </a:tc>
                <a:tc>
                  <a:txBody>
                    <a:bodyPr/>
                    <a:lstStyle/>
                    <a:p>
                      <a:pPr algn="ctr"/>
                      <a:r>
                        <a:rPr lang="en-US" sz="2800" dirty="0">
                          <a:solidFill>
                            <a:srgbClr val="FF0000"/>
                          </a:solidFill>
                        </a:rPr>
                        <a:t>DON’Ts</a:t>
                      </a:r>
                    </a:p>
                  </a:txBody>
                  <a:tcPr>
                    <a:noFill/>
                  </a:tcPr>
                </a:tc>
                <a:extLst>
                  <a:ext uri="{0D108BD9-81ED-4DB2-BD59-A6C34878D82A}">
                    <a16:rowId xmlns:a16="http://schemas.microsoft.com/office/drawing/2014/main" val="2753934910"/>
                  </a:ext>
                </a:extLst>
              </a:tr>
              <a:tr h="1892840">
                <a:tc>
                  <a:txBody>
                    <a:bodyPr/>
                    <a:lstStyle/>
                    <a:p>
                      <a:pPr algn="ctr"/>
                      <a:r>
                        <a:rPr lang="en-US" b="0" u="sng" dirty="0"/>
                        <a:t>Sending a Note</a:t>
                      </a:r>
                    </a:p>
                    <a:p>
                      <a:pPr marL="0" indent="0" algn="ctr">
                        <a:buFont typeface="Arial" panose="020B0604020202020204" pitchFamily="34" charset="0"/>
                        <a:buNone/>
                      </a:pPr>
                      <a:r>
                        <a:rPr lang="en-US" b="0" dirty="0"/>
                        <a:t>Write message on a:</a:t>
                      </a:r>
                    </a:p>
                    <a:p>
                      <a:pPr marL="285750" indent="-285750" algn="ctr">
                        <a:buFont typeface="Arial" panose="020B0604020202020204" pitchFamily="34" charset="0"/>
                        <a:buChar char="•"/>
                      </a:pPr>
                      <a:r>
                        <a:rPr lang="en-US" b="0" dirty="0"/>
                        <a:t>Post-It</a:t>
                      </a:r>
                    </a:p>
                    <a:p>
                      <a:pPr marL="285750" indent="-285750" algn="ctr">
                        <a:buFont typeface="Arial" panose="020B0604020202020204" pitchFamily="34" charset="0"/>
                        <a:buChar char="•"/>
                      </a:pPr>
                      <a:r>
                        <a:rPr lang="en-US" b="0" dirty="0"/>
                        <a:t>Separate paper</a:t>
                      </a:r>
                    </a:p>
                    <a:p>
                      <a:pPr marL="285750" indent="-285750" algn="ctr">
                        <a:buFont typeface="Arial" panose="020B0604020202020204" pitchFamily="34" charset="0"/>
                        <a:buChar char="•"/>
                      </a:pPr>
                      <a:r>
                        <a:rPr lang="en-US" b="0" dirty="0"/>
                        <a:t>Send an email and ATTACH email to sample</a:t>
                      </a:r>
                    </a:p>
                  </a:txBody>
                  <a:tcPr anchor="ctr">
                    <a:solidFill>
                      <a:schemeClr val="accent1">
                        <a:lumMod val="40000"/>
                        <a:lumOff val="60000"/>
                      </a:schemeClr>
                    </a:solidFill>
                  </a:tcPr>
                </a:tc>
                <a:tc>
                  <a:txBody>
                    <a:bodyPr/>
                    <a:lstStyle/>
                    <a:p>
                      <a:pPr algn="ctr"/>
                      <a:r>
                        <a:rPr lang="en-US" sz="1800" b="1" u="sng" dirty="0"/>
                        <a:t>DO NOT WRITE </a:t>
                      </a:r>
                    </a:p>
                    <a:p>
                      <a:pPr algn="ctr"/>
                      <a:r>
                        <a:rPr lang="en-US" sz="1800" b="1" u="sng" dirty="0"/>
                        <a:t>ANY WHERE </a:t>
                      </a:r>
                    </a:p>
                    <a:p>
                      <a:pPr algn="ctr"/>
                      <a:r>
                        <a:rPr lang="en-US" sz="1400" b="0" dirty="0"/>
                        <a:t>OUTSIDE THE</a:t>
                      </a:r>
                    </a:p>
                    <a:p>
                      <a:pPr algn="ctr"/>
                      <a:r>
                        <a:rPr lang="en-US" sz="1400" b="0" dirty="0"/>
                        <a:t> DESIGNATED BOXES</a:t>
                      </a:r>
                    </a:p>
                    <a:p>
                      <a:pPr algn="ctr"/>
                      <a:r>
                        <a:rPr lang="en-US" sz="1400" b="0" dirty="0"/>
                        <a:t>*This is an </a:t>
                      </a:r>
                    </a:p>
                    <a:p>
                      <a:pPr algn="ctr"/>
                      <a:r>
                        <a:rPr lang="en-US" sz="1400" b="1" dirty="0"/>
                        <a:t>OFFICIAL DOCUMENT</a:t>
                      </a:r>
                    </a:p>
                    <a:p>
                      <a:pPr algn="ctr"/>
                      <a:r>
                        <a:rPr lang="en-US" sz="1400" b="0" dirty="0"/>
                        <a:t>Any unauthorized writing can cause the FAVN to be </a:t>
                      </a:r>
                      <a:r>
                        <a:rPr lang="en-US" sz="1400" b="1" dirty="0">
                          <a:solidFill>
                            <a:srgbClr val="FF0000"/>
                          </a:solidFill>
                        </a:rPr>
                        <a:t>INVALID</a:t>
                      </a:r>
                      <a:r>
                        <a:rPr lang="en-US" sz="1400" b="0" dirty="0"/>
                        <a:t> in certain Countries</a:t>
                      </a:r>
                    </a:p>
                  </a:txBody>
                  <a:tcPr>
                    <a:solidFill>
                      <a:schemeClr val="accent1">
                        <a:lumMod val="40000"/>
                        <a:lumOff val="60000"/>
                      </a:schemeClr>
                    </a:solidFill>
                  </a:tcPr>
                </a:tc>
                <a:extLst>
                  <a:ext uri="{0D108BD9-81ED-4DB2-BD59-A6C34878D82A}">
                    <a16:rowId xmlns:a16="http://schemas.microsoft.com/office/drawing/2014/main" val="360655341"/>
                  </a:ext>
                </a:extLst>
              </a:tr>
            </a:tbl>
          </a:graphicData>
        </a:graphic>
      </p:graphicFrame>
      <p:sp>
        <p:nvSpPr>
          <p:cNvPr id="5" name="TextBox 4">
            <a:extLst>
              <a:ext uri="{FF2B5EF4-FFF2-40B4-BE49-F238E27FC236}">
                <a16:creationId xmlns:a16="http://schemas.microsoft.com/office/drawing/2014/main" id="{FA309686-88E2-4F4C-2199-9478C7BA3608}"/>
              </a:ext>
            </a:extLst>
          </p:cNvPr>
          <p:cNvSpPr txBox="1"/>
          <p:nvPr/>
        </p:nvSpPr>
        <p:spPr>
          <a:xfrm>
            <a:off x="4820803" y="3790950"/>
            <a:ext cx="3694545" cy="2308324"/>
          </a:xfrm>
          <a:prstGeom prst="rect">
            <a:avLst/>
          </a:prstGeom>
          <a:noFill/>
        </p:spPr>
        <p:txBody>
          <a:bodyPr wrap="square" rtlCol="0">
            <a:spAutoFit/>
          </a:bodyPr>
          <a:lstStyle/>
          <a:p>
            <a:r>
              <a:rPr lang="en-US" b="1" dirty="0">
                <a:solidFill>
                  <a:srgbClr val="FF0000"/>
                </a:solidFill>
              </a:rPr>
              <a:t>Any documentation errors found on the FAVN form will need to be resubmitted by the referring clinic as corrections can only be made by the originator. </a:t>
            </a:r>
          </a:p>
          <a:p>
            <a:endParaRPr lang="en-US" dirty="0"/>
          </a:p>
          <a:p>
            <a:r>
              <a:rPr lang="en-US" dirty="0"/>
              <a:t>A $10 re-issue fee will be charged for corrections once the FAVN is resulted</a:t>
            </a:r>
          </a:p>
        </p:txBody>
      </p:sp>
    </p:spTree>
    <p:extLst>
      <p:ext uri="{BB962C8B-B14F-4D97-AF65-F5344CB8AC3E}">
        <p14:creationId xmlns:p14="http://schemas.microsoft.com/office/powerpoint/2010/main" val="760613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474C-CE95-A924-5081-1A99E490DE0E}"/>
              </a:ext>
            </a:extLst>
          </p:cNvPr>
          <p:cNvSpPr>
            <a:spLocks noGrp="1"/>
          </p:cNvSpPr>
          <p:nvPr>
            <p:ph type="title"/>
          </p:nvPr>
        </p:nvSpPr>
        <p:spPr/>
        <p:txBody>
          <a:bodyPr/>
          <a:lstStyle/>
          <a:p>
            <a:r>
              <a:rPr lang="en-US" dirty="0"/>
              <a:t>Credit Card Payment Form Instructions</a:t>
            </a:r>
          </a:p>
        </p:txBody>
      </p:sp>
      <p:sp>
        <p:nvSpPr>
          <p:cNvPr id="3" name="Content Placeholder 2">
            <a:extLst>
              <a:ext uri="{FF2B5EF4-FFF2-40B4-BE49-F238E27FC236}">
                <a16:creationId xmlns:a16="http://schemas.microsoft.com/office/drawing/2014/main" id="{25EFE09D-1A76-5BD1-6373-6C756050324A}"/>
              </a:ext>
            </a:extLst>
          </p:cNvPr>
          <p:cNvSpPr>
            <a:spLocks noGrp="1"/>
          </p:cNvSpPr>
          <p:nvPr>
            <p:ph idx="1"/>
          </p:nvPr>
        </p:nvSpPr>
        <p:spPr/>
        <p:txBody>
          <a:bodyPr/>
          <a:lstStyle/>
          <a:p>
            <a:endParaRPr lang="en-US" sz="2400" dirty="0"/>
          </a:p>
          <a:p>
            <a:r>
              <a:rPr lang="en-US" sz="2400" dirty="0"/>
              <a:t>Credit Card Payment form is for civilian veterinary clinic use only (military VTFs will charge point of sale at time of service)</a:t>
            </a:r>
          </a:p>
          <a:p>
            <a:r>
              <a:rPr lang="en-US" sz="2400" dirty="0"/>
              <a:t>Please fill out all information</a:t>
            </a:r>
          </a:p>
          <a:p>
            <a:r>
              <a:rPr lang="en-US" sz="2400" dirty="0"/>
              <a:t>AMEX is not accepted</a:t>
            </a:r>
          </a:p>
          <a:p>
            <a:r>
              <a:rPr lang="en-US" sz="2400" dirty="0"/>
              <a:t>Lab Accession Number will be filled out by FADL NAF office</a:t>
            </a:r>
          </a:p>
          <a:p>
            <a:r>
              <a:rPr lang="en-US" sz="2400" dirty="0"/>
              <a:t>Send payment form with sample in a separate Ziplock bag </a:t>
            </a:r>
          </a:p>
        </p:txBody>
      </p:sp>
    </p:spTree>
    <p:extLst>
      <p:ext uri="{BB962C8B-B14F-4D97-AF65-F5344CB8AC3E}">
        <p14:creationId xmlns:p14="http://schemas.microsoft.com/office/powerpoint/2010/main" val="1000791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2" y="357989"/>
            <a:ext cx="8515348" cy="620419"/>
          </a:xfrm>
        </p:spPr>
        <p:txBody>
          <a:bodyPr/>
          <a:lstStyle/>
          <a:p>
            <a:r>
              <a:rPr lang="en-US" dirty="0"/>
              <a:t>CREDIT CARD AUTHORIZATION FORM</a:t>
            </a:r>
          </a:p>
        </p:txBody>
      </p:sp>
      <p:sp>
        <p:nvSpPr>
          <p:cNvPr id="4" name="Content Placeholder 39"/>
          <p:cNvSpPr>
            <a:spLocks noGrp="1"/>
          </p:cNvSpPr>
          <p:nvPr>
            <p:ph idx="1"/>
          </p:nvPr>
        </p:nvSpPr>
        <p:spPr>
          <a:xfrm>
            <a:off x="628652" y="1117600"/>
            <a:ext cx="3989843" cy="4703763"/>
          </a:xfrm>
          <a:noFill/>
          <a:ln>
            <a:noFill/>
          </a:ln>
        </p:spPr>
        <p:txBody>
          <a:bodyPr/>
          <a:lstStyle/>
          <a:p>
            <a:endParaRPr lang="en-US" dirty="0">
              <a:solidFill>
                <a:srgbClr val="3D3D3D"/>
              </a:solidFill>
              <a:ea typeface="Times New Roman" panose="02020603050405020304" pitchFamily="18" charset="0"/>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stretch>
            <a:fillRect/>
          </a:stretch>
        </p:blipFill>
        <p:spPr>
          <a:xfrm>
            <a:off x="3589176" y="0"/>
            <a:ext cx="2060627" cy="377985"/>
          </a:xfrm>
          <a:prstGeom prst="rect">
            <a:avLst/>
          </a:prstGeom>
        </p:spPr>
      </p:pic>
      <p:pic>
        <p:nvPicPr>
          <p:cNvPr id="6" name="Picture 5">
            <a:extLst>
              <a:ext uri="{FF2B5EF4-FFF2-40B4-BE49-F238E27FC236}">
                <a16:creationId xmlns:a16="http://schemas.microsoft.com/office/drawing/2014/main" id="{0B08E336-8DB3-0B13-739C-35EDF7E50FD9}"/>
              </a:ext>
            </a:extLst>
          </p:cNvPr>
          <p:cNvPicPr>
            <a:picLocks noChangeAspect="1"/>
          </p:cNvPicPr>
          <p:nvPr/>
        </p:nvPicPr>
        <p:blipFill>
          <a:blip r:embed="rId4">
            <a:extLst>
              <a:ext uri="{28A0092B-C50C-407E-A947-70E740481C1C}">
                <a14:useLocalDpi xmlns:a14="http://schemas.microsoft.com/office/drawing/2010/main" val="0"/>
              </a:ext>
            </a:extLst>
          </a:blip>
          <a:srcRect l="2473" r="2473"/>
          <a:stretch/>
        </p:blipFill>
        <p:spPr>
          <a:xfrm>
            <a:off x="2577078" y="1036637"/>
            <a:ext cx="3989843" cy="5101405"/>
          </a:xfrm>
          <a:prstGeom prst="rect">
            <a:avLst/>
          </a:prstGeom>
          <a:ln>
            <a:solidFill>
              <a:schemeClr val="tx1"/>
            </a:solidFill>
          </a:ln>
        </p:spPr>
      </p:pic>
    </p:spTree>
    <p:extLst>
      <p:ext uri="{BB962C8B-B14F-4D97-AF65-F5344CB8AC3E}">
        <p14:creationId xmlns:p14="http://schemas.microsoft.com/office/powerpoint/2010/main" val="2096802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2" y="357989"/>
            <a:ext cx="8515348" cy="620419"/>
          </a:xfrm>
        </p:spPr>
        <p:txBody>
          <a:bodyPr/>
          <a:lstStyle/>
          <a:p>
            <a:r>
              <a:rPr lang="en-US" dirty="0"/>
              <a:t>Requesting FAVN Information</a:t>
            </a:r>
          </a:p>
        </p:txBody>
      </p:sp>
      <p:sp>
        <p:nvSpPr>
          <p:cNvPr id="4" name="Content Placeholder 39"/>
          <p:cNvSpPr>
            <a:spLocks noGrp="1"/>
          </p:cNvSpPr>
          <p:nvPr>
            <p:ph idx="1"/>
          </p:nvPr>
        </p:nvSpPr>
        <p:spPr>
          <a:xfrm>
            <a:off x="628652" y="1117600"/>
            <a:ext cx="3989843" cy="4703763"/>
          </a:xfrm>
          <a:noFill/>
          <a:ln>
            <a:noFill/>
          </a:ln>
        </p:spPr>
        <p:txBody>
          <a:bodyPr/>
          <a:lstStyle/>
          <a:p>
            <a:endParaRPr lang="en-US" dirty="0">
              <a:solidFill>
                <a:srgbClr val="3D3D3D"/>
              </a:solidFill>
              <a:ea typeface="Times New Roman" panose="02020603050405020304" pitchFamily="18" charset="0"/>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stretch>
            <a:fillRect/>
          </a:stretch>
        </p:blipFill>
        <p:spPr>
          <a:xfrm>
            <a:off x="3589176" y="0"/>
            <a:ext cx="2060627" cy="377985"/>
          </a:xfrm>
          <a:prstGeom prst="rect">
            <a:avLst/>
          </a:prstGeom>
        </p:spPr>
      </p:pic>
      <p:graphicFrame>
        <p:nvGraphicFramePr>
          <p:cNvPr id="8" name="Table 7">
            <a:extLst>
              <a:ext uri="{FF2B5EF4-FFF2-40B4-BE49-F238E27FC236}">
                <a16:creationId xmlns:a16="http://schemas.microsoft.com/office/drawing/2014/main" id="{8540BDB7-07CB-E705-CBBD-49C9669F8E6D}"/>
              </a:ext>
            </a:extLst>
          </p:cNvPr>
          <p:cNvGraphicFramePr>
            <a:graphicFrameLocks noGrp="1"/>
          </p:cNvGraphicFramePr>
          <p:nvPr>
            <p:extLst>
              <p:ext uri="{D42A27DB-BD31-4B8C-83A1-F6EECF244321}">
                <p14:modId xmlns:p14="http://schemas.microsoft.com/office/powerpoint/2010/main" val="1501710724"/>
              </p:ext>
            </p:extLst>
          </p:nvPr>
        </p:nvGraphicFramePr>
        <p:xfrm>
          <a:off x="397164" y="1117601"/>
          <a:ext cx="8432384" cy="2696519"/>
        </p:xfrm>
        <a:graphic>
          <a:graphicData uri="http://schemas.openxmlformats.org/drawingml/2006/table">
            <a:tbl>
              <a:tblPr firstRow="1" bandRow="1">
                <a:tableStyleId>{5C22544A-7EE6-4342-B048-85BDC9FD1C3A}</a:tableStyleId>
              </a:tblPr>
              <a:tblGrid>
                <a:gridCol w="8432384">
                  <a:extLst>
                    <a:ext uri="{9D8B030D-6E8A-4147-A177-3AD203B41FA5}">
                      <a16:colId xmlns:a16="http://schemas.microsoft.com/office/drawing/2014/main" val="4171736138"/>
                    </a:ext>
                  </a:extLst>
                </a:gridCol>
              </a:tblGrid>
              <a:tr h="720752">
                <a:tc>
                  <a:txBody>
                    <a:bodyPr/>
                    <a:lstStyle/>
                    <a:p>
                      <a:pPr algn="ctr"/>
                      <a:r>
                        <a:rPr lang="en-US" sz="2800" b="1" dirty="0">
                          <a:solidFill>
                            <a:srgbClr val="00B050"/>
                          </a:solidFill>
                        </a:rPr>
                        <a:t>Please have clinic email our office:</a:t>
                      </a:r>
                    </a:p>
                    <a:p>
                      <a:pPr algn="ctr"/>
                      <a:r>
                        <a:rPr lang="en-US" sz="2000" b="1" dirty="0">
                          <a:solidFill>
                            <a:srgbClr val="00B050"/>
                          </a:solidFill>
                          <a:hlinkClick r:id="rId4"/>
                        </a:rPr>
                        <a:t>usarmy.jbsa.phc-west.list.phc-w-rabies-favn-sa@health.mil</a:t>
                      </a:r>
                      <a:endParaRPr lang="en-US" sz="2000" b="1" dirty="0">
                        <a:solidFill>
                          <a:srgbClr val="00B050"/>
                        </a:solidFill>
                      </a:endParaRPr>
                    </a:p>
                  </a:txBody>
                  <a:tcPr>
                    <a:noFill/>
                  </a:tcPr>
                </a:tc>
                <a:extLst>
                  <a:ext uri="{0D108BD9-81ED-4DB2-BD59-A6C34878D82A}">
                    <a16:rowId xmlns:a16="http://schemas.microsoft.com/office/drawing/2014/main" val="2753934910"/>
                  </a:ext>
                </a:extLst>
              </a:tr>
              <a:tr h="266945">
                <a:tc>
                  <a:txBody>
                    <a:bodyPr/>
                    <a:lstStyle/>
                    <a:p>
                      <a:pPr algn="ctr"/>
                      <a:r>
                        <a:rPr lang="en-US" sz="1000" b="0" u="none" dirty="0"/>
                        <a:t>Pet(s) name</a:t>
                      </a:r>
                    </a:p>
                  </a:txBody>
                  <a:tcPr anchor="ctr">
                    <a:solidFill>
                      <a:schemeClr val="accent1">
                        <a:lumMod val="40000"/>
                        <a:lumOff val="60000"/>
                      </a:schemeClr>
                    </a:solidFill>
                  </a:tcPr>
                </a:tc>
                <a:extLst>
                  <a:ext uri="{0D108BD9-81ED-4DB2-BD59-A6C34878D82A}">
                    <a16:rowId xmlns:a16="http://schemas.microsoft.com/office/drawing/2014/main" val="1122923028"/>
                  </a:ext>
                </a:extLst>
              </a:tr>
              <a:tr h="266945">
                <a:tc>
                  <a:txBody>
                    <a:bodyPr/>
                    <a:lstStyle/>
                    <a:p>
                      <a:pPr algn="ctr"/>
                      <a:r>
                        <a:rPr lang="en-US" sz="1000" b="0" u="none" dirty="0"/>
                        <a:t>Owner’s Name</a:t>
                      </a:r>
                    </a:p>
                  </a:txBody>
                  <a:tcPr anchor="ctr">
                    <a:solidFill>
                      <a:schemeClr val="accent1">
                        <a:lumMod val="40000"/>
                        <a:lumOff val="60000"/>
                      </a:schemeClr>
                    </a:solidFill>
                  </a:tcPr>
                </a:tc>
                <a:extLst>
                  <a:ext uri="{0D108BD9-81ED-4DB2-BD59-A6C34878D82A}">
                    <a16:rowId xmlns:a16="http://schemas.microsoft.com/office/drawing/2014/main" val="2738831577"/>
                  </a:ext>
                </a:extLst>
              </a:tr>
              <a:tr h="266945">
                <a:tc>
                  <a:txBody>
                    <a:bodyPr/>
                    <a:lstStyle/>
                    <a:p>
                      <a:pPr algn="ctr"/>
                      <a:r>
                        <a:rPr lang="en-US" sz="1000" b="0" u="none" dirty="0"/>
                        <a:t>MICROCHIP NUMBER(S)</a:t>
                      </a:r>
                    </a:p>
                  </a:txBody>
                  <a:tcPr anchor="ctr">
                    <a:solidFill>
                      <a:schemeClr val="accent1">
                        <a:lumMod val="40000"/>
                        <a:lumOff val="60000"/>
                      </a:schemeClr>
                    </a:solidFill>
                  </a:tcPr>
                </a:tc>
                <a:extLst>
                  <a:ext uri="{0D108BD9-81ED-4DB2-BD59-A6C34878D82A}">
                    <a16:rowId xmlns:a16="http://schemas.microsoft.com/office/drawing/2014/main" val="360655341"/>
                  </a:ext>
                </a:extLst>
              </a:tr>
              <a:tr h="266945">
                <a:tc>
                  <a:txBody>
                    <a:bodyPr/>
                    <a:lstStyle/>
                    <a:p>
                      <a:pPr algn="ctr"/>
                      <a:r>
                        <a:rPr lang="en-US" sz="1000" b="0" u="none" dirty="0"/>
                        <a:t>Submitted Date</a:t>
                      </a:r>
                    </a:p>
                  </a:txBody>
                  <a:tcPr anchor="ctr">
                    <a:solidFill>
                      <a:schemeClr val="accent1">
                        <a:lumMod val="40000"/>
                        <a:lumOff val="60000"/>
                      </a:schemeClr>
                    </a:solidFill>
                  </a:tcPr>
                </a:tc>
                <a:extLst>
                  <a:ext uri="{0D108BD9-81ED-4DB2-BD59-A6C34878D82A}">
                    <a16:rowId xmlns:a16="http://schemas.microsoft.com/office/drawing/2014/main" val="2481084890"/>
                  </a:ext>
                </a:extLst>
              </a:tr>
              <a:tr h="266945">
                <a:tc>
                  <a:txBody>
                    <a:bodyPr/>
                    <a:lstStyle/>
                    <a:p>
                      <a:pPr algn="ctr"/>
                      <a:r>
                        <a:rPr lang="en-US" sz="1000" b="0" u="none" dirty="0"/>
                        <a:t>Destination</a:t>
                      </a:r>
                    </a:p>
                  </a:txBody>
                  <a:tcPr anchor="ctr">
                    <a:solidFill>
                      <a:schemeClr val="accent1">
                        <a:lumMod val="40000"/>
                        <a:lumOff val="60000"/>
                      </a:schemeClr>
                    </a:solidFill>
                  </a:tcPr>
                </a:tc>
                <a:extLst>
                  <a:ext uri="{0D108BD9-81ED-4DB2-BD59-A6C34878D82A}">
                    <a16:rowId xmlns:a16="http://schemas.microsoft.com/office/drawing/2014/main" val="2809671934"/>
                  </a:ext>
                </a:extLst>
              </a:tr>
              <a:tr h="538834">
                <a:tc>
                  <a:txBody>
                    <a:bodyPr/>
                    <a:lstStyle/>
                    <a:p>
                      <a:pPr marL="342900" indent="-342900" algn="ctr">
                        <a:buFont typeface="+mj-lt"/>
                        <a:buAutoNum type="arabicPeriod"/>
                      </a:pPr>
                      <a:r>
                        <a:rPr lang="en-US" sz="1000" b="0" u="none" dirty="0"/>
                        <a:t>When their Health Certificate Appointment is (If scheduled)</a:t>
                      </a:r>
                    </a:p>
                    <a:p>
                      <a:pPr marL="342900" indent="-342900" algn="ctr">
                        <a:buFont typeface="+mj-lt"/>
                        <a:buAutoNum type="arabicPeriod"/>
                      </a:pPr>
                      <a:r>
                        <a:rPr lang="en-US" sz="1000" b="0" u="none" dirty="0"/>
                        <a:t>When is the </a:t>
                      </a:r>
                      <a:r>
                        <a:rPr lang="en-US" sz="1000" b="1" u="none" dirty="0"/>
                        <a:t>LAST DAY </a:t>
                      </a:r>
                      <a:r>
                        <a:rPr lang="en-US" sz="1000" b="0" u="none" dirty="0"/>
                        <a:t>they are going to be </a:t>
                      </a:r>
                      <a:r>
                        <a:rPr lang="en-US" sz="1000" b="1" u="none" dirty="0"/>
                        <a:t>receiving mail </a:t>
                      </a:r>
                      <a:r>
                        <a:rPr lang="en-US" sz="1000" b="0" u="none" dirty="0"/>
                        <a:t>at the </a:t>
                      </a:r>
                      <a:r>
                        <a:rPr lang="en-US" sz="1000" b="1" u="none" dirty="0"/>
                        <a:t>location listed </a:t>
                      </a:r>
                      <a:r>
                        <a:rPr lang="en-US" sz="1000" b="0" u="none" dirty="0"/>
                        <a:t>on their FAVN Document?</a:t>
                      </a:r>
                    </a:p>
                  </a:txBody>
                  <a:tcPr anchor="ctr">
                    <a:solidFill>
                      <a:schemeClr val="accent1">
                        <a:lumMod val="40000"/>
                        <a:lumOff val="60000"/>
                      </a:schemeClr>
                    </a:solidFill>
                  </a:tcPr>
                </a:tc>
                <a:extLst>
                  <a:ext uri="{0D108BD9-81ED-4DB2-BD59-A6C34878D82A}">
                    <a16:rowId xmlns:a16="http://schemas.microsoft.com/office/drawing/2014/main" val="1879685047"/>
                  </a:ext>
                </a:extLst>
              </a:tr>
            </a:tbl>
          </a:graphicData>
        </a:graphic>
      </p:graphicFrame>
      <p:sp>
        <p:nvSpPr>
          <p:cNvPr id="10" name="TextBox 9">
            <a:extLst>
              <a:ext uri="{FF2B5EF4-FFF2-40B4-BE49-F238E27FC236}">
                <a16:creationId xmlns:a16="http://schemas.microsoft.com/office/drawing/2014/main" id="{C3462D0E-D5D9-FF4D-4A54-88883CCD93AD}"/>
              </a:ext>
            </a:extLst>
          </p:cNvPr>
          <p:cNvSpPr txBox="1"/>
          <p:nvPr/>
        </p:nvSpPr>
        <p:spPr>
          <a:xfrm>
            <a:off x="407442" y="3760477"/>
            <a:ext cx="8422106" cy="369332"/>
          </a:xfrm>
          <a:prstGeom prst="rect">
            <a:avLst/>
          </a:prstGeom>
          <a:noFill/>
        </p:spPr>
        <p:txBody>
          <a:bodyPr wrap="square" rtlCol="0">
            <a:spAutoFit/>
          </a:bodyPr>
          <a:lstStyle/>
          <a:p>
            <a:pPr algn="ctr"/>
            <a:r>
              <a:rPr lang="en-US" b="1" dirty="0"/>
              <a:t>*</a:t>
            </a:r>
            <a:r>
              <a:rPr lang="en-US" sz="1200" b="1" dirty="0"/>
              <a:t>If health certificate is within 10 days going to Korea or Japan and the client has </a:t>
            </a:r>
            <a:r>
              <a:rPr lang="en-US" sz="1400" b="1" dirty="0"/>
              <a:t>not paid for FedEx</a:t>
            </a:r>
          </a:p>
        </p:txBody>
      </p:sp>
      <p:sp>
        <p:nvSpPr>
          <p:cNvPr id="13" name="TextBox 12">
            <a:extLst>
              <a:ext uri="{FF2B5EF4-FFF2-40B4-BE49-F238E27FC236}">
                <a16:creationId xmlns:a16="http://schemas.microsoft.com/office/drawing/2014/main" id="{F02DBAC4-DB63-DF55-2882-0964848DE6A8}"/>
              </a:ext>
            </a:extLst>
          </p:cNvPr>
          <p:cNvSpPr txBox="1"/>
          <p:nvPr/>
        </p:nvSpPr>
        <p:spPr>
          <a:xfrm>
            <a:off x="314452" y="4021521"/>
            <a:ext cx="8291390" cy="769441"/>
          </a:xfrm>
          <a:prstGeom prst="rect">
            <a:avLst/>
          </a:prstGeom>
          <a:noFill/>
        </p:spPr>
        <p:txBody>
          <a:bodyPr wrap="square" rtlCol="0">
            <a:spAutoFit/>
          </a:bodyPr>
          <a:lstStyle/>
          <a:p>
            <a:pPr marL="285750" indent="-285750" algn="ctr">
              <a:buFont typeface="Wingdings" panose="05000000000000000000" pitchFamily="2" charset="2"/>
              <a:buChar char="q"/>
            </a:pPr>
            <a:r>
              <a:rPr lang="en-US" sz="1200" dirty="0"/>
              <a:t>Please Charge the Client $25 FedEx fee by Credit Card payment form (civilian clinic) or point of sale at military VTF</a:t>
            </a:r>
          </a:p>
          <a:p>
            <a:pPr marL="285750" indent="-285750" algn="ctr">
              <a:buFont typeface="Wingdings" panose="05000000000000000000" pitchFamily="2" charset="2"/>
              <a:buChar char="q"/>
            </a:pPr>
            <a:r>
              <a:rPr lang="en-US" sz="1600" dirty="0"/>
              <a:t>Email a copy of the invoice or the credit card payment form to the FADL with </a:t>
            </a:r>
            <a:r>
              <a:rPr lang="en-US" sz="1600" b="0" u="none" dirty="0"/>
              <a:t>the </a:t>
            </a:r>
            <a:r>
              <a:rPr lang="en-US" sz="1600" b="1" u="none" dirty="0"/>
              <a:t>LAST DAY </a:t>
            </a:r>
            <a:r>
              <a:rPr lang="en-US" sz="1600" b="0" u="none" dirty="0"/>
              <a:t>they are going to be </a:t>
            </a:r>
            <a:r>
              <a:rPr lang="en-US" sz="1600" b="1" u="none" dirty="0"/>
              <a:t>receiving mail </a:t>
            </a:r>
            <a:r>
              <a:rPr lang="en-US" sz="1600" b="0" u="none" dirty="0"/>
              <a:t>at the </a:t>
            </a:r>
            <a:r>
              <a:rPr lang="en-US" sz="1600" b="1" u="none" dirty="0"/>
              <a:t>location </a:t>
            </a:r>
            <a:endParaRPr lang="en-US" sz="1600" dirty="0"/>
          </a:p>
        </p:txBody>
      </p:sp>
      <p:sp>
        <p:nvSpPr>
          <p:cNvPr id="14" name="TextBox 13">
            <a:extLst>
              <a:ext uri="{FF2B5EF4-FFF2-40B4-BE49-F238E27FC236}">
                <a16:creationId xmlns:a16="http://schemas.microsoft.com/office/drawing/2014/main" id="{D33DF500-15ED-A978-C0AA-FDF16D10A3A7}"/>
              </a:ext>
            </a:extLst>
          </p:cNvPr>
          <p:cNvSpPr txBox="1"/>
          <p:nvPr/>
        </p:nvSpPr>
        <p:spPr>
          <a:xfrm>
            <a:off x="190874" y="4792708"/>
            <a:ext cx="8855242" cy="1077218"/>
          </a:xfrm>
          <a:prstGeom prst="rect">
            <a:avLst/>
          </a:prstGeom>
          <a:noFill/>
          <a:ln w="41275">
            <a:solidFill>
              <a:schemeClr val="tx1">
                <a:lumMod val="95000"/>
                <a:lumOff val="5000"/>
              </a:schemeClr>
            </a:solidFill>
          </a:ln>
        </p:spPr>
        <p:txBody>
          <a:bodyPr wrap="square" rtlCol="0">
            <a:spAutoFit/>
          </a:bodyPr>
          <a:lstStyle/>
          <a:p>
            <a:pPr algn="ctr"/>
            <a:r>
              <a:rPr lang="en-US" sz="1600" b="1" dirty="0"/>
              <a:t>Please be advised: </a:t>
            </a:r>
          </a:p>
          <a:p>
            <a:pPr algn="ctr"/>
            <a:r>
              <a:rPr lang="en-US" sz="1600" dirty="0"/>
              <a:t>Our FedEx Pick Up Time is 1200 CST</a:t>
            </a:r>
          </a:p>
          <a:p>
            <a:pPr algn="ctr"/>
            <a:r>
              <a:rPr lang="en-US" sz="1600" dirty="0"/>
              <a:t>FedEx requests sent on FRIDAY will be delivered the following MONDAY</a:t>
            </a:r>
          </a:p>
          <a:p>
            <a:pPr algn="ctr"/>
            <a:r>
              <a:rPr lang="en-US" sz="1600" b="1" dirty="0">
                <a:highlight>
                  <a:srgbClr val="FFFF00"/>
                </a:highlight>
              </a:rPr>
              <a:t>WE CANNOT FedEx for SATURDAY Delivery</a:t>
            </a:r>
          </a:p>
        </p:txBody>
      </p:sp>
      <p:sp>
        <p:nvSpPr>
          <p:cNvPr id="15" name="TextBox 14">
            <a:extLst>
              <a:ext uri="{FF2B5EF4-FFF2-40B4-BE49-F238E27FC236}">
                <a16:creationId xmlns:a16="http://schemas.microsoft.com/office/drawing/2014/main" id="{71B123ED-AF03-66FF-E730-036F33AE404D}"/>
              </a:ext>
            </a:extLst>
          </p:cNvPr>
          <p:cNvSpPr txBox="1"/>
          <p:nvPr/>
        </p:nvSpPr>
        <p:spPr>
          <a:xfrm>
            <a:off x="360947" y="5821363"/>
            <a:ext cx="8578516" cy="338554"/>
          </a:xfrm>
          <a:prstGeom prst="rect">
            <a:avLst/>
          </a:prstGeom>
          <a:noFill/>
        </p:spPr>
        <p:txBody>
          <a:bodyPr wrap="square" rtlCol="0">
            <a:spAutoFit/>
          </a:bodyPr>
          <a:lstStyle/>
          <a:p>
            <a:pPr algn="ctr"/>
            <a:r>
              <a:rPr lang="en-US" sz="1600" dirty="0">
                <a:solidFill>
                  <a:srgbClr val="FF0000"/>
                </a:solidFill>
              </a:rPr>
              <a:t>*All requests are subject to availability (if the result released/time of day request is submitted)</a:t>
            </a:r>
          </a:p>
        </p:txBody>
      </p:sp>
    </p:spTree>
    <p:extLst>
      <p:ext uri="{BB962C8B-B14F-4D97-AF65-F5344CB8AC3E}">
        <p14:creationId xmlns:p14="http://schemas.microsoft.com/office/powerpoint/2010/main" val="330477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242D5-FCC9-FB0D-DFE6-59E60B32E777}"/>
              </a:ext>
            </a:extLst>
          </p:cNvPr>
          <p:cNvSpPr>
            <a:spLocks noGrp="1"/>
          </p:cNvSpPr>
          <p:nvPr>
            <p:ph type="title"/>
          </p:nvPr>
        </p:nvSpPr>
        <p:spPr/>
        <p:txBody>
          <a:bodyPr/>
          <a:lstStyle/>
          <a:p>
            <a:br>
              <a:rPr lang="en-US" b="1" i="0" dirty="0">
                <a:solidFill>
                  <a:srgbClr val="9F2C00"/>
                </a:solidFill>
                <a:effectLst/>
                <a:latin typeface="Public Sans Web"/>
              </a:rPr>
            </a:br>
            <a:r>
              <a:rPr lang="en-US" b="1" i="0" dirty="0">
                <a:solidFill>
                  <a:srgbClr val="9F2C00"/>
                </a:solidFill>
                <a:effectLst/>
                <a:latin typeface="Public Sans Web"/>
              </a:rPr>
              <a:t>Rabies Alert</a:t>
            </a:r>
            <a:br>
              <a:rPr lang="en-US" b="1" i="0" dirty="0">
                <a:solidFill>
                  <a:srgbClr val="9F2C00"/>
                </a:solidFill>
                <a:effectLst/>
                <a:latin typeface="Public Sans Web"/>
              </a:rPr>
            </a:br>
            <a:endParaRPr lang="en-US" dirty="0"/>
          </a:p>
        </p:txBody>
      </p:sp>
      <p:sp>
        <p:nvSpPr>
          <p:cNvPr id="3" name="Content Placeholder 2">
            <a:extLst>
              <a:ext uri="{FF2B5EF4-FFF2-40B4-BE49-F238E27FC236}">
                <a16:creationId xmlns:a16="http://schemas.microsoft.com/office/drawing/2014/main" id="{679008D0-329D-D8BB-F035-F3963AD1BCC9}"/>
              </a:ext>
            </a:extLst>
          </p:cNvPr>
          <p:cNvSpPr>
            <a:spLocks noGrp="1"/>
          </p:cNvSpPr>
          <p:nvPr>
            <p:ph idx="1"/>
          </p:nvPr>
        </p:nvSpPr>
        <p:spPr/>
        <p:txBody>
          <a:bodyPr/>
          <a:lstStyle/>
          <a:p>
            <a:pPr algn="l"/>
            <a:r>
              <a:rPr lang="en-US" b="1" i="0" dirty="0">
                <a:solidFill>
                  <a:srgbClr val="171717"/>
                </a:solidFill>
                <a:effectLst/>
                <a:latin typeface="Public Sans Web"/>
              </a:rPr>
              <a:t>For all dogs imported into the United States, including U.S.-origin dogs returning to the US: </a:t>
            </a:r>
            <a:endParaRPr lang="en-US" b="0" i="0" dirty="0">
              <a:solidFill>
                <a:srgbClr val="171717"/>
              </a:solidFill>
              <a:effectLst/>
              <a:latin typeface="Public Sans Web"/>
            </a:endParaRPr>
          </a:p>
          <a:p>
            <a:pPr algn="l"/>
            <a:r>
              <a:rPr lang="en-US" sz="1400" b="0" i="1" dirty="0">
                <a:solidFill>
                  <a:srgbClr val="171717"/>
                </a:solidFill>
                <a:effectLst/>
                <a:latin typeface="Public Sans Web"/>
              </a:rPr>
              <a:t>“The Centers for Disease Control and Prevention (CDC) is the primary government authority for dogs imported into the United States. Contact the CDC at 800-232-4636 or go to </a:t>
            </a:r>
            <a:r>
              <a:rPr lang="en-US" sz="1400" b="0" i="1" u="sng" dirty="0">
                <a:solidFill>
                  <a:srgbClr val="01409B"/>
                </a:solidFill>
                <a:effectLst/>
                <a:latin typeface="Public Sans Web"/>
                <a:hlinkClick r:id="rId2" tooltip="https://www.cdc.gov/cdc-info/index.html"/>
              </a:rPr>
              <a:t>CDC-INFO</a:t>
            </a:r>
            <a:r>
              <a:rPr lang="en-US" sz="1400" b="0" i="1" dirty="0">
                <a:solidFill>
                  <a:srgbClr val="171717"/>
                </a:solidFill>
                <a:effectLst/>
                <a:latin typeface="Public Sans Web"/>
              </a:rPr>
              <a:t> for questions related to CDC’s updated dog import requirements for dogs entering or returning to the United States.  Pet owners and accredited veterinarians with questions on how to complete the CDC “Certification of U.S.-Issued Rabies Vaccination” form may refer to </a:t>
            </a:r>
            <a:r>
              <a:rPr lang="en-US" sz="1400" b="0" i="1" dirty="0">
                <a:solidFill>
                  <a:srgbClr val="01409B"/>
                </a:solidFill>
                <a:effectLst/>
                <a:latin typeface="Public Sans Web"/>
                <a:hlinkClick r:id="rId3"/>
              </a:rPr>
              <a:t>this resource</a:t>
            </a:r>
            <a:r>
              <a:rPr lang="en-US" sz="1400" b="0" i="1" dirty="0">
                <a:solidFill>
                  <a:srgbClr val="171717"/>
                </a:solidFill>
                <a:effectLst/>
                <a:latin typeface="Public Sans Web"/>
              </a:rPr>
              <a:t> or contact CDC. </a:t>
            </a:r>
          </a:p>
          <a:p>
            <a:pPr algn="l"/>
            <a:r>
              <a:rPr lang="en-US" sz="1400" b="0" i="1" dirty="0">
                <a:solidFill>
                  <a:srgbClr val="171717"/>
                </a:solidFill>
                <a:effectLst/>
                <a:latin typeface="Public Sans Web"/>
              </a:rPr>
              <a:t>For questions on how to access VEHCS, visit </a:t>
            </a:r>
            <a:r>
              <a:rPr lang="en-US" sz="1400" b="0" i="1" u="sng" dirty="0">
                <a:solidFill>
                  <a:srgbClr val="01409B"/>
                </a:solidFill>
                <a:effectLst/>
                <a:latin typeface="Public Sans Web"/>
                <a:hlinkClick r:id="rId4" tooltip="Using the Veterinary Export Health Certification System (VEHCS)"/>
              </a:rPr>
              <a:t>Using the Veterinary Export Health Certification System (VEHCS)</a:t>
            </a:r>
            <a:r>
              <a:rPr lang="en-US" sz="1400" b="0" i="1" dirty="0">
                <a:solidFill>
                  <a:srgbClr val="171717"/>
                </a:solidFill>
                <a:effectLst/>
                <a:latin typeface="Public Sans Web"/>
              </a:rPr>
              <a:t>.</a:t>
            </a:r>
          </a:p>
          <a:p>
            <a:pPr algn="l"/>
            <a:r>
              <a:rPr lang="en-US" sz="1400" b="0" i="1" dirty="0">
                <a:solidFill>
                  <a:srgbClr val="171717"/>
                </a:solidFill>
                <a:effectLst/>
                <a:latin typeface="Public Sans Web"/>
              </a:rPr>
              <a:t>APHIS may also have specific requirements for dogs entering the United States. These requirements are different and separate from the CDC import requirements for dogs.”</a:t>
            </a:r>
          </a:p>
          <a:p>
            <a:endParaRPr lang="en-US" dirty="0"/>
          </a:p>
          <a:p>
            <a:r>
              <a:rPr lang="en-US" sz="1400" i="1" dirty="0"/>
              <a:t>Reference: https://www.aphis.usda.gov</a:t>
            </a:r>
          </a:p>
        </p:txBody>
      </p:sp>
    </p:spTree>
    <p:extLst>
      <p:ext uri="{BB962C8B-B14F-4D97-AF65-F5344CB8AC3E}">
        <p14:creationId xmlns:p14="http://schemas.microsoft.com/office/powerpoint/2010/main" val="3506703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D75E2-3C83-AF38-0B59-E58067408FAD}"/>
              </a:ext>
            </a:extLst>
          </p:cNvPr>
          <p:cNvSpPr>
            <a:spLocks noGrp="1"/>
          </p:cNvSpPr>
          <p:nvPr>
            <p:ph type="title"/>
          </p:nvPr>
        </p:nvSpPr>
        <p:spPr/>
        <p:txBody>
          <a:bodyPr/>
          <a:lstStyle/>
          <a:p>
            <a:pPr algn="ctr"/>
            <a:r>
              <a:rPr lang="en-US" dirty="0"/>
              <a:t>Shipping Samples</a:t>
            </a:r>
          </a:p>
        </p:txBody>
      </p:sp>
      <p:pic>
        <p:nvPicPr>
          <p:cNvPr id="5" name="Content Placeholder 4" descr="Cardboard boxes">
            <a:extLst>
              <a:ext uri="{FF2B5EF4-FFF2-40B4-BE49-F238E27FC236}">
                <a16:creationId xmlns:a16="http://schemas.microsoft.com/office/drawing/2014/main" id="{60D667F7-C77C-F16A-8495-D9630AAF9F6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1320" y="1117600"/>
            <a:ext cx="7021360" cy="4703763"/>
          </a:xfrm>
        </p:spPr>
      </p:pic>
    </p:spTree>
    <p:extLst>
      <p:ext uri="{BB962C8B-B14F-4D97-AF65-F5344CB8AC3E}">
        <p14:creationId xmlns:p14="http://schemas.microsoft.com/office/powerpoint/2010/main" val="518523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2" y="357989"/>
            <a:ext cx="8515348" cy="620419"/>
          </a:xfrm>
        </p:spPr>
        <p:txBody>
          <a:bodyPr/>
          <a:lstStyle/>
          <a:p>
            <a:r>
              <a:rPr lang="en-US" dirty="0"/>
              <a:t>Diagnostic Section: Sample Shipment</a:t>
            </a:r>
          </a:p>
        </p:txBody>
      </p:sp>
      <p:sp>
        <p:nvSpPr>
          <p:cNvPr id="4" name="Content Placeholder 39"/>
          <p:cNvSpPr>
            <a:spLocks noGrp="1"/>
          </p:cNvSpPr>
          <p:nvPr>
            <p:ph idx="1"/>
          </p:nvPr>
        </p:nvSpPr>
        <p:spPr>
          <a:xfrm>
            <a:off x="628652" y="1117600"/>
            <a:ext cx="3989843" cy="4703763"/>
          </a:xfrm>
          <a:noFill/>
          <a:ln>
            <a:noFill/>
          </a:ln>
        </p:spPr>
        <p:txBody>
          <a:bodyPr/>
          <a:lstStyle/>
          <a:p>
            <a:endParaRPr lang="en-US" dirty="0">
              <a:solidFill>
                <a:srgbClr val="3D3D3D"/>
              </a:solidFill>
              <a:ea typeface="Times New Roman" panose="02020603050405020304" pitchFamily="18" charset="0"/>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stretch>
            <a:fillRect/>
          </a:stretch>
        </p:blipFill>
        <p:spPr>
          <a:xfrm>
            <a:off x="3589176" y="0"/>
            <a:ext cx="2060627" cy="377985"/>
          </a:xfrm>
          <a:prstGeom prst="rect">
            <a:avLst/>
          </a:prstGeom>
        </p:spPr>
      </p:pic>
      <p:sp>
        <p:nvSpPr>
          <p:cNvPr id="5" name="Rectangle 4">
            <a:extLst>
              <a:ext uri="{FF2B5EF4-FFF2-40B4-BE49-F238E27FC236}">
                <a16:creationId xmlns:a16="http://schemas.microsoft.com/office/drawing/2014/main" id="{52C02E14-B2F7-5061-3D53-EEA4DA1AC2BA}"/>
              </a:ext>
            </a:extLst>
          </p:cNvPr>
          <p:cNvSpPr/>
          <p:nvPr/>
        </p:nvSpPr>
        <p:spPr>
          <a:xfrm>
            <a:off x="1921860" y="1103751"/>
            <a:ext cx="5928931" cy="707886"/>
          </a:xfrm>
          <a:prstGeom prst="rect">
            <a:avLst/>
          </a:prstGeom>
          <a:noFill/>
        </p:spPr>
        <p:txBody>
          <a:bodyPr wrap="none" lIns="91440" tIns="45720" rIns="91440" bIns="45720">
            <a:spAutoFit/>
          </a:bodyPr>
          <a:lstStyle/>
          <a:p>
            <a:pPr algn="ctr"/>
            <a:r>
              <a:rPr lang="en-US" sz="40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Sample Shipment Checklist</a:t>
            </a:r>
          </a:p>
        </p:txBody>
      </p:sp>
      <p:sp>
        <p:nvSpPr>
          <p:cNvPr id="6" name="TextBox 5">
            <a:extLst>
              <a:ext uri="{FF2B5EF4-FFF2-40B4-BE49-F238E27FC236}">
                <a16:creationId xmlns:a16="http://schemas.microsoft.com/office/drawing/2014/main" id="{7D929D90-56CE-54D8-8648-4DF574D4A27F}"/>
              </a:ext>
            </a:extLst>
          </p:cNvPr>
          <p:cNvSpPr txBox="1"/>
          <p:nvPr/>
        </p:nvSpPr>
        <p:spPr>
          <a:xfrm>
            <a:off x="628652" y="1936980"/>
            <a:ext cx="4495800" cy="4062651"/>
          </a:xfrm>
          <a:prstGeom prst="rect">
            <a:avLst/>
          </a:prstGeom>
          <a:noFill/>
        </p:spPr>
        <p:txBody>
          <a:bodyPr wrap="square" rtlCol="0">
            <a:spAutoFit/>
          </a:bodyPr>
          <a:lstStyle/>
          <a:p>
            <a:pPr marL="285750" indent="-285750">
              <a:buFont typeface="Wingdings" panose="05000000000000000000" pitchFamily="2" charset="2"/>
              <a:buChar char="q"/>
            </a:pPr>
            <a:r>
              <a:rPr lang="en-US" sz="1600" dirty="0"/>
              <a:t>Request Form is COMPLETE (no empty lines)</a:t>
            </a:r>
          </a:p>
          <a:p>
            <a:pPr marL="285750" indent="-285750">
              <a:buFont typeface="Wingdings" panose="05000000000000000000" pitchFamily="2" charset="2"/>
              <a:buChar char="q"/>
            </a:pPr>
            <a:r>
              <a:rPr lang="en-US" sz="1600" dirty="0"/>
              <a:t>INVOICE and RECIEPT with a </a:t>
            </a:r>
            <a:r>
              <a:rPr lang="en-US" sz="1600" dirty="0">
                <a:highlight>
                  <a:srgbClr val="FFFF00"/>
                </a:highlight>
              </a:rPr>
              <a:t>ZERO balance </a:t>
            </a:r>
            <a:r>
              <a:rPr lang="en-US" sz="1600" dirty="0"/>
              <a:t>(military VTF)</a:t>
            </a:r>
          </a:p>
          <a:p>
            <a:pPr marL="285750" indent="-285750">
              <a:buFont typeface="Wingdings" panose="05000000000000000000" pitchFamily="2" charset="2"/>
              <a:buChar char="q"/>
            </a:pPr>
            <a:r>
              <a:rPr lang="en-US" sz="1600" dirty="0"/>
              <a:t>Credit Card Payment form civilian clinic</a:t>
            </a:r>
          </a:p>
          <a:p>
            <a:pPr marL="285750" indent="-285750">
              <a:buFont typeface="Wingdings" panose="05000000000000000000" pitchFamily="2" charset="2"/>
              <a:buChar char="q"/>
            </a:pPr>
            <a:r>
              <a:rPr lang="en-US" sz="1600" dirty="0"/>
              <a:t>Serum Sample (no gross hemolysis or lipemia) 1.0–1.5 mL and LABELED with the CORRECT PET’s name and microchip Number </a:t>
            </a:r>
          </a:p>
          <a:p>
            <a:pPr marL="285750" indent="-285750">
              <a:buFont typeface="Wingdings" panose="05000000000000000000" pitchFamily="2" charset="2"/>
              <a:buChar char="q"/>
            </a:pPr>
            <a:r>
              <a:rPr lang="en-US" sz="1600" dirty="0"/>
              <a:t>Serum sample is in a SEPARATE Ziplock bag</a:t>
            </a:r>
          </a:p>
          <a:p>
            <a:pPr marL="285750" indent="-285750">
              <a:buFont typeface="Wingdings" panose="05000000000000000000" pitchFamily="2" charset="2"/>
              <a:buChar char="q"/>
            </a:pPr>
            <a:r>
              <a:rPr lang="en-US" sz="1600" dirty="0"/>
              <a:t>Paperwork </a:t>
            </a:r>
            <a:r>
              <a:rPr lang="en-US" sz="1600"/>
              <a:t>and Serum Sample </a:t>
            </a:r>
            <a:r>
              <a:rPr lang="en-US" sz="1600" dirty="0"/>
              <a:t>is in a Ziplock bag</a:t>
            </a:r>
          </a:p>
          <a:p>
            <a:pPr marL="742950" lvl="1" indent="-285750">
              <a:buFont typeface="Wingdings" panose="05000000000000000000" pitchFamily="2" charset="2"/>
              <a:buChar char="q"/>
            </a:pPr>
            <a:r>
              <a:rPr lang="en-US" sz="1600" dirty="0"/>
              <a:t>Multiple pets in one family can be in the sample bag </a:t>
            </a:r>
          </a:p>
          <a:p>
            <a:pPr marL="285750" indent="-285750">
              <a:buFont typeface="Wingdings" panose="05000000000000000000" pitchFamily="2" charset="2"/>
              <a:buChar char="q"/>
            </a:pPr>
            <a:r>
              <a:rPr lang="en-US" sz="1600" dirty="0"/>
              <a:t>Ice pack in a SEPARATE Ziplock bag</a:t>
            </a:r>
          </a:p>
          <a:p>
            <a:pPr marL="285750" indent="-285750">
              <a:buFont typeface="Wingdings" panose="05000000000000000000" pitchFamily="2" charset="2"/>
              <a:buChar char="q"/>
            </a:pPr>
            <a:r>
              <a:rPr lang="en-US" sz="1600" dirty="0"/>
              <a:t>Please see </a:t>
            </a:r>
            <a:r>
              <a:rPr lang="en-US" sz="1600" b="1" dirty="0">
                <a:highlight>
                  <a:srgbClr val="FFFF00"/>
                </a:highlight>
              </a:rPr>
              <a:t>FADL Form D-132B </a:t>
            </a:r>
            <a:r>
              <a:rPr lang="en-US" sz="1600" dirty="0"/>
              <a:t>under documents on our website for shipping instructions and additional information</a:t>
            </a:r>
          </a:p>
          <a:p>
            <a:pPr marL="285750" indent="-285750">
              <a:buFont typeface="Wingdings" panose="05000000000000000000" pitchFamily="2" charset="2"/>
              <a:buChar char="q"/>
            </a:pPr>
            <a:endParaRPr lang="en-US" dirty="0"/>
          </a:p>
        </p:txBody>
      </p:sp>
      <p:pic>
        <p:nvPicPr>
          <p:cNvPr id="16" name="Picture 15" descr="Graphical user interface&#10;&#10;Description automatically generated">
            <a:extLst>
              <a:ext uri="{FF2B5EF4-FFF2-40B4-BE49-F238E27FC236}">
                <a16:creationId xmlns:a16="http://schemas.microsoft.com/office/drawing/2014/main" id="{A66674AC-B3BE-9A28-C88F-5838ED64D9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8488" y="1880760"/>
            <a:ext cx="4175512" cy="4175089"/>
          </a:xfrm>
          <a:prstGeom prst="rect">
            <a:avLst/>
          </a:prstGeom>
        </p:spPr>
      </p:pic>
    </p:spTree>
    <p:extLst>
      <p:ext uri="{BB962C8B-B14F-4D97-AF65-F5344CB8AC3E}">
        <p14:creationId xmlns:p14="http://schemas.microsoft.com/office/powerpoint/2010/main" val="3494162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Diagnostic Section: Contact Information</a:t>
            </a:r>
          </a:p>
        </p:txBody>
      </p:sp>
      <p:pic>
        <p:nvPicPr>
          <p:cNvPr id="4" name="Picture 3"/>
          <p:cNvPicPr>
            <a:picLocks noChangeAspect="1"/>
          </p:cNvPicPr>
          <p:nvPr/>
        </p:nvPicPr>
        <p:blipFill>
          <a:blip r:embed="rId3"/>
          <a:stretch>
            <a:fillRect/>
          </a:stretch>
        </p:blipFill>
        <p:spPr>
          <a:xfrm>
            <a:off x="3589176" y="0"/>
            <a:ext cx="2060627" cy="377985"/>
          </a:xfrm>
          <a:prstGeom prst="rect">
            <a:avLst/>
          </a:prstGeom>
        </p:spPr>
      </p:pic>
      <p:sp>
        <p:nvSpPr>
          <p:cNvPr id="5" name="TextBox 4">
            <a:extLst>
              <a:ext uri="{FF2B5EF4-FFF2-40B4-BE49-F238E27FC236}">
                <a16:creationId xmlns:a16="http://schemas.microsoft.com/office/drawing/2014/main" id="{CB98D07A-64F4-4EB3-95AE-FBFE3AAEF6D7}"/>
              </a:ext>
            </a:extLst>
          </p:cNvPr>
          <p:cNvSpPr txBox="1"/>
          <p:nvPr/>
        </p:nvSpPr>
        <p:spPr>
          <a:xfrm>
            <a:off x="2809376" y="4734075"/>
            <a:ext cx="3278859" cy="1292662"/>
          </a:xfrm>
          <a:prstGeom prst="rect">
            <a:avLst/>
          </a:prstGeom>
          <a:noFill/>
        </p:spPr>
        <p:txBody>
          <a:bodyPr wrap="square" rtlCol="0">
            <a:spAutoFit/>
          </a:bodyPr>
          <a:lstStyle/>
          <a:p>
            <a:pPr marL="0" indent="0" algn="ctr">
              <a:buNone/>
            </a:pPr>
            <a:endParaRPr lang="en-US" sz="2800" dirty="0"/>
          </a:p>
          <a:p>
            <a:pPr algn="ctr"/>
            <a:r>
              <a:rPr lang="en-US" sz="1600" b="1" u="sng" dirty="0"/>
              <a:t>Chief of Diagnostics</a:t>
            </a:r>
          </a:p>
          <a:p>
            <a:pPr marL="0" indent="0" algn="ctr">
              <a:buNone/>
            </a:pPr>
            <a:r>
              <a:rPr lang="en-US" sz="1600" dirty="0"/>
              <a:t>Office: 210-295-6154</a:t>
            </a:r>
            <a:endParaRPr lang="en-US" sz="1600" b="1" dirty="0"/>
          </a:p>
          <a:p>
            <a:pPr marL="0" indent="0" algn="ctr">
              <a:buNone/>
            </a:pPr>
            <a:endParaRPr lang="en-US" sz="1800" b="1" u="sng" dirty="0"/>
          </a:p>
        </p:txBody>
      </p:sp>
      <p:sp>
        <p:nvSpPr>
          <p:cNvPr id="6" name="TextBox 5">
            <a:extLst>
              <a:ext uri="{FF2B5EF4-FFF2-40B4-BE49-F238E27FC236}">
                <a16:creationId xmlns:a16="http://schemas.microsoft.com/office/drawing/2014/main" id="{AC3228E6-2036-FE7B-1450-9C3243F10DDD}"/>
              </a:ext>
            </a:extLst>
          </p:cNvPr>
          <p:cNvSpPr txBox="1"/>
          <p:nvPr/>
        </p:nvSpPr>
        <p:spPr>
          <a:xfrm>
            <a:off x="69695" y="2041375"/>
            <a:ext cx="3234819" cy="1169551"/>
          </a:xfrm>
          <a:prstGeom prst="rect">
            <a:avLst/>
          </a:prstGeom>
          <a:noFill/>
        </p:spPr>
        <p:txBody>
          <a:bodyPr wrap="square" rtlCol="0">
            <a:spAutoFit/>
          </a:bodyPr>
          <a:lstStyle/>
          <a:p>
            <a:pPr algn="ctr"/>
            <a:r>
              <a:rPr lang="en-US" b="1" u="sng" dirty="0"/>
              <a:t>Quality Assurance Specialist</a:t>
            </a:r>
          </a:p>
          <a:p>
            <a:pPr algn="ctr"/>
            <a:r>
              <a:rPr lang="en-US" sz="1600" dirty="0"/>
              <a:t>Office: 210-295-4387</a:t>
            </a:r>
          </a:p>
          <a:p>
            <a:pPr marL="0" indent="0" algn="ctr">
              <a:buNone/>
            </a:pPr>
            <a:endParaRPr lang="en-US" sz="1800" b="1" dirty="0"/>
          </a:p>
          <a:p>
            <a:pPr marL="0" indent="0" algn="ctr">
              <a:buNone/>
            </a:pPr>
            <a:endParaRPr lang="en-US" sz="1800" b="1" u="sng" dirty="0"/>
          </a:p>
        </p:txBody>
      </p:sp>
      <p:sp>
        <p:nvSpPr>
          <p:cNvPr id="8" name="TextBox 7">
            <a:extLst>
              <a:ext uri="{FF2B5EF4-FFF2-40B4-BE49-F238E27FC236}">
                <a16:creationId xmlns:a16="http://schemas.microsoft.com/office/drawing/2014/main" id="{BE97D6C2-FB07-6098-0D64-CB8E123C0CFA}"/>
              </a:ext>
            </a:extLst>
          </p:cNvPr>
          <p:cNvSpPr txBox="1"/>
          <p:nvPr/>
        </p:nvSpPr>
        <p:spPr>
          <a:xfrm>
            <a:off x="2954590" y="2041375"/>
            <a:ext cx="3234819" cy="2893100"/>
          </a:xfrm>
          <a:prstGeom prst="rect">
            <a:avLst/>
          </a:prstGeom>
          <a:noFill/>
        </p:spPr>
        <p:txBody>
          <a:bodyPr wrap="square" rtlCol="0">
            <a:spAutoFit/>
          </a:bodyPr>
          <a:lstStyle/>
          <a:p>
            <a:pPr algn="ctr"/>
            <a:r>
              <a:rPr lang="en-US" b="1" u="sng" dirty="0"/>
              <a:t>Operations Assistants (POA)</a:t>
            </a:r>
          </a:p>
          <a:p>
            <a:pPr algn="ctr"/>
            <a:r>
              <a:rPr lang="en-US" sz="1600" dirty="0"/>
              <a:t>Office: 210-635-1025</a:t>
            </a:r>
          </a:p>
          <a:p>
            <a:pPr marL="0" indent="0" algn="ctr">
              <a:buNone/>
            </a:pPr>
            <a:endParaRPr lang="en-US" sz="1600" dirty="0"/>
          </a:p>
          <a:p>
            <a:pPr algn="ctr"/>
            <a:r>
              <a:rPr lang="en-US" sz="1600" dirty="0"/>
              <a:t>Office: 210-295-4605</a:t>
            </a:r>
          </a:p>
          <a:p>
            <a:pPr algn="ctr"/>
            <a:endParaRPr lang="en-US" sz="1600" dirty="0"/>
          </a:p>
          <a:p>
            <a:pPr marL="0" marR="0" algn="ctr">
              <a:spcBef>
                <a:spcPts val="0"/>
              </a:spcBef>
              <a:spcAft>
                <a:spcPts val="0"/>
              </a:spcAft>
            </a:pPr>
            <a:r>
              <a:rPr lang="en-US" sz="1600" dirty="0">
                <a:effectLst/>
                <a:latin typeface="Calibri" panose="020F0502020204030204" pitchFamily="34" charset="0"/>
                <a:ea typeface="Calibri" panose="020F0502020204030204" pitchFamily="34" charset="0"/>
              </a:rPr>
              <a:t>Office: 210-295-4004</a:t>
            </a:r>
          </a:p>
          <a:p>
            <a:pPr algn="ctr"/>
            <a:endParaRPr lang="en-US" sz="1600" dirty="0"/>
          </a:p>
          <a:p>
            <a:pPr marL="0" indent="0" algn="ctr">
              <a:lnSpc>
                <a:spcPct val="100000"/>
              </a:lnSpc>
              <a:spcBef>
                <a:spcPts val="0"/>
              </a:spcBef>
              <a:buNone/>
            </a:pPr>
            <a:endParaRPr lang="en-US" sz="1600" u="sng" dirty="0">
              <a:solidFill>
                <a:srgbClr val="0563C1"/>
              </a:solidFill>
              <a:latin typeface="Calibri" panose="020F0502020204030204" pitchFamily="34" charset="0"/>
              <a:ea typeface="Calibri" panose="020F0502020204030204" pitchFamily="34" charset="0"/>
            </a:endParaRPr>
          </a:p>
          <a:p>
            <a:pPr algn="ctr"/>
            <a:endParaRPr lang="en-US" sz="1600" dirty="0"/>
          </a:p>
          <a:p>
            <a:pPr marL="0" indent="0" algn="ctr">
              <a:buNone/>
            </a:pPr>
            <a:endParaRPr lang="en-US" sz="1800" b="1" dirty="0"/>
          </a:p>
          <a:p>
            <a:pPr marL="0" indent="0" algn="ctr">
              <a:buNone/>
            </a:pPr>
            <a:endParaRPr lang="en-US" sz="1800" b="1" u="sng" dirty="0"/>
          </a:p>
        </p:txBody>
      </p:sp>
      <p:sp>
        <p:nvSpPr>
          <p:cNvPr id="9" name="TextBox 8">
            <a:extLst>
              <a:ext uri="{FF2B5EF4-FFF2-40B4-BE49-F238E27FC236}">
                <a16:creationId xmlns:a16="http://schemas.microsoft.com/office/drawing/2014/main" id="{E1A2EA3D-26AF-C7A5-A99B-20D05C32DA6D}"/>
              </a:ext>
            </a:extLst>
          </p:cNvPr>
          <p:cNvSpPr txBox="1"/>
          <p:nvPr/>
        </p:nvSpPr>
        <p:spPr>
          <a:xfrm>
            <a:off x="5839485" y="2041375"/>
            <a:ext cx="3234819" cy="1446550"/>
          </a:xfrm>
          <a:prstGeom prst="rect">
            <a:avLst/>
          </a:prstGeom>
          <a:noFill/>
        </p:spPr>
        <p:txBody>
          <a:bodyPr wrap="square" rtlCol="0">
            <a:spAutoFit/>
          </a:bodyPr>
          <a:lstStyle/>
          <a:p>
            <a:pPr algn="ctr"/>
            <a:r>
              <a:rPr lang="en-US" b="1" u="sng" dirty="0"/>
              <a:t>Animal Health Technician (MWD/GOA/Non-GOA) </a:t>
            </a:r>
          </a:p>
          <a:p>
            <a:pPr marL="0" indent="0" algn="ctr">
              <a:buNone/>
            </a:pPr>
            <a:r>
              <a:rPr lang="en-US" sz="1600" dirty="0"/>
              <a:t>Office: 210-221-3323</a:t>
            </a:r>
          </a:p>
          <a:p>
            <a:pPr marL="0" indent="0" algn="ctr">
              <a:buNone/>
            </a:pPr>
            <a:endParaRPr lang="en-US" sz="1800" b="1" dirty="0"/>
          </a:p>
          <a:p>
            <a:pPr marL="0" indent="0" algn="ctr">
              <a:buNone/>
            </a:pPr>
            <a:endParaRPr lang="en-US" sz="1800" b="1" u="sng" dirty="0"/>
          </a:p>
        </p:txBody>
      </p:sp>
      <p:sp>
        <p:nvSpPr>
          <p:cNvPr id="10" name="TextBox 9">
            <a:extLst>
              <a:ext uri="{FF2B5EF4-FFF2-40B4-BE49-F238E27FC236}">
                <a16:creationId xmlns:a16="http://schemas.microsoft.com/office/drawing/2014/main" id="{AA1FBD0D-54AE-6498-2024-181AE8CB92E3}"/>
              </a:ext>
            </a:extLst>
          </p:cNvPr>
          <p:cNvSpPr txBox="1"/>
          <p:nvPr/>
        </p:nvSpPr>
        <p:spPr>
          <a:xfrm>
            <a:off x="-121920" y="1503189"/>
            <a:ext cx="9387840" cy="461665"/>
          </a:xfrm>
          <a:prstGeom prst="rect">
            <a:avLst/>
          </a:prstGeom>
          <a:noFill/>
        </p:spPr>
        <p:txBody>
          <a:bodyPr wrap="square" rtlCol="0">
            <a:spAutoFit/>
          </a:bodyPr>
          <a:lstStyle/>
          <a:p>
            <a:pPr marL="0" indent="0" algn="ctr">
              <a:buNone/>
            </a:pPr>
            <a:r>
              <a:rPr lang="en-US" sz="2400" b="1" u="sng" dirty="0">
                <a:hlinkClick r:id="rId4"/>
              </a:rPr>
              <a:t>usarmy.jbsa.phc-west.list.phc-w-rabies-favn-sa@health.mil</a:t>
            </a:r>
            <a:r>
              <a:rPr lang="en-US" sz="2400" b="1" u="sng" dirty="0"/>
              <a:t> </a:t>
            </a:r>
          </a:p>
        </p:txBody>
      </p:sp>
      <p:sp>
        <p:nvSpPr>
          <p:cNvPr id="11" name="TextBox 10">
            <a:extLst>
              <a:ext uri="{FF2B5EF4-FFF2-40B4-BE49-F238E27FC236}">
                <a16:creationId xmlns:a16="http://schemas.microsoft.com/office/drawing/2014/main" id="{16A5FA83-3A60-1E02-C82B-44D179E17887}"/>
              </a:ext>
            </a:extLst>
          </p:cNvPr>
          <p:cNvSpPr txBox="1"/>
          <p:nvPr/>
        </p:nvSpPr>
        <p:spPr>
          <a:xfrm>
            <a:off x="354450" y="1119215"/>
            <a:ext cx="8237465" cy="523220"/>
          </a:xfrm>
          <a:prstGeom prst="rect">
            <a:avLst/>
          </a:prstGeom>
          <a:noFill/>
        </p:spPr>
        <p:txBody>
          <a:bodyPr wrap="square" rtlCol="0">
            <a:spAutoFit/>
          </a:bodyPr>
          <a:lstStyle/>
          <a:p>
            <a:pPr marL="0" indent="0" algn="ctr">
              <a:buNone/>
            </a:pPr>
            <a:r>
              <a:rPr lang="en-US" sz="2800" b="1" u="sng" dirty="0"/>
              <a:t>DISTRO LIST EMAIL:</a:t>
            </a:r>
          </a:p>
        </p:txBody>
      </p:sp>
    </p:spTree>
    <p:extLst>
      <p:ext uri="{BB962C8B-B14F-4D97-AF65-F5344CB8AC3E}">
        <p14:creationId xmlns:p14="http://schemas.microsoft.com/office/powerpoint/2010/main" val="3950848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159CA-4427-774C-DC40-818B24DF6C60}"/>
              </a:ext>
            </a:extLst>
          </p:cNvPr>
          <p:cNvSpPr>
            <a:spLocks noGrp="1"/>
          </p:cNvSpPr>
          <p:nvPr>
            <p:ph type="title"/>
          </p:nvPr>
        </p:nvSpPr>
        <p:spPr/>
        <p:txBody>
          <a:bodyPr/>
          <a:lstStyle/>
          <a:p>
            <a:r>
              <a:rPr lang="en-US" dirty="0"/>
              <a:t>Pet Travel Guidance</a:t>
            </a:r>
          </a:p>
        </p:txBody>
      </p:sp>
      <p:sp>
        <p:nvSpPr>
          <p:cNvPr id="3" name="Content Placeholder 2">
            <a:extLst>
              <a:ext uri="{FF2B5EF4-FFF2-40B4-BE49-F238E27FC236}">
                <a16:creationId xmlns:a16="http://schemas.microsoft.com/office/drawing/2014/main" id="{2E40A445-0687-F024-91E9-D28758BCC09C}"/>
              </a:ext>
            </a:extLst>
          </p:cNvPr>
          <p:cNvSpPr>
            <a:spLocks noGrp="1"/>
          </p:cNvSpPr>
          <p:nvPr>
            <p:ph idx="1"/>
          </p:nvPr>
        </p:nvSpPr>
        <p:spPr/>
        <p:txBody>
          <a:bodyPr/>
          <a:lstStyle/>
          <a:p>
            <a:pPr marL="0" indent="0" algn="l">
              <a:buNone/>
            </a:pPr>
            <a:r>
              <a:rPr lang="en-US" dirty="0">
                <a:solidFill>
                  <a:srgbClr val="01409B"/>
                </a:solidFill>
                <a:latin typeface="Public Sans Web"/>
              </a:rPr>
              <a:t>Please read the travel guidance to understand what is required for pet travel. Each country is different and has its own guidelines.</a:t>
            </a:r>
          </a:p>
          <a:p>
            <a:pPr algn="l">
              <a:buFont typeface="Arial" panose="020B0604020202020204" pitchFamily="34" charset="0"/>
              <a:buChar char="•"/>
            </a:pPr>
            <a:endParaRPr lang="en-US" b="0" i="0" dirty="0">
              <a:solidFill>
                <a:srgbClr val="01409B"/>
              </a:solidFill>
              <a:effectLst/>
              <a:latin typeface="Public Sans Web"/>
            </a:endParaRPr>
          </a:p>
          <a:p>
            <a:pPr algn="l">
              <a:buFont typeface="Arial" panose="020B0604020202020204" pitchFamily="34" charset="0"/>
              <a:buChar char="•"/>
            </a:pPr>
            <a:r>
              <a:rPr lang="en-US" b="0" i="0" dirty="0">
                <a:solidFill>
                  <a:srgbClr val="01409B"/>
                </a:solidFill>
                <a:effectLst/>
                <a:latin typeface="Public Sans Web"/>
              </a:rPr>
              <a:t>USDA Pet Travel Guidance for Pets Traveling to Another Country From the US</a:t>
            </a:r>
          </a:p>
          <a:p>
            <a:pPr lvl="1"/>
            <a:r>
              <a:rPr lang="en-US" sz="2000" b="0" i="0" dirty="0">
                <a:solidFill>
                  <a:srgbClr val="171717"/>
                </a:solidFill>
                <a:effectLst/>
                <a:latin typeface="Public Sans Web"/>
                <a:hlinkClick r:id="rId2"/>
              </a:rPr>
              <a:t>https://www.aphis.usda.gov/pet-travel/us-to-another-country-export/pet-travel-guidance-pets-traveling-another-country-united</a:t>
            </a:r>
            <a:endParaRPr lang="en-US" sz="2000" b="0" i="0" dirty="0">
              <a:solidFill>
                <a:srgbClr val="171717"/>
              </a:solidFill>
              <a:effectLst/>
              <a:latin typeface="Public Sans Web"/>
            </a:endParaRPr>
          </a:p>
          <a:p>
            <a:pPr marL="1200150" lvl="2" indent="-285750"/>
            <a:endParaRPr lang="en-US" b="0" i="0" dirty="0">
              <a:solidFill>
                <a:srgbClr val="171717"/>
              </a:solidFill>
              <a:effectLst/>
              <a:latin typeface="Public Sans Web"/>
            </a:endParaRPr>
          </a:p>
          <a:p>
            <a:pPr marL="1200150" lvl="2" indent="-285750"/>
            <a:r>
              <a:rPr lang="en-US" b="1" i="0" dirty="0">
                <a:solidFill>
                  <a:srgbClr val="171717"/>
                </a:solidFill>
                <a:effectLst/>
                <a:latin typeface="Public Sans Web"/>
              </a:rPr>
              <a:t>In Spanish (En </a:t>
            </a:r>
            <a:r>
              <a:rPr lang="en-US" b="1" i="0" dirty="0" err="1">
                <a:solidFill>
                  <a:srgbClr val="171717"/>
                </a:solidFill>
                <a:effectLst/>
                <a:latin typeface="Public Sans Web"/>
              </a:rPr>
              <a:t>Español</a:t>
            </a:r>
            <a:r>
              <a:rPr lang="en-US" b="1" i="0" dirty="0">
                <a:solidFill>
                  <a:srgbClr val="171717"/>
                </a:solidFill>
                <a:effectLst/>
                <a:latin typeface="Public Sans Web"/>
              </a:rPr>
              <a:t>): </a:t>
            </a:r>
            <a:r>
              <a:rPr lang="en-US" i="0" dirty="0">
                <a:solidFill>
                  <a:srgbClr val="171717"/>
                </a:solidFill>
                <a:effectLst/>
                <a:latin typeface="Public Sans Web"/>
                <a:hlinkClick r:id="rId3"/>
              </a:rPr>
              <a:t>https://ww.aphis.usda.gov/pet-travel/us-to-another-country/guia-de-viaje-para-mascotas-que-vajan-otro-pais-desde</a:t>
            </a:r>
            <a:endParaRPr lang="en-US" i="0" dirty="0">
              <a:solidFill>
                <a:srgbClr val="171717"/>
              </a:solidFill>
              <a:effectLst/>
              <a:latin typeface="Public Sans Web"/>
            </a:endParaRPr>
          </a:p>
          <a:p>
            <a:pPr marL="0" indent="0">
              <a:buNone/>
            </a:pPr>
            <a:endParaRPr lang="en-US" dirty="0"/>
          </a:p>
        </p:txBody>
      </p:sp>
    </p:spTree>
    <p:extLst>
      <p:ext uri="{BB962C8B-B14F-4D97-AF65-F5344CB8AC3E}">
        <p14:creationId xmlns:p14="http://schemas.microsoft.com/office/powerpoint/2010/main" val="1859814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7385F-000E-E434-BE1C-86F24B1C014A}"/>
              </a:ext>
            </a:extLst>
          </p:cNvPr>
          <p:cNvSpPr>
            <a:spLocks noGrp="1"/>
          </p:cNvSpPr>
          <p:nvPr>
            <p:ph type="title"/>
          </p:nvPr>
        </p:nvSpPr>
        <p:spPr/>
        <p:txBody>
          <a:bodyPr/>
          <a:lstStyle/>
          <a:p>
            <a:br>
              <a:rPr lang="en-US" b="1" i="0" dirty="0">
                <a:solidFill>
                  <a:srgbClr val="171717"/>
                </a:solidFill>
                <a:effectLst/>
                <a:latin typeface="Public Sans Web"/>
              </a:rPr>
            </a:br>
            <a:r>
              <a:rPr lang="en-US" b="1" i="0" dirty="0">
                <a:solidFill>
                  <a:srgbClr val="171717"/>
                </a:solidFill>
                <a:effectLst/>
                <a:latin typeface="Public Sans Web"/>
              </a:rPr>
              <a:t>Find a USDA-Accredited Veterinarian</a:t>
            </a:r>
            <a:br>
              <a:rPr lang="en-US" b="1" i="0" dirty="0">
                <a:solidFill>
                  <a:srgbClr val="171717"/>
                </a:solidFill>
                <a:effectLst/>
                <a:latin typeface="Public Sans Web"/>
              </a:rPr>
            </a:br>
            <a:endParaRPr lang="en-US" dirty="0"/>
          </a:p>
        </p:txBody>
      </p:sp>
      <p:sp>
        <p:nvSpPr>
          <p:cNvPr id="3" name="Content Placeholder 2">
            <a:extLst>
              <a:ext uri="{FF2B5EF4-FFF2-40B4-BE49-F238E27FC236}">
                <a16:creationId xmlns:a16="http://schemas.microsoft.com/office/drawing/2014/main" id="{60ABC392-5743-9769-9143-82974940BAA2}"/>
              </a:ext>
            </a:extLst>
          </p:cNvPr>
          <p:cNvSpPr>
            <a:spLocks noGrp="1"/>
          </p:cNvSpPr>
          <p:nvPr>
            <p:ph idx="1"/>
          </p:nvPr>
        </p:nvSpPr>
        <p:spPr/>
        <p:txBody>
          <a:bodyPr/>
          <a:lstStyle/>
          <a:p>
            <a:endParaRPr lang="en-US" dirty="0">
              <a:solidFill>
                <a:srgbClr val="171717"/>
              </a:solidFill>
              <a:latin typeface="Public Sans Web"/>
            </a:endParaRPr>
          </a:p>
          <a:p>
            <a:r>
              <a:rPr lang="en-US" b="0" i="0" dirty="0">
                <a:solidFill>
                  <a:srgbClr val="171717"/>
                </a:solidFill>
                <a:effectLst/>
                <a:latin typeface="Public Sans Web"/>
              </a:rPr>
              <a:t>A </a:t>
            </a:r>
            <a:r>
              <a:rPr lang="en-US" b="0" i="0" dirty="0">
                <a:solidFill>
                  <a:srgbClr val="01409B"/>
                </a:solidFill>
                <a:effectLst/>
                <a:latin typeface="Public Sans Web"/>
                <a:hlinkClick r:id="rId2"/>
              </a:rPr>
              <a:t>USDA-accredited veterinarian</a:t>
            </a:r>
            <a:r>
              <a:rPr lang="en-US" b="0" i="0" dirty="0">
                <a:solidFill>
                  <a:srgbClr val="171717"/>
                </a:solidFill>
                <a:effectLst/>
                <a:latin typeface="Public Sans Web"/>
              </a:rPr>
              <a:t> can help you learn about your destination country's entry requirements for pets, including required vaccinations, tests, or treatments. </a:t>
            </a:r>
          </a:p>
          <a:p>
            <a:r>
              <a:rPr lang="en-US" dirty="0">
                <a:solidFill>
                  <a:srgbClr val="171717"/>
                </a:solidFill>
                <a:latin typeface="Public Sans Web"/>
              </a:rPr>
              <a:t>Schedule an appointment with your Military Veterinary Treatment Facility (VTF) or civilian veterinary clinic.</a:t>
            </a:r>
          </a:p>
          <a:p>
            <a:pPr algn="ctr"/>
            <a:r>
              <a:rPr lang="en-US" sz="2800" b="1" i="0" dirty="0">
                <a:solidFill>
                  <a:srgbClr val="171717"/>
                </a:solidFill>
                <a:effectLst/>
                <a:highlight>
                  <a:srgbClr val="FFFF00"/>
                </a:highlight>
                <a:latin typeface="Public Sans Web"/>
              </a:rPr>
              <a:t>Veterinary clinic will guide pet travel process</a:t>
            </a:r>
            <a:endParaRPr lang="en-US" dirty="0"/>
          </a:p>
        </p:txBody>
      </p:sp>
    </p:spTree>
    <p:extLst>
      <p:ext uri="{BB962C8B-B14F-4D97-AF65-F5344CB8AC3E}">
        <p14:creationId xmlns:p14="http://schemas.microsoft.com/office/powerpoint/2010/main" val="548211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6BDCA-69E4-864A-003A-AC5DC9A38972}"/>
              </a:ext>
            </a:extLst>
          </p:cNvPr>
          <p:cNvSpPr>
            <a:spLocks noGrp="1"/>
          </p:cNvSpPr>
          <p:nvPr>
            <p:ph type="title"/>
          </p:nvPr>
        </p:nvSpPr>
        <p:spPr/>
        <p:txBody>
          <a:bodyPr/>
          <a:lstStyle/>
          <a:p>
            <a:r>
              <a:rPr lang="en-US" dirty="0"/>
              <a:t>Information For Travel</a:t>
            </a:r>
          </a:p>
        </p:txBody>
      </p:sp>
      <p:sp>
        <p:nvSpPr>
          <p:cNvPr id="3" name="Content Placeholder 2">
            <a:extLst>
              <a:ext uri="{FF2B5EF4-FFF2-40B4-BE49-F238E27FC236}">
                <a16:creationId xmlns:a16="http://schemas.microsoft.com/office/drawing/2014/main" id="{CB8B32A2-CE5F-2E4B-CDA4-6D150F91C462}"/>
              </a:ext>
            </a:extLst>
          </p:cNvPr>
          <p:cNvSpPr>
            <a:spLocks noGrp="1"/>
          </p:cNvSpPr>
          <p:nvPr>
            <p:ph idx="1"/>
          </p:nvPr>
        </p:nvSpPr>
        <p:spPr>
          <a:xfrm>
            <a:off x="628652" y="1117600"/>
            <a:ext cx="7886700" cy="4756727"/>
          </a:xfrm>
        </p:spPr>
        <p:txBody>
          <a:bodyPr/>
          <a:lstStyle/>
          <a:p>
            <a:pPr algn="l">
              <a:buFont typeface="Arial" panose="020B0604020202020204" pitchFamily="34" charset="0"/>
              <a:buChar char="•"/>
            </a:pPr>
            <a:r>
              <a:rPr lang="en-US" sz="2400" b="0" i="0" dirty="0">
                <a:solidFill>
                  <a:srgbClr val="171717"/>
                </a:solidFill>
                <a:effectLst/>
                <a:latin typeface="Public Sans Web"/>
              </a:rPr>
              <a:t>Pet information (e.g., breed, species, age, color, etc.)</a:t>
            </a:r>
          </a:p>
          <a:p>
            <a:pPr algn="l">
              <a:buFont typeface="Arial" panose="020B0604020202020204" pitchFamily="34" charset="0"/>
              <a:buChar char="•"/>
            </a:pPr>
            <a:r>
              <a:rPr lang="en-US" sz="2400" b="0" i="0" dirty="0">
                <a:solidFill>
                  <a:srgbClr val="171717"/>
                </a:solidFill>
                <a:effectLst/>
                <a:latin typeface="Public Sans Web"/>
              </a:rPr>
              <a:t>Destination country</a:t>
            </a:r>
          </a:p>
          <a:p>
            <a:pPr algn="l">
              <a:buFont typeface="Arial" panose="020B0604020202020204" pitchFamily="34" charset="0"/>
              <a:buChar char="•"/>
            </a:pPr>
            <a:r>
              <a:rPr lang="en-US" sz="2400" b="0" i="0" dirty="0">
                <a:solidFill>
                  <a:srgbClr val="171717"/>
                </a:solidFill>
                <a:effectLst/>
                <a:latin typeface="Public Sans Web"/>
              </a:rPr>
              <a:t>If applicable, countries where your pet will stop (for customs clearance or upon leaving the airport or seaport) on the way to the destination country. </a:t>
            </a:r>
            <a:endParaRPr lang="en-US" sz="2400" dirty="0">
              <a:solidFill>
                <a:srgbClr val="171717"/>
              </a:solidFill>
              <a:latin typeface="Public Sans Web"/>
            </a:endParaRPr>
          </a:p>
          <a:p>
            <a:pPr algn="l">
              <a:buFont typeface="Arial" panose="020B0604020202020204" pitchFamily="34" charset="0"/>
              <a:buChar char="•"/>
            </a:pPr>
            <a:r>
              <a:rPr lang="en-US" sz="2400" dirty="0">
                <a:solidFill>
                  <a:srgbClr val="171717"/>
                </a:solidFill>
                <a:latin typeface="Public Sans Web"/>
              </a:rPr>
              <a:t>Additional destinations may require additional FAVN documentation</a:t>
            </a:r>
            <a:endParaRPr lang="en-US" sz="2400" b="0" i="0" dirty="0">
              <a:solidFill>
                <a:srgbClr val="171717"/>
              </a:solidFill>
              <a:effectLst/>
              <a:latin typeface="Public Sans Web"/>
            </a:endParaRPr>
          </a:p>
          <a:p>
            <a:pPr algn="l">
              <a:buFont typeface="Arial" panose="020B0604020202020204" pitchFamily="34" charset="0"/>
              <a:buChar char="•"/>
            </a:pPr>
            <a:r>
              <a:rPr lang="en-US" sz="2400" b="0" i="0" dirty="0">
                <a:solidFill>
                  <a:srgbClr val="171717"/>
                </a:solidFill>
                <a:effectLst/>
                <a:latin typeface="Public Sans Web"/>
              </a:rPr>
              <a:t>Departure date</a:t>
            </a:r>
          </a:p>
          <a:p>
            <a:pPr algn="l">
              <a:buFont typeface="Arial" panose="020B0604020202020204" pitchFamily="34" charset="0"/>
              <a:buChar char="•"/>
            </a:pPr>
            <a:r>
              <a:rPr lang="en-US" sz="2400" b="0" i="0" dirty="0">
                <a:solidFill>
                  <a:srgbClr val="171717"/>
                </a:solidFill>
                <a:effectLst/>
                <a:latin typeface="Public Sans Web"/>
              </a:rPr>
              <a:t>Other documentation required by vet clinic</a:t>
            </a:r>
          </a:p>
          <a:p>
            <a:pPr marL="0" indent="0" algn="ctr">
              <a:buNone/>
            </a:pPr>
            <a:endParaRPr lang="en-US" sz="3200" b="1" i="0" dirty="0">
              <a:solidFill>
                <a:srgbClr val="171717"/>
              </a:solidFill>
              <a:effectLst/>
              <a:highlight>
                <a:srgbClr val="FFFF00"/>
              </a:highlight>
              <a:latin typeface="Public Sans Web"/>
            </a:endParaRPr>
          </a:p>
          <a:p>
            <a:pPr marL="0" indent="0" algn="ctr">
              <a:buNone/>
            </a:pPr>
            <a:r>
              <a:rPr lang="en-US" sz="3200" b="1" i="0" dirty="0">
                <a:solidFill>
                  <a:srgbClr val="171717"/>
                </a:solidFill>
                <a:effectLst/>
                <a:highlight>
                  <a:srgbClr val="FFFF00"/>
                </a:highlight>
                <a:latin typeface="Public Sans Web"/>
              </a:rPr>
              <a:t> Veterinary clinic will guide pet travel process</a:t>
            </a:r>
          </a:p>
          <a:p>
            <a:pPr marL="0" indent="0" algn="l">
              <a:buNone/>
            </a:pPr>
            <a:endParaRPr lang="en-US" b="1" i="0" dirty="0">
              <a:solidFill>
                <a:srgbClr val="171717"/>
              </a:solidFill>
              <a:effectLst/>
              <a:latin typeface="Public Sans Web"/>
            </a:endParaRPr>
          </a:p>
          <a:p>
            <a:pPr marL="0" indent="0">
              <a:buNone/>
            </a:pPr>
            <a:endParaRPr lang="en-US" dirty="0"/>
          </a:p>
        </p:txBody>
      </p:sp>
    </p:spTree>
    <p:extLst>
      <p:ext uri="{BB962C8B-B14F-4D97-AF65-F5344CB8AC3E}">
        <p14:creationId xmlns:p14="http://schemas.microsoft.com/office/powerpoint/2010/main" val="3039980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A8C0C-C98B-04F9-64D2-BC9B9706F075}"/>
              </a:ext>
            </a:extLst>
          </p:cNvPr>
          <p:cNvSpPr>
            <a:spLocks noGrp="1"/>
          </p:cNvSpPr>
          <p:nvPr>
            <p:ph type="title"/>
          </p:nvPr>
        </p:nvSpPr>
        <p:spPr/>
        <p:txBody>
          <a:bodyPr/>
          <a:lstStyle/>
          <a:p>
            <a:r>
              <a:rPr lang="en-US" dirty="0"/>
              <a:t>FAVN Requirement</a:t>
            </a:r>
          </a:p>
        </p:txBody>
      </p:sp>
      <p:sp>
        <p:nvSpPr>
          <p:cNvPr id="3" name="Content Placeholder 2">
            <a:extLst>
              <a:ext uri="{FF2B5EF4-FFF2-40B4-BE49-F238E27FC236}">
                <a16:creationId xmlns:a16="http://schemas.microsoft.com/office/drawing/2014/main" id="{D1C60E59-8F03-E70D-334B-199277FA5DBD}"/>
              </a:ext>
            </a:extLst>
          </p:cNvPr>
          <p:cNvSpPr>
            <a:spLocks noGrp="1"/>
          </p:cNvSpPr>
          <p:nvPr>
            <p:ph idx="1"/>
          </p:nvPr>
        </p:nvSpPr>
        <p:spPr/>
        <p:txBody>
          <a:bodyPr/>
          <a:lstStyle/>
          <a:p>
            <a:pPr algn="ctr"/>
            <a:endParaRPr lang="en-US" sz="2400" dirty="0"/>
          </a:p>
          <a:p>
            <a:r>
              <a:rPr lang="en-US" sz="2400" b="1" dirty="0">
                <a:solidFill>
                  <a:srgbClr val="FF0000"/>
                </a:solidFill>
              </a:rPr>
              <a:t>Ensure FAVN testing is done well in advance to ensure pet has a passing titer to avoid pets being quarantined at your expense</a:t>
            </a:r>
          </a:p>
          <a:p>
            <a:r>
              <a:rPr lang="en-US" sz="1800" dirty="0"/>
              <a:t>Pets traveling to rabies-free countries will require vaccinations, microchips and FAVN testing</a:t>
            </a:r>
          </a:p>
          <a:p>
            <a:r>
              <a:rPr lang="en-US" sz="1800" dirty="0"/>
              <a:t>FAVN documentation is required and hand-carried by the client or digitally sent by the FADL NAF FAVN office. This is determined by each quarantine station</a:t>
            </a:r>
          </a:p>
          <a:p>
            <a:pPr marL="0" indent="0">
              <a:buNone/>
            </a:pPr>
            <a:endParaRPr lang="en-US" sz="2800" b="1" i="0" dirty="0">
              <a:solidFill>
                <a:srgbClr val="171717"/>
              </a:solidFill>
              <a:effectLst/>
              <a:highlight>
                <a:srgbClr val="FFFF00"/>
              </a:highlight>
              <a:latin typeface="Public Sans Web"/>
            </a:endParaRPr>
          </a:p>
          <a:p>
            <a:pPr algn="ctr"/>
            <a:r>
              <a:rPr lang="en-US" sz="2800" b="1" i="0" dirty="0">
                <a:solidFill>
                  <a:srgbClr val="171717"/>
                </a:solidFill>
                <a:effectLst/>
                <a:highlight>
                  <a:srgbClr val="FFFF00"/>
                </a:highlight>
                <a:latin typeface="Public Sans Web"/>
              </a:rPr>
              <a:t>Veterinary clinic will guide pet travel process</a:t>
            </a:r>
            <a:endParaRPr lang="en-US" dirty="0"/>
          </a:p>
          <a:p>
            <a:endParaRPr lang="en-US" dirty="0"/>
          </a:p>
        </p:txBody>
      </p:sp>
    </p:spTree>
    <p:extLst>
      <p:ext uri="{BB962C8B-B14F-4D97-AF65-F5344CB8AC3E}">
        <p14:creationId xmlns:p14="http://schemas.microsoft.com/office/powerpoint/2010/main" val="330123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77094-5969-D447-9CF4-D4DA7E9325C0}"/>
              </a:ext>
            </a:extLst>
          </p:cNvPr>
          <p:cNvSpPr>
            <a:spLocks noGrp="1"/>
          </p:cNvSpPr>
          <p:nvPr>
            <p:ph type="title"/>
          </p:nvPr>
        </p:nvSpPr>
        <p:spPr/>
        <p:txBody>
          <a:bodyPr/>
          <a:lstStyle/>
          <a:p>
            <a:r>
              <a:rPr lang="en-US" dirty="0"/>
              <a:t>Requesting FAVN Testing</a:t>
            </a:r>
          </a:p>
        </p:txBody>
      </p:sp>
      <p:sp>
        <p:nvSpPr>
          <p:cNvPr id="3" name="Content Placeholder 2">
            <a:extLst>
              <a:ext uri="{FF2B5EF4-FFF2-40B4-BE49-F238E27FC236}">
                <a16:creationId xmlns:a16="http://schemas.microsoft.com/office/drawing/2014/main" id="{D8BDC91D-F8FB-EA1B-B9D4-717596CF6A94}"/>
              </a:ext>
            </a:extLst>
          </p:cNvPr>
          <p:cNvSpPr>
            <a:spLocks noGrp="1"/>
          </p:cNvSpPr>
          <p:nvPr>
            <p:ph idx="1"/>
          </p:nvPr>
        </p:nvSpPr>
        <p:spPr/>
        <p:txBody>
          <a:bodyPr/>
          <a:lstStyle/>
          <a:p>
            <a:r>
              <a:rPr lang="en-US" sz="2400" dirty="0"/>
              <a:t>Schedule appointment with military or civilian vet </a:t>
            </a:r>
          </a:p>
          <a:p>
            <a:r>
              <a:rPr lang="en-US" sz="2400" dirty="0"/>
              <a:t>Ensure all information on FAVN request form is correct before leaving appointment</a:t>
            </a:r>
          </a:p>
          <a:p>
            <a:r>
              <a:rPr lang="en-US" sz="2400" dirty="0"/>
              <a:t>Payment can be made at military VTF or by credit card payment form for civilian clinics</a:t>
            </a:r>
          </a:p>
          <a:p>
            <a:r>
              <a:rPr lang="en-US" sz="2400" dirty="0"/>
              <a:t>Allow enough time before departure to test pets for FAVN to avoid any setbacks in case pet fails or departure is short notice</a:t>
            </a:r>
          </a:p>
          <a:p>
            <a:r>
              <a:rPr lang="en-US" sz="2400" b="1" dirty="0">
                <a:solidFill>
                  <a:srgbClr val="FF0000"/>
                </a:solidFill>
              </a:rPr>
              <a:t>FAVN testing cannot be expedited</a:t>
            </a:r>
          </a:p>
          <a:p>
            <a:endParaRPr lang="en-US" sz="2400" b="1" dirty="0">
              <a:solidFill>
                <a:srgbClr val="FF0000"/>
              </a:solidFill>
            </a:endParaRPr>
          </a:p>
          <a:p>
            <a:pPr algn="ctr"/>
            <a:r>
              <a:rPr lang="en-US" sz="2400" b="1" i="0" dirty="0">
                <a:solidFill>
                  <a:srgbClr val="171717"/>
                </a:solidFill>
                <a:effectLst/>
                <a:highlight>
                  <a:srgbClr val="FFFF00"/>
                </a:highlight>
                <a:latin typeface="Public Sans Web"/>
              </a:rPr>
              <a:t>Veterinary clinic will guide pet travel process</a:t>
            </a:r>
            <a:endParaRPr lang="en-US" sz="2400" dirty="0"/>
          </a:p>
          <a:p>
            <a:endParaRPr lang="en-US" sz="2400" b="1" dirty="0">
              <a:solidFill>
                <a:srgbClr val="FF0000"/>
              </a:solidFill>
            </a:endParaRPr>
          </a:p>
        </p:txBody>
      </p:sp>
    </p:spTree>
    <p:extLst>
      <p:ext uri="{BB962C8B-B14F-4D97-AF65-F5344CB8AC3E}">
        <p14:creationId xmlns:p14="http://schemas.microsoft.com/office/powerpoint/2010/main" val="519872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D7E39-4702-7732-F2C1-DA575977770A}"/>
              </a:ext>
            </a:extLst>
          </p:cNvPr>
          <p:cNvSpPr>
            <a:spLocks noGrp="1"/>
          </p:cNvSpPr>
          <p:nvPr>
            <p:ph type="title"/>
          </p:nvPr>
        </p:nvSpPr>
        <p:spPr/>
        <p:txBody>
          <a:bodyPr/>
          <a:lstStyle/>
          <a:p>
            <a:r>
              <a:rPr lang="en-US" dirty="0"/>
              <a:t>FAVN Form Instructions</a:t>
            </a:r>
          </a:p>
        </p:txBody>
      </p:sp>
      <p:sp>
        <p:nvSpPr>
          <p:cNvPr id="3" name="Content Placeholder 2">
            <a:extLst>
              <a:ext uri="{FF2B5EF4-FFF2-40B4-BE49-F238E27FC236}">
                <a16:creationId xmlns:a16="http://schemas.microsoft.com/office/drawing/2014/main" id="{4FCF4A51-8FE1-79C3-1CCA-5DB669AAF372}"/>
              </a:ext>
            </a:extLst>
          </p:cNvPr>
          <p:cNvSpPr>
            <a:spLocks noGrp="1"/>
          </p:cNvSpPr>
          <p:nvPr>
            <p:ph idx="1"/>
          </p:nvPr>
        </p:nvSpPr>
        <p:spPr>
          <a:xfrm>
            <a:off x="628652" y="1117600"/>
            <a:ext cx="7886700" cy="4756727"/>
          </a:xfrm>
        </p:spPr>
        <p:txBody>
          <a:bodyPr/>
          <a:lstStyle/>
          <a:p>
            <a:r>
              <a:rPr lang="en-US" sz="1800" dirty="0"/>
              <a:t>Please follow instructions on the following slides</a:t>
            </a:r>
          </a:p>
          <a:p>
            <a:r>
              <a:rPr lang="en-US" sz="1800" dirty="0"/>
              <a:t>Do not leave any blanks</a:t>
            </a:r>
          </a:p>
          <a:p>
            <a:r>
              <a:rPr lang="en-US" sz="1800" dirty="0"/>
              <a:t>Veterinarian signature should be in </a:t>
            </a:r>
            <a:r>
              <a:rPr lang="en-US" sz="1800" dirty="0">
                <a:solidFill>
                  <a:srgbClr val="0070C0"/>
                </a:solidFill>
              </a:rPr>
              <a:t>BLUE</a:t>
            </a:r>
            <a:r>
              <a:rPr lang="en-US" sz="1800" dirty="0"/>
              <a:t> ink, the document can be rejected by these countries: Japan, Korea, Guam</a:t>
            </a:r>
          </a:p>
          <a:p>
            <a:r>
              <a:rPr lang="en-US" sz="1800" dirty="0"/>
              <a:t>Address must be updated for mail/FedEx delivery. Returned mail cannot be tracked and additional re-issue fees will be charged</a:t>
            </a:r>
          </a:p>
          <a:p>
            <a:r>
              <a:rPr lang="en-US" sz="1800" dirty="0"/>
              <a:t>FAVN fee is $70 per pet. Additional destination documents are $10 per document</a:t>
            </a:r>
          </a:p>
          <a:p>
            <a:r>
              <a:rPr lang="en-US" sz="1800" dirty="0"/>
              <a:t>FedEx fee is $25 for standard overnight (Cannot deliver to APO/FPO address)</a:t>
            </a:r>
          </a:p>
          <a:p>
            <a:r>
              <a:rPr lang="en-US" sz="1800" dirty="0"/>
              <a:t>Military VTF will auto generate FAVN form, civilian clinics can use automated fill in form or handwrite (please make legible)</a:t>
            </a:r>
          </a:p>
          <a:p>
            <a:r>
              <a:rPr lang="en-US" sz="1800" dirty="0"/>
              <a:t>Turnaround time is 4-6 weeks, FAVN testing cannot be expedited</a:t>
            </a:r>
            <a:endParaRPr lang="en-US" sz="1800" b="1" i="0" dirty="0">
              <a:solidFill>
                <a:srgbClr val="171717"/>
              </a:solidFill>
              <a:effectLst/>
              <a:highlight>
                <a:srgbClr val="FFFF00"/>
              </a:highlight>
              <a:latin typeface="Public Sans Web"/>
            </a:endParaRPr>
          </a:p>
          <a:p>
            <a:pPr marL="0" indent="0" algn="ctr">
              <a:buNone/>
            </a:pPr>
            <a:r>
              <a:rPr lang="en-US" sz="2400" b="1" i="0" dirty="0">
                <a:solidFill>
                  <a:srgbClr val="171717"/>
                </a:solidFill>
                <a:effectLst/>
                <a:highlight>
                  <a:srgbClr val="FFFF00"/>
                </a:highlight>
                <a:latin typeface="Public Sans Web"/>
              </a:rPr>
              <a:t>Veterinary clinic will guide pet travel process</a:t>
            </a:r>
            <a:endParaRPr lang="en-US" sz="2400" dirty="0"/>
          </a:p>
          <a:p>
            <a:pPr marL="0" indent="0">
              <a:buNone/>
            </a:pPr>
            <a:endParaRPr lang="en-US" sz="1800" dirty="0"/>
          </a:p>
        </p:txBody>
      </p:sp>
    </p:spTree>
    <p:extLst>
      <p:ext uri="{BB962C8B-B14F-4D97-AF65-F5344CB8AC3E}">
        <p14:creationId xmlns:p14="http://schemas.microsoft.com/office/powerpoint/2010/main" val="3121627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2" y="357989"/>
            <a:ext cx="8515348" cy="620419"/>
          </a:xfrm>
        </p:spPr>
        <p:txBody>
          <a:bodyPr/>
          <a:lstStyle/>
          <a:p>
            <a:r>
              <a:rPr lang="en-US" dirty="0"/>
              <a:t>Request for FAVN-OIE Rabies Antibody Test</a:t>
            </a:r>
            <a:endParaRPr lang="en-US" sz="2000" dirty="0"/>
          </a:p>
        </p:txBody>
      </p:sp>
      <p:sp>
        <p:nvSpPr>
          <p:cNvPr id="4" name="Content Placeholder 39"/>
          <p:cNvSpPr>
            <a:spLocks noGrp="1"/>
          </p:cNvSpPr>
          <p:nvPr>
            <p:ph idx="1"/>
          </p:nvPr>
        </p:nvSpPr>
        <p:spPr>
          <a:xfrm>
            <a:off x="628652" y="1117600"/>
            <a:ext cx="3989843" cy="4703763"/>
          </a:xfrm>
          <a:noFill/>
          <a:ln>
            <a:noFill/>
          </a:ln>
        </p:spPr>
        <p:txBody>
          <a:bodyPr/>
          <a:lstStyle/>
          <a:p>
            <a:endParaRPr lang="en-US" dirty="0">
              <a:solidFill>
                <a:srgbClr val="3D3D3D"/>
              </a:solidFill>
              <a:ea typeface="Times New Roman" panose="02020603050405020304" pitchFamily="18" charset="0"/>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stretch>
            <a:fillRect/>
          </a:stretch>
        </p:blipFill>
        <p:spPr>
          <a:xfrm>
            <a:off x="3589176" y="0"/>
            <a:ext cx="2060627" cy="377985"/>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id="{0B08E336-8DB3-0B13-739C-35EDF7E50FD9}"/>
              </a:ext>
            </a:extLst>
          </p:cNvPr>
          <p:cNvPicPr>
            <a:picLocks noChangeAspect="1"/>
          </p:cNvPicPr>
          <p:nvPr/>
        </p:nvPicPr>
        <p:blipFill rotWithShape="1">
          <a:blip r:embed="rId4">
            <a:extLst>
              <a:ext uri="{28A0092B-C50C-407E-A947-70E740481C1C}">
                <a14:useLocalDpi xmlns:a14="http://schemas.microsoft.com/office/drawing/2010/main" val="0"/>
              </a:ext>
            </a:extLst>
          </a:blip>
          <a:srcRect l="29310" t="12908" r="30575" b="1776"/>
          <a:stretch/>
        </p:blipFill>
        <p:spPr>
          <a:xfrm>
            <a:off x="2577078" y="1036637"/>
            <a:ext cx="3989843" cy="5101405"/>
          </a:xfrm>
          <a:prstGeom prst="rect">
            <a:avLst/>
          </a:prstGeom>
          <a:ln>
            <a:solidFill>
              <a:schemeClr val="tx1"/>
            </a:solidFill>
          </a:ln>
        </p:spPr>
      </p:pic>
    </p:spTree>
    <p:extLst>
      <p:ext uri="{BB962C8B-B14F-4D97-AF65-F5344CB8AC3E}">
        <p14:creationId xmlns:p14="http://schemas.microsoft.com/office/powerpoint/2010/main" val="3512741109"/>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5BF9D581366B94D8FC9AC7ACAFFB6EC" ma:contentTypeVersion="2" ma:contentTypeDescription="Create a new document." ma:contentTypeScope="" ma:versionID="f14ea91553b97bbb07cd36e7c5811732">
  <xsd:schema xmlns:xsd="http://www.w3.org/2001/XMLSchema" xmlns:xs="http://www.w3.org/2001/XMLSchema" xmlns:p="http://schemas.microsoft.com/office/2006/metadata/properties" targetNamespace="http://schemas.microsoft.com/office/2006/metadata/properties" ma:root="true" ma:fieldsID="f1c39dfd8d9dd4caaabe4b3a70ee53a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62296D-4880-4B44-BFD1-48BE65221CC6}">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E0F3E5C-4FCA-4D12-9B47-5069D50A53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E222C83C-B1E3-495B-933D-0042FE8DCB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8680</TotalTime>
  <Words>1695</Words>
  <Application>Microsoft Office PowerPoint</Application>
  <PresentationFormat>On-screen Show (4:3)</PresentationFormat>
  <Paragraphs>258</Paragraphs>
  <Slides>22</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Public Sans Web</vt:lpstr>
      <vt:lpstr>Times New Roman</vt:lpstr>
      <vt:lpstr>Wingdings</vt:lpstr>
      <vt:lpstr>1_Office Theme</vt:lpstr>
      <vt:lpstr>DoD Food Analysis and Diagnostic Laboratory (FADL) Pet Travel Across Borders: A Guide to FAVN Requests</vt:lpstr>
      <vt:lpstr> Rabies Alert </vt:lpstr>
      <vt:lpstr>Pet Travel Guidance</vt:lpstr>
      <vt:lpstr> Find a USDA-Accredited Veterinarian </vt:lpstr>
      <vt:lpstr>Information For Travel</vt:lpstr>
      <vt:lpstr>FAVN Requirement</vt:lpstr>
      <vt:lpstr>Requesting FAVN Testing</vt:lpstr>
      <vt:lpstr>FAVN Form Instructions</vt:lpstr>
      <vt:lpstr>Request for FAVN-OIE Rabies Antibody Test</vt:lpstr>
      <vt:lpstr>Request for FAVN-OIE Rabies Antibody Test</vt:lpstr>
      <vt:lpstr>Request for FAVN-OIE Rabies Antibody Test</vt:lpstr>
      <vt:lpstr>Request for FAVN-OIE Rabies Antibody Test</vt:lpstr>
      <vt:lpstr>Request for FAVN-OIE Rabies Antibody Test</vt:lpstr>
      <vt:lpstr>Request for FAVN-OIE Rabies Antibody Test</vt:lpstr>
      <vt:lpstr>Request for FAVN-OIE Rabies Antibody Test</vt:lpstr>
      <vt:lpstr>Request for FAVN-OIE Rabies Antibody Test</vt:lpstr>
      <vt:lpstr>Credit Card Payment Form Instructions</vt:lpstr>
      <vt:lpstr>CREDIT CARD AUTHORIZATION FORM</vt:lpstr>
      <vt:lpstr>Requesting FAVN Information</vt:lpstr>
      <vt:lpstr>Shipping Samples</vt:lpstr>
      <vt:lpstr>Diagnostic Section: Sample Shipment</vt:lpstr>
      <vt:lpstr>Diagnostic Section: Contact Information</vt:lpstr>
    </vt:vector>
  </TitlesOfParts>
  <Company>DHA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PHC-C Slide Master Format</dc:title>
  <dc:creator>Reid, Samantha A CPT MIL USARMY MEDCOM PHCC</dc:creator>
  <cp:lastModifiedBy>Jimenez, Mirgel  (Jimmy) CW3 USARMY MEDCOM PHC-W (USA)</cp:lastModifiedBy>
  <cp:revision>119</cp:revision>
  <cp:lastPrinted>2021-09-10T19:45:43Z</cp:lastPrinted>
  <dcterms:created xsi:type="dcterms:W3CDTF">2019-04-08T01:39:05Z</dcterms:created>
  <dcterms:modified xsi:type="dcterms:W3CDTF">2025-02-21T15:28:29Z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0x01010095BF9D581366B94D8FC9AC7ACAFFB6EC</vt:lpwstr>
  </property>
  <property fmtid="{D5CDD505-2E9C-101B-9397-08002B2CF9AE}" pid="3" name="_dlc_DocIdItemGuid">
    <vt:lpwstr>2eca1268-a348-4d62-8164-e890271e606c</vt:lpwstr>
  </property>
</Properties>
</file>