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64" r:id="rId5"/>
    <p:sldId id="274" r:id="rId6"/>
    <p:sldId id="271" r:id="rId7"/>
    <p:sldId id="275" r:id="rId8"/>
    <p:sldId id="273" r:id="rId9"/>
    <p:sldId id="276" r:id="rId10"/>
    <p:sldId id="262" r:id="rId11"/>
    <p:sldId id="266" r:id="rId12"/>
    <p:sldId id="263" r:id="rId13"/>
    <p:sldId id="265" r:id="rId14"/>
    <p:sldId id="277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A0FF4BB-88A4-437E-9CBE-1EB857206736}">
          <p14:sldIdLst>
            <p14:sldId id="264"/>
            <p14:sldId id="274"/>
            <p14:sldId id="271"/>
            <p14:sldId id="275"/>
            <p14:sldId id="273"/>
            <p14:sldId id="276"/>
            <p14:sldId id="262"/>
            <p14:sldId id="266"/>
            <p14:sldId id="263"/>
            <p14:sldId id="265"/>
            <p14:sldId id="27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911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09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BE2643-E511-4955-8AB6-EC0451B68072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29D835-C7ED-4F50-8DC0-EA2926DAF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57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EE5BF-0147-45B5-AFFB-5C7F7DF2D2F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614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EE5BF-0147-45B5-AFFB-5C7F7DF2D2F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024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EE5BF-0147-45B5-AFFB-5C7F7DF2D2F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0487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EE5BF-0147-45B5-AFFB-5C7F7DF2D2F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2589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EE5BF-0147-45B5-AFFB-5C7F7DF2D2F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028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AD24E-7778-4970-B0A3-F534FCC255FE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9C087-A008-4165-8600-1246C21015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40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AD24E-7778-4970-B0A3-F534FCC255FE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9C087-A008-4165-8600-1246C21015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646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AD24E-7778-4970-B0A3-F534FCC255FE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9C087-A008-4165-8600-1246C21015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671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AD24E-7778-4970-B0A3-F534FCC255FE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9C087-A008-4165-8600-1246C21015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530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AD24E-7778-4970-B0A3-F534FCC255FE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9C087-A008-4165-8600-1246C21015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363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AD24E-7778-4970-B0A3-F534FCC255FE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9C087-A008-4165-8600-1246C21015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916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AD24E-7778-4970-B0A3-F534FCC255FE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9C087-A008-4165-8600-1246C21015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363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AD24E-7778-4970-B0A3-F534FCC255FE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9C087-A008-4165-8600-1246C21015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172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AD24E-7778-4970-B0A3-F534FCC255FE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9C087-A008-4165-8600-1246C21015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004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AD24E-7778-4970-B0A3-F534FCC255FE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9C087-A008-4165-8600-1246C21015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798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AD24E-7778-4970-B0A3-F534FCC255FE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9C087-A008-4165-8600-1246C21015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708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AD24E-7778-4970-B0A3-F534FCC255FE}" type="datetimeFigureOut">
              <a:rPr lang="en-US" smtClean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9C087-A008-4165-8600-1246C21015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879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Content Placeholder 8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3896319"/>
              </p:ext>
            </p:extLst>
          </p:nvPr>
        </p:nvGraphicFramePr>
        <p:xfrm>
          <a:off x="755737" y="2540075"/>
          <a:ext cx="10515630" cy="426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5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6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86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3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09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13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8683">
                <a:tc>
                  <a:txBody>
                    <a:bodyPr/>
                    <a:lstStyle/>
                    <a:p>
                      <a:r>
                        <a:rPr lang="en-US" sz="1000" dirty="0"/>
                        <a:t>Professional</a:t>
                      </a:r>
                      <a:r>
                        <a:rPr lang="en-US" sz="1000" baseline="0" dirty="0"/>
                        <a:t> Military Education (PME)</a:t>
                      </a:r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3">
                <a:tc>
                  <a:txBody>
                    <a:bodyPr/>
                    <a:lstStyle/>
                    <a:p>
                      <a:r>
                        <a:rPr lang="en-US" sz="1000" dirty="0"/>
                        <a:t>Functional/Add- itional/Combat</a:t>
                      </a:r>
                      <a:r>
                        <a:rPr lang="en-US" sz="1000" baseline="0" dirty="0"/>
                        <a:t> Skills Training</a:t>
                      </a:r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9953">
                <a:tc rowSpan="2">
                  <a:txBody>
                    <a:bodyPr/>
                    <a:lstStyle/>
                    <a:p>
                      <a:r>
                        <a:rPr lang="en-US" sz="1000" b="0" dirty="0"/>
                        <a:t>Assignments </a:t>
                      </a:r>
                    </a:p>
                    <a:p>
                      <a:endParaRPr lang="en-US" sz="1000" b="1" dirty="0"/>
                    </a:p>
                    <a:p>
                      <a:r>
                        <a:rPr lang="en-US" sz="1000" i="1" baseline="0" dirty="0"/>
                        <a:t>Positions listed are not all inclusive; see </a:t>
                      </a:r>
                      <a:br>
                        <a:rPr lang="en-US" sz="1000" i="1" baseline="0" dirty="0"/>
                      </a:br>
                      <a:r>
                        <a:rPr lang="en-US" sz="1000" i="1" baseline="0" dirty="0"/>
                        <a:t>DA PAM 600-3, Cyber Branch, Tables 1 – 9</a:t>
                      </a:r>
                      <a:endParaRPr lang="en-US" sz="1000" i="1" dirty="0"/>
                    </a:p>
                  </a:txBody>
                  <a:tcPr marL="99769" marR="99769"/>
                </a:tc>
                <a:tc rowSpan="2">
                  <a:txBody>
                    <a:bodyPr/>
                    <a:lstStyle/>
                    <a:p>
                      <a:r>
                        <a:rPr lang="en-US" sz="800" dirty="0"/>
                        <a:t>Company XO</a:t>
                      </a:r>
                    </a:p>
                    <a:p>
                      <a:r>
                        <a:rPr lang="en-US" sz="800" dirty="0"/>
                        <a:t>Platoon Leader</a:t>
                      </a:r>
                    </a:p>
                    <a:p>
                      <a:r>
                        <a:rPr lang="en-US" sz="800" dirty="0"/>
                        <a:t>Section/Element/Crew Lead</a:t>
                      </a:r>
                    </a:p>
                    <a:p>
                      <a:r>
                        <a:rPr lang="en-US" sz="800" dirty="0"/>
                        <a:t>Analytic Support Officer</a:t>
                      </a:r>
                    </a:p>
                    <a:p>
                      <a:r>
                        <a:rPr lang="en-US" sz="800" dirty="0"/>
                        <a:t>Interactive Operator</a:t>
                      </a:r>
                    </a:p>
                    <a:p>
                      <a:r>
                        <a:rPr lang="en-US" sz="800" dirty="0"/>
                        <a:t>Exploitation Analyst</a:t>
                      </a:r>
                    </a:p>
                    <a:p>
                      <a:endParaRPr lang="en-US" sz="800" dirty="0"/>
                    </a:p>
                    <a:p>
                      <a:endParaRPr lang="en-US" sz="800" dirty="0"/>
                    </a:p>
                    <a:p>
                      <a:endParaRPr lang="en-US" sz="800" dirty="0"/>
                    </a:p>
                    <a:p>
                      <a:endParaRPr lang="en-US" sz="800" dirty="0"/>
                    </a:p>
                    <a:p>
                      <a:endParaRPr lang="en-US" sz="800" dirty="0"/>
                    </a:p>
                    <a:p>
                      <a:endParaRPr lang="en-US" sz="800" dirty="0"/>
                    </a:p>
                    <a:p>
                      <a:endParaRPr lang="en-US" sz="800" dirty="0"/>
                    </a:p>
                    <a:p>
                      <a:endParaRPr lang="en-US" sz="800" dirty="0"/>
                    </a:p>
                    <a:p>
                      <a:endParaRPr lang="en-US" sz="8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Company Commander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Support Team Lead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Mission Element/Section Lead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Analytic Support Officer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CEWO</a:t>
                      </a:r>
                      <a:endParaRPr lang="en-US" sz="800" b="1" baseline="0" dirty="0">
                        <a:solidFill>
                          <a:prstClr val="black"/>
                        </a:solidFill>
                        <a:cs typeface="Arial" pitchFamily="34" charset="0"/>
                      </a:endParaRPr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Commander (TRP/DET)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BN XO/S3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Mission/Support Team Lead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CEWO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Senior Observer-Controller/Trainer (CTC/MCTP)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BDE Analytic Support Officer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BDE Technical Director</a:t>
                      </a:r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pPr marL="0" lvl="1">
                        <a:defRPr/>
                      </a:pP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BN Commander (CSL)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TF Commander (CMF/CNMF)(CSL)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BDE Dep Commander (post-CSL)</a:t>
                      </a:r>
                      <a:b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</a:b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Division CEWO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BDE S3</a:t>
                      </a:r>
                      <a:b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</a:b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Mission Team Lead</a:t>
                      </a:r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BDE CDR (CSL)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Corps CEWO (CSL)</a:t>
                      </a:r>
                      <a:b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</a:br>
                      <a: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ACM CY/EW (CSL)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ASCC CEWO</a:t>
                      </a:r>
                      <a:b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</a:br>
                      <a: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Chief of Staff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  (post-CSL)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G3/J3</a:t>
                      </a:r>
                    </a:p>
                  </a:txBody>
                  <a:tcPr marL="99769" marR="9976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15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Career Program Manager (OCC/Cyber School) (post-KD)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Cyber Observer-Controller/Trainer (CTC) (post-KD)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Instructor (Cyber School/USMA) (post-KD)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Research Scientist (ACI) (post-KD)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Assistant S3</a:t>
                      </a:r>
                      <a:r>
                        <a:rPr lang="en-US" sz="800" b="0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 (BN/BDE)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Battle Captain / Mission Manager / Watch Officer (JOC)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Branch Chief (OCO/DCO/DODIN)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Cyber/CEMA/STO Planner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Effects Assessment/Evaluation Concepts Officer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Remote Operations OIC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Task Force Current Operations Officer (CMF/CNMF)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Training/Exercises Officer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endParaRPr lang="en-US" sz="800" b="0" dirty="0">
                        <a:solidFill>
                          <a:prstClr val="black"/>
                        </a:solidFill>
                        <a:cs typeface="Arial" pitchFamily="34" charset="0"/>
                      </a:endParaRPr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Career Manager (HRC ID Branch) (post-KD)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Career Program Manager (OCC) (post-KD)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College Director (Cyber School) (post-KD)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Instructor (Cyber School/USMA/CAC) (post-KD)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Research Scientist (ACI) (post-KD)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Battle Watch Chief/Officer (JOC)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Senior Fires Officer/Joint Plans Analyst (JOC)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BDE Assistant S3</a:t>
                      </a:r>
                      <a:b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</a:b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Mission Mgr/Branch Chief (OCO/DCO/DODIN)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Course Manager (Cyber School)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Cyber Integration Lead/Ops Chief (JFHQ-C)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Cyber/CEMA/Strategy/Policy Planner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SAMS Planner // Army/Joint Staff Officer</a:t>
                      </a:r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pPr marL="0" lvl="1">
                        <a:defRPr/>
                      </a:pPr>
                      <a:r>
                        <a:rPr lang="en-US" sz="80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Assistant ACM Cyber/EW (CCoE) Battle Captain (JFHQ-CY)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Chief, CTOC/ITOC 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Chief, Doctrine Branch (CCoE) Chief, ID Branch (HRC) </a:t>
                      </a:r>
                      <a:br>
                        <a:rPr lang="en-US" sz="80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</a:br>
                      <a:r>
                        <a:rPr lang="en-US" sz="80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Chief Research Scientist (ACI)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College Director (Cyber School)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Cyber Branch/Division Chief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Deputy Director (OCC) 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Instructor (CAC/USMA/USN) 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Joint Cyberspace Analyst (JCS)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SAMS Planner (pre-KD/pre-CSL)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Tech Director/Mission Mgr</a:t>
                      </a:r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Asst. CMDT (CY SCH)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  (post-CSL)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Div Chief (DAMO-SO)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  (post-CSL)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CEMA Division Chief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Chief, JCC (CCMD)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CY Outreach (ACI)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Director, G33 (IWOC)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Director, IPE (CCMD)  </a:t>
                      </a:r>
                      <a:b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</a:br>
                      <a: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Ops Chief (JFHQ-CY)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Army/Joint Staff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9769" marR="9976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289">
                <a:tc>
                  <a:txBody>
                    <a:bodyPr/>
                    <a:lstStyle/>
                    <a:p>
                      <a:r>
                        <a:rPr lang="en-US" sz="1000" dirty="0"/>
                        <a:t>Self</a:t>
                      </a:r>
                      <a:r>
                        <a:rPr lang="en-US" sz="1000" baseline="0" dirty="0"/>
                        <a:t> Development/ Education</a:t>
                      </a:r>
                      <a:endParaRPr lang="en-US" sz="1000" dirty="0"/>
                    </a:p>
                  </a:txBody>
                  <a:tcPr marL="99769" marR="99769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       </a:t>
                      </a:r>
                      <a:endParaRPr lang="en-US" sz="1000" dirty="0"/>
                    </a:p>
                  </a:txBody>
                  <a:tcPr marL="99769" marR="99769"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0" name="Rectangle 99"/>
          <p:cNvSpPr/>
          <p:nvPr/>
        </p:nvSpPr>
        <p:spPr>
          <a:xfrm>
            <a:off x="1892936" y="6289556"/>
            <a:ext cx="9284044" cy="25170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sz="800" dirty="0">
                <a:solidFill>
                  <a:prstClr val="black"/>
                </a:solidFill>
              </a:rPr>
              <a:t>Professional Certifications (CompTIA, EC Council , Cisco, Microsoft, , ISC</a:t>
            </a:r>
            <a:r>
              <a:rPr lang="en-US" sz="800" baseline="30000" dirty="0">
                <a:solidFill>
                  <a:prstClr val="black"/>
                </a:solidFill>
              </a:rPr>
              <a:t>2</a:t>
            </a:r>
            <a:r>
              <a:rPr lang="en-US" sz="800" dirty="0">
                <a:solidFill>
                  <a:prstClr val="black"/>
                </a:solidFill>
              </a:rPr>
              <a:t>, GIA, SANS, OSCP, etc.)</a:t>
            </a:r>
          </a:p>
        </p:txBody>
      </p:sp>
      <p:sp>
        <p:nvSpPr>
          <p:cNvPr id="49" name="Title 48"/>
          <p:cNvSpPr>
            <a:spLocks noGrp="1"/>
          </p:cNvSpPr>
          <p:nvPr>
            <p:ph type="title"/>
          </p:nvPr>
        </p:nvSpPr>
        <p:spPr>
          <a:xfrm>
            <a:off x="0" y="-251164"/>
            <a:ext cx="12192000" cy="1325563"/>
          </a:xfrm>
        </p:spPr>
        <p:txBody>
          <a:bodyPr/>
          <a:lstStyle/>
          <a:p>
            <a:pPr algn="ctr"/>
            <a:r>
              <a:rPr lang="en-US" b="1" dirty="0"/>
              <a:t>17A AC Officer Career Timeline</a:t>
            </a:r>
          </a:p>
        </p:txBody>
      </p:sp>
      <p:sp>
        <p:nvSpPr>
          <p:cNvPr id="4" name="Rectangle 3"/>
          <p:cNvSpPr/>
          <p:nvPr/>
        </p:nvSpPr>
        <p:spPr>
          <a:xfrm>
            <a:off x="6013552" y="2694579"/>
            <a:ext cx="637738" cy="1896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ILE</a:t>
            </a:r>
          </a:p>
        </p:txBody>
      </p:sp>
      <p:sp>
        <p:nvSpPr>
          <p:cNvPr id="69" name="Rectangle 68"/>
          <p:cNvSpPr/>
          <p:nvPr/>
        </p:nvSpPr>
        <p:spPr>
          <a:xfrm>
            <a:off x="9847752" y="2706610"/>
            <a:ext cx="637738" cy="1896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SSC</a:t>
            </a:r>
          </a:p>
        </p:txBody>
      </p:sp>
      <p:sp>
        <p:nvSpPr>
          <p:cNvPr id="70" name="Rectangle 69"/>
          <p:cNvSpPr/>
          <p:nvPr/>
        </p:nvSpPr>
        <p:spPr>
          <a:xfrm>
            <a:off x="2116994" y="2703725"/>
            <a:ext cx="637738" cy="189677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BOLC</a:t>
            </a:r>
          </a:p>
        </p:txBody>
      </p:sp>
      <p:sp>
        <p:nvSpPr>
          <p:cNvPr id="71" name="Rectangle 70"/>
          <p:cNvSpPr/>
          <p:nvPr/>
        </p:nvSpPr>
        <p:spPr>
          <a:xfrm>
            <a:off x="3298818" y="2698541"/>
            <a:ext cx="637738" cy="189677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CCC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72372" y="2047971"/>
            <a:ext cx="9941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Years in Service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873701" y="1588123"/>
            <a:ext cx="4395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Rank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875028" y="1016956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Promotion/Selection </a:t>
            </a:r>
          </a:p>
          <a:p>
            <a:r>
              <a:rPr lang="en-US" sz="1000" dirty="0"/>
              <a:t>Board Info</a:t>
            </a:r>
          </a:p>
        </p:txBody>
      </p:sp>
      <p:grpSp>
        <p:nvGrpSpPr>
          <p:cNvPr id="91" name="Group 90"/>
          <p:cNvGrpSpPr/>
          <p:nvPr/>
        </p:nvGrpSpPr>
        <p:grpSpPr>
          <a:xfrm>
            <a:off x="2030975" y="627878"/>
            <a:ext cx="9240392" cy="1917790"/>
            <a:chOff x="1444850" y="608218"/>
            <a:chExt cx="9240392" cy="1917790"/>
          </a:xfrm>
        </p:grpSpPr>
        <p:sp>
          <p:nvSpPr>
            <p:cNvPr id="78" name="object 136"/>
            <p:cNvSpPr txBox="1"/>
            <p:nvPr/>
          </p:nvSpPr>
          <p:spPr>
            <a:xfrm>
              <a:off x="9306327" y="1232401"/>
              <a:ext cx="431920" cy="4154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marR="5080" indent="-1270" algn="ctr">
                <a:lnSpc>
                  <a:spcPct val="100000"/>
                </a:lnSpc>
              </a:pPr>
              <a:r>
                <a:rPr lang="en-US" sz="900" spc="-5" dirty="0">
                  <a:latin typeface="Arial"/>
                  <a:cs typeface="Arial"/>
                </a:rPr>
                <a:t>O-6</a:t>
              </a:r>
            </a:p>
            <a:p>
              <a:pPr marL="12700" marR="5080" indent="-1270" algn="ctr">
                <a:lnSpc>
                  <a:spcPct val="100000"/>
                </a:lnSpc>
              </a:pPr>
              <a:r>
                <a:rPr sz="900" spc="-5" dirty="0">
                  <a:latin typeface="Arial"/>
                  <a:cs typeface="Arial"/>
                </a:rPr>
                <a:t>CS</a:t>
              </a:r>
              <a:r>
                <a:rPr sz="900" dirty="0">
                  <a:latin typeface="Arial"/>
                  <a:cs typeface="Arial"/>
                </a:rPr>
                <a:t>L </a:t>
              </a:r>
              <a:r>
                <a:rPr sz="900" spc="-5" dirty="0">
                  <a:latin typeface="Arial"/>
                  <a:cs typeface="Arial"/>
                </a:rPr>
                <a:t>BOAR</a:t>
              </a:r>
              <a:r>
                <a:rPr sz="900" dirty="0">
                  <a:latin typeface="Arial"/>
                  <a:cs typeface="Arial"/>
                </a:rPr>
                <a:t>D</a:t>
              </a:r>
            </a:p>
          </p:txBody>
        </p:sp>
        <p:grpSp>
          <p:nvGrpSpPr>
            <p:cNvPr id="90" name="Group 89"/>
            <p:cNvGrpSpPr/>
            <p:nvPr/>
          </p:nvGrpSpPr>
          <p:grpSpPr>
            <a:xfrm>
              <a:off x="1444850" y="608218"/>
              <a:ext cx="9240392" cy="1917790"/>
              <a:chOff x="1444850" y="608218"/>
              <a:chExt cx="9240392" cy="1917790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1444850" y="608218"/>
                <a:ext cx="9240392" cy="1917790"/>
                <a:chOff x="1444849" y="599509"/>
                <a:chExt cx="9240392" cy="1917790"/>
              </a:xfrm>
            </p:grpSpPr>
            <p:grpSp>
              <p:nvGrpSpPr>
                <p:cNvPr id="51" name="Group 50"/>
                <p:cNvGrpSpPr/>
                <p:nvPr/>
              </p:nvGrpSpPr>
              <p:grpSpPr>
                <a:xfrm>
                  <a:off x="1444849" y="599509"/>
                  <a:ext cx="9240392" cy="1912870"/>
                  <a:chOff x="1444849" y="599509"/>
                  <a:chExt cx="9240392" cy="1912870"/>
                </a:xfrm>
              </p:grpSpPr>
              <p:sp>
                <p:nvSpPr>
                  <p:cNvPr id="89" name="object 49"/>
                  <p:cNvSpPr/>
                  <p:nvPr/>
                </p:nvSpPr>
                <p:spPr>
                  <a:xfrm>
                    <a:off x="9653317" y="1932722"/>
                    <a:ext cx="266108" cy="28014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304800">
                        <a:moveTo>
                          <a:pt x="0" y="0"/>
                        </a:moveTo>
                        <a:lnTo>
                          <a:pt x="0" y="304800"/>
                        </a:lnTo>
                      </a:path>
                    </a:pathLst>
                  </a:custGeom>
                  <a:ln w="28956">
                    <a:solidFill>
                      <a:srgbClr val="000000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 dirty="0"/>
                  </a:p>
                </p:txBody>
              </p:sp>
              <p:grpSp>
                <p:nvGrpSpPr>
                  <p:cNvPr id="43" name="Group 42"/>
                  <p:cNvGrpSpPr/>
                  <p:nvPr/>
                </p:nvGrpSpPr>
                <p:grpSpPr>
                  <a:xfrm>
                    <a:off x="1444849" y="599509"/>
                    <a:ext cx="9240392" cy="1912870"/>
                    <a:chOff x="1444849" y="-49415"/>
                    <a:chExt cx="9240392" cy="1912870"/>
                  </a:xfrm>
                </p:grpSpPr>
                <p:sp>
                  <p:nvSpPr>
                    <p:cNvPr id="59" name="object 188"/>
                    <p:cNvSpPr/>
                    <p:nvPr/>
                  </p:nvSpPr>
                  <p:spPr>
                    <a:xfrm>
                      <a:off x="1444849" y="900302"/>
                      <a:ext cx="140811" cy="283061"/>
                    </a:xfrm>
                    <a:prstGeom prst="rect">
                      <a:avLst/>
                    </a:prstGeom>
                    <a:blipFill>
                      <a:blip r:embed="rId2" cstate="print"/>
                      <a:stretch>
                        <a:fillRect/>
                      </a:stretch>
                    </a:blipFill>
                  </p:spPr>
                  <p:txBody>
                    <a:bodyPr wrap="square" lIns="0" tIns="0" rIns="0" bIns="0" rtlCol="0"/>
                    <a:lstStyle/>
                    <a:p>
                      <a:endParaRPr dirty="0"/>
                    </a:p>
                  </p:txBody>
                </p:sp>
                <p:sp>
                  <p:nvSpPr>
                    <p:cNvPr id="63" name="object 187"/>
                    <p:cNvSpPr/>
                    <p:nvPr/>
                  </p:nvSpPr>
                  <p:spPr>
                    <a:xfrm>
                      <a:off x="1915445" y="900302"/>
                      <a:ext cx="150261" cy="267818"/>
                    </a:xfrm>
                    <a:prstGeom prst="rect">
                      <a:avLst/>
                    </a:prstGeom>
                    <a:blipFill>
                      <a:blip r:embed="rId3" cstate="print"/>
                      <a:stretch>
                        <a:fillRect/>
                      </a:stretch>
                    </a:blipFill>
                  </p:spPr>
                  <p:txBody>
                    <a:bodyPr wrap="square" lIns="0" tIns="0" rIns="0" bIns="0" rtlCol="0"/>
                    <a:lstStyle/>
                    <a:p>
                      <a:endParaRPr dirty="0"/>
                    </a:p>
                  </p:txBody>
                </p:sp>
                <p:grpSp>
                  <p:nvGrpSpPr>
                    <p:cNvPr id="42" name="Group 41"/>
                    <p:cNvGrpSpPr/>
                    <p:nvPr/>
                  </p:nvGrpSpPr>
                  <p:grpSpPr>
                    <a:xfrm>
                      <a:off x="1476374" y="-49415"/>
                      <a:ext cx="9208867" cy="1912870"/>
                      <a:chOff x="1476374" y="-59245"/>
                      <a:chExt cx="9208867" cy="1912870"/>
                    </a:xfrm>
                  </p:grpSpPr>
                  <p:grpSp>
                    <p:nvGrpSpPr>
                      <p:cNvPr id="40" name="Group 39"/>
                      <p:cNvGrpSpPr/>
                      <p:nvPr/>
                    </p:nvGrpSpPr>
                    <p:grpSpPr>
                      <a:xfrm>
                        <a:off x="1476374" y="-59245"/>
                        <a:ext cx="9208867" cy="1907950"/>
                        <a:chOff x="1476374" y="-59245"/>
                        <a:chExt cx="9208867" cy="1907950"/>
                      </a:xfrm>
                    </p:grpSpPr>
                    <p:grpSp>
                      <p:nvGrpSpPr>
                        <p:cNvPr id="81" name="Group 80"/>
                        <p:cNvGrpSpPr/>
                        <p:nvPr/>
                      </p:nvGrpSpPr>
                      <p:grpSpPr>
                        <a:xfrm>
                          <a:off x="1476374" y="-59245"/>
                          <a:ext cx="9208867" cy="1907950"/>
                          <a:chOff x="2343149" y="-258041"/>
                          <a:chExt cx="9192774" cy="1907950"/>
                        </a:xfrm>
                      </p:grpSpPr>
                      <p:sp>
                        <p:nvSpPr>
                          <p:cNvPr id="37" name="object 40"/>
                          <p:cNvSpPr/>
                          <p:nvPr/>
                        </p:nvSpPr>
                        <p:spPr>
                          <a:xfrm>
                            <a:off x="6436553" y="662177"/>
                            <a:ext cx="295656" cy="316991"/>
                          </a:xfrm>
                          <a:prstGeom prst="rect">
                            <a:avLst/>
                          </a:prstGeom>
                          <a:blipFill>
                            <a:blip r:embed="rId4" cstate="print"/>
                            <a:stretch>
                              <a:fillRect/>
                            </a:stretch>
                          </a:blipFill>
                        </p:spPr>
                        <p:txBody>
                          <a:bodyPr wrap="square" lIns="0" tIns="0" rIns="0" bIns="0" rtlCol="0"/>
                          <a:lstStyle/>
                          <a:p>
                            <a:endParaRPr dirty="0"/>
                          </a:p>
                        </p:txBody>
                      </p:sp>
                      <p:sp>
                        <p:nvSpPr>
                          <p:cNvPr id="38" name="object 41"/>
                          <p:cNvSpPr/>
                          <p:nvPr/>
                        </p:nvSpPr>
                        <p:spPr>
                          <a:xfrm>
                            <a:off x="8721665" y="721614"/>
                            <a:ext cx="292607" cy="269748"/>
                          </a:xfrm>
                          <a:prstGeom prst="rect">
                            <a:avLst/>
                          </a:prstGeom>
                          <a:blipFill>
                            <a:blip r:embed="rId5" cstate="print"/>
                            <a:stretch>
                              <a:fillRect/>
                            </a:stretch>
                          </a:blipFill>
                        </p:spPr>
                        <p:txBody>
                          <a:bodyPr wrap="square" lIns="0" tIns="0" rIns="0" bIns="0" rtlCol="0"/>
                          <a:lstStyle/>
                          <a:p>
                            <a:endParaRPr dirty="0"/>
                          </a:p>
                        </p:txBody>
                      </p:sp>
                      <p:sp>
                        <p:nvSpPr>
                          <p:cNvPr id="39" name="object 42"/>
                          <p:cNvSpPr/>
                          <p:nvPr/>
                        </p:nvSpPr>
                        <p:spPr>
                          <a:xfrm>
                            <a:off x="3614671" y="728792"/>
                            <a:ext cx="196006" cy="230184"/>
                          </a:xfrm>
                          <a:prstGeom prst="rect">
                            <a:avLst/>
                          </a:prstGeom>
                          <a:blipFill>
                            <a:blip r:embed="rId6" cstate="print"/>
                            <a:stretch>
                              <a:fillRect/>
                            </a:stretch>
                          </a:blipFill>
                        </p:spPr>
                        <p:txBody>
                          <a:bodyPr wrap="square" lIns="0" tIns="0" rIns="0" bIns="0" rtlCol="0"/>
                          <a:lstStyle/>
                          <a:p>
                            <a:endParaRPr dirty="0"/>
                          </a:p>
                        </p:txBody>
                      </p:sp>
                      <p:sp>
                        <p:nvSpPr>
                          <p:cNvPr id="41" name="object 81"/>
                          <p:cNvSpPr txBox="1"/>
                          <p:nvPr/>
                        </p:nvSpPr>
                        <p:spPr>
                          <a:xfrm>
                            <a:off x="3276570" y="219928"/>
                            <a:ext cx="431165" cy="276860"/>
                          </a:xfrm>
                          <a:prstGeom prst="rect">
                            <a:avLst/>
                          </a:prstGeom>
                        </p:spPr>
                        <p:txBody>
                          <a:bodyPr vert="horz" wrap="square" lIns="0" tIns="0" rIns="0" bIns="0" rtlCol="0">
                            <a:spAutoFit/>
                          </a:bodyPr>
                          <a:lstStyle/>
                          <a:p>
                            <a:pPr marL="12700" marR="5080" indent="89535">
                              <a:lnSpc>
                                <a:spcPct val="100000"/>
                              </a:lnSpc>
                            </a:pP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CP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T 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BOAR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D</a:t>
                            </a:r>
                          </a:p>
                        </p:txBody>
                      </p:sp>
                      <p:grpSp>
                        <p:nvGrpSpPr>
                          <p:cNvPr id="48" name="Group 47"/>
                          <p:cNvGrpSpPr/>
                          <p:nvPr/>
                        </p:nvGrpSpPr>
                        <p:grpSpPr>
                          <a:xfrm>
                            <a:off x="2343149" y="6996"/>
                            <a:ext cx="9192774" cy="1642913"/>
                            <a:chOff x="2343149" y="-107304"/>
                            <a:chExt cx="9192774" cy="1642913"/>
                          </a:xfrm>
                        </p:grpSpPr>
                        <p:grpSp>
                          <p:nvGrpSpPr>
                            <p:cNvPr id="36" name="Group 35"/>
                            <p:cNvGrpSpPr/>
                            <p:nvPr/>
                          </p:nvGrpSpPr>
                          <p:grpSpPr>
                            <a:xfrm>
                              <a:off x="2343149" y="-107304"/>
                              <a:ext cx="9192774" cy="1642913"/>
                              <a:chOff x="2343149" y="-31104"/>
                              <a:chExt cx="9192774" cy="1642913"/>
                            </a:xfrm>
                          </p:grpSpPr>
                          <p:sp>
                            <p:nvSpPr>
                              <p:cNvPr id="6" name="object 18"/>
                              <p:cNvSpPr/>
                              <p:nvPr/>
                            </p:nvSpPr>
                            <p:spPr>
                              <a:xfrm>
                                <a:off x="2343149" y="1202014"/>
                                <a:ext cx="9192774" cy="45719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w="8467090" h="19685">
                                    <a:moveTo>
                                      <a:pt x="0" y="19685"/>
                                    </a:moveTo>
                                    <a:lnTo>
                                      <a:pt x="8466963" y="0"/>
                                    </a:lnTo>
                                  </a:path>
                                </a:pathLst>
                              </a:custGeom>
                              <a:ln w="28955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7" name="object 26"/>
                              <p:cNvSpPr/>
                              <p:nvPr/>
                            </p:nvSpPr>
                            <p:spPr>
                              <a:xfrm>
                                <a:off x="5801236" y="1027043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8" name="object 27"/>
                              <p:cNvSpPr/>
                              <p:nvPr/>
                            </p:nvSpPr>
                            <p:spPr>
                              <a:xfrm>
                                <a:off x="9610859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9" name="object 28"/>
                              <p:cNvSpPr/>
                              <p:nvPr/>
                            </p:nvSpPr>
                            <p:spPr>
                              <a:xfrm>
                                <a:off x="9275474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0" name="object 29"/>
                              <p:cNvSpPr/>
                              <p:nvPr/>
                            </p:nvSpPr>
                            <p:spPr>
                              <a:xfrm>
                                <a:off x="8981098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1" name="object 30"/>
                              <p:cNvSpPr/>
                              <p:nvPr/>
                            </p:nvSpPr>
                            <p:spPr>
                              <a:xfrm>
                                <a:off x="8598503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2" name="object 31"/>
                              <p:cNvSpPr/>
                              <p:nvPr/>
                            </p:nvSpPr>
                            <p:spPr>
                              <a:xfrm>
                                <a:off x="7796845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3" name="object 32"/>
                              <p:cNvSpPr/>
                              <p:nvPr/>
                            </p:nvSpPr>
                            <p:spPr>
                              <a:xfrm>
                                <a:off x="7399115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4" name="object 33"/>
                              <p:cNvSpPr/>
                              <p:nvPr/>
                            </p:nvSpPr>
                            <p:spPr>
                              <a:xfrm>
                                <a:off x="7004470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5" name="object 34"/>
                              <p:cNvSpPr/>
                              <p:nvPr/>
                            </p:nvSpPr>
                            <p:spPr>
                              <a:xfrm>
                                <a:off x="6629530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6" name="object 36"/>
                              <p:cNvSpPr/>
                              <p:nvPr/>
                            </p:nvSpPr>
                            <p:spPr>
                              <a:xfrm>
                                <a:off x="8180962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7" name="object 37"/>
                              <p:cNvSpPr/>
                              <p:nvPr/>
                            </p:nvSpPr>
                            <p:spPr>
                              <a:xfrm>
                                <a:off x="6210360" y="1027043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8" name="object 49"/>
                              <p:cNvSpPr/>
                              <p:nvPr/>
                            </p:nvSpPr>
                            <p:spPr>
                              <a:xfrm>
                                <a:off x="10191695" y="1028532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9" name="object 71"/>
                              <p:cNvSpPr txBox="1"/>
                              <p:nvPr/>
                            </p:nvSpPr>
                            <p:spPr>
                              <a:xfrm>
                                <a:off x="2939946" y="1396365"/>
                                <a:ext cx="125095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2</a:t>
                                </a:r>
                              </a:p>
                            </p:txBody>
                          </p:sp>
                          <p:sp>
                            <p:nvSpPr>
                              <p:cNvPr id="20" name="object 72"/>
                              <p:cNvSpPr txBox="1"/>
                              <p:nvPr/>
                            </p:nvSpPr>
                            <p:spPr>
                              <a:xfrm>
                                <a:off x="3667295" y="1396365"/>
                                <a:ext cx="125095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4</a:t>
                                </a:r>
                              </a:p>
                            </p:txBody>
                          </p:sp>
                          <p:sp>
                            <p:nvSpPr>
                              <p:cNvPr id="21" name="object 73"/>
                              <p:cNvSpPr txBox="1"/>
                              <p:nvPr/>
                            </p:nvSpPr>
                            <p:spPr>
                              <a:xfrm>
                                <a:off x="4490483" y="1396365"/>
                                <a:ext cx="125095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6</a:t>
                                </a:r>
                              </a:p>
                            </p:txBody>
                          </p:sp>
                          <p:sp>
                            <p:nvSpPr>
                              <p:cNvPr id="22" name="object 74"/>
                              <p:cNvSpPr txBox="1"/>
                              <p:nvPr/>
                            </p:nvSpPr>
                            <p:spPr>
                              <a:xfrm>
                                <a:off x="5316801" y="1396365"/>
                                <a:ext cx="125095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23" name="object 75"/>
                              <p:cNvSpPr txBox="1"/>
                              <p:nvPr/>
                            </p:nvSpPr>
                            <p:spPr>
                              <a:xfrm>
                                <a:off x="6117616" y="1396365"/>
                                <a:ext cx="224154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spc="-5" dirty="0">
                                    <a:latin typeface="Arial"/>
                                    <a:cs typeface="Arial"/>
                                  </a:rPr>
                                  <a:t>1</a:t>
                                </a: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0</a:t>
                                </a:r>
                              </a:p>
                            </p:txBody>
                          </p:sp>
                          <p:sp>
                            <p:nvSpPr>
                              <p:cNvPr id="24" name="object 76"/>
                              <p:cNvSpPr txBox="1"/>
                              <p:nvPr/>
                            </p:nvSpPr>
                            <p:spPr>
                              <a:xfrm>
                                <a:off x="6909947" y="1396365"/>
                                <a:ext cx="224154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spc="-5" dirty="0">
                                    <a:latin typeface="Arial"/>
                                    <a:cs typeface="Arial"/>
                                  </a:rPr>
                                  <a:t>1</a:t>
                                </a: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2</a:t>
                                </a:r>
                              </a:p>
                            </p:txBody>
                          </p:sp>
                          <p:sp>
                            <p:nvSpPr>
                              <p:cNvPr id="25" name="object 77"/>
                              <p:cNvSpPr txBox="1"/>
                              <p:nvPr/>
                            </p:nvSpPr>
                            <p:spPr>
                              <a:xfrm>
                                <a:off x="7693466" y="1396365"/>
                                <a:ext cx="224154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spc="-5" dirty="0">
                                    <a:latin typeface="Arial"/>
                                    <a:cs typeface="Arial"/>
                                  </a:rPr>
                                  <a:t>1</a:t>
                                </a: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4</a:t>
                                </a:r>
                              </a:p>
                            </p:txBody>
                          </p:sp>
                          <p:sp>
                            <p:nvSpPr>
                              <p:cNvPr id="26" name="object 78"/>
                              <p:cNvSpPr txBox="1"/>
                              <p:nvPr/>
                            </p:nvSpPr>
                            <p:spPr>
                              <a:xfrm>
                                <a:off x="8466494" y="1396365"/>
                                <a:ext cx="224154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spc="-5" dirty="0">
                                    <a:latin typeface="Arial"/>
                                    <a:cs typeface="Arial"/>
                                  </a:rPr>
                                  <a:t>1</a:t>
                                </a: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6</a:t>
                                </a:r>
                              </a:p>
                            </p:txBody>
                          </p:sp>
                          <p:sp>
                            <p:nvSpPr>
                              <p:cNvPr id="27" name="object 79"/>
                              <p:cNvSpPr txBox="1"/>
                              <p:nvPr/>
                            </p:nvSpPr>
                            <p:spPr>
                              <a:xfrm>
                                <a:off x="9258049" y="1396365"/>
                                <a:ext cx="224154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18</a:t>
                                </a:r>
                              </a:p>
                            </p:txBody>
                          </p:sp>
                          <p:sp>
                            <p:nvSpPr>
                              <p:cNvPr id="28" name="object 80"/>
                              <p:cNvSpPr txBox="1"/>
                              <p:nvPr/>
                            </p:nvSpPr>
                            <p:spPr>
                              <a:xfrm>
                                <a:off x="9761915" y="1396365"/>
                                <a:ext cx="278765" cy="215444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spc="-5" dirty="0">
                                    <a:latin typeface="Arial"/>
                                    <a:cs typeface="Arial"/>
                                  </a:rPr>
                                  <a:t>2</a:t>
                                </a: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0</a:t>
                                </a:r>
                                <a:endParaRPr sz="900" dirty="0">
                                  <a:latin typeface="Arial"/>
                                  <a:cs typeface="Arial"/>
                                </a:endParaRPr>
                              </a:p>
                            </p:txBody>
                          </p:sp>
                          <p:sp>
                            <p:nvSpPr>
                              <p:cNvPr id="29" name="object 134"/>
                              <p:cNvSpPr/>
                              <p:nvPr/>
                            </p:nvSpPr>
                            <p:spPr>
                              <a:xfrm>
                                <a:off x="9856311" y="-31104"/>
                                <a:ext cx="45639" cy="1414348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1135380">
                                    <a:moveTo>
                                      <a:pt x="0" y="0"/>
                                    </a:moveTo>
                                    <a:lnTo>
                                      <a:pt x="0" y="1135380"/>
                                    </a:lnTo>
                                  </a:path>
                                </a:pathLst>
                              </a:custGeom>
                              <a:ln w="38100">
                                <a:solidFill>
                                  <a:srgbClr val="00B050"/>
                                </a:solidFill>
                                <a:prstDash val="lgDash"/>
                              </a:ln>
                            </p:spPr>
                            <p:style>
                              <a:lnRef idx="1">
                                <a:schemeClr val="accent6"/>
                              </a:lnRef>
                              <a:fillRef idx="0">
                                <a:schemeClr val="accent6"/>
                              </a:fillRef>
                              <a:effectRef idx="0">
                                <a:schemeClr val="accent6"/>
                              </a:effectRef>
                              <a:fontRef idx="minor">
                                <a:schemeClr val="tx1"/>
                              </a:fontRef>
                            </p:style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31" name="object 27"/>
                              <p:cNvSpPr/>
                              <p:nvPr/>
                            </p:nvSpPr>
                            <p:spPr>
                              <a:xfrm>
                                <a:off x="5372102" y="1028532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32" name="object 27"/>
                              <p:cNvSpPr/>
                              <p:nvPr/>
                            </p:nvSpPr>
                            <p:spPr>
                              <a:xfrm>
                                <a:off x="4548903" y="1039235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33" name="object 27"/>
                              <p:cNvSpPr/>
                              <p:nvPr/>
                            </p:nvSpPr>
                            <p:spPr>
                              <a:xfrm>
                                <a:off x="3724607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34" name="object 27"/>
                              <p:cNvSpPr/>
                              <p:nvPr/>
                            </p:nvSpPr>
                            <p:spPr>
                              <a:xfrm>
                                <a:off x="2994301" y="1049868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35" name="object 27"/>
                              <p:cNvSpPr/>
                              <p:nvPr/>
                            </p:nvSpPr>
                            <p:spPr>
                              <a:xfrm>
                                <a:off x="2367660" y="105672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</p:grpSp>
                        <p:sp>
                          <p:nvSpPr>
                            <p:cNvPr id="44" name="object 26"/>
                            <p:cNvSpPr/>
                            <p:nvPr/>
                          </p:nvSpPr>
                          <p:spPr>
                            <a:xfrm>
                              <a:off x="2676375" y="964143"/>
                              <a:ext cx="0" cy="304800"/>
                            </a:xfrm>
                            <a:custGeom>
                              <a:avLst/>
                              <a:gdLst/>
                              <a:ahLst/>
                              <a:cxnLst/>
                              <a:rect l="l" t="t" r="r" b="b"/>
                              <a:pathLst>
                                <a:path h="304800">
                                  <a:moveTo>
                                    <a:pt x="0" y="0"/>
                                  </a:moveTo>
                                  <a:lnTo>
                                    <a:pt x="0" y="304800"/>
                                  </a:lnTo>
                                </a:path>
                              </a:pathLst>
                            </a:custGeom>
                            <a:ln w="28956">
                              <a:solidFill>
                                <a:srgbClr val="000000"/>
                              </a:solidFill>
                            </a:ln>
                          </p:spPr>
                          <p:txBody>
                            <a:bodyPr wrap="square" lIns="0" tIns="0" rIns="0" bIns="0" rtlCol="0"/>
                            <a:lstStyle/>
                            <a:p>
                              <a:endParaRPr dirty="0"/>
                            </a:p>
                          </p:txBody>
                        </p:sp>
                        <p:sp>
                          <p:nvSpPr>
                            <p:cNvPr id="45" name="object 26"/>
                            <p:cNvSpPr/>
                            <p:nvPr/>
                          </p:nvSpPr>
                          <p:spPr>
                            <a:xfrm>
                              <a:off x="3380331" y="971001"/>
                              <a:ext cx="0" cy="304800"/>
                            </a:xfrm>
                            <a:custGeom>
                              <a:avLst/>
                              <a:gdLst/>
                              <a:ahLst/>
                              <a:cxnLst/>
                              <a:rect l="l" t="t" r="r" b="b"/>
                              <a:pathLst>
                                <a:path h="304800">
                                  <a:moveTo>
                                    <a:pt x="0" y="0"/>
                                  </a:moveTo>
                                  <a:lnTo>
                                    <a:pt x="0" y="304800"/>
                                  </a:lnTo>
                                </a:path>
                              </a:pathLst>
                            </a:custGeom>
                            <a:ln w="28956">
                              <a:solidFill>
                                <a:srgbClr val="000000"/>
                              </a:solidFill>
                            </a:ln>
                          </p:spPr>
                          <p:txBody>
                            <a:bodyPr wrap="square" lIns="0" tIns="0" rIns="0" bIns="0" rtlCol="0"/>
                            <a:lstStyle/>
                            <a:p>
                              <a:endParaRPr dirty="0"/>
                            </a:p>
                          </p:txBody>
                        </p:sp>
                        <p:sp>
                          <p:nvSpPr>
                            <p:cNvPr id="46" name="object 26"/>
                            <p:cNvSpPr/>
                            <p:nvPr/>
                          </p:nvSpPr>
                          <p:spPr>
                            <a:xfrm>
                              <a:off x="4119957" y="961476"/>
                              <a:ext cx="0" cy="304800"/>
                            </a:xfrm>
                            <a:custGeom>
                              <a:avLst/>
                              <a:gdLst/>
                              <a:ahLst/>
                              <a:cxnLst/>
                              <a:rect l="l" t="t" r="r" b="b"/>
                              <a:pathLst>
                                <a:path h="304800">
                                  <a:moveTo>
                                    <a:pt x="0" y="0"/>
                                  </a:moveTo>
                                  <a:lnTo>
                                    <a:pt x="0" y="304800"/>
                                  </a:lnTo>
                                </a:path>
                              </a:pathLst>
                            </a:custGeom>
                            <a:ln w="28956">
                              <a:solidFill>
                                <a:srgbClr val="000000"/>
                              </a:solidFill>
                            </a:ln>
                          </p:spPr>
                          <p:txBody>
                            <a:bodyPr wrap="square" lIns="0" tIns="0" rIns="0" bIns="0" rtlCol="0"/>
                            <a:lstStyle/>
                            <a:p>
                              <a:endParaRPr dirty="0"/>
                            </a:p>
                          </p:txBody>
                        </p:sp>
                        <p:sp>
                          <p:nvSpPr>
                            <p:cNvPr id="47" name="object 26"/>
                            <p:cNvSpPr/>
                            <p:nvPr/>
                          </p:nvSpPr>
                          <p:spPr>
                            <a:xfrm>
                              <a:off x="4970345" y="962238"/>
                              <a:ext cx="0" cy="304800"/>
                            </a:xfrm>
                            <a:custGeom>
                              <a:avLst/>
                              <a:gdLst/>
                              <a:ahLst/>
                              <a:cxnLst/>
                              <a:rect l="l" t="t" r="r" b="b"/>
                              <a:pathLst>
                                <a:path h="304800">
                                  <a:moveTo>
                                    <a:pt x="0" y="0"/>
                                  </a:moveTo>
                                  <a:lnTo>
                                    <a:pt x="0" y="304800"/>
                                  </a:lnTo>
                                </a:path>
                              </a:pathLst>
                            </a:custGeom>
                            <a:ln w="28956">
                              <a:solidFill>
                                <a:srgbClr val="000000"/>
                              </a:solidFill>
                            </a:ln>
                          </p:spPr>
                          <p:txBody>
                            <a:bodyPr wrap="square" lIns="0" tIns="0" rIns="0" bIns="0" rtlCol="0"/>
                            <a:lstStyle/>
                            <a:p>
                              <a:endParaRPr dirty="0"/>
                            </a:p>
                          </p:txBody>
                        </p:sp>
                      </p:grpSp>
                      <p:cxnSp>
                        <p:nvCxnSpPr>
                          <p:cNvPr id="50" name="Straight Arrow Connector 49"/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3486984" y="662177"/>
                            <a:ext cx="0" cy="518755"/>
                          </a:xfrm>
                          <a:prstGeom prst="straightConnector1">
                            <a:avLst/>
                          </a:prstGeom>
                          <a:ln>
                            <a:solidFill>
                              <a:schemeClr val="accent6">
                                <a:lumMod val="75000"/>
                              </a:schemeClr>
                            </a:solidFill>
                            <a:prstDash val="dash"/>
                            <a:tailEnd type="triangle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sp>
                        <p:nvSpPr>
                          <p:cNvPr id="56" name="object 84"/>
                          <p:cNvSpPr txBox="1"/>
                          <p:nvPr/>
                        </p:nvSpPr>
                        <p:spPr>
                          <a:xfrm>
                            <a:off x="5263451" y="206623"/>
                            <a:ext cx="1106170" cy="276860"/>
                          </a:xfrm>
                          <a:prstGeom prst="rect">
                            <a:avLst/>
                          </a:prstGeom>
                        </p:spPr>
                        <p:txBody>
                          <a:bodyPr vert="horz" wrap="square" lIns="0" tIns="0" rIns="0" bIns="0" rtlCol="0">
                            <a:spAutoFit/>
                          </a:bodyPr>
                          <a:lstStyle/>
                          <a:p>
                            <a:pPr marL="12700" marR="5080">
                              <a:lnSpc>
                                <a:spcPct val="100000"/>
                              </a:lnSpc>
                              <a:tabLst>
                                <a:tab pos="589915" algn="l"/>
                              </a:tabLst>
                            </a:pP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BZ </a:t>
                            </a:r>
                            <a:r>
                              <a:rPr sz="900" spc="-45" dirty="0">
                                <a:latin typeface="Arial"/>
                                <a:cs typeface="Arial"/>
                              </a:rPr>
                              <a:t>M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AJ </a:t>
                            </a:r>
                            <a:r>
                              <a:rPr sz="900" spc="65" dirty="0">
                                <a:latin typeface="Arial"/>
                                <a:cs typeface="Arial"/>
                              </a:rPr>
                              <a:t> 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PZ </a:t>
                            </a:r>
                            <a:r>
                              <a:rPr sz="900" spc="-45" dirty="0">
                                <a:latin typeface="Arial"/>
                                <a:cs typeface="Arial"/>
                              </a:rPr>
                              <a:t>M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A</a:t>
                            </a:r>
                            <a:r>
                              <a:rPr sz="900" spc="5" dirty="0">
                                <a:latin typeface="Arial"/>
                                <a:cs typeface="Arial"/>
                              </a:rPr>
                              <a:t>J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/ILE B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O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A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R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D	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BO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A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R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D</a:t>
                            </a:r>
                          </a:p>
                        </p:txBody>
                      </p:sp>
                      <p:cxnSp>
                        <p:nvCxnSpPr>
                          <p:cNvPr id="57" name="Straight Arrow Connector 56"/>
                          <p:cNvCxnSpPr/>
                          <p:nvPr/>
                        </p:nvCxnSpPr>
                        <p:spPr>
                          <a:xfrm flipH="1">
                            <a:off x="5500397" y="584316"/>
                            <a:ext cx="531" cy="574808"/>
                          </a:xfrm>
                          <a:prstGeom prst="straightConnector1">
                            <a:avLst/>
                          </a:prstGeom>
                          <a:ln>
                            <a:solidFill>
                              <a:schemeClr val="accent6">
                                <a:lumMod val="75000"/>
                              </a:schemeClr>
                            </a:solidFill>
                            <a:prstDash val="dash"/>
                            <a:tailEnd type="triangle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58" name="Straight Arrow Connector 57"/>
                          <p:cNvCxnSpPr/>
                          <p:nvPr/>
                        </p:nvCxnSpPr>
                        <p:spPr>
                          <a:xfrm>
                            <a:off x="5958122" y="591214"/>
                            <a:ext cx="929" cy="567910"/>
                          </a:xfrm>
                          <a:prstGeom prst="straightConnector1">
                            <a:avLst/>
                          </a:prstGeom>
                          <a:ln>
                            <a:solidFill>
                              <a:schemeClr val="accent6">
                                <a:lumMod val="75000"/>
                              </a:schemeClr>
                            </a:solidFill>
                            <a:prstDash val="dash"/>
                            <a:tailEnd type="triangle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sp>
                        <p:nvSpPr>
                          <p:cNvPr id="60" name="object 85"/>
                          <p:cNvSpPr txBox="1"/>
                          <p:nvPr/>
                        </p:nvSpPr>
                        <p:spPr>
                          <a:xfrm>
                            <a:off x="7578241" y="70576"/>
                            <a:ext cx="898525" cy="281940"/>
                          </a:xfrm>
                          <a:prstGeom prst="rect">
                            <a:avLst/>
                          </a:prstGeom>
                        </p:spPr>
                        <p:txBody>
                          <a:bodyPr vert="horz" wrap="square" lIns="0" tIns="0" rIns="0" bIns="0" rtlCol="0">
                            <a:spAutoFit/>
                          </a:bodyPr>
                          <a:lstStyle/>
                          <a:p>
                            <a:pPr marL="12700" marR="5080" indent="5715">
                              <a:lnSpc>
                                <a:spcPct val="100000"/>
                              </a:lnSpc>
                            </a:pP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BZ</a:t>
                            </a:r>
                            <a:r>
                              <a:rPr sz="900" spc="-10" dirty="0">
                                <a:latin typeface="Arial"/>
                                <a:cs typeface="Arial"/>
                              </a:rPr>
                              <a:t> 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L</a:t>
                            </a:r>
                            <a:r>
                              <a:rPr sz="900" spc="-25" dirty="0">
                                <a:latin typeface="Arial"/>
                                <a:cs typeface="Arial"/>
                              </a:rPr>
                              <a:t>T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C </a:t>
                            </a:r>
                            <a:r>
                              <a:rPr sz="900" spc="85" dirty="0">
                                <a:latin typeface="Arial"/>
                                <a:cs typeface="Arial"/>
                              </a:rPr>
                              <a:t> </a:t>
                            </a:r>
                            <a:r>
                              <a:rPr sz="1350" spc="-7" baseline="3086" dirty="0">
                                <a:latin typeface="Arial"/>
                                <a:cs typeface="Arial"/>
                              </a:rPr>
                              <a:t>P</a:t>
                            </a:r>
                            <a:r>
                              <a:rPr sz="1350" baseline="3086" dirty="0">
                                <a:latin typeface="Arial"/>
                                <a:cs typeface="Arial"/>
                              </a:rPr>
                              <a:t>Z </a:t>
                            </a:r>
                            <a:r>
                              <a:rPr sz="1350" spc="-104" baseline="3086" dirty="0">
                                <a:latin typeface="Arial"/>
                                <a:cs typeface="Arial"/>
                              </a:rPr>
                              <a:t>L</a:t>
                            </a:r>
                            <a:r>
                              <a:rPr sz="1350" spc="-37" baseline="3086" dirty="0">
                                <a:latin typeface="Arial"/>
                                <a:cs typeface="Arial"/>
                              </a:rPr>
                              <a:t>T</a:t>
                            </a:r>
                            <a:r>
                              <a:rPr sz="1350" baseline="3086" dirty="0">
                                <a:latin typeface="Arial"/>
                                <a:cs typeface="Arial"/>
                              </a:rPr>
                              <a:t>C 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B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O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ARD </a:t>
                            </a:r>
                            <a:r>
                              <a:rPr sz="900" spc="-25" dirty="0">
                                <a:latin typeface="Arial"/>
                                <a:cs typeface="Arial"/>
                              </a:rPr>
                              <a:t> </a:t>
                            </a:r>
                            <a:r>
                              <a:rPr sz="1350" baseline="3086" dirty="0">
                                <a:latin typeface="Arial"/>
                                <a:cs typeface="Arial"/>
                              </a:rPr>
                              <a:t>B</a:t>
                            </a:r>
                            <a:r>
                              <a:rPr sz="1350" spc="-7" baseline="3086" dirty="0">
                                <a:latin typeface="Arial"/>
                                <a:cs typeface="Arial"/>
                              </a:rPr>
                              <a:t>O</a:t>
                            </a:r>
                            <a:r>
                              <a:rPr sz="1350" baseline="3086" dirty="0">
                                <a:latin typeface="Arial"/>
                                <a:cs typeface="Arial"/>
                              </a:rPr>
                              <a:t>ARD</a:t>
                            </a:r>
                          </a:p>
                        </p:txBody>
                      </p:sp>
                      <p:cxnSp>
                        <p:nvCxnSpPr>
                          <p:cNvPr id="61" name="Straight Arrow Connector 60"/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7853762" y="398382"/>
                            <a:ext cx="0" cy="760742"/>
                          </a:xfrm>
                          <a:prstGeom prst="straightConnector1">
                            <a:avLst/>
                          </a:prstGeom>
                          <a:ln>
                            <a:solidFill>
                              <a:schemeClr val="accent6">
                                <a:lumMod val="75000"/>
                              </a:schemeClr>
                            </a:solidFill>
                            <a:prstDash val="dash"/>
                            <a:tailEnd type="triangle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62" name="Straight Arrow Connector 61"/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8248608" y="398382"/>
                            <a:ext cx="0" cy="760742"/>
                          </a:xfrm>
                          <a:prstGeom prst="straightConnector1">
                            <a:avLst/>
                          </a:prstGeom>
                          <a:ln>
                            <a:solidFill>
                              <a:schemeClr val="accent6">
                                <a:lumMod val="75000"/>
                              </a:schemeClr>
                            </a:solidFill>
                            <a:prstDash val="dash"/>
                            <a:tailEnd type="triangle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sp>
                        <p:nvSpPr>
                          <p:cNvPr id="64" name="object 136"/>
                          <p:cNvSpPr txBox="1"/>
                          <p:nvPr/>
                        </p:nvSpPr>
                        <p:spPr>
                          <a:xfrm>
                            <a:off x="8309281" y="310941"/>
                            <a:ext cx="431165" cy="415498"/>
                          </a:xfrm>
                          <a:prstGeom prst="rect">
                            <a:avLst/>
                          </a:prstGeom>
                        </p:spPr>
                        <p:txBody>
                          <a:bodyPr vert="horz" wrap="square" lIns="0" tIns="0" rIns="0" bIns="0" rtlCol="0">
                            <a:spAutoFit/>
                          </a:bodyPr>
                          <a:lstStyle/>
                          <a:p>
                            <a:pPr marL="12700" marR="5080" indent="-1270" algn="ctr">
                              <a:lnSpc>
                                <a:spcPct val="100000"/>
                              </a:lnSpc>
                            </a:pPr>
                            <a:r>
                              <a:rPr lang="en-US" sz="900" spc="-5" dirty="0">
                                <a:latin typeface="Arial"/>
                                <a:cs typeface="Arial"/>
                              </a:rPr>
                              <a:t>O-5</a:t>
                            </a:r>
                          </a:p>
                          <a:p>
                            <a:pPr marL="12700" marR="5080" indent="-1270" algn="ctr">
                              <a:lnSpc>
                                <a:spcPct val="100000"/>
                              </a:lnSpc>
                            </a:pP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CS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L 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BOAR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D</a:t>
                            </a:r>
                          </a:p>
                        </p:txBody>
                      </p:sp>
                      <p:cxnSp>
                        <p:nvCxnSpPr>
                          <p:cNvPr id="65" name="Straight Arrow Connector 64"/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8514796" y="728791"/>
                            <a:ext cx="0" cy="427520"/>
                          </a:xfrm>
                          <a:prstGeom prst="straightConnector1">
                            <a:avLst/>
                          </a:prstGeom>
                          <a:ln>
                            <a:solidFill>
                              <a:schemeClr val="accent6">
                                <a:lumMod val="75000"/>
                              </a:schemeClr>
                            </a:solidFill>
                            <a:prstDash val="dash"/>
                            <a:tailEnd type="triangle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sp>
                        <p:nvSpPr>
                          <p:cNvPr id="80" name="object 135"/>
                          <p:cNvSpPr txBox="1"/>
                          <p:nvPr/>
                        </p:nvSpPr>
                        <p:spPr>
                          <a:xfrm>
                            <a:off x="9486261" y="-258041"/>
                            <a:ext cx="760095" cy="276860"/>
                          </a:xfrm>
                          <a:prstGeom prst="rect">
                            <a:avLst/>
                          </a:prstGeom>
                        </p:spPr>
                        <p:txBody>
                          <a:bodyPr vert="horz" wrap="square" lIns="0" tIns="0" rIns="0" bIns="0" rtlCol="0">
                            <a:spAutoFit/>
                          </a:bodyPr>
                          <a:lstStyle/>
                          <a:p>
                            <a:pPr marL="127000" marR="5080" indent="-114300">
                              <a:lnSpc>
                                <a:spcPct val="100000"/>
                              </a:lnSpc>
                            </a:pP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RE</a:t>
                            </a:r>
                            <a:r>
                              <a:rPr sz="900" spc="-25" dirty="0">
                                <a:latin typeface="Arial"/>
                                <a:cs typeface="Arial"/>
                              </a:rPr>
                              <a:t>T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I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RE</a:t>
                            </a:r>
                            <a:r>
                              <a:rPr sz="900" spc="-45" dirty="0">
                                <a:latin typeface="Arial"/>
                                <a:cs typeface="Arial"/>
                              </a:rPr>
                              <a:t>M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ENT ELI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G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IBLE</a:t>
                            </a:r>
                          </a:p>
                        </p:txBody>
                      </p:sp>
                    </p:grpSp>
                    <p:sp>
                      <p:nvSpPr>
                        <p:cNvPr id="67" name="object 183"/>
                        <p:cNvSpPr/>
                        <p:nvPr/>
                      </p:nvSpPr>
                      <p:spPr>
                        <a:xfrm>
                          <a:off x="9516403" y="953147"/>
                          <a:ext cx="420624" cy="237743"/>
                        </a:xfrm>
                        <a:prstGeom prst="rect">
                          <a:avLst/>
                        </a:prstGeom>
                        <a:blipFill>
                          <a:blip r:embed="rId7" cstate="print"/>
                          <a:stretch>
                            <a:fillRect/>
                          </a:stretch>
                        </a:blipFill>
                      </p:spPr>
                      <p:txBody>
                        <a:bodyPr wrap="square" lIns="0" tIns="0" rIns="0" bIns="0" rtlCol="0"/>
                        <a:lstStyle/>
                        <a:p>
                          <a:endParaRPr dirty="0"/>
                        </a:p>
                      </p:txBody>
                    </p:sp>
                  </p:grpSp>
                  <p:sp>
                    <p:nvSpPr>
                      <p:cNvPr id="68" name="object 80"/>
                      <p:cNvSpPr txBox="1"/>
                      <p:nvPr/>
                    </p:nvSpPr>
                    <p:spPr>
                      <a:xfrm>
                        <a:off x="9532476" y="1638181"/>
                        <a:ext cx="279253" cy="215444"/>
                      </a:xfrm>
                      <a:prstGeom prst="rect">
                        <a:avLst/>
                      </a:prstGeom>
                    </p:spPr>
                    <p:txBody>
                      <a:bodyPr vert="horz" wrap="square" lIns="0" tIns="0" rIns="0" bIns="0" rtlCol="0">
                        <a:spAutoFit/>
                      </a:bodyPr>
                      <a:lstStyle/>
                      <a:p>
                        <a:pPr marL="12700">
                          <a:lnSpc>
                            <a:spcPct val="100000"/>
                          </a:lnSpc>
                        </a:pPr>
                        <a:r>
                          <a:rPr sz="1400" spc="-5" dirty="0">
                            <a:latin typeface="Arial"/>
                            <a:cs typeface="Arial"/>
                          </a:rPr>
                          <a:t>2</a:t>
                        </a:r>
                        <a:r>
                          <a:rPr lang="en-US" sz="1400" spc="-5" dirty="0">
                            <a:latin typeface="Arial"/>
                            <a:cs typeface="Arial"/>
                          </a:rPr>
                          <a:t>2</a:t>
                        </a:r>
                        <a:endParaRPr sz="900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</p:grpSp>
            </p:grpSp>
            <p:sp>
              <p:nvSpPr>
                <p:cNvPr id="74" name="object 49"/>
                <p:cNvSpPr/>
                <p:nvPr/>
              </p:nvSpPr>
              <p:spPr>
                <a:xfrm>
                  <a:off x="10002337" y="1942851"/>
                  <a:ext cx="0" cy="304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h="304800">
                      <a:moveTo>
                        <a:pt x="0" y="0"/>
                      </a:moveTo>
                      <a:lnTo>
                        <a:pt x="0" y="304800"/>
                      </a:lnTo>
                    </a:path>
                  </a:pathLst>
                </a:custGeom>
                <a:ln w="28956">
                  <a:solidFill>
                    <a:srgbClr val="000000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 dirty="0"/>
                </a:p>
              </p:txBody>
            </p:sp>
            <p:sp>
              <p:nvSpPr>
                <p:cNvPr id="75" name="object 49"/>
                <p:cNvSpPr/>
                <p:nvPr/>
              </p:nvSpPr>
              <p:spPr>
                <a:xfrm>
                  <a:off x="10312053" y="1908069"/>
                  <a:ext cx="0" cy="304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h="304800">
                      <a:moveTo>
                        <a:pt x="0" y="0"/>
                      </a:moveTo>
                      <a:lnTo>
                        <a:pt x="0" y="304800"/>
                      </a:lnTo>
                    </a:path>
                  </a:pathLst>
                </a:custGeom>
                <a:ln w="28956">
                  <a:solidFill>
                    <a:srgbClr val="000000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 dirty="0"/>
                </a:p>
              </p:txBody>
            </p:sp>
            <p:sp>
              <p:nvSpPr>
                <p:cNvPr id="76" name="object 49"/>
                <p:cNvSpPr/>
                <p:nvPr/>
              </p:nvSpPr>
              <p:spPr>
                <a:xfrm>
                  <a:off x="10685241" y="1895571"/>
                  <a:ext cx="0" cy="304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h="304800">
                      <a:moveTo>
                        <a:pt x="0" y="0"/>
                      </a:moveTo>
                      <a:lnTo>
                        <a:pt x="0" y="304800"/>
                      </a:lnTo>
                    </a:path>
                  </a:pathLst>
                </a:custGeom>
                <a:ln w="28956">
                  <a:solidFill>
                    <a:srgbClr val="000000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 dirty="0"/>
                </a:p>
              </p:txBody>
            </p:sp>
            <p:sp>
              <p:nvSpPr>
                <p:cNvPr id="77" name="object 80"/>
                <p:cNvSpPr txBox="1"/>
                <p:nvPr/>
              </p:nvSpPr>
              <p:spPr>
                <a:xfrm>
                  <a:off x="10225654" y="2301855"/>
                  <a:ext cx="279253" cy="215444"/>
                </a:xfrm>
                <a:prstGeom prst="rect">
                  <a:avLst/>
                </a:prstGeom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pPr marL="12700">
                    <a:lnSpc>
                      <a:spcPct val="100000"/>
                    </a:lnSpc>
                  </a:pPr>
                  <a:r>
                    <a:rPr sz="1400" spc="-5" dirty="0">
                      <a:latin typeface="Arial"/>
                      <a:cs typeface="Arial"/>
                    </a:rPr>
                    <a:t>2</a:t>
                  </a:r>
                  <a:r>
                    <a:rPr lang="en-US" sz="1400" spc="-5" dirty="0">
                      <a:latin typeface="Arial"/>
                      <a:cs typeface="Arial"/>
                    </a:rPr>
                    <a:t>4</a:t>
                  </a:r>
                  <a:endParaRPr sz="900" dirty="0">
                    <a:latin typeface="Arial"/>
                    <a:cs typeface="Arial"/>
                  </a:endParaRPr>
                </a:p>
              </p:txBody>
            </p:sp>
          </p:grpSp>
          <p:cxnSp>
            <p:nvCxnSpPr>
              <p:cNvPr id="79" name="Straight Arrow Connector 78"/>
              <p:cNvCxnSpPr>
                <a:cxnSpLocks/>
              </p:cNvCxnSpPr>
              <p:nvPr/>
            </p:nvCxnSpPr>
            <p:spPr>
              <a:xfrm>
                <a:off x="9393418" y="1647899"/>
                <a:ext cx="0" cy="374671"/>
              </a:xfrm>
              <a:prstGeom prst="straightConnector1">
                <a:avLst/>
              </a:prstGeom>
              <a:ln>
                <a:solidFill>
                  <a:schemeClr val="accent6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object 85"/>
              <p:cNvSpPr txBox="1"/>
              <p:nvPr/>
            </p:nvSpPr>
            <p:spPr>
              <a:xfrm>
                <a:off x="8303888" y="942878"/>
                <a:ext cx="1217419" cy="276999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 marR="5080" indent="5715">
                  <a:lnSpc>
                    <a:spcPct val="100000"/>
                  </a:lnSpc>
                </a:pPr>
                <a:r>
                  <a:rPr sz="900" dirty="0">
                    <a:latin typeface="Arial"/>
                    <a:cs typeface="Arial"/>
                  </a:rPr>
                  <a:t>BZ</a:t>
                </a:r>
                <a:r>
                  <a:rPr sz="900" spc="-10" dirty="0">
                    <a:latin typeface="Arial"/>
                    <a:cs typeface="Arial"/>
                  </a:rPr>
                  <a:t> </a:t>
                </a:r>
                <a:r>
                  <a:rPr sz="900" dirty="0">
                    <a:latin typeface="Arial"/>
                    <a:cs typeface="Arial"/>
                  </a:rPr>
                  <a:t>C</a:t>
                </a:r>
                <a:r>
                  <a:rPr lang="en-US" sz="900" dirty="0">
                    <a:latin typeface="Arial"/>
                    <a:cs typeface="Arial"/>
                  </a:rPr>
                  <a:t>OL</a:t>
                </a:r>
                <a:r>
                  <a:rPr sz="900" dirty="0">
                    <a:latin typeface="Arial"/>
                    <a:cs typeface="Arial"/>
                  </a:rPr>
                  <a:t> </a:t>
                </a:r>
                <a:r>
                  <a:rPr sz="900" spc="85" dirty="0">
                    <a:latin typeface="Arial"/>
                    <a:cs typeface="Arial"/>
                  </a:rPr>
                  <a:t> </a:t>
                </a:r>
                <a:r>
                  <a:rPr lang="en-US" sz="900" spc="85" dirty="0">
                    <a:latin typeface="Arial"/>
                    <a:cs typeface="Arial"/>
                  </a:rPr>
                  <a:t>       </a:t>
                </a:r>
                <a:r>
                  <a:rPr sz="1350" spc="-7" baseline="3086" dirty="0">
                    <a:latin typeface="Arial"/>
                    <a:cs typeface="Arial"/>
                  </a:rPr>
                  <a:t>P</a:t>
                </a:r>
                <a:r>
                  <a:rPr sz="1350" baseline="3086" dirty="0">
                    <a:latin typeface="Arial"/>
                    <a:cs typeface="Arial"/>
                  </a:rPr>
                  <a:t>Z C</a:t>
                </a:r>
                <a:r>
                  <a:rPr lang="en-US" sz="1350" baseline="3086" dirty="0">
                    <a:latin typeface="Arial"/>
                    <a:cs typeface="Arial"/>
                  </a:rPr>
                  <a:t>OL</a:t>
                </a:r>
                <a:r>
                  <a:rPr sz="1350" baseline="3086" dirty="0">
                    <a:latin typeface="Arial"/>
                    <a:cs typeface="Arial"/>
                  </a:rPr>
                  <a:t> </a:t>
                </a:r>
                <a:r>
                  <a:rPr sz="900" dirty="0">
                    <a:latin typeface="Arial"/>
                    <a:cs typeface="Arial"/>
                  </a:rPr>
                  <a:t>B</a:t>
                </a:r>
                <a:r>
                  <a:rPr sz="900" spc="-5" dirty="0">
                    <a:latin typeface="Arial"/>
                    <a:cs typeface="Arial"/>
                  </a:rPr>
                  <a:t>O</a:t>
                </a:r>
                <a:r>
                  <a:rPr sz="900" dirty="0">
                    <a:latin typeface="Arial"/>
                    <a:cs typeface="Arial"/>
                  </a:rPr>
                  <a:t>ARD </a:t>
                </a:r>
                <a:r>
                  <a:rPr sz="900" spc="-25" dirty="0">
                    <a:latin typeface="Arial"/>
                    <a:cs typeface="Arial"/>
                  </a:rPr>
                  <a:t> </a:t>
                </a:r>
                <a:r>
                  <a:rPr lang="en-US" sz="900" spc="-25" dirty="0">
                    <a:latin typeface="Arial"/>
                    <a:cs typeface="Arial"/>
                  </a:rPr>
                  <a:t>           </a:t>
                </a:r>
                <a:r>
                  <a:rPr sz="1350" baseline="3086" dirty="0">
                    <a:latin typeface="Arial"/>
                    <a:cs typeface="Arial"/>
                  </a:rPr>
                  <a:t>B</a:t>
                </a:r>
                <a:r>
                  <a:rPr sz="1350" spc="-7" baseline="3086" dirty="0">
                    <a:latin typeface="Arial"/>
                    <a:cs typeface="Arial"/>
                  </a:rPr>
                  <a:t>O</a:t>
                </a:r>
                <a:r>
                  <a:rPr sz="1350" baseline="3086" dirty="0">
                    <a:latin typeface="Arial"/>
                    <a:cs typeface="Arial"/>
                  </a:rPr>
                  <a:t>ARD</a:t>
                </a:r>
              </a:p>
            </p:txBody>
          </p:sp>
          <p:cxnSp>
            <p:nvCxnSpPr>
              <p:cNvPr id="84" name="Straight Arrow Connector 83"/>
              <p:cNvCxnSpPr>
                <a:cxnSpLocks/>
              </p:cNvCxnSpPr>
              <p:nvPr/>
            </p:nvCxnSpPr>
            <p:spPr>
              <a:xfrm>
                <a:off x="9126308" y="1244335"/>
                <a:ext cx="0" cy="783150"/>
              </a:xfrm>
              <a:prstGeom prst="straightConnector1">
                <a:avLst/>
              </a:prstGeom>
              <a:ln>
                <a:solidFill>
                  <a:schemeClr val="accent6">
                    <a:lumMod val="75000"/>
                  </a:schemeClr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7" name="Text Box 76"/>
          <p:cNvSpPr txBox="1">
            <a:spLocks noChangeArrowheads="1"/>
          </p:cNvSpPr>
          <p:nvPr/>
        </p:nvSpPr>
        <p:spPr bwMode="auto">
          <a:xfrm>
            <a:off x="5526641" y="3384192"/>
            <a:ext cx="5650337" cy="2154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800" b="1" dirty="0">
                <a:solidFill>
                  <a:prstClr val="black"/>
                </a:solidFill>
              </a:rPr>
              <a:t>Broadening Opportunities (e.g., ACS, TWI, JCDP/CNODP, Fellowships/Internships); Army/Joint Courses</a:t>
            </a:r>
          </a:p>
        </p:txBody>
      </p:sp>
      <p:sp>
        <p:nvSpPr>
          <p:cNvPr id="98" name="Text Box 65"/>
          <p:cNvSpPr txBox="1">
            <a:spLocks noChangeArrowheads="1"/>
          </p:cNvSpPr>
          <p:nvPr/>
        </p:nvSpPr>
        <p:spPr bwMode="auto">
          <a:xfrm>
            <a:off x="1892936" y="6570110"/>
            <a:ext cx="5160321" cy="2154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 dirty="0">
                <a:solidFill>
                  <a:prstClr val="black"/>
                </a:solidFill>
              </a:rPr>
              <a:t>Master’s Degree in STEM Discipline</a:t>
            </a:r>
          </a:p>
        </p:txBody>
      </p:sp>
      <p:sp>
        <p:nvSpPr>
          <p:cNvPr id="99" name="Text Box 65"/>
          <p:cNvSpPr txBox="1">
            <a:spLocks noChangeArrowheads="1"/>
          </p:cNvSpPr>
          <p:nvPr/>
        </p:nvSpPr>
        <p:spPr bwMode="auto">
          <a:xfrm>
            <a:off x="7127317" y="6570109"/>
            <a:ext cx="4049662" cy="2154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 dirty="0">
                <a:solidFill>
                  <a:prstClr val="black"/>
                </a:solidFill>
              </a:rPr>
              <a:t>Doctorate/Ph.D. in STEM discipline</a:t>
            </a:r>
          </a:p>
        </p:txBody>
      </p:sp>
      <p:sp>
        <p:nvSpPr>
          <p:cNvPr id="95" name="Text Box 67"/>
          <p:cNvSpPr txBox="1">
            <a:spLocks noChangeArrowheads="1"/>
          </p:cNvSpPr>
          <p:nvPr/>
        </p:nvSpPr>
        <p:spPr bwMode="auto">
          <a:xfrm>
            <a:off x="1929104" y="3119621"/>
            <a:ext cx="6652187" cy="23083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00" b="1" dirty="0">
                <a:solidFill>
                  <a:prstClr val="black"/>
                </a:solidFill>
              </a:rPr>
              <a:t>Cyber Mission Forces Training Courses; Electromagnetic Warfare Courses (Joint/Army); 17B CEWO Qualification Course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FF4D73-AAFF-208C-1653-D13C759D25F6}"/>
              </a:ext>
            </a:extLst>
          </p:cNvPr>
          <p:cNvSpPr/>
          <p:nvPr/>
        </p:nvSpPr>
        <p:spPr>
          <a:xfrm>
            <a:off x="6669019" y="2694579"/>
            <a:ext cx="458298" cy="1896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SAMS</a:t>
            </a:r>
          </a:p>
        </p:txBody>
      </p:sp>
      <p:cxnSp>
        <p:nvCxnSpPr>
          <p:cNvPr id="53" name="Connector: Elbow 52">
            <a:extLst>
              <a:ext uri="{FF2B5EF4-FFF2-40B4-BE49-F238E27FC236}">
                <a16:creationId xmlns:a16="http://schemas.microsoft.com/office/drawing/2014/main" id="{1E3B9848-A172-2AF1-4B86-36142C3744D1}"/>
              </a:ext>
            </a:extLst>
          </p:cNvPr>
          <p:cNvCxnSpPr>
            <a:cxnSpLocks/>
          </p:cNvCxnSpPr>
          <p:nvPr/>
        </p:nvCxnSpPr>
        <p:spPr>
          <a:xfrm rot="16200000" flipH="1">
            <a:off x="8891902" y="1446364"/>
            <a:ext cx="781201" cy="416463"/>
          </a:xfrm>
          <a:prstGeom prst="bentConnector3">
            <a:avLst/>
          </a:prstGeom>
          <a:ln w="9525">
            <a:solidFill>
              <a:schemeClr val="accent6">
                <a:lumMod val="7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03384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48"/>
          <p:cNvSpPr>
            <a:spLocks noGrp="1"/>
          </p:cNvSpPr>
          <p:nvPr>
            <p:ph type="title"/>
          </p:nvPr>
        </p:nvSpPr>
        <p:spPr>
          <a:xfrm>
            <a:off x="0" y="-228998"/>
            <a:ext cx="12191999" cy="1325563"/>
          </a:xfrm>
        </p:spPr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170B RC Warrant Officer Career Timeline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E4D2F1F-DFFD-8800-C8DF-D585BBB0F460}"/>
              </a:ext>
            </a:extLst>
          </p:cNvPr>
          <p:cNvGrpSpPr/>
          <p:nvPr/>
        </p:nvGrpSpPr>
        <p:grpSpPr>
          <a:xfrm>
            <a:off x="479469" y="749890"/>
            <a:ext cx="11190835" cy="1120438"/>
            <a:chOff x="288099" y="749890"/>
            <a:chExt cx="11765355" cy="1120438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6B76CB04-66DE-013D-0AC1-48960467046F}"/>
                </a:ext>
              </a:extLst>
            </p:cNvPr>
            <p:cNvGrpSpPr/>
            <p:nvPr/>
          </p:nvGrpSpPr>
          <p:grpSpPr>
            <a:xfrm>
              <a:off x="519027" y="797197"/>
              <a:ext cx="11534427" cy="1023626"/>
              <a:chOff x="215003" y="621707"/>
              <a:chExt cx="11996920" cy="1474861"/>
            </a:xfrm>
          </p:grpSpPr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E653A9CB-9410-7984-3B50-880A5756B5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748102" y="969884"/>
                <a:ext cx="637656" cy="429511"/>
              </a:xfrm>
              <a:prstGeom prst="rect">
                <a:avLst/>
              </a:prstGeom>
            </p:spPr>
          </p:pic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4B69AA54-6B20-2139-802C-3C0C97AFAD7C}"/>
                  </a:ext>
                </a:extLst>
              </p:cNvPr>
              <p:cNvGrpSpPr/>
              <p:nvPr/>
            </p:nvGrpSpPr>
            <p:grpSpPr>
              <a:xfrm>
                <a:off x="1439241" y="621707"/>
                <a:ext cx="10612021" cy="1464752"/>
                <a:chOff x="1476375" y="1146389"/>
                <a:chExt cx="9160545" cy="1464752"/>
              </a:xfrm>
            </p:grpSpPr>
            <p:sp>
              <p:nvSpPr>
                <p:cNvPr id="21" name="object 136">
                  <a:extLst>
                    <a:ext uri="{FF2B5EF4-FFF2-40B4-BE49-F238E27FC236}">
                      <a16:creationId xmlns:a16="http://schemas.microsoft.com/office/drawing/2014/main" id="{CA963EB2-A1A0-9F26-59ED-26938AC5B741}"/>
                    </a:ext>
                  </a:extLst>
                </p:cNvPr>
                <p:cNvSpPr txBox="1"/>
                <p:nvPr/>
              </p:nvSpPr>
              <p:spPr>
                <a:xfrm>
                  <a:off x="8324955" y="1163502"/>
                  <a:ext cx="431920" cy="276999"/>
                </a:xfrm>
                <a:prstGeom prst="rect">
                  <a:avLst/>
                </a:prstGeom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pPr marL="12700" marR="5080" indent="-1270" algn="ctr">
                    <a:lnSpc>
                      <a:spcPct val="100000"/>
                    </a:lnSpc>
                  </a:pPr>
                  <a:r>
                    <a:rPr lang="en-US" sz="900" spc="-5" dirty="0">
                      <a:solidFill>
                        <a:srgbClr val="FF0000"/>
                      </a:solidFill>
                      <a:latin typeface="Arial"/>
                      <a:cs typeface="Arial"/>
                    </a:rPr>
                    <a:t>CW5</a:t>
                  </a:r>
                  <a:r>
                    <a:rPr sz="900" dirty="0">
                      <a:solidFill>
                        <a:srgbClr val="FF0000"/>
                      </a:solidFill>
                      <a:latin typeface="Arial"/>
                      <a:cs typeface="Arial"/>
                    </a:rPr>
                    <a:t> </a:t>
                  </a:r>
                  <a:r>
                    <a:rPr sz="900" spc="-5" dirty="0">
                      <a:solidFill>
                        <a:srgbClr val="FF0000"/>
                      </a:solidFill>
                      <a:latin typeface="Arial"/>
                      <a:cs typeface="Arial"/>
                    </a:rPr>
                    <a:t>BOAR</a:t>
                  </a:r>
                  <a:r>
                    <a:rPr sz="900" dirty="0">
                      <a:solidFill>
                        <a:srgbClr val="FF0000"/>
                      </a:solidFill>
                      <a:latin typeface="Arial"/>
                      <a:cs typeface="Arial"/>
                    </a:rPr>
                    <a:t>D</a:t>
                  </a:r>
                </a:p>
              </p:txBody>
            </p:sp>
            <p:grpSp>
              <p:nvGrpSpPr>
                <p:cNvPr id="22" name="Group 21">
                  <a:extLst>
                    <a:ext uri="{FF2B5EF4-FFF2-40B4-BE49-F238E27FC236}">
                      <a16:creationId xmlns:a16="http://schemas.microsoft.com/office/drawing/2014/main" id="{517381FD-8B4E-45FA-D328-C2CE062F03BB}"/>
                    </a:ext>
                  </a:extLst>
                </p:cNvPr>
                <p:cNvGrpSpPr/>
                <p:nvPr/>
              </p:nvGrpSpPr>
              <p:grpSpPr>
                <a:xfrm>
                  <a:off x="1476375" y="1146389"/>
                  <a:ext cx="9160545" cy="1464752"/>
                  <a:chOff x="1476374" y="1137680"/>
                  <a:chExt cx="9160545" cy="1464752"/>
                </a:xfrm>
              </p:grpSpPr>
              <p:grpSp>
                <p:nvGrpSpPr>
                  <p:cNvPr id="23" name="Group 22">
                    <a:extLst>
                      <a:ext uri="{FF2B5EF4-FFF2-40B4-BE49-F238E27FC236}">
                        <a16:creationId xmlns:a16="http://schemas.microsoft.com/office/drawing/2014/main" id="{375D3E4D-2DFB-B510-0334-19BBDBE1A4B2}"/>
                      </a:ext>
                    </a:extLst>
                  </p:cNvPr>
                  <p:cNvGrpSpPr/>
                  <p:nvPr/>
                </p:nvGrpSpPr>
                <p:grpSpPr>
                  <a:xfrm>
                    <a:off x="1476374" y="1137680"/>
                    <a:ext cx="9156245" cy="1464752"/>
                    <a:chOff x="2343149" y="280130"/>
                    <a:chExt cx="9140244" cy="1464752"/>
                  </a:xfrm>
                </p:grpSpPr>
                <p:sp>
                  <p:nvSpPr>
                    <p:cNvPr id="27" name="object 81">
                      <a:extLst>
                        <a:ext uri="{FF2B5EF4-FFF2-40B4-BE49-F238E27FC236}">
                          <a16:creationId xmlns:a16="http://schemas.microsoft.com/office/drawing/2014/main" id="{189E2B36-1F2D-A07A-0353-6739FBE7CC22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4334694" y="286211"/>
                      <a:ext cx="431165" cy="276999"/>
                    </a:xfrm>
                    <a:prstGeom prst="rect">
                      <a:avLst/>
                    </a:prstGeom>
                  </p:spPr>
                  <p:txBody>
                    <a:bodyPr vert="horz" wrap="square" lIns="0" tIns="0" rIns="0" bIns="0" rtlCol="0">
                      <a:spAutoFit/>
                    </a:bodyPr>
                    <a:lstStyle/>
                    <a:p>
                      <a:pPr marL="12700" marR="5080" indent="89535">
                        <a:lnSpc>
                          <a:spcPct val="100000"/>
                        </a:lnSpc>
                      </a:pPr>
                      <a:r>
                        <a:rPr sz="9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lang="en-US" sz="9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W3</a:t>
                      </a:r>
                      <a:r>
                        <a:rPr sz="9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BOAR</a:t>
                      </a:r>
                      <a:r>
                        <a:rPr sz="9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</a:t>
                      </a:r>
                    </a:p>
                  </p:txBody>
                </p:sp>
                <p:grpSp>
                  <p:nvGrpSpPr>
                    <p:cNvPr id="28" name="Group 27">
                      <a:extLst>
                        <a:ext uri="{FF2B5EF4-FFF2-40B4-BE49-F238E27FC236}">
                          <a16:creationId xmlns:a16="http://schemas.microsoft.com/office/drawing/2014/main" id="{A31183E4-CF9C-DC7C-7E41-7BB4A15AD356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343149" y="1091016"/>
                      <a:ext cx="9140244" cy="653866"/>
                      <a:chOff x="2343149" y="976716"/>
                      <a:chExt cx="9140244" cy="653866"/>
                    </a:xfrm>
                  </p:grpSpPr>
                  <p:grpSp>
                    <p:nvGrpSpPr>
                      <p:cNvPr id="30" name="Group 29">
                        <a:extLst>
                          <a:ext uri="{FF2B5EF4-FFF2-40B4-BE49-F238E27FC236}">
                            <a16:creationId xmlns:a16="http://schemas.microsoft.com/office/drawing/2014/main" id="{F883CA07-3B30-8E7D-7767-21975A980936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343149" y="976716"/>
                        <a:ext cx="9140244" cy="653866"/>
                        <a:chOff x="2343149" y="1052916"/>
                        <a:chExt cx="9140244" cy="653866"/>
                      </a:xfrm>
                    </p:grpSpPr>
                    <p:sp>
                      <p:nvSpPr>
                        <p:cNvPr id="32" name="object 18">
                          <a:extLst>
                            <a:ext uri="{FF2B5EF4-FFF2-40B4-BE49-F238E27FC236}">
                              <a16:creationId xmlns:a16="http://schemas.microsoft.com/office/drawing/2014/main" id="{A1A50263-7FE6-B1B7-EEFE-15F06FCFC7A8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343149" y="1202014"/>
                          <a:ext cx="9140244" cy="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8467090" h="19685">
                              <a:moveTo>
                                <a:pt x="0" y="19685"/>
                              </a:moveTo>
                              <a:lnTo>
                                <a:pt x="8466963" y="0"/>
                              </a:lnTo>
                            </a:path>
                          </a:pathLst>
                        </a:custGeom>
                        <a:ln w="28955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  <p:sp>
                      <p:nvSpPr>
                        <p:cNvPr id="33" name="object 28">
                          <a:extLst>
                            <a:ext uri="{FF2B5EF4-FFF2-40B4-BE49-F238E27FC236}">
                              <a16:creationId xmlns:a16="http://schemas.microsoft.com/office/drawing/2014/main" id="{FAB06E1C-B95C-6924-B522-A890A5710C6F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171440" y="1060536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  <p:sp>
                      <p:nvSpPr>
                        <p:cNvPr id="34" name="object 29">
                          <a:extLst>
                            <a:ext uri="{FF2B5EF4-FFF2-40B4-BE49-F238E27FC236}">
                              <a16:creationId xmlns:a16="http://schemas.microsoft.com/office/drawing/2014/main" id="{8E91F089-5FE3-A3A9-C818-CF289A7354F5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783590" y="1056726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  <p:sp>
                      <p:nvSpPr>
                        <p:cNvPr id="35" name="object 30">
                          <a:extLst>
                            <a:ext uri="{FF2B5EF4-FFF2-40B4-BE49-F238E27FC236}">
                              <a16:creationId xmlns:a16="http://schemas.microsoft.com/office/drawing/2014/main" id="{50D9D802-0CA7-3178-B052-4C80309DBFA9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400998" y="1060537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  <p:sp>
                      <p:nvSpPr>
                        <p:cNvPr id="36" name="object 31">
                          <a:extLst>
                            <a:ext uri="{FF2B5EF4-FFF2-40B4-BE49-F238E27FC236}">
                              <a16:creationId xmlns:a16="http://schemas.microsoft.com/office/drawing/2014/main" id="{B6FCE69B-C66B-8324-FBDA-E297F3B41B13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7796845" y="1060536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  <p:sp>
                      <p:nvSpPr>
                        <p:cNvPr id="37" name="object 33">
                          <a:extLst>
                            <a:ext uri="{FF2B5EF4-FFF2-40B4-BE49-F238E27FC236}">
                              <a16:creationId xmlns:a16="http://schemas.microsoft.com/office/drawing/2014/main" id="{E94C862E-1601-C2E8-40C5-F0AC7FC43DF4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7426837" y="1060536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  <p:sp>
                      <p:nvSpPr>
                        <p:cNvPr id="38" name="object 34">
                          <a:extLst>
                            <a:ext uri="{FF2B5EF4-FFF2-40B4-BE49-F238E27FC236}">
                              <a16:creationId xmlns:a16="http://schemas.microsoft.com/office/drawing/2014/main" id="{87CC2EA3-A2E8-0E6A-3B45-106ADF042648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6629530" y="1060536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  <p:sp>
                      <p:nvSpPr>
                        <p:cNvPr id="39" name="object 37">
                          <a:extLst>
                            <a:ext uri="{FF2B5EF4-FFF2-40B4-BE49-F238E27FC236}">
                              <a16:creationId xmlns:a16="http://schemas.microsoft.com/office/drawing/2014/main" id="{E14E0F1E-DF1E-762D-2089-12432BEA7C6A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5828468" y="1053713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  <p:sp>
                      <p:nvSpPr>
                        <p:cNvPr id="40" name="object 71">
                          <a:extLst>
                            <a:ext uri="{FF2B5EF4-FFF2-40B4-BE49-F238E27FC236}">
                              <a16:creationId xmlns:a16="http://schemas.microsoft.com/office/drawing/2014/main" id="{2116882B-D77D-E53C-77FB-2C31064DAC99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2939946" y="1396365"/>
                          <a:ext cx="125095" cy="215444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/>
                        <a:p>
                          <a:pPr marL="12700">
                            <a:lnSpc>
                              <a:spcPct val="100000"/>
                            </a:lnSpc>
                          </a:pPr>
                          <a:r>
                            <a:rPr sz="1400" dirty="0">
                              <a:latin typeface="Arial"/>
                              <a:cs typeface="Arial"/>
                            </a:rPr>
                            <a:t>2</a:t>
                          </a:r>
                        </a:p>
                      </p:txBody>
                    </p:sp>
                    <p:sp>
                      <p:nvSpPr>
                        <p:cNvPr id="41" name="object 72">
                          <a:extLst>
                            <a:ext uri="{FF2B5EF4-FFF2-40B4-BE49-F238E27FC236}">
                              <a16:creationId xmlns:a16="http://schemas.microsoft.com/office/drawing/2014/main" id="{D1934228-B08F-A1FD-4E72-C1C2606811CA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3667295" y="1396365"/>
                          <a:ext cx="125095" cy="215444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/>
                        <a:p>
                          <a:pPr marL="12700">
                            <a:lnSpc>
                              <a:spcPct val="100000"/>
                            </a:lnSpc>
                          </a:pPr>
                          <a:r>
                            <a:rPr sz="1400" dirty="0">
                              <a:latin typeface="Arial"/>
                              <a:cs typeface="Arial"/>
                            </a:rPr>
                            <a:t>4</a:t>
                          </a:r>
                        </a:p>
                      </p:txBody>
                    </p:sp>
                    <p:sp>
                      <p:nvSpPr>
                        <p:cNvPr id="42" name="object 73">
                          <a:extLst>
                            <a:ext uri="{FF2B5EF4-FFF2-40B4-BE49-F238E27FC236}">
                              <a16:creationId xmlns:a16="http://schemas.microsoft.com/office/drawing/2014/main" id="{8FF1FE64-642A-0403-74F5-BD542DE4EB70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4490483" y="1396365"/>
                          <a:ext cx="125095" cy="310415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/>
                        <a:p>
                          <a:pPr marL="12700">
                            <a:lnSpc>
                              <a:spcPct val="100000"/>
                            </a:lnSpc>
                          </a:pPr>
                          <a:r>
                            <a:rPr lang="en-US" sz="1400" dirty="0">
                              <a:solidFill>
                                <a:srgbClr val="FF0000"/>
                              </a:solidFill>
                              <a:latin typeface="Arial"/>
                              <a:cs typeface="Arial"/>
                            </a:rPr>
                            <a:t>7</a:t>
                          </a:r>
                          <a:endParaRPr sz="1400" dirty="0">
                            <a:solidFill>
                              <a:srgbClr val="FF0000"/>
                            </a:solidFill>
                            <a:latin typeface="Arial"/>
                            <a:cs typeface="Arial"/>
                          </a:endParaRPr>
                        </a:p>
                      </p:txBody>
                    </p:sp>
                    <p:sp>
                      <p:nvSpPr>
                        <p:cNvPr id="43" name="object 75">
                          <a:extLst>
                            <a:ext uri="{FF2B5EF4-FFF2-40B4-BE49-F238E27FC236}">
                              <a16:creationId xmlns:a16="http://schemas.microsoft.com/office/drawing/2014/main" id="{A8FDD6A5-390A-F83F-9C83-872802D8D243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5721224" y="1396365"/>
                          <a:ext cx="224154" cy="215444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/>
                        <a:p>
                          <a:pPr marL="12700" algn="ctr">
                            <a:lnSpc>
                              <a:spcPct val="100000"/>
                            </a:lnSpc>
                          </a:pPr>
                          <a:r>
                            <a:rPr lang="en-US" sz="1400" spc="-5" dirty="0">
                              <a:latin typeface="Arial"/>
                              <a:cs typeface="Arial"/>
                            </a:rPr>
                            <a:t>9</a:t>
                          </a:r>
                          <a:endParaRPr sz="1400" dirty="0">
                            <a:latin typeface="Arial"/>
                            <a:cs typeface="Arial"/>
                          </a:endParaRPr>
                        </a:p>
                      </p:txBody>
                    </p:sp>
                    <p:sp>
                      <p:nvSpPr>
                        <p:cNvPr id="44" name="object 76">
                          <a:extLst>
                            <a:ext uri="{FF2B5EF4-FFF2-40B4-BE49-F238E27FC236}">
                              <a16:creationId xmlns:a16="http://schemas.microsoft.com/office/drawing/2014/main" id="{B67A8E99-6807-7AB2-644D-B2BC6A7DBD5A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7332314" y="1396366"/>
                          <a:ext cx="224154" cy="310416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/>
                        <a:p>
                          <a:pPr marL="12700">
                            <a:lnSpc>
                              <a:spcPct val="100000"/>
                            </a:lnSpc>
                          </a:pPr>
                          <a:r>
                            <a:rPr sz="1400" spc="-5" dirty="0">
                              <a:solidFill>
                                <a:srgbClr val="FF0000"/>
                              </a:solidFill>
                              <a:latin typeface="Arial"/>
                              <a:cs typeface="Arial"/>
                            </a:rPr>
                            <a:t>1</a:t>
                          </a:r>
                          <a:r>
                            <a:rPr lang="en-US" sz="1400" spc="-5" dirty="0">
                              <a:solidFill>
                                <a:srgbClr val="FF0000"/>
                              </a:solidFill>
                              <a:latin typeface="Arial"/>
                              <a:cs typeface="Arial"/>
                            </a:rPr>
                            <a:t>3</a:t>
                          </a:r>
                          <a:endParaRPr sz="1400" dirty="0">
                            <a:solidFill>
                              <a:srgbClr val="FF0000"/>
                            </a:solidFill>
                            <a:latin typeface="Arial"/>
                            <a:cs typeface="Arial"/>
                          </a:endParaRPr>
                        </a:p>
                      </p:txBody>
                    </p:sp>
                    <p:sp>
                      <p:nvSpPr>
                        <p:cNvPr id="45" name="object 77">
                          <a:extLst>
                            <a:ext uri="{FF2B5EF4-FFF2-40B4-BE49-F238E27FC236}">
                              <a16:creationId xmlns:a16="http://schemas.microsoft.com/office/drawing/2014/main" id="{B26939D9-360B-B9C6-A241-686290C34878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7693466" y="1396365"/>
                          <a:ext cx="224154" cy="215444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/>
                        <a:p>
                          <a:pPr marL="12700">
                            <a:lnSpc>
                              <a:spcPct val="100000"/>
                            </a:lnSpc>
                          </a:pPr>
                          <a:r>
                            <a:rPr sz="1400" spc="-5" dirty="0">
                              <a:latin typeface="Arial"/>
                              <a:cs typeface="Arial"/>
                            </a:rPr>
                            <a:t>1</a:t>
                          </a:r>
                          <a:r>
                            <a:rPr sz="1400" dirty="0">
                              <a:latin typeface="Arial"/>
                              <a:cs typeface="Arial"/>
                            </a:rPr>
                            <a:t>4</a:t>
                          </a:r>
                        </a:p>
                      </p:txBody>
                    </p:sp>
                    <p:sp>
                      <p:nvSpPr>
                        <p:cNvPr id="46" name="object 78">
                          <a:extLst>
                            <a:ext uri="{FF2B5EF4-FFF2-40B4-BE49-F238E27FC236}">
                              <a16:creationId xmlns:a16="http://schemas.microsoft.com/office/drawing/2014/main" id="{D7223F6B-A73A-AE92-9FB9-0F05B4CD2EFA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9290425" y="1396364"/>
                          <a:ext cx="224154" cy="310416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/>
                        <a:p>
                          <a:pPr marL="12700">
                            <a:lnSpc>
                              <a:spcPct val="100000"/>
                            </a:lnSpc>
                          </a:pPr>
                          <a:r>
                            <a:rPr sz="1400" spc="-5" dirty="0">
                              <a:solidFill>
                                <a:srgbClr val="FF0000"/>
                              </a:solidFill>
                              <a:latin typeface="Arial"/>
                              <a:cs typeface="Arial"/>
                            </a:rPr>
                            <a:t>1</a:t>
                          </a:r>
                          <a:r>
                            <a:rPr lang="en-US" sz="1400" spc="-5" dirty="0">
                              <a:solidFill>
                                <a:srgbClr val="FF0000"/>
                              </a:solidFill>
                              <a:latin typeface="Arial"/>
                              <a:cs typeface="Arial"/>
                            </a:rPr>
                            <a:t>8</a:t>
                          </a:r>
                          <a:endParaRPr sz="1400" dirty="0">
                            <a:solidFill>
                              <a:srgbClr val="FF0000"/>
                            </a:solidFill>
                            <a:latin typeface="Arial"/>
                            <a:cs typeface="Arial"/>
                          </a:endParaRPr>
                        </a:p>
                      </p:txBody>
                    </p:sp>
                    <p:sp>
                      <p:nvSpPr>
                        <p:cNvPr id="47" name="object 80">
                          <a:extLst>
                            <a:ext uri="{FF2B5EF4-FFF2-40B4-BE49-F238E27FC236}">
                              <a16:creationId xmlns:a16="http://schemas.microsoft.com/office/drawing/2014/main" id="{5DD06841-0C89-C4AD-3946-1A5446D0D3B9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10035726" y="1396365"/>
                          <a:ext cx="278765" cy="215444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/>
                        <a:p>
                          <a:pPr marL="12700" algn="ctr">
                            <a:lnSpc>
                              <a:spcPct val="100000"/>
                            </a:lnSpc>
                          </a:pPr>
                          <a:r>
                            <a:rPr sz="1400" spc="-5" dirty="0">
                              <a:latin typeface="Arial"/>
                              <a:cs typeface="Arial"/>
                            </a:rPr>
                            <a:t>2</a:t>
                          </a:r>
                          <a:r>
                            <a:rPr sz="1400" dirty="0">
                              <a:latin typeface="Arial"/>
                              <a:cs typeface="Arial"/>
                            </a:rPr>
                            <a:t>0</a:t>
                          </a:r>
                          <a:endParaRPr sz="900" dirty="0">
                            <a:latin typeface="Arial"/>
                            <a:cs typeface="Arial"/>
                          </a:endParaRPr>
                        </a:p>
                      </p:txBody>
                    </p:sp>
                    <p:sp>
                      <p:nvSpPr>
                        <p:cNvPr id="48" name="object 27">
                          <a:extLst>
                            <a:ext uri="{FF2B5EF4-FFF2-40B4-BE49-F238E27FC236}">
                              <a16:creationId xmlns:a16="http://schemas.microsoft.com/office/drawing/2014/main" id="{AEED728E-A200-155A-A084-67012FDE02EA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4548903" y="1058285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  <p:sp>
                      <p:nvSpPr>
                        <p:cNvPr id="50" name="object 27">
                          <a:extLst>
                            <a:ext uri="{FF2B5EF4-FFF2-40B4-BE49-F238E27FC236}">
                              <a16:creationId xmlns:a16="http://schemas.microsoft.com/office/drawing/2014/main" id="{7121334F-ABD7-E325-8481-684FE6FF177E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3724607" y="1052916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  <p:sp>
                      <p:nvSpPr>
                        <p:cNvPr id="51" name="object 27">
                          <a:extLst>
                            <a:ext uri="{FF2B5EF4-FFF2-40B4-BE49-F238E27FC236}">
                              <a16:creationId xmlns:a16="http://schemas.microsoft.com/office/drawing/2014/main" id="{7AE43D53-9100-E3F6-81DC-D6582686A673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994301" y="1053678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  <p:sp>
                      <p:nvSpPr>
                        <p:cNvPr id="52" name="object 27">
                          <a:extLst>
                            <a:ext uri="{FF2B5EF4-FFF2-40B4-BE49-F238E27FC236}">
                              <a16:creationId xmlns:a16="http://schemas.microsoft.com/office/drawing/2014/main" id="{9B6FE64E-B529-3239-C0FA-522771EA0E45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351580" y="1056726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</p:grpSp>
                  <p:sp>
                    <p:nvSpPr>
                      <p:cNvPr id="31" name="object 26">
                        <a:extLst>
                          <a:ext uri="{FF2B5EF4-FFF2-40B4-BE49-F238E27FC236}">
                            <a16:creationId xmlns:a16="http://schemas.microsoft.com/office/drawing/2014/main" id="{B23EA495-F918-CB3D-6C59-9D01C7B4EA6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4970345" y="985098"/>
                        <a:ext cx="0" cy="304800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h="304800">
                            <a:moveTo>
                              <a:pt x="0" y="0"/>
                            </a:moveTo>
                            <a:lnTo>
                              <a:pt x="0" y="304800"/>
                            </a:lnTo>
                          </a:path>
                        </a:pathLst>
                      </a:custGeom>
                      <a:ln w="28956">
                        <a:solidFill>
                          <a:srgbClr val="000000"/>
                        </a:solidFill>
                      </a:ln>
                    </p:spPr>
                    <p:txBody>
                      <a:bodyPr wrap="square" lIns="0" tIns="0" rIns="0" bIns="0" rtlCol="0"/>
                      <a:lstStyle/>
                      <a:p>
                        <a:endParaRPr/>
                      </a:p>
                    </p:txBody>
                  </p:sp>
                </p:grpSp>
                <p:sp>
                  <p:nvSpPr>
                    <p:cNvPr id="29" name="object 84">
                      <a:extLst>
                        <a:ext uri="{FF2B5EF4-FFF2-40B4-BE49-F238E27FC236}">
                          <a16:creationId xmlns:a16="http://schemas.microsoft.com/office/drawing/2014/main" id="{FBB3F800-E912-E883-2FA1-8A9DDC8BEF60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7204590" y="280130"/>
                      <a:ext cx="457460" cy="276999"/>
                    </a:xfrm>
                    <a:prstGeom prst="rect">
                      <a:avLst/>
                    </a:prstGeom>
                  </p:spPr>
                  <p:txBody>
                    <a:bodyPr vert="horz" wrap="square" lIns="0" tIns="0" rIns="0" bIns="0" rtlCol="0">
                      <a:spAutoFit/>
                    </a:bodyPr>
                    <a:lstStyle/>
                    <a:p>
                      <a:pPr marL="12700" marR="5080" algn="ctr">
                        <a:lnSpc>
                          <a:spcPct val="100000"/>
                        </a:lnSpc>
                        <a:tabLst>
                          <a:tab pos="589915" algn="l"/>
                        </a:tabLst>
                      </a:pPr>
                      <a:r>
                        <a:rPr lang="en-US" sz="9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CW4 </a:t>
                      </a:r>
                    </a:p>
                    <a:p>
                      <a:pPr marL="12700" marR="5080" algn="ctr">
                        <a:lnSpc>
                          <a:spcPct val="100000"/>
                        </a:lnSpc>
                        <a:tabLst>
                          <a:tab pos="589915" algn="l"/>
                        </a:tabLst>
                      </a:pPr>
                      <a:r>
                        <a:rPr lang="en-US" sz="9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BOARD</a:t>
                      </a:r>
                      <a:endParaRPr sz="900" dirty="0">
                        <a:solidFill>
                          <a:srgbClr val="FF0000"/>
                        </a:solidFill>
                        <a:latin typeface="Arial"/>
                        <a:cs typeface="Arial"/>
                      </a:endParaRPr>
                    </a:p>
                  </p:txBody>
                </p:sp>
              </p:grpSp>
              <p:sp>
                <p:nvSpPr>
                  <p:cNvPr id="24" name="object 49">
                    <a:extLst>
                      <a:ext uri="{FF2B5EF4-FFF2-40B4-BE49-F238E27FC236}">
                        <a16:creationId xmlns:a16="http://schemas.microsoft.com/office/drawing/2014/main" id="{44677DDE-3A58-6362-D8E6-D407E279009B}"/>
                      </a:ext>
                    </a:extLst>
                  </p:cNvPr>
                  <p:cNvSpPr/>
                  <p:nvPr/>
                </p:nvSpPr>
                <p:spPr>
                  <a:xfrm>
                    <a:off x="10014245" y="1946661"/>
                    <a:ext cx="0" cy="3048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304800">
                        <a:moveTo>
                          <a:pt x="0" y="0"/>
                        </a:moveTo>
                        <a:lnTo>
                          <a:pt x="0" y="304800"/>
                        </a:lnTo>
                      </a:path>
                    </a:pathLst>
                  </a:custGeom>
                  <a:ln w="28956">
                    <a:solidFill>
                      <a:srgbClr val="000000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25" name="object 49">
                    <a:extLst>
                      <a:ext uri="{FF2B5EF4-FFF2-40B4-BE49-F238E27FC236}">
                        <a16:creationId xmlns:a16="http://schemas.microsoft.com/office/drawing/2014/main" id="{58C1B9DC-D9BA-5C9F-1F48-927F8C5FC9B2}"/>
                      </a:ext>
                    </a:extLst>
                  </p:cNvPr>
                  <p:cNvSpPr/>
                  <p:nvPr/>
                </p:nvSpPr>
                <p:spPr>
                  <a:xfrm>
                    <a:off x="10636919" y="1952721"/>
                    <a:ext cx="0" cy="3048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304800">
                        <a:moveTo>
                          <a:pt x="0" y="0"/>
                        </a:moveTo>
                        <a:lnTo>
                          <a:pt x="0" y="304800"/>
                        </a:lnTo>
                      </a:path>
                    </a:pathLst>
                  </a:custGeom>
                  <a:ln w="28956">
                    <a:solidFill>
                      <a:srgbClr val="000000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26" name="object 80">
                    <a:extLst>
                      <a:ext uri="{FF2B5EF4-FFF2-40B4-BE49-F238E27FC236}">
                        <a16:creationId xmlns:a16="http://schemas.microsoft.com/office/drawing/2014/main" id="{7808C217-FC90-3165-F765-9CC7F1AF38ED}"/>
                      </a:ext>
                    </a:extLst>
                  </p:cNvPr>
                  <p:cNvSpPr txBox="1"/>
                  <p:nvPr/>
                </p:nvSpPr>
                <p:spPr>
                  <a:xfrm>
                    <a:off x="9880624" y="2301855"/>
                    <a:ext cx="279253" cy="215444"/>
                  </a:xfrm>
                  <a:prstGeom prst="rect">
                    <a:avLst/>
                  </a:prstGeom>
                </p:spPr>
                <p:txBody>
                  <a:bodyPr vert="horz" wrap="square" lIns="0" tIns="0" rIns="0" bIns="0" rtlCol="0">
                    <a:spAutoFit/>
                  </a:bodyPr>
                  <a:lstStyle/>
                  <a:p>
                    <a:pPr marL="12700" algn="ctr">
                      <a:lnSpc>
                        <a:spcPct val="100000"/>
                      </a:lnSpc>
                    </a:pPr>
                    <a:r>
                      <a:rPr sz="1400" spc="-5" dirty="0">
                        <a:latin typeface="Arial"/>
                        <a:cs typeface="Arial"/>
                      </a:rPr>
                      <a:t>2</a:t>
                    </a:r>
                    <a:r>
                      <a:rPr lang="en-US" sz="1400" spc="-5" dirty="0">
                        <a:latin typeface="Arial"/>
                        <a:cs typeface="Arial"/>
                      </a:rPr>
                      <a:t>5</a:t>
                    </a:r>
                    <a:endParaRPr sz="900" dirty="0">
                      <a:latin typeface="Arial"/>
                      <a:cs typeface="Arial"/>
                    </a:endParaRPr>
                  </a:p>
                </p:txBody>
              </p:sp>
            </p:grpSp>
          </p:grpSp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13CA0EAB-BC7A-9FE9-EFF1-0640C3600D6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14587" y="998269"/>
                <a:ext cx="672726" cy="399075"/>
              </a:xfrm>
              <a:prstGeom prst="rect">
                <a:avLst/>
              </a:prstGeom>
            </p:spPr>
          </p:pic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CF6E9D0A-71CB-DFE7-B766-92464EE4789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840367" y="976999"/>
                <a:ext cx="717222" cy="425471"/>
              </a:xfrm>
              <a:prstGeom prst="rect">
                <a:avLst/>
              </a:prstGeom>
            </p:spPr>
          </p:pic>
          <p:pic>
            <p:nvPicPr>
              <p:cNvPr id="10" name="Picture 9">
                <a:extLst>
                  <a:ext uri="{FF2B5EF4-FFF2-40B4-BE49-F238E27FC236}">
                    <a16:creationId xmlns:a16="http://schemas.microsoft.com/office/drawing/2014/main" id="{9230B3FF-A199-F926-47EF-AFFA41557F8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54320" y="994626"/>
                <a:ext cx="679323" cy="402988"/>
              </a:xfrm>
              <a:prstGeom prst="rect">
                <a:avLst/>
              </a:prstGeom>
            </p:spPr>
          </p:pic>
          <p:pic>
            <p:nvPicPr>
              <p:cNvPr id="11" name="Picture 10">
                <a:extLst>
                  <a:ext uri="{FF2B5EF4-FFF2-40B4-BE49-F238E27FC236}">
                    <a16:creationId xmlns:a16="http://schemas.microsoft.com/office/drawing/2014/main" id="{A915F615-FBD5-40D3-35C3-9CB6A5A6FE4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415345" y="987298"/>
                <a:ext cx="697364" cy="413690"/>
              </a:xfrm>
              <a:prstGeom prst="rect">
                <a:avLst/>
              </a:prstGeom>
            </p:spPr>
          </p:pic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AD34701C-0F6A-3898-A657-F4DDD2B27506}"/>
                  </a:ext>
                </a:extLst>
              </p:cNvPr>
              <p:cNvCxnSpPr/>
              <p:nvPr/>
            </p:nvCxnSpPr>
            <p:spPr>
              <a:xfrm>
                <a:off x="7343215" y="1072635"/>
                <a:ext cx="2790" cy="263497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9E3FE972-E811-B937-4E0E-1426E7811E1D}"/>
                  </a:ext>
                </a:extLst>
              </p:cNvPr>
              <p:cNvCxnSpPr/>
              <p:nvPr/>
            </p:nvCxnSpPr>
            <p:spPr>
              <a:xfrm>
                <a:off x="3999759" y="1063468"/>
                <a:ext cx="2790" cy="263497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4325C5FD-13DE-59E3-35A9-5C1DAA96BA6C}"/>
                  </a:ext>
                </a:extLst>
              </p:cNvPr>
              <p:cNvCxnSpPr/>
              <p:nvPr/>
            </p:nvCxnSpPr>
            <p:spPr>
              <a:xfrm>
                <a:off x="9624289" y="1093872"/>
                <a:ext cx="2790" cy="263497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object 75">
                <a:extLst>
                  <a:ext uri="{FF2B5EF4-FFF2-40B4-BE49-F238E27FC236}">
                    <a16:creationId xmlns:a16="http://schemas.microsoft.com/office/drawing/2014/main" id="{7475BDA9-930F-8412-2CD7-38373B681CEA}"/>
                  </a:ext>
                </a:extLst>
              </p:cNvPr>
              <p:cNvSpPr txBox="1"/>
              <p:nvPr/>
            </p:nvSpPr>
            <p:spPr>
              <a:xfrm>
                <a:off x="6289058" y="1772937"/>
                <a:ext cx="260125" cy="310416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</a:pPr>
                <a:r>
                  <a:rPr sz="1400" spc="-5" dirty="0">
                    <a:latin typeface="Arial"/>
                    <a:cs typeface="Arial"/>
                  </a:rPr>
                  <a:t>1</a:t>
                </a:r>
                <a:r>
                  <a:rPr lang="en-US" sz="1400" dirty="0">
                    <a:latin typeface="Arial"/>
                    <a:cs typeface="Arial"/>
                  </a:rPr>
                  <a:t>1</a:t>
                </a:r>
                <a:endParaRPr sz="1400" dirty="0">
                  <a:latin typeface="Arial"/>
                  <a:cs typeface="Arial"/>
                </a:endParaRPr>
              </a:p>
            </p:txBody>
          </p:sp>
          <p:sp>
            <p:nvSpPr>
              <p:cNvPr id="16" name="object 75">
                <a:extLst>
                  <a:ext uri="{FF2B5EF4-FFF2-40B4-BE49-F238E27FC236}">
                    <a16:creationId xmlns:a16="http://schemas.microsoft.com/office/drawing/2014/main" id="{E1ECADEB-4D33-9FBA-CE1B-2BEC35B56EA8}"/>
                  </a:ext>
                </a:extLst>
              </p:cNvPr>
              <p:cNvSpPr txBox="1"/>
              <p:nvPr/>
            </p:nvSpPr>
            <p:spPr>
              <a:xfrm>
                <a:off x="9954066" y="1785492"/>
                <a:ext cx="260125" cy="310416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</a:pPr>
                <a:r>
                  <a:rPr sz="1400" spc="-5" dirty="0">
                    <a:latin typeface="Arial"/>
                    <a:cs typeface="Arial"/>
                  </a:rPr>
                  <a:t>1</a:t>
                </a:r>
                <a:r>
                  <a:rPr lang="en-US" sz="1400" spc="-5" dirty="0">
                    <a:latin typeface="Arial"/>
                    <a:cs typeface="Arial"/>
                  </a:rPr>
                  <a:t>9</a:t>
                </a:r>
                <a:endParaRPr sz="1400" dirty="0">
                  <a:latin typeface="Arial"/>
                  <a:cs typeface="Arial"/>
                </a:endParaRPr>
              </a:p>
            </p:txBody>
          </p:sp>
          <p:sp>
            <p:nvSpPr>
              <p:cNvPr id="17" name="object 80">
                <a:extLst>
                  <a:ext uri="{FF2B5EF4-FFF2-40B4-BE49-F238E27FC236}">
                    <a16:creationId xmlns:a16="http://schemas.microsoft.com/office/drawing/2014/main" id="{1B47935C-129A-1F84-86A9-4AE933DC2A5B}"/>
                  </a:ext>
                </a:extLst>
              </p:cNvPr>
              <p:cNvSpPr txBox="1"/>
              <p:nvPr/>
            </p:nvSpPr>
            <p:spPr>
              <a:xfrm>
                <a:off x="11888423" y="1782072"/>
                <a:ext cx="323500" cy="215444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 algn="ctr">
                  <a:lnSpc>
                    <a:spcPct val="100000"/>
                  </a:lnSpc>
                </a:pPr>
                <a:r>
                  <a:rPr lang="en-US" sz="1400" spc="-5" dirty="0">
                    <a:latin typeface="Arial"/>
                    <a:cs typeface="Arial"/>
                  </a:rPr>
                  <a:t>30</a:t>
                </a:r>
                <a:endParaRPr sz="900" dirty="0">
                  <a:latin typeface="Arial"/>
                  <a:cs typeface="Arial"/>
                </a:endParaRPr>
              </a:p>
            </p:txBody>
          </p:sp>
          <p:sp>
            <p:nvSpPr>
              <p:cNvPr id="19" name="object 80">
                <a:extLst>
                  <a:ext uri="{FF2B5EF4-FFF2-40B4-BE49-F238E27FC236}">
                    <a16:creationId xmlns:a16="http://schemas.microsoft.com/office/drawing/2014/main" id="{07FED243-1456-5D67-3003-B98A46694FF0}"/>
                  </a:ext>
                </a:extLst>
              </p:cNvPr>
              <p:cNvSpPr txBox="1"/>
              <p:nvPr/>
            </p:nvSpPr>
            <p:spPr>
              <a:xfrm>
                <a:off x="4326576" y="1786152"/>
                <a:ext cx="323500" cy="310416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 algn="ctr">
                  <a:lnSpc>
                    <a:spcPct val="100000"/>
                  </a:lnSpc>
                </a:pPr>
                <a:r>
                  <a:rPr lang="en-US" sz="1400" dirty="0">
                    <a:latin typeface="Arial"/>
                    <a:cs typeface="Arial"/>
                  </a:rPr>
                  <a:t>8</a:t>
                </a:r>
                <a:endParaRPr sz="1400" dirty="0">
                  <a:latin typeface="Arial"/>
                  <a:cs typeface="Arial"/>
                </a:endParaRP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74A0747-D5ED-7013-623F-31ABDFD28713}"/>
                  </a:ext>
                </a:extLst>
              </p:cNvPr>
              <p:cNvSpPr txBox="1"/>
              <p:nvPr/>
            </p:nvSpPr>
            <p:spPr>
              <a:xfrm>
                <a:off x="215003" y="1155271"/>
                <a:ext cx="929008" cy="5764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Promotion </a:t>
                </a:r>
              </a:p>
              <a:p>
                <a:pPr algn="ctr"/>
                <a:r>
                  <a:rPr lang="en-US" sz="1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Info by Years</a:t>
                </a:r>
              </a:p>
            </p:txBody>
          </p:sp>
        </p:grp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C1DD5B2-CD1C-50FC-D180-876FA66663A7}"/>
                </a:ext>
              </a:extLst>
            </p:cNvPr>
            <p:cNvSpPr/>
            <p:nvPr/>
          </p:nvSpPr>
          <p:spPr>
            <a:xfrm>
              <a:off x="288099" y="749890"/>
              <a:ext cx="11765355" cy="112043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</p:grpSp>
      <p:graphicFrame>
        <p:nvGraphicFramePr>
          <p:cNvPr id="53" name="Table 12">
            <a:extLst>
              <a:ext uri="{FF2B5EF4-FFF2-40B4-BE49-F238E27FC236}">
                <a16:creationId xmlns:a16="http://schemas.microsoft.com/office/drawing/2014/main" id="{DA5E887C-6748-987C-F758-3A63DEFACE28}"/>
              </a:ext>
            </a:extLst>
          </p:cNvPr>
          <p:cNvGraphicFramePr>
            <a:graphicFrameLocks noGrp="1"/>
          </p:cNvGraphicFramePr>
          <p:nvPr/>
        </p:nvGraphicFramePr>
        <p:xfrm>
          <a:off x="635491" y="2694192"/>
          <a:ext cx="10997172" cy="34975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5056">
                  <a:extLst>
                    <a:ext uri="{9D8B030D-6E8A-4147-A177-3AD203B41FA5}">
                      <a16:colId xmlns:a16="http://schemas.microsoft.com/office/drawing/2014/main" val="2220642840"/>
                    </a:ext>
                  </a:extLst>
                </a:gridCol>
                <a:gridCol w="1098397">
                  <a:extLst>
                    <a:ext uri="{9D8B030D-6E8A-4147-A177-3AD203B41FA5}">
                      <a16:colId xmlns:a16="http://schemas.microsoft.com/office/drawing/2014/main" val="16793742"/>
                    </a:ext>
                  </a:extLst>
                </a:gridCol>
                <a:gridCol w="1174587">
                  <a:extLst>
                    <a:ext uri="{9D8B030D-6E8A-4147-A177-3AD203B41FA5}">
                      <a16:colId xmlns:a16="http://schemas.microsoft.com/office/drawing/2014/main" val="3994795449"/>
                    </a:ext>
                  </a:extLst>
                </a:gridCol>
                <a:gridCol w="1323156">
                  <a:extLst>
                    <a:ext uri="{9D8B030D-6E8A-4147-A177-3AD203B41FA5}">
                      <a16:colId xmlns:a16="http://schemas.microsoft.com/office/drawing/2014/main" val="72232301"/>
                    </a:ext>
                  </a:extLst>
                </a:gridCol>
                <a:gridCol w="1299854">
                  <a:extLst>
                    <a:ext uri="{9D8B030D-6E8A-4147-A177-3AD203B41FA5}">
                      <a16:colId xmlns:a16="http://schemas.microsoft.com/office/drawing/2014/main" val="2774523812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547524302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1729091326"/>
                    </a:ext>
                  </a:extLst>
                </a:gridCol>
                <a:gridCol w="1168401">
                  <a:extLst>
                    <a:ext uri="{9D8B030D-6E8A-4147-A177-3AD203B41FA5}">
                      <a16:colId xmlns:a16="http://schemas.microsoft.com/office/drawing/2014/main" val="2622465022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1643929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184607363"/>
                    </a:ext>
                  </a:extLst>
                </a:gridCol>
                <a:gridCol w="945515">
                  <a:extLst>
                    <a:ext uri="{9D8B030D-6E8A-4147-A177-3AD203B41FA5}">
                      <a16:colId xmlns:a16="http://schemas.microsoft.com/office/drawing/2014/main" val="347352067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317759835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1016462906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4242147342"/>
                    </a:ext>
                  </a:extLst>
                </a:gridCol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Operational Domain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Developmental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EW Tech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EW Tech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EW Tech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Senior EW Tech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EW Tech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Senior EW Tech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892234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Broadening </a:t>
                      </a:r>
                    </a:p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Opportunities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Operating Force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0217710"/>
                  </a:ext>
                </a:extLst>
              </a:tr>
              <a:tr h="6324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Generating Force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DoD Fellowships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DoD Fellowships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DoD Fellowships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006543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Institutional Domain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PME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WOBC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WOAC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WOILE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WOSSE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65009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Functional Training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ASBC, COPC, JOFEC, JEWTOC, NATO EW COURSE, STO PLANNERS COURSE, CYBER 200, BRIGHTON, TOUCHSTONE</a:t>
                      </a:r>
                    </a:p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Joint Targeting, MILDEC, JCOPC, ALCOC, CYBER 300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031645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Structured Self-Development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Associates Degree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Associates Degree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Baccalaureate Degree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Baccalaureate Degree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Graduate Degree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Graduate Degree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2442723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Guided Self-Development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Joint Courses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Senior Level Education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the Army Runs Course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Advanced Military Studies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Joint Courses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Senior Level Education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the Army Runs Course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Advanced Military Studies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945277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Assignment Locations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BCT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SFAB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Combat Aviation BDE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Special Forces Command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DIV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Maneuver Enhancement Brigade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DIV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Joint Force Headquarters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31074"/>
                  </a:ext>
                </a:extLst>
              </a:tr>
            </a:tbl>
          </a:graphicData>
        </a:graphic>
      </p:graphicFrame>
      <p:graphicFrame>
        <p:nvGraphicFramePr>
          <p:cNvPr id="54" name="Table 21">
            <a:extLst>
              <a:ext uri="{FF2B5EF4-FFF2-40B4-BE49-F238E27FC236}">
                <a16:creationId xmlns:a16="http://schemas.microsoft.com/office/drawing/2014/main" id="{77C6ADA7-58E6-01A9-99AA-86010278BBC4}"/>
              </a:ext>
            </a:extLst>
          </p:cNvPr>
          <p:cNvGraphicFramePr>
            <a:graphicFrameLocks noGrp="1"/>
          </p:cNvGraphicFramePr>
          <p:nvPr/>
        </p:nvGraphicFramePr>
        <p:xfrm>
          <a:off x="3932225" y="2303265"/>
          <a:ext cx="76978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1046">
                  <a:extLst>
                    <a:ext uri="{9D8B030D-6E8A-4147-A177-3AD203B41FA5}">
                      <a16:colId xmlns:a16="http://schemas.microsoft.com/office/drawing/2014/main" val="673096412"/>
                    </a:ext>
                  </a:extLst>
                </a:gridCol>
                <a:gridCol w="1565679">
                  <a:extLst>
                    <a:ext uri="{9D8B030D-6E8A-4147-A177-3AD203B41FA5}">
                      <a16:colId xmlns:a16="http://schemas.microsoft.com/office/drawing/2014/main" val="2057453368"/>
                    </a:ext>
                  </a:extLst>
                </a:gridCol>
                <a:gridCol w="1704975">
                  <a:extLst>
                    <a:ext uri="{9D8B030D-6E8A-4147-A177-3AD203B41FA5}">
                      <a16:colId xmlns:a16="http://schemas.microsoft.com/office/drawing/2014/main" val="1458891905"/>
                    </a:ext>
                  </a:extLst>
                </a:gridCol>
                <a:gridCol w="1504950">
                  <a:extLst>
                    <a:ext uri="{9D8B030D-6E8A-4147-A177-3AD203B41FA5}">
                      <a16:colId xmlns:a16="http://schemas.microsoft.com/office/drawing/2014/main" val="2105973021"/>
                    </a:ext>
                  </a:extLst>
                </a:gridCol>
                <a:gridCol w="1581150">
                  <a:extLst>
                    <a:ext uri="{9D8B030D-6E8A-4147-A177-3AD203B41FA5}">
                      <a16:colId xmlns:a16="http://schemas.microsoft.com/office/drawing/2014/main" val="2545387871"/>
                    </a:ext>
                  </a:extLst>
                </a:gridCol>
              </a:tblGrid>
              <a:tr h="3480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CW2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CW3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CW4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CW5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83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074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48"/>
          <p:cNvSpPr>
            <a:spLocks noGrp="1"/>
          </p:cNvSpPr>
          <p:nvPr>
            <p:ph type="title"/>
          </p:nvPr>
        </p:nvSpPr>
        <p:spPr>
          <a:xfrm>
            <a:off x="0" y="-228998"/>
            <a:ext cx="12191999" cy="1325563"/>
          </a:xfrm>
        </p:spPr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170D AC Warrant Officer Career Timeline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BACFB31-AC11-8C86-63F1-0B5FECF32780}"/>
              </a:ext>
            </a:extLst>
          </p:cNvPr>
          <p:cNvGrpSpPr/>
          <p:nvPr/>
        </p:nvGrpSpPr>
        <p:grpSpPr>
          <a:xfrm>
            <a:off x="479469" y="749890"/>
            <a:ext cx="11190835" cy="1120438"/>
            <a:chOff x="288099" y="749890"/>
            <a:chExt cx="11765355" cy="1120438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94F7971E-69DB-E581-E9E7-707424641C12}"/>
                </a:ext>
              </a:extLst>
            </p:cNvPr>
            <p:cNvGrpSpPr/>
            <p:nvPr/>
          </p:nvGrpSpPr>
          <p:grpSpPr>
            <a:xfrm>
              <a:off x="519027" y="797197"/>
              <a:ext cx="11534427" cy="957711"/>
              <a:chOff x="215003" y="621707"/>
              <a:chExt cx="11996920" cy="1379889"/>
            </a:xfrm>
          </p:grpSpPr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647587AF-AEA4-DF07-9DCA-2CF70D8FC20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16828" y="969884"/>
                <a:ext cx="637655" cy="429511"/>
              </a:xfrm>
              <a:prstGeom prst="rect">
                <a:avLst/>
              </a:prstGeom>
            </p:spPr>
          </p:pic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51B2DC47-8CC6-D91E-FED7-60553D4DAB70}"/>
                  </a:ext>
                </a:extLst>
              </p:cNvPr>
              <p:cNvGrpSpPr/>
              <p:nvPr/>
            </p:nvGrpSpPr>
            <p:grpSpPr>
              <a:xfrm>
                <a:off x="1439241" y="621707"/>
                <a:ext cx="10612021" cy="1379619"/>
                <a:chOff x="1476375" y="1146389"/>
                <a:chExt cx="9160545" cy="1379619"/>
              </a:xfrm>
            </p:grpSpPr>
            <p:sp>
              <p:nvSpPr>
                <p:cNvPr id="21" name="object 136">
                  <a:extLst>
                    <a:ext uri="{FF2B5EF4-FFF2-40B4-BE49-F238E27FC236}">
                      <a16:creationId xmlns:a16="http://schemas.microsoft.com/office/drawing/2014/main" id="{A253C07F-9109-7169-4293-DCAF03A66A98}"/>
                    </a:ext>
                  </a:extLst>
                </p:cNvPr>
                <p:cNvSpPr txBox="1"/>
                <p:nvPr/>
              </p:nvSpPr>
              <p:spPr>
                <a:xfrm>
                  <a:off x="7521055" y="1163502"/>
                  <a:ext cx="431920" cy="276999"/>
                </a:xfrm>
                <a:prstGeom prst="rect">
                  <a:avLst/>
                </a:prstGeom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pPr marL="12700" marR="5080" indent="-1270" algn="ctr">
                    <a:lnSpc>
                      <a:spcPct val="100000"/>
                    </a:lnSpc>
                  </a:pPr>
                  <a:r>
                    <a:rPr lang="en-US" sz="900" spc="-5" dirty="0">
                      <a:solidFill>
                        <a:srgbClr val="FF0000"/>
                      </a:solidFill>
                      <a:latin typeface="Arial"/>
                      <a:cs typeface="Arial"/>
                    </a:rPr>
                    <a:t>CW5</a:t>
                  </a:r>
                  <a:r>
                    <a:rPr sz="900" dirty="0">
                      <a:solidFill>
                        <a:srgbClr val="FF0000"/>
                      </a:solidFill>
                      <a:latin typeface="Arial"/>
                      <a:cs typeface="Arial"/>
                    </a:rPr>
                    <a:t> </a:t>
                  </a:r>
                  <a:r>
                    <a:rPr sz="900" spc="-5" dirty="0">
                      <a:solidFill>
                        <a:srgbClr val="FF0000"/>
                      </a:solidFill>
                      <a:latin typeface="Arial"/>
                      <a:cs typeface="Arial"/>
                    </a:rPr>
                    <a:t>BOAR</a:t>
                  </a:r>
                  <a:r>
                    <a:rPr sz="900" dirty="0">
                      <a:solidFill>
                        <a:srgbClr val="FF0000"/>
                      </a:solidFill>
                      <a:latin typeface="Arial"/>
                      <a:cs typeface="Arial"/>
                    </a:rPr>
                    <a:t>D</a:t>
                  </a:r>
                </a:p>
              </p:txBody>
            </p:sp>
            <p:grpSp>
              <p:nvGrpSpPr>
                <p:cNvPr id="22" name="Group 21">
                  <a:extLst>
                    <a:ext uri="{FF2B5EF4-FFF2-40B4-BE49-F238E27FC236}">
                      <a16:creationId xmlns:a16="http://schemas.microsoft.com/office/drawing/2014/main" id="{518FA35B-950E-8882-6077-D860C8E4C135}"/>
                    </a:ext>
                  </a:extLst>
                </p:cNvPr>
                <p:cNvGrpSpPr/>
                <p:nvPr/>
              </p:nvGrpSpPr>
              <p:grpSpPr>
                <a:xfrm>
                  <a:off x="1476375" y="1146389"/>
                  <a:ext cx="9160545" cy="1379619"/>
                  <a:chOff x="1476374" y="1137680"/>
                  <a:chExt cx="9160545" cy="1379619"/>
                </a:xfrm>
              </p:grpSpPr>
              <p:grpSp>
                <p:nvGrpSpPr>
                  <p:cNvPr id="23" name="Group 22">
                    <a:extLst>
                      <a:ext uri="{FF2B5EF4-FFF2-40B4-BE49-F238E27FC236}">
                        <a16:creationId xmlns:a16="http://schemas.microsoft.com/office/drawing/2014/main" id="{465433AA-861A-620C-199D-8C1836FA1A43}"/>
                      </a:ext>
                    </a:extLst>
                  </p:cNvPr>
                  <p:cNvGrpSpPr/>
                  <p:nvPr/>
                </p:nvGrpSpPr>
                <p:grpSpPr>
                  <a:xfrm>
                    <a:off x="1476374" y="1137680"/>
                    <a:ext cx="9156245" cy="1369779"/>
                    <a:chOff x="2343149" y="280130"/>
                    <a:chExt cx="9140244" cy="1369779"/>
                  </a:xfrm>
                </p:grpSpPr>
                <p:sp>
                  <p:nvSpPr>
                    <p:cNvPr id="27" name="object 81">
                      <a:extLst>
                        <a:ext uri="{FF2B5EF4-FFF2-40B4-BE49-F238E27FC236}">
                          <a16:creationId xmlns:a16="http://schemas.microsoft.com/office/drawing/2014/main" id="{8E0F9B1F-923F-FD0D-BE98-DC0B32C46FA8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4334694" y="286211"/>
                      <a:ext cx="431165" cy="276999"/>
                    </a:xfrm>
                    <a:prstGeom prst="rect">
                      <a:avLst/>
                    </a:prstGeom>
                  </p:spPr>
                  <p:txBody>
                    <a:bodyPr vert="horz" wrap="square" lIns="0" tIns="0" rIns="0" bIns="0" rtlCol="0">
                      <a:spAutoFit/>
                    </a:bodyPr>
                    <a:lstStyle/>
                    <a:p>
                      <a:pPr marL="12700" marR="5080" indent="89535">
                        <a:lnSpc>
                          <a:spcPct val="100000"/>
                        </a:lnSpc>
                      </a:pPr>
                      <a:r>
                        <a:rPr sz="9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lang="en-US" sz="9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W3</a:t>
                      </a:r>
                      <a:r>
                        <a:rPr sz="9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BOAR</a:t>
                      </a:r>
                      <a:r>
                        <a:rPr sz="9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</a:t>
                      </a:r>
                    </a:p>
                  </p:txBody>
                </p:sp>
                <p:grpSp>
                  <p:nvGrpSpPr>
                    <p:cNvPr id="28" name="Group 27">
                      <a:extLst>
                        <a:ext uri="{FF2B5EF4-FFF2-40B4-BE49-F238E27FC236}">
                          <a16:creationId xmlns:a16="http://schemas.microsoft.com/office/drawing/2014/main" id="{E1D89BA0-EF7B-D5E4-48B1-0E52E9729BCC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343149" y="1091016"/>
                      <a:ext cx="9140244" cy="558893"/>
                      <a:chOff x="2343149" y="976716"/>
                      <a:chExt cx="9140244" cy="558893"/>
                    </a:xfrm>
                  </p:grpSpPr>
                  <p:grpSp>
                    <p:nvGrpSpPr>
                      <p:cNvPr id="30" name="Group 29">
                        <a:extLst>
                          <a:ext uri="{FF2B5EF4-FFF2-40B4-BE49-F238E27FC236}">
                            <a16:creationId xmlns:a16="http://schemas.microsoft.com/office/drawing/2014/main" id="{29876DD7-26D4-9412-E779-CDBE17BABFF3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343149" y="976716"/>
                        <a:ext cx="9140244" cy="558893"/>
                        <a:chOff x="2343149" y="1052916"/>
                        <a:chExt cx="9140244" cy="558893"/>
                      </a:xfrm>
                    </p:grpSpPr>
                    <p:sp>
                      <p:nvSpPr>
                        <p:cNvPr id="32" name="object 18">
                          <a:extLst>
                            <a:ext uri="{FF2B5EF4-FFF2-40B4-BE49-F238E27FC236}">
                              <a16:creationId xmlns:a16="http://schemas.microsoft.com/office/drawing/2014/main" id="{2723180F-0811-2A6D-4174-3F2B973B3C1B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343149" y="1202014"/>
                          <a:ext cx="9140244" cy="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8467090" h="19685">
                              <a:moveTo>
                                <a:pt x="0" y="19685"/>
                              </a:moveTo>
                              <a:lnTo>
                                <a:pt x="8466963" y="0"/>
                              </a:lnTo>
                            </a:path>
                          </a:pathLst>
                        </a:custGeom>
                        <a:ln w="28955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  <p:sp>
                      <p:nvSpPr>
                        <p:cNvPr id="33" name="object 28">
                          <a:extLst>
                            <a:ext uri="{FF2B5EF4-FFF2-40B4-BE49-F238E27FC236}">
                              <a16:creationId xmlns:a16="http://schemas.microsoft.com/office/drawing/2014/main" id="{C26A6398-CB03-B852-59D8-5FA82828EAB8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171440" y="1060536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  <p:sp>
                      <p:nvSpPr>
                        <p:cNvPr id="34" name="object 29">
                          <a:extLst>
                            <a:ext uri="{FF2B5EF4-FFF2-40B4-BE49-F238E27FC236}">
                              <a16:creationId xmlns:a16="http://schemas.microsoft.com/office/drawing/2014/main" id="{67D1F1F0-D2FF-B6E7-AA9D-788640E4B6A3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8981098" y="1056726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  <p:sp>
                      <p:nvSpPr>
                        <p:cNvPr id="35" name="object 30">
                          <a:extLst>
                            <a:ext uri="{FF2B5EF4-FFF2-40B4-BE49-F238E27FC236}">
                              <a16:creationId xmlns:a16="http://schemas.microsoft.com/office/drawing/2014/main" id="{B8B8AFCF-B225-13F5-04AC-26248CAC5E62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8598503" y="1060536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  <p:sp>
                      <p:nvSpPr>
                        <p:cNvPr id="36" name="object 31">
                          <a:extLst>
                            <a:ext uri="{FF2B5EF4-FFF2-40B4-BE49-F238E27FC236}">
                              <a16:creationId xmlns:a16="http://schemas.microsoft.com/office/drawing/2014/main" id="{2378BE5E-5318-38A8-4452-3D95D8D54B28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7796845" y="1060536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  <p:sp>
                      <p:nvSpPr>
                        <p:cNvPr id="37" name="object 33">
                          <a:extLst>
                            <a:ext uri="{FF2B5EF4-FFF2-40B4-BE49-F238E27FC236}">
                              <a16:creationId xmlns:a16="http://schemas.microsoft.com/office/drawing/2014/main" id="{666D7644-EA7C-2689-6572-C9C0819A0AD7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7004470" y="1060536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  <p:sp>
                      <p:nvSpPr>
                        <p:cNvPr id="69" name="object 34">
                          <a:extLst>
                            <a:ext uri="{FF2B5EF4-FFF2-40B4-BE49-F238E27FC236}">
                              <a16:creationId xmlns:a16="http://schemas.microsoft.com/office/drawing/2014/main" id="{B3BC79C2-ADC3-476B-4B2F-93360752A71B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6629530" y="1060536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  <p:sp>
                      <p:nvSpPr>
                        <p:cNvPr id="70" name="object 37">
                          <a:extLst>
                            <a:ext uri="{FF2B5EF4-FFF2-40B4-BE49-F238E27FC236}">
                              <a16:creationId xmlns:a16="http://schemas.microsoft.com/office/drawing/2014/main" id="{15C4B318-EDC7-6D0A-3430-B1EC31AE651F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5828468" y="1053713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  <p:sp>
                      <p:nvSpPr>
                        <p:cNvPr id="72" name="object 71">
                          <a:extLst>
                            <a:ext uri="{FF2B5EF4-FFF2-40B4-BE49-F238E27FC236}">
                              <a16:creationId xmlns:a16="http://schemas.microsoft.com/office/drawing/2014/main" id="{B045E80C-9329-9D90-5585-5F23F458F68A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2939946" y="1396365"/>
                          <a:ext cx="125095" cy="215444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/>
                        <a:p>
                          <a:pPr marL="12700">
                            <a:lnSpc>
                              <a:spcPct val="100000"/>
                            </a:lnSpc>
                          </a:pPr>
                          <a:r>
                            <a:rPr sz="1400" dirty="0">
                              <a:latin typeface="Arial"/>
                              <a:cs typeface="Arial"/>
                            </a:rPr>
                            <a:t>2</a:t>
                          </a:r>
                        </a:p>
                      </p:txBody>
                    </p:sp>
                    <p:sp>
                      <p:nvSpPr>
                        <p:cNvPr id="75" name="object 72">
                          <a:extLst>
                            <a:ext uri="{FF2B5EF4-FFF2-40B4-BE49-F238E27FC236}">
                              <a16:creationId xmlns:a16="http://schemas.microsoft.com/office/drawing/2014/main" id="{11991ABB-FB08-07F9-E8B5-B0D019865830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3667295" y="1396365"/>
                          <a:ext cx="125095" cy="215444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/>
                        <a:p>
                          <a:pPr marL="12700">
                            <a:lnSpc>
                              <a:spcPct val="100000"/>
                            </a:lnSpc>
                          </a:pPr>
                          <a:r>
                            <a:rPr sz="1400" dirty="0">
                              <a:latin typeface="Arial"/>
                              <a:cs typeface="Arial"/>
                            </a:rPr>
                            <a:t>4</a:t>
                          </a:r>
                        </a:p>
                      </p:txBody>
                    </p:sp>
                    <p:sp>
                      <p:nvSpPr>
                        <p:cNvPr id="79" name="object 73">
                          <a:extLst>
                            <a:ext uri="{FF2B5EF4-FFF2-40B4-BE49-F238E27FC236}">
                              <a16:creationId xmlns:a16="http://schemas.microsoft.com/office/drawing/2014/main" id="{81F10C87-3EF3-8A6F-A219-12F9CDA433D4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4490483" y="1396365"/>
                          <a:ext cx="125095" cy="215444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/>
                        <a:p>
                          <a:pPr marL="12700">
                            <a:lnSpc>
                              <a:spcPct val="100000"/>
                            </a:lnSpc>
                          </a:pPr>
                          <a:r>
                            <a:rPr sz="1400" dirty="0">
                              <a:solidFill>
                                <a:srgbClr val="FF0000"/>
                              </a:solidFill>
                              <a:latin typeface="Arial"/>
                              <a:cs typeface="Arial"/>
                            </a:rPr>
                            <a:t>6</a:t>
                          </a:r>
                        </a:p>
                      </p:txBody>
                    </p:sp>
                    <p:sp>
                      <p:nvSpPr>
                        <p:cNvPr id="80" name="object 75">
                          <a:extLst>
                            <a:ext uri="{FF2B5EF4-FFF2-40B4-BE49-F238E27FC236}">
                              <a16:creationId xmlns:a16="http://schemas.microsoft.com/office/drawing/2014/main" id="{1C29BD04-DDF8-8166-A79D-2739F1A0E09B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5721224" y="1396365"/>
                          <a:ext cx="224154" cy="215444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/>
                        <a:p>
                          <a:pPr marL="12700" algn="ctr">
                            <a:lnSpc>
                              <a:spcPct val="100000"/>
                            </a:lnSpc>
                          </a:pPr>
                          <a:r>
                            <a:rPr lang="en-US" sz="1400" spc="-5" dirty="0">
                              <a:latin typeface="Arial"/>
                              <a:cs typeface="Arial"/>
                            </a:rPr>
                            <a:t>9</a:t>
                          </a:r>
                          <a:endParaRPr sz="1400" dirty="0">
                            <a:latin typeface="Arial"/>
                            <a:cs typeface="Arial"/>
                          </a:endParaRPr>
                        </a:p>
                      </p:txBody>
                    </p:sp>
                    <p:sp>
                      <p:nvSpPr>
                        <p:cNvPr id="84" name="object 76">
                          <a:extLst>
                            <a:ext uri="{FF2B5EF4-FFF2-40B4-BE49-F238E27FC236}">
                              <a16:creationId xmlns:a16="http://schemas.microsoft.com/office/drawing/2014/main" id="{1478DB34-2091-4892-7E7E-F6CA5BF20D66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6909947" y="1396365"/>
                          <a:ext cx="224154" cy="215444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/>
                        <a:p>
                          <a:pPr marL="12700">
                            <a:lnSpc>
                              <a:spcPct val="100000"/>
                            </a:lnSpc>
                          </a:pPr>
                          <a:r>
                            <a:rPr sz="1400" spc="-5" dirty="0">
                              <a:latin typeface="Arial"/>
                              <a:cs typeface="Arial"/>
                            </a:rPr>
                            <a:t>1</a:t>
                          </a:r>
                          <a:r>
                            <a:rPr sz="1400" dirty="0">
                              <a:latin typeface="Arial"/>
                              <a:cs typeface="Arial"/>
                            </a:rPr>
                            <a:t>2</a:t>
                          </a:r>
                        </a:p>
                      </p:txBody>
                    </p:sp>
                    <p:sp>
                      <p:nvSpPr>
                        <p:cNvPr id="85" name="object 77">
                          <a:extLst>
                            <a:ext uri="{FF2B5EF4-FFF2-40B4-BE49-F238E27FC236}">
                              <a16:creationId xmlns:a16="http://schemas.microsoft.com/office/drawing/2014/main" id="{13200E5A-AA19-51C2-C04B-50B0DBBA3EA3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7693466" y="1396365"/>
                          <a:ext cx="224154" cy="215444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/>
                        <a:p>
                          <a:pPr marL="12700">
                            <a:lnSpc>
                              <a:spcPct val="100000"/>
                            </a:lnSpc>
                          </a:pPr>
                          <a:r>
                            <a:rPr sz="1400" spc="-5" dirty="0">
                              <a:latin typeface="Arial"/>
                              <a:cs typeface="Arial"/>
                            </a:rPr>
                            <a:t>1</a:t>
                          </a:r>
                          <a:r>
                            <a:rPr sz="1400" dirty="0">
                              <a:latin typeface="Arial"/>
                              <a:cs typeface="Arial"/>
                            </a:rPr>
                            <a:t>4</a:t>
                          </a:r>
                        </a:p>
                      </p:txBody>
                    </p:sp>
                    <p:sp>
                      <p:nvSpPr>
                        <p:cNvPr id="88" name="object 78">
                          <a:extLst>
                            <a:ext uri="{FF2B5EF4-FFF2-40B4-BE49-F238E27FC236}">
                              <a16:creationId xmlns:a16="http://schemas.microsoft.com/office/drawing/2014/main" id="{8C2A68E0-5992-1292-0EFA-8C743C6EA610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8487932" y="1396365"/>
                          <a:ext cx="224154" cy="215444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/>
                        <a:p>
                          <a:pPr marL="12700">
                            <a:lnSpc>
                              <a:spcPct val="100000"/>
                            </a:lnSpc>
                          </a:pPr>
                          <a:r>
                            <a:rPr sz="1400" spc="-5" dirty="0">
                              <a:solidFill>
                                <a:srgbClr val="FF0000"/>
                              </a:solidFill>
                              <a:latin typeface="Arial"/>
                              <a:cs typeface="Arial"/>
                            </a:rPr>
                            <a:t>1</a:t>
                          </a:r>
                          <a:r>
                            <a:rPr sz="1400" dirty="0">
                              <a:solidFill>
                                <a:srgbClr val="FF0000"/>
                              </a:solidFill>
                              <a:latin typeface="Arial"/>
                              <a:cs typeface="Arial"/>
                            </a:rPr>
                            <a:t>6</a:t>
                          </a:r>
                        </a:p>
                      </p:txBody>
                    </p:sp>
                    <p:sp>
                      <p:nvSpPr>
                        <p:cNvPr id="89" name="object 80">
                          <a:extLst>
                            <a:ext uri="{FF2B5EF4-FFF2-40B4-BE49-F238E27FC236}">
                              <a16:creationId xmlns:a16="http://schemas.microsoft.com/office/drawing/2014/main" id="{74543DC7-7AFF-EE9D-9294-1C41C0C47CF0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10035726" y="1396365"/>
                          <a:ext cx="278765" cy="215444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/>
                        <a:p>
                          <a:pPr marL="12700" algn="ctr">
                            <a:lnSpc>
                              <a:spcPct val="100000"/>
                            </a:lnSpc>
                          </a:pPr>
                          <a:r>
                            <a:rPr sz="1400" spc="-5" dirty="0">
                              <a:latin typeface="Arial"/>
                              <a:cs typeface="Arial"/>
                            </a:rPr>
                            <a:t>2</a:t>
                          </a:r>
                          <a:r>
                            <a:rPr sz="1400" dirty="0">
                              <a:latin typeface="Arial"/>
                              <a:cs typeface="Arial"/>
                            </a:rPr>
                            <a:t>0</a:t>
                          </a:r>
                          <a:endParaRPr sz="900" dirty="0">
                            <a:latin typeface="Arial"/>
                            <a:cs typeface="Arial"/>
                          </a:endParaRPr>
                        </a:p>
                      </p:txBody>
                    </p:sp>
                    <p:sp>
                      <p:nvSpPr>
                        <p:cNvPr id="90" name="object 27">
                          <a:extLst>
                            <a:ext uri="{FF2B5EF4-FFF2-40B4-BE49-F238E27FC236}">
                              <a16:creationId xmlns:a16="http://schemas.microsoft.com/office/drawing/2014/main" id="{00079733-5B50-CF25-2742-886237726476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4548903" y="1058285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  <p:sp>
                      <p:nvSpPr>
                        <p:cNvPr id="93" name="object 27">
                          <a:extLst>
                            <a:ext uri="{FF2B5EF4-FFF2-40B4-BE49-F238E27FC236}">
                              <a16:creationId xmlns:a16="http://schemas.microsoft.com/office/drawing/2014/main" id="{1FE5B203-C9DC-DAE1-ECBD-F4BD08AA5153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3724607" y="1052916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  <p:sp>
                      <p:nvSpPr>
                        <p:cNvPr id="98" name="object 27">
                          <a:extLst>
                            <a:ext uri="{FF2B5EF4-FFF2-40B4-BE49-F238E27FC236}">
                              <a16:creationId xmlns:a16="http://schemas.microsoft.com/office/drawing/2014/main" id="{7D9C6999-AE1E-E500-78DB-C0ADF9B9B955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994301" y="1053678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  <p:sp>
                      <p:nvSpPr>
                        <p:cNvPr id="99" name="object 27">
                          <a:extLst>
                            <a:ext uri="{FF2B5EF4-FFF2-40B4-BE49-F238E27FC236}">
                              <a16:creationId xmlns:a16="http://schemas.microsoft.com/office/drawing/2014/main" id="{77CC4D01-5C8F-E709-E813-8401EB2E2BDB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351580" y="1056726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</p:grpSp>
                  <p:sp>
                    <p:nvSpPr>
                      <p:cNvPr id="31" name="object 26">
                        <a:extLst>
                          <a:ext uri="{FF2B5EF4-FFF2-40B4-BE49-F238E27FC236}">
                            <a16:creationId xmlns:a16="http://schemas.microsoft.com/office/drawing/2014/main" id="{C2EABBDC-988D-59DE-6A3B-A641068D2C6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4970345" y="985098"/>
                        <a:ext cx="0" cy="304800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h="304800">
                            <a:moveTo>
                              <a:pt x="0" y="0"/>
                            </a:moveTo>
                            <a:lnTo>
                              <a:pt x="0" y="304800"/>
                            </a:lnTo>
                          </a:path>
                        </a:pathLst>
                      </a:custGeom>
                      <a:ln w="28956">
                        <a:solidFill>
                          <a:srgbClr val="000000"/>
                        </a:solidFill>
                      </a:ln>
                    </p:spPr>
                    <p:txBody>
                      <a:bodyPr wrap="square" lIns="0" tIns="0" rIns="0" bIns="0" rtlCol="0"/>
                      <a:lstStyle/>
                      <a:p>
                        <a:endParaRPr/>
                      </a:p>
                    </p:txBody>
                  </p:sp>
                </p:grpSp>
                <p:sp>
                  <p:nvSpPr>
                    <p:cNvPr id="29" name="object 84">
                      <a:extLst>
                        <a:ext uri="{FF2B5EF4-FFF2-40B4-BE49-F238E27FC236}">
                          <a16:creationId xmlns:a16="http://schemas.microsoft.com/office/drawing/2014/main" id="{B30BCD89-21BD-7F6F-6643-E689C4A3ECD7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402097" y="280130"/>
                      <a:ext cx="457460" cy="276999"/>
                    </a:xfrm>
                    <a:prstGeom prst="rect">
                      <a:avLst/>
                    </a:prstGeom>
                  </p:spPr>
                  <p:txBody>
                    <a:bodyPr vert="horz" wrap="square" lIns="0" tIns="0" rIns="0" bIns="0" rtlCol="0">
                      <a:spAutoFit/>
                    </a:bodyPr>
                    <a:lstStyle/>
                    <a:p>
                      <a:pPr marL="12700" marR="5080" algn="ctr">
                        <a:lnSpc>
                          <a:spcPct val="100000"/>
                        </a:lnSpc>
                        <a:tabLst>
                          <a:tab pos="589915" algn="l"/>
                        </a:tabLst>
                      </a:pPr>
                      <a:r>
                        <a:rPr lang="en-US" sz="9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CW4 </a:t>
                      </a:r>
                    </a:p>
                    <a:p>
                      <a:pPr marL="12700" marR="5080" algn="ctr">
                        <a:lnSpc>
                          <a:spcPct val="100000"/>
                        </a:lnSpc>
                        <a:tabLst>
                          <a:tab pos="589915" algn="l"/>
                        </a:tabLst>
                      </a:pPr>
                      <a:r>
                        <a:rPr lang="en-US" sz="9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BOARD</a:t>
                      </a:r>
                      <a:endParaRPr sz="900" dirty="0">
                        <a:solidFill>
                          <a:srgbClr val="FF0000"/>
                        </a:solidFill>
                        <a:latin typeface="Arial"/>
                        <a:cs typeface="Arial"/>
                      </a:endParaRPr>
                    </a:p>
                  </p:txBody>
                </p:sp>
              </p:grpSp>
              <p:sp>
                <p:nvSpPr>
                  <p:cNvPr id="24" name="object 49">
                    <a:extLst>
                      <a:ext uri="{FF2B5EF4-FFF2-40B4-BE49-F238E27FC236}">
                        <a16:creationId xmlns:a16="http://schemas.microsoft.com/office/drawing/2014/main" id="{94CC5FE1-4869-DAD1-7CF0-54BC1E4E8C3F}"/>
                      </a:ext>
                    </a:extLst>
                  </p:cNvPr>
                  <p:cNvSpPr/>
                  <p:nvPr/>
                </p:nvSpPr>
                <p:spPr>
                  <a:xfrm>
                    <a:off x="10014245" y="1946661"/>
                    <a:ext cx="0" cy="3048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304800">
                        <a:moveTo>
                          <a:pt x="0" y="0"/>
                        </a:moveTo>
                        <a:lnTo>
                          <a:pt x="0" y="304800"/>
                        </a:lnTo>
                      </a:path>
                    </a:pathLst>
                  </a:custGeom>
                  <a:ln w="28956">
                    <a:solidFill>
                      <a:srgbClr val="000000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25" name="object 49">
                    <a:extLst>
                      <a:ext uri="{FF2B5EF4-FFF2-40B4-BE49-F238E27FC236}">
                        <a16:creationId xmlns:a16="http://schemas.microsoft.com/office/drawing/2014/main" id="{6DF96D63-B1C0-5197-A1D7-A3D2D9124F99}"/>
                      </a:ext>
                    </a:extLst>
                  </p:cNvPr>
                  <p:cNvSpPr/>
                  <p:nvPr/>
                </p:nvSpPr>
                <p:spPr>
                  <a:xfrm>
                    <a:off x="10636919" y="1952721"/>
                    <a:ext cx="0" cy="3048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304800">
                        <a:moveTo>
                          <a:pt x="0" y="0"/>
                        </a:moveTo>
                        <a:lnTo>
                          <a:pt x="0" y="304800"/>
                        </a:lnTo>
                      </a:path>
                    </a:pathLst>
                  </a:custGeom>
                  <a:ln w="28956">
                    <a:solidFill>
                      <a:srgbClr val="000000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26" name="object 80">
                    <a:extLst>
                      <a:ext uri="{FF2B5EF4-FFF2-40B4-BE49-F238E27FC236}">
                        <a16:creationId xmlns:a16="http://schemas.microsoft.com/office/drawing/2014/main" id="{15F1C9FE-1567-03E6-005E-363DF1C01EEB}"/>
                      </a:ext>
                    </a:extLst>
                  </p:cNvPr>
                  <p:cNvSpPr txBox="1"/>
                  <p:nvPr/>
                </p:nvSpPr>
                <p:spPr>
                  <a:xfrm>
                    <a:off x="9880624" y="2301855"/>
                    <a:ext cx="279253" cy="215444"/>
                  </a:xfrm>
                  <a:prstGeom prst="rect">
                    <a:avLst/>
                  </a:prstGeom>
                </p:spPr>
                <p:txBody>
                  <a:bodyPr vert="horz" wrap="square" lIns="0" tIns="0" rIns="0" bIns="0" rtlCol="0">
                    <a:spAutoFit/>
                  </a:bodyPr>
                  <a:lstStyle/>
                  <a:p>
                    <a:pPr marL="12700" algn="ctr">
                      <a:lnSpc>
                        <a:spcPct val="100000"/>
                      </a:lnSpc>
                    </a:pPr>
                    <a:r>
                      <a:rPr sz="1400" spc="-5" dirty="0">
                        <a:latin typeface="Arial"/>
                        <a:cs typeface="Arial"/>
                      </a:rPr>
                      <a:t>2</a:t>
                    </a:r>
                    <a:r>
                      <a:rPr lang="en-US" sz="1400" spc="-5" dirty="0">
                        <a:latin typeface="Arial"/>
                        <a:cs typeface="Arial"/>
                      </a:rPr>
                      <a:t>5</a:t>
                    </a:r>
                    <a:endParaRPr sz="900" dirty="0">
                      <a:latin typeface="Arial"/>
                      <a:cs typeface="Arial"/>
                    </a:endParaRPr>
                  </a:p>
                </p:txBody>
              </p:sp>
            </p:grpSp>
          </p:grpSp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8446F060-84AF-F121-B174-40EFFC19EAF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14587" y="998269"/>
                <a:ext cx="672726" cy="399075"/>
              </a:xfrm>
              <a:prstGeom prst="rect">
                <a:avLst/>
              </a:prstGeom>
            </p:spPr>
          </p:pic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863B3193-68E3-CA0B-E2A0-D6477C98D2B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840367" y="976999"/>
                <a:ext cx="717222" cy="425471"/>
              </a:xfrm>
              <a:prstGeom prst="rect">
                <a:avLst/>
              </a:prstGeom>
            </p:spPr>
          </p:pic>
          <p:pic>
            <p:nvPicPr>
              <p:cNvPr id="10" name="Picture 9">
                <a:extLst>
                  <a:ext uri="{FF2B5EF4-FFF2-40B4-BE49-F238E27FC236}">
                    <a16:creationId xmlns:a16="http://schemas.microsoft.com/office/drawing/2014/main" id="{948BC49E-9F68-E12B-7F9D-9BD0061E7DE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54320" y="994626"/>
                <a:ext cx="679323" cy="402988"/>
              </a:xfrm>
              <a:prstGeom prst="rect">
                <a:avLst/>
              </a:prstGeom>
            </p:spPr>
          </p:pic>
          <p:pic>
            <p:nvPicPr>
              <p:cNvPr id="11" name="Picture 10">
                <a:extLst>
                  <a:ext uri="{FF2B5EF4-FFF2-40B4-BE49-F238E27FC236}">
                    <a16:creationId xmlns:a16="http://schemas.microsoft.com/office/drawing/2014/main" id="{31F93E66-2331-BF33-EF95-0B206771350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503676" y="987297"/>
                <a:ext cx="697363" cy="413689"/>
              </a:xfrm>
              <a:prstGeom prst="rect">
                <a:avLst/>
              </a:prstGeom>
            </p:spPr>
          </p:pic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71FBF0A8-6B38-4F40-D456-917AF393807B}"/>
                  </a:ext>
                </a:extLst>
              </p:cNvPr>
              <p:cNvCxnSpPr/>
              <p:nvPr/>
            </p:nvCxnSpPr>
            <p:spPr>
              <a:xfrm>
                <a:off x="6411940" y="1072635"/>
                <a:ext cx="2790" cy="263497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D412AA1E-68A4-06AA-8710-1A8C957DFBFA}"/>
                  </a:ext>
                </a:extLst>
              </p:cNvPr>
              <p:cNvCxnSpPr/>
              <p:nvPr/>
            </p:nvCxnSpPr>
            <p:spPr>
              <a:xfrm>
                <a:off x="3999759" y="1063468"/>
                <a:ext cx="2790" cy="263497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7FAFCFCD-CB36-D42B-70F7-256CCF305A3D}"/>
                  </a:ext>
                </a:extLst>
              </p:cNvPr>
              <p:cNvCxnSpPr/>
              <p:nvPr/>
            </p:nvCxnSpPr>
            <p:spPr>
              <a:xfrm>
                <a:off x="8693017" y="1093872"/>
                <a:ext cx="2790" cy="263497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object 75">
                <a:extLst>
                  <a:ext uri="{FF2B5EF4-FFF2-40B4-BE49-F238E27FC236}">
                    <a16:creationId xmlns:a16="http://schemas.microsoft.com/office/drawing/2014/main" id="{D282F9B5-4164-1BA4-6FD1-5092D300C6F7}"/>
                  </a:ext>
                </a:extLst>
              </p:cNvPr>
              <p:cNvSpPr txBox="1"/>
              <p:nvPr/>
            </p:nvSpPr>
            <p:spPr>
              <a:xfrm>
                <a:off x="6289058" y="1772937"/>
                <a:ext cx="260125" cy="215444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</a:pPr>
                <a:r>
                  <a:rPr sz="1400" spc="-5" dirty="0">
                    <a:solidFill>
                      <a:srgbClr val="FF0000"/>
                    </a:solidFill>
                    <a:latin typeface="Arial"/>
                    <a:cs typeface="Arial"/>
                  </a:rPr>
                  <a:t>1</a:t>
                </a:r>
                <a:r>
                  <a:rPr lang="en-US" sz="1400" dirty="0">
                    <a:solidFill>
                      <a:srgbClr val="FF0000"/>
                    </a:solidFill>
                    <a:latin typeface="Arial"/>
                    <a:cs typeface="Arial"/>
                  </a:rPr>
                  <a:t>1</a:t>
                </a:r>
                <a:endParaRPr sz="1400" dirty="0">
                  <a:solidFill>
                    <a:srgbClr val="FF0000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16" name="object 75">
                <a:extLst>
                  <a:ext uri="{FF2B5EF4-FFF2-40B4-BE49-F238E27FC236}">
                    <a16:creationId xmlns:a16="http://schemas.microsoft.com/office/drawing/2014/main" id="{B5DA726B-B952-ED64-7B60-635EE9D7DAD2}"/>
                  </a:ext>
                </a:extLst>
              </p:cNvPr>
              <p:cNvSpPr txBox="1"/>
              <p:nvPr/>
            </p:nvSpPr>
            <p:spPr>
              <a:xfrm>
                <a:off x="9022791" y="1785492"/>
                <a:ext cx="260125" cy="215444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</a:pPr>
                <a:r>
                  <a:rPr sz="1400" spc="-5" dirty="0">
                    <a:latin typeface="Arial"/>
                    <a:cs typeface="Arial"/>
                  </a:rPr>
                  <a:t>1</a:t>
                </a:r>
                <a:r>
                  <a:rPr lang="en-US" sz="1400" dirty="0">
                    <a:latin typeface="Arial"/>
                    <a:cs typeface="Arial"/>
                  </a:rPr>
                  <a:t>7</a:t>
                </a:r>
                <a:endParaRPr sz="1400" dirty="0">
                  <a:latin typeface="Arial"/>
                  <a:cs typeface="Arial"/>
                </a:endParaRPr>
              </a:p>
            </p:txBody>
          </p:sp>
          <p:sp>
            <p:nvSpPr>
              <p:cNvPr id="17" name="object 80">
                <a:extLst>
                  <a:ext uri="{FF2B5EF4-FFF2-40B4-BE49-F238E27FC236}">
                    <a16:creationId xmlns:a16="http://schemas.microsoft.com/office/drawing/2014/main" id="{BB49643E-E833-2F5D-2487-52FD46B66311}"/>
                  </a:ext>
                </a:extLst>
              </p:cNvPr>
              <p:cNvSpPr txBox="1"/>
              <p:nvPr/>
            </p:nvSpPr>
            <p:spPr>
              <a:xfrm>
                <a:off x="11888423" y="1782072"/>
                <a:ext cx="323500" cy="215444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 algn="ctr">
                  <a:lnSpc>
                    <a:spcPct val="100000"/>
                  </a:lnSpc>
                </a:pPr>
                <a:r>
                  <a:rPr lang="en-US" sz="1400" spc="-5" dirty="0">
                    <a:latin typeface="Arial"/>
                    <a:cs typeface="Arial"/>
                  </a:rPr>
                  <a:t>30</a:t>
                </a:r>
                <a:endParaRPr sz="900" dirty="0">
                  <a:latin typeface="Arial"/>
                  <a:cs typeface="Arial"/>
                </a:endParaRPr>
              </a:p>
            </p:txBody>
          </p:sp>
          <p:sp>
            <p:nvSpPr>
              <p:cNvPr id="19" name="object 80">
                <a:extLst>
                  <a:ext uri="{FF2B5EF4-FFF2-40B4-BE49-F238E27FC236}">
                    <a16:creationId xmlns:a16="http://schemas.microsoft.com/office/drawing/2014/main" id="{3DCFFC99-3CC0-5F80-7AED-E55690AF89D6}"/>
                  </a:ext>
                </a:extLst>
              </p:cNvPr>
              <p:cNvSpPr txBox="1"/>
              <p:nvPr/>
            </p:nvSpPr>
            <p:spPr>
              <a:xfrm>
                <a:off x="4326576" y="1786152"/>
                <a:ext cx="323500" cy="215444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 algn="ctr">
                  <a:lnSpc>
                    <a:spcPct val="100000"/>
                  </a:lnSpc>
                </a:pPr>
                <a:r>
                  <a:rPr lang="en-US" sz="1400" spc="-5" dirty="0">
                    <a:latin typeface="Arial"/>
                    <a:cs typeface="Arial"/>
                  </a:rPr>
                  <a:t>7</a:t>
                </a:r>
                <a:endParaRPr sz="900" dirty="0">
                  <a:latin typeface="Arial"/>
                  <a:cs typeface="Arial"/>
                </a:endParaRP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A6EAAA6-0655-6BA5-3017-9CA4608EC5AA}"/>
                  </a:ext>
                </a:extLst>
              </p:cNvPr>
              <p:cNvSpPr txBox="1"/>
              <p:nvPr/>
            </p:nvSpPr>
            <p:spPr>
              <a:xfrm>
                <a:off x="215003" y="1155271"/>
                <a:ext cx="929008" cy="5764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Promotion </a:t>
                </a:r>
              </a:p>
              <a:p>
                <a:pPr algn="ctr"/>
                <a:r>
                  <a:rPr lang="en-US" sz="1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Info by Years</a:t>
                </a:r>
              </a:p>
            </p:txBody>
          </p:sp>
        </p:grp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296C0157-4A90-1C25-0D32-57A888D662A3}"/>
                </a:ext>
              </a:extLst>
            </p:cNvPr>
            <p:cNvSpPr/>
            <p:nvPr/>
          </p:nvSpPr>
          <p:spPr>
            <a:xfrm>
              <a:off x="288099" y="749890"/>
              <a:ext cx="11765355" cy="112043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</p:grpSp>
      <p:graphicFrame>
        <p:nvGraphicFramePr>
          <p:cNvPr id="38" name="Table 12">
            <a:extLst>
              <a:ext uri="{FF2B5EF4-FFF2-40B4-BE49-F238E27FC236}">
                <a16:creationId xmlns:a16="http://schemas.microsoft.com/office/drawing/2014/main" id="{7EE09677-7C36-35FA-60A3-9E7A9BBECF64}"/>
              </a:ext>
            </a:extLst>
          </p:cNvPr>
          <p:cNvGraphicFramePr>
            <a:graphicFrameLocks noGrp="1"/>
          </p:cNvGraphicFramePr>
          <p:nvPr/>
        </p:nvGraphicFramePr>
        <p:xfrm>
          <a:off x="635491" y="2406519"/>
          <a:ext cx="10997172" cy="3604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5056">
                  <a:extLst>
                    <a:ext uri="{9D8B030D-6E8A-4147-A177-3AD203B41FA5}">
                      <a16:colId xmlns:a16="http://schemas.microsoft.com/office/drawing/2014/main" val="2220642840"/>
                    </a:ext>
                  </a:extLst>
                </a:gridCol>
                <a:gridCol w="1098397">
                  <a:extLst>
                    <a:ext uri="{9D8B030D-6E8A-4147-A177-3AD203B41FA5}">
                      <a16:colId xmlns:a16="http://schemas.microsoft.com/office/drawing/2014/main" val="16793742"/>
                    </a:ext>
                  </a:extLst>
                </a:gridCol>
                <a:gridCol w="1174587">
                  <a:extLst>
                    <a:ext uri="{9D8B030D-6E8A-4147-A177-3AD203B41FA5}">
                      <a16:colId xmlns:a16="http://schemas.microsoft.com/office/drawing/2014/main" val="3994795449"/>
                    </a:ext>
                  </a:extLst>
                </a:gridCol>
                <a:gridCol w="1323156">
                  <a:extLst>
                    <a:ext uri="{9D8B030D-6E8A-4147-A177-3AD203B41FA5}">
                      <a16:colId xmlns:a16="http://schemas.microsoft.com/office/drawing/2014/main" val="72232301"/>
                    </a:ext>
                  </a:extLst>
                </a:gridCol>
                <a:gridCol w="1299854">
                  <a:extLst>
                    <a:ext uri="{9D8B030D-6E8A-4147-A177-3AD203B41FA5}">
                      <a16:colId xmlns:a16="http://schemas.microsoft.com/office/drawing/2014/main" val="2774523812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547524302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1729091326"/>
                    </a:ext>
                  </a:extLst>
                </a:gridCol>
                <a:gridCol w="1168401">
                  <a:extLst>
                    <a:ext uri="{9D8B030D-6E8A-4147-A177-3AD203B41FA5}">
                      <a16:colId xmlns:a16="http://schemas.microsoft.com/office/drawing/2014/main" val="2622465022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1643929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184607363"/>
                    </a:ext>
                  </a:extLst>
                </a:gridCol>
                <a:gridCol w="945515">
                  <a:extLst>
                    <a:ext uri="{9D8B030D-6E8A-4147-A177-3AD203B41FA5}">
                      <a16:colId xmlns:a16="http://schemas.microsoft.com/office/drawing/2014/main" val="347352067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317759835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1016462906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4242147342"/>
                    </a:ext>
                  </a:extLst>
                </a:gridCol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Operational Domain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Developmental</a:t>
                      </a:r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Cyber Capability Developer Tech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Cyber Capability Developer Tech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Cyber Capability Developer Tech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Senior Cyber Capability Developer Tech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Senior Cyber Capability Developer Tech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Capability Developer Tech Advisor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Capability Developer Tech Director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892234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Broadening </a:t>
                      </a:r>
                    </a:p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Opportunities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Operating Force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Cyber STA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Cyber Tech Director (TWC)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0217710"/>
                  </a:ext>
                </a:extLst>
              </a:tr>
              <a:tr h="6324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Generating Force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ASVE (Cyber)</a:t>
                      </a:r>
                    </a:p>
                    <a:p>
                      <a:pPr algn="ctr"/>
                      <a:r>
                        <a:rPr lang="en-US" sz="7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Advanced Civil Schooling</a:t>
                      </a:r>
                    </a:p>
                    <a:p>
                      <a:pPr algn="ctr"/>
                      <a:r>
                        <a:rPr lang="en-US" sz="7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Training with Industry</a:t>
                      </a:r>
                    </a:p>
                    <a:p>
                      <a:pPr algn="ctr"/>
                      <a:r>
                        <a:rPr lang="en-US" sz="7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DoD Fellowships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ASVE (Cyber)</a:t>
                      </a:r>
                    </a:p>
                    <a:p>
                      <a:pPr algn="ctr"/>
                      <a:r>
                        <a:rPr lang="en-US" sz="7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Advanced Civil Schooling</a:t>
                      </a:r>
                    </a:p>
                    <a:p>
                      <a:pPr algn="ctr"/>
                      <a:r>
                        <a:rPr lang="en-US" sz="7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Training with Industry</a:t>
                      </a:r>
                    </a:p>
                    <a:p>
                      <a:pPr algn="ctr"/>
                      <a:r>
                        <a:rPr lang="en-US" sz="7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DoD Fellowships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Instructor/Writer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ASVE (Cyber)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DoD Fellowships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006543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Institutional Domain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PME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WOBC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WOAC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WOILE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WOSSE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65009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Functional Training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CLP-C, PCPP-21-1XX, PCPP-32-2XX, CSSLP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CISA, GSNA, GCIH, GPEN, CISSP, CASP, CHFI, GREM, CCFE, CCNP, OSCP, CNODP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031645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Structured Self-Development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Associates Degree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Associates Degree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Baccalaureate Degree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Baccalaureate Degree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Graduate Degree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Graduate Degree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2442723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Guided Self-Development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Joint Courses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Senior Level Education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the Army Runs Course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Advanced Military Studies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Joint Courses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Senior Level Education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the Army Runs Course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Advanced Military Studies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945277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Assignment Locations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Army Futures Command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Team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BN/BDE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MDEB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 Army Cyber School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Army Futures Command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BN/BDE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 Army Cyber School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Army Futures Command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ARCYBER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31074"/>
                  </a:ext>
                </a:extLst>
              </a:tr>
            </a:tbl>
          </a:graphicData>
        </a:graphic>
      </p:graphicFrame>
      <p:graphicFrame>
        <p:nvGraphicFramePr>
          <p:cNvPr id="39" name="Table 21">
            <a:extLst>
              <a:ext uri="{FF2B5EF4-FFF2-40B4-BE49-F238E27FC236}">
                <a16:creationId xmlns:a16="http://schemas.microsoft.com/office/drawing/2014/main" id="{101E138E-B9B3-352B-0DFE-2AB99B4A9F7F}"/>
              </a:ext>
            </a:extLst>
          </p:cNvPr>
          <p:cNvGraphicFramePr>
            <a:graphicFrameLocks noGrp="1"/>
          </p:cNvGraphicFramePr>
          <p:nvPr/>
        </p:nvGraphicFramePr>
        <p:xfrm>
          <a:off x="3932225" y="2015592"/>
          <a:ext cx="7707325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1046">
                  <a:extLst>
                    <a:ext uri="{9D8B030D-6E8A-4147-A177-3AD203B41FA5}">
                      <a16:colId xmlns:a16="http://schemas.microsoft.com/office/drawing/2014/main" val="673096412"/>
                    </a:ext>
                  </a:extLst>
                </a:gridCol>
                <a:gridCol w="1565679">
                  <a:extLst>
                    <a:ext uri="{9D8B030D-6E8A-4147-A177-3AD203B41FA5}">
                      <a16:colId xmlns:a16="http://schemas.microsoft.com/office/drawing/2014/main" val="2057453368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1458891905"/>
                    </a:ext>
                  </a:extLst>
                </a:gridCol>
                <a:gridCol w="1504950">
                  <a:extLst>
                    <a:ext uri="{9D8B030D-6E8A-4147-A177-3AD203B41FA5}">
                      <a16:colId xmlns:a16="http://schemas.microsoft.com/office/drawing/2014/main" val="2105973021"/>
                    </a:ext>
                  </a:extLst>
                </a:gridCol>
                <a:gridCol w="1581150">
                  <a:extLst>
                    <a:ext uri="{9D8B030D-6E8A-4147-A177-3AD203B41FA5}">
                      <a16:colId xmlns:a16="http://schemas.microsoft.com/office/drawing/2014/main" val="2545387871"/>
                    </a:ext>
                  </a:extLst>
                </a:gridCol>
              </a:tblGrid>
              <a:tr h="3480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CW2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CW3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CW4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CW5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83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2226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Content Placeholder 8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6504618"/>
              </p:ext>
            </p:extLst>
          </p:nvPr>
        </p:nvGraphicFramePr>
        <p:xfrm>
          <a:off x="755737" y="2540075"/>
          <a:ext cx="10515630" cy="426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5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6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86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3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09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13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8683">
                <a:tc>
                  <a:txBody>
                    <a:bodyPr/>
                    <a:lstStyle/>
                    <a:p>
                      <a:r>
                        <a:rPr lang="en-US" sz="1000" dirty="0"/>
                        <a:t>Professional</a:t>
                      </a:r>
                      <a:r>
                        <a:rPr lang="en-US" sz="1000" baseline="0" dirty="0"/>
                        <a:t> Military Education (PME)</a:t>
                      </a:r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3">
                <a:tc>
                  <a:txBody>
                    <a:bodyPr/>
                    <a:lstStyle/>
                    <a:p>
                      <a:r>
                        <a:rPr lang="en-US" sz="1000" dirty="0"/>
                        <a:t>Functional/Add- itional/Combat</a:t>
                      </a:r>
                      <a:r>
                        <a:rPr lang="en-US" sz="1000" baseline="0" dirty="0"/>
                        <a:t> Skills Training</a:t>
                      </a:r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9953">
                <a:tc rowSpan="2">
                  <a:txBody>
                    <a:bodyPr/>
                    <a:lstStyle/>
                    <a:p>
                      <a:r>
                        <a:rPr lang="en-US" sz="1000" b="0" dirty="0"/>
                        <a:t>Assignments </a:t>
                      </a:r>
                    </a:p>
                    <a:p>
                      <a:endParaRPr lang="en-US" sz="1000" b="1" dirty="0"/>
                    </a:p>
                    <a:p>
                      <a:r>
                        <a:rPr lang="en-US" sz="1000" i="1" baseline="0" dirty="0"/>
                        <a:t>Positions listed are not all inclusive; see </a:t>
                      </a:r>
                      <a:br>
                        <a:rPr lang="en-US" sz="1000" i="1" baseline="0" dirty="0"/>
                      </a:br>
                      <a:r>
                        <a:rPr lang="en-US" sz="1000" i="1" baseline="0" dirty="0"/>
                        <a:t>DA PAM 600-3, Cyber Branch, Tables 1 – 14</a:t>
                      </a:r>
                      <a:endParaRPr lang="en-US" sz="1000" i="1" dirty="0"/>
                    </a:p>
                  </a:txBody>
                  <a:tcPr marL="99769" marR="99769"/>
                </a:tc>
                <a:tc rowSpan="2">
                  <a:txBody>
                    <a:bodyPr/>
                    <a:lstStyle/>
                    <a:p>
                      <a:r>
                        <a:rPr lang="en-US" sz="800" dirty="0"/>
                        <a:t>Executive Officer</a:t>
                      </a:r>
                    </a:p>
                    <a:p>
                      <a:r>
                        <a:rPr lang="en-US" sz="800" dirty="0"/>
                        <a:t>Platoon Leader</a:t>
                      </a:r>
                    </a:p>
                    <a:p>
                      <a:r>
                        <a:rPr lang="en-US" sz="800" dirty="0"/>
                        <a:t>Section/Element/Crew Lead</a:t>
                      </a:r>
                    </a:p>
                    <a:p>
                      <a:r>
                        <a:rPr lang="en-US" sz="800" dirty="0"/>
                        <a:t>Cyber Operations Officer</a:t>
                      </a:r>
                    </a:p>
                    <a:p>
                      <a:r>
                        <a:rPr lang="en-US" sz="800" dirty="0"/>
                        <a:t>Cyber/CEMA Planner</a:t>
                      </a:r>
                    </a:p>
                    <a:p>
                      <a:r>
                        <a:rPr lang="en-US" sz="800" dirty="0"/>
                        <a:t>Analytic Support Officer</a:t>
                      </a:r>
                    </a:p>
                    <a:p>
                      <a:r>
                        <a:rPr lang="en-US" sz="800" dirty="0"/>
                        <a:t>Interactive Operator (CMF)</a:t>
                      </a:r>
                    </a:p>
                    <a:p>
                      <a:r>
                        <a:rPr lang="en-US" sz="800" dirty="0"/>
                        <a:t>Exploitation Analyst (CMF)</a:t>
                      </a:r>
                    </a:p>
                    <a:p>
                      <a:endParaRPr lang="en-US" sz="800" dirty="0"/>
                    </a:p>
                    <a:p>
                      <a:endParaRPr lang="en-US" sz="800" dirty="0"/>
                    </a:p>
                    <a:p>
                      <a:endParaRPr lang="en-US" sz="800" dirty="0"/>
                    </a:p>
                    <a:p>
                      <a:endParaRPr lang="en-US" sz="800" dirty="0"/>
                    </a:p>
                    <a:p>
                      <a:endParaRPr lang="en-US" sz="800" dirty="0"/>
                    </a:p>
                    <a:p>
                      <a:endParaRPr lang="en-US" sz="800" dirty="0"/>
                    </a:p>
                    <a:p>
                      <a:endParaRPr lang="en-US" sz="800" dirty="0"/>
                    </a:p>
                    <a:p>
                      <a:endParaRPr lang="en-US" sz="800" dirty="0"/>
                    </a:p>
                    <a:p>
                      <a:endParaRPr lang="en-US" sz="8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Commander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Team Lead (CSC/CWC)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Cyber Warfare Officer (BDE)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Mission Element/Section Lead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Analytic Support Officer</a:t>
                      </a:r>
                      <a:b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</a:b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CEWO (BDE)</a:t>
                      </a:r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Commander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BN XO/S3</a:t>
                      </a:r>
                      <a:b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</a:b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Team Chief (DCOE) 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Team Lead (CPT)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Cyber Warfare Officer (BDE) / CEWO (BDE/DIV)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Senior Observer-Controller/Trainer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Technical Director</a:t>
                      </a:r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pPr marL="0" lvl="1">
                        <a:defRPr/>
                      </a:pP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Commander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Deputy Commander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BDE XO/S3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Mission Leader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Team Chief/Lead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Technical Director</a:t>
                      </a:r>
                      <a:b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</a:b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CEWO (DIV)</a:t>
                      </a:r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Commander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Chief of Staff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G3/J3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CEWO (Corps/EAC)</a:t>
                      </a:r>
                    </a:p>
                  </a:txBody>
                  <a:tcPr marL="99769" marR="9976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15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Assistant S3</a:t>
                      </a:r>
                      <a:r>
                        <a:rPr lang="en-US" sz="800" b="0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 (BN/BDE)</a:t>
                      </a:r>
                      <a:endParaRPr lang="en-US" sz="800" b="0" dirty="0">
                        <a:solidFill>
                          <a:prstClr val="black"/>
                        </a:solidFill>
                        <a:cs typeface="Arial" pitchFamily="34" charset="0"/>
                      </a:endParaRP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Battle Captain / Watch Officer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Branch Chief / Mission Manager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Cyber/CEMA/STO Planner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Cyber Training/Exercises Officer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Effects Assessment Officer 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Evaluation Concepts Officer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Instructor / Course Manager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Observer-Controller/Trainer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Total Force Integrator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endParaRPr lang="en-US" sz="800" b="0" dirty="0">
                        <a:solidFill>
                          <a:prstClr val="black"/>
                        </a:solidFill>
                        <a:cs typeface="Arial" pitchFamily="34" charset="0"/>
                      </a:endParaRPr>
                    </a:p>
                    <a:p>
                      <a:pPr fontAlgn="base">
                        <a:spcBef>
                          <a:spcPct val="0"/>
                        </a:spcBef>
                      </a:pPr>
                      <a:endParaRPr lang="en-US" sz="800" b="0" dirty="0">
                        <a:solidFill>
                          <a:prstClr val="black"/>
                        </a:solidFill>
                        <a:cs typeface="Arial" pitchFamily="34" charset="0"/>
                      </a:endParaRPr>
                    </a:p>
                    <a:p>
                      <a:pPr fontAlgn="base">
                        <a:spcBef>
                          <a:spcPct val="0"/>
                        </a:spcBef>
                      </a:pPr>
                      <a:endParaRPr lang="en-US" sz="800" b="0" dirty="0">
                        <a:solidFill>
                          <a:prstClr val="black"/>
                        </a:solidFill>
                        <a:cs typeface="Arial" pitchFamily="34" charset="0"/>
                      </a:endParaRPr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Assistant S3 (BDE)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Battle Captain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Branch Chief / Mission Manager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Instructor / Course Manager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Cyber Integration Lead/Ops Chief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Cyber/CEMA/STO/SAMS/Strategy/Policy Planner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Senior Fires Officer/Joint Plans Analyst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Watch Officer/Chief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pPr marL="0" lvl="1">
                        <a:defRPr/>
                      </a:pPr>
                      <a:r>
                        <a:rPr lang="en-US" sz="80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Battle Captain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Branch/Division/Dept Chief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Instructor / Course Manager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Joint Cyberspace Analyst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Cyber/CEMA/STO Planner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SAMS/Strategy/Policy Planner</a:t>
                      </a:r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Director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Dept Chief/Lead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Division Chief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Army/Joint Staff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9769" marR="9976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289">
                <a:tc>
                  <a:txBody>
                    <a:bodyPr/>
                    <a:lstStyle/>
                    <a:p>
                      <a:r>
                        <a:rPr lang="en-US" sz="1000" dirty="0"/>
                        <a:t>Self</a:t>
                      </a:r>
                      <a:r>
                        <a:rPr lang="en-US" sz="1000" baseline="0" dirty="0"/>
                        <a:t> Development/ Education</a:t>
                      </a:r>
                      <a:endParaRPr lang="en-US" sz="1000" dirty="0"/>
                    </a:p>
                  </a:txBody>
                  <a:tcPr marL="99769" marR="99769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       </a:t>
                      </a:r>
                      <a:endParaRPr lang="en-US" sz="1000" dirty="0"/>
                    </a:p>
                  </a:txBody>
                  <a:tcPr marL="99769" marR="99769"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0" name="Rectangle 99"/>
          <p:cNvSpPr/>
          <p:nvPr/>
        </p:nvSpPr>
        <p:spPr>
          <a:xfrm>
            <a:off x="1892936" y="6289556"/>
            <a:ext cx="9284044" cy="25170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sz="800" dirty="0">
                <a:solidFill>
                  <a:prstClr val="black"/>
                </a:solidFill>
              </a:rPr>
              <a:t>Professional Certifications (CompTIA, EC Council , Cisco, Microsoft, , ISC</a:t>
            </a:r>
            <a:r>
              <a:rPr lang="en-US" sz="800" baseline="30000" dirty="0">
                <a:solidFill>
                  <a:prstClr val="black"/>
                </a:solidFill>
              </a:rPr>
              <a:t>2</a:t>
            </a:r>
            <a:r>
              <a:rPr lang="en-US" sz="800" dirty="0">
                <a:solidFill>
                  <a:prstClr val="black"/>
                </a:solidFill>
              </a:rPr>
              <a:t>, GIA, SANS, OSCP, etc.)</a:t>
            </a:r>
          </a:p>
        </p:txBody>
      </p:sp>
      <p:sp>
        <p:nvSpPr>
          <p:cNvPr id="49" name="Title 48"/>
          <p:cNvSpPr>
            <a:spLocks noGrp="1"/>
          </p:cNvSpPr>
          <p:nvPr>
            <p:ph type="title"/>
          </p:nvPr>
        </p:nvSpPr>
        <p:spPr>
          <a:xfrm>
            <a:off x="0" y="-251164"/>
            <a:ext cx="12192000" cy="1325563"/>
          </a:xfrm>
        </p:spPr>
        <p:txBody>
          <a:bodyPr/>
          <a:lstStyle/>
          <a:p>
            <a:pPr algn="ctr"/>
            <a:r>
              <a:rPr lang="en-US" b="1" dirty="0"/>
              <a:t>17A RC Officer Career Timeline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72372" y="2047971"/>
            <a:ext cx="9941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Years in Service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873701" y="1588123"/>
            <a:ext cx="4395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Rank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875028" y="1016956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Promotion/Selection </a:t>
            </a:r>
          </a:p>
          <a:p>
            <a:r>
              <a:rPr lang="en-US" sz="1000" dirty="0"/>
              <a:t>Board Info</a:t>
            </a:r>
          </a:p>
        </p:txBody>
      </p:sp>
      <p:grpSp>
        <p:nvGrpSpPr>
          <p:cNvPr id="91" name="Group 90"/>
          <p:cNvGrpSpPr/>
          <p:nvPr/>
        </p:nvGrpSpPr>
        <p:grpSpPr>
          <a:xfrm>
            <a:off x="2030975" y="627878"/>
            <a:ext cx="9240392" cy="1917790"/>
            <a:chOff x="1444850" y="608218"/>
            <a:chExt cx="9240392" cy="1917790"/>
          </a:xfrm>
        </p:grpSpPr>
        <p:sp>
          <p:nvSpPr>
            <p:cNvPr id="78" name="object 136"/>
            <p:cNvSpPr txBox="1"/>
            <p:nvPr/>
          </p:nvSpPr>
          <p:spPr>
            <a:xfrm>
              <a:off x="9306327" y="1232401"/>
              <a:ext cx="431920" cy="4154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marR="5080" indent="-1270" algn="ctr">
                <a:lnSpc>
                  <a:spcPct val="100000"/>
                </a:lnSpc>
              </a:pPr>
              <a:r>
                <a:rPr lang="en-US" sz="900" spc="-5" dirty="0">
                  <a:latin typeface="Arial"/>
                  <a:cs typeface="Arial"/>
                </a:rPr>
                <a:t>O-6</a:t>
              </a:r>
            </a:p>
            <a:p>
              <a:pPr marL="12700" marR="5080" indent="-1270" algn="ctr">
                <a:lnSpc>
                  <a:spcPct val="100000"/>
                </a:lnSpc>
              </a:pPr>
              <a:r>
                <a:rPr sz="900" spc="-5" dirty="0">
                  <a:latin typeface="Arial"/>
                  <a:cs typeface="Arial"/>
                </a:rPr>
                <a:t>CS</a:t>
              </a:r>
              <a:r>
                <a:rPr sz="900" dirty="0">
                  <a:latin typeface="Arial"/>
                  <a:cs typeface="Arial"/>
                </a:rPr>
                <a:t>L </a:t>
              </a:r>
              <a:r>
                <a:rPr sz="900" spc="-5" dirty="0">
                  <a:latin typeface="Arial"/>
                  <a:cs typeface="Arial"/>
                </a:rPr>
                <a:t>BOAR</a:t>
              </a:r>
              <a:r>
                <a:rPr sz="900" dirty="0">
                  <a:latin typeface="Arial"/>
                  <a:cs typeface="Arial"/>
                </a:rPr>
                <a:t>D</a:t>
              </a:r>
            </a:p>
          </p:txBody>
        </p:sp>
        <p:grpSp>
          <p:nvGrpSpPr>
            <p:cNvPr id="90" name="Group 89"/>
            <p:cNvGrpSpPr/>
            <p:nvPr/>
          </p:nvGrpSpPr>
          <p:grpSpPr>
            <a:xfrm>
              <a:off x="1444850" y="608218"/>
              <a:ext cx="9240392" cy="1917790"/>
              <a:chOff x="1444850" y="608218"/>
              <a:chExt cx="9240392" cy="1917790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1444850" y="608218"/>
                <a:ext cx="9240392" cy="1917790"/>
                <a:chOff x="1444849" y="599509"/>
                <a:chExt cx="9240392" cy="1917790"/>
              </a:xfrm>
            </p:grpSpPr>
            <p:grpSp>
              <p:nvGrpSpPr>
                <p:cNvPr id="51" name="Group 50"/>
                <p:cNvGrpSpPr/>
                <p:nvPr/>
              </p:nvGrpSpPr>
              <p:grpSpPr>
                <a:xfrm>
                  <a:off x="1444849" y="599509"/>
                  <a:ext cx="9240392" cy="1912870"/>
                  <a:chOff x="1444849" y="599509"/>
                  <a:chExt cx="9240392" cy="1912870"/>
                </a:xfrm>
              </p:grpSpPr>
              <p:sp>
                <p:nvSpPr>
                  <p:cNvPr id="89" name="object 49"/>
                  <p:cNvSpPr/>
                  <p:nvPr/>
                </p:nvSpPr>
                <p:spPr>
                  <a:xfrm>
                    <a:off x="9653317" y="1932722"/>
                    <a:ext cx="266108" cy="28014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304800">
                        <a:moveTo>
                          <a:pt x="0" y="0"/>
                        </a:moveTo>
                        <a:lnTo>
                          <a:pt x="0" y="304800"/>
                        </a:lnTo>
                      </a:path>
                    </a:pathLst>
                  </a:custGeom>
                  <a:ln w="28956">
                    <a:solidFill>
                      <a:srgbClr val="000000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 dirty="0"/>
                  </a:p>
                </p:txBody>
              </p:sp>
              <p:grpSp>
                <p:nvGrpSpPr>
                  <p:cNvPr id="43" name="Group 42"/>
                  <p:cNvGrpSpPr/>
                  <p:nvPr/>
                </p:nvGrpSpPr>
                <p:grpSpPr>
                  <a:xfrm>
                    <a:off x="1444849" y="599509"/>
                    <a:ext cx="9240392" cy="1912870"/>
                    <a:chOff x="1444849" y="-49415"/>
                    <a:chExt cx="9240392" cy="1912870"/>
                  </a:xfrm>
                </p:grpSpPr>
                <p:sp>
                  <p:nvSpPr>
                    <p:cNvPr id="59" name="object 188"/>
                    <p:cNvSpPr/>
                    <p:nvPr/>
                  </p:nvSpPr>
                  <p:spPr>
                    <a:xfrm>
                      <a:off x="1444849" y="900302"/>
                      <a:ext cx="140811" cy="283061"/>
                    </a:xfrm>
                    <a:prstGeom prst="rect">
                      <a:avLst/>
                    </a:prstGeom>
                    <a:blipFill>
                      <a:blip r:embed="rId2" cstate="print"/>
                      <a:stretch>
                        <a:fillRect/>
                      </a:stretch>
                    </a:blipFill>
                  </p:spPr>
                  <p:txBody>
                    <a:bodyPr wrap="square" lIns="0" tIns="0" rIns="0" bIns="0" rtlCol="0"/>
                    <a:lstStyle/>
                    <a:p>
                      <a:endParaRPr dirty="0"/>
                    </a:p>
                  </p:txBody>
                </p:sp>
                <p:sp>
                  <p:nvSpPr>
                    <p:cNvPr id="63" name="object 187"/>
                    <p:cNvSpPr/>
                    <p:nvPr/>
                  </p:nvSpPr>
                  <p:spPr>
                    <a:xfrm>
                      <a:off x="1915445" y="900302"/>
                      <a:ext cx="150261" cy="267818"/>
                    </a:xfrm>
                    <a:prstGeom prst="rect">
                      <a:avLst/>
                    </a:prstGeom>
                    <a:blipFill>
                      <a:blip r:embed="rId3" cstate="print"/>
                      <a:stretch>
                        <a:fillRect/>
                      </a:stretch>
                    </a:blipFill>
                  </p:spPr>
                  <p:txBody>
                    <a:bodyPr wrap="square" lIns="0" tIns="0" rIns="0" bIns="0" rtlCol="0"/>
                    <a:lstStyle/>
                    <a:p>
                      <a:endParaRPr dirty="0"/>
                    </a:p>
                  </p:txBody>
                </p:sp>
                <p:grpSp>
                  <p:nvGrpSpPr>
                    <p:cNvPr id="42" name="Group 41"/>
                    <p:cNvGrpSpPr/>
                    <p:nvPr/>
                  </p:nvGrpSpPr>
                  <p:grpSpPr>
                    <a:xfrm>
                      <a:off x="1476374" y="-49415"/>
                      <a:ext cx="9208867" cy="1912870"/>
                      <a:chOff x="1476374" y="-59245"/>
                      <a:chExt cx="9208867" cy="1912870"/>
                    </a:xfrm>
                  </p:grpSpPr>
                  <p:grpSp>
                    <p:nvGrpSpPr>
                      <p:cNvPr id="40" name="Group 39"/>
                      <p:cNvGrpSpPr/>
                      <p:nvPr/>
                    </p:nvGrpSpPr>
                    <p:grpSpPr>
                      <a:xfrm>
                        <a:off x="1476374" y="-59245"/>
                        <a:ext cx="9208867" cy="1907950"/>
                        <a:chOff x="1476374" y="-59245"/>
                        <a:chExt cx="9208867" cy="1907950"/>
                      </a:xfrm>
                    </p:grpSpPr>
                    <p:grpSp>
                      <p:nvGrpSpPr>
                        <p:cNvPr id="81" name="Group 80"/>
                        <p:cNvGrpSpPr/>
                        <p:nvPr/>
                      </p:nvGrpSpPr>
                      <p:grpSpPr>
                        <a:xfrm>
                          <a:off x="1476374" y="-59245"/>
                          <a:ext cx="9208867" cy="1907950"/>
                          <a:chOff x="2343149" y="-258041"/>
                          <a:chExt cx="9192774" cy="1907950"/>
                        </a:xfrm>
                      </p:grpSpPr>
                      <p:sp>
                        <p:nvSpPr>
                          <p:cNvPr id="37" name="object 40"/>
                          <p:cNvSpPr/>
                          <p:nvPr/>
                        </p:nvSpPr>
                        <p:spPr>
                          <a:xfrm>
                            <a:off x="6436553" y="662177"/>
                            <a:ext cx="295656" cy="316991"/>
                          </a:xfrm>
                          <a:prstGeom prst="rect">
                            <a:avLst/>
                          </a:prstGeom>
                          <a:blipFill>
                            <a:blip r:embed="rId4" cstate="print"/>
                            <a:stretch>
                              <a:fillRect/>
                            </a:stretch>
                          </a:blipFill>
                        </p:spPr>
                        <p:txBody>
                          <a:bodyPr wrap="square" lIns="0" tIns="0" rIns="0" bIns="0" rtlCol="0"/>
                          <a:lstStyle/>
                          <a:p>
                            <a:endParaRPr dirty="0"/>
                          </a:p>
                        </p:txBody>
                      </p:sp>
                      <p:sp>
                        <p:nvSpPr>
                          <p:cNvPr id="38" name="object 41"/>
                          <p:cNvSpPr/>
                          <p:nvPr/>
                        </p:nvSpPr>
                        <p:spPr>
                          <a:xfrm>
                            <a:off x="8721665" y="721614"/>
                            <a:ext cx="292607" cy="269748"/>
                          </a:xfrm>
                          <a:prstGeom prst="rect">
                            <a:avLst/>
                          </a:prstGeom>
                          <a:blipFill>
                            <a:blip r:embed="rId5" cstate="print"/>
                            <a:stretch>
                              <a:fillRect/>
                            </a:stretch>
                          </a:blipFill>
                        </p:spPr>
                        <p:txBody>
                          <a:bodyPr wrap="square" lIns="0" tIns="0" rIns="0" bIns="0" rtlCol="0"/>
                          <a:lstStyle/>
                          <a:p>
                            <a:endParaRPr dirty="0"/>
                          </a:p>
                        </p:txBody>
                      </p:sp>
                      <p:sp>
                        <p:nvSpPr>
                          <p:cNvPr id="39" name="object 42"/>
                          <p:cNvSpPr/>
                          <p:nvPr/>
                        </p:nvSpPr>
                        <p:spPr>
                          <a:xfrm>
                            <a:off x="3614671" y="728792"/>
                            <a:ext cx="196006" cy="230184"/>
                          </a:xfrm>
                          <a:prstGeom prst="rect">
                            <a:avLst/>
                          </a:prstGeom>
                          <a:blipFill>
                            <a:blip r:embed="rId6" cstate="print"/>
                            <a:stretch>
                              <a:fillRect/>
                            </a:stretch>
                          </a:blipFill>
                        </p:spPr>
                        <p:txBody>
                          <a:bodyPr wrap="square" lIns="0" tIns="0" rIns="0" bIns="0" rtlCol="0"/>
                          <a:lstStyle/>
                          <a:p>
                            <a:endParaRPr dirty="0"/>
                          </a:p>
                        </p:txBody>
                      </p:sp>
                      <p:sp>
                        <p:nvSpPr>
                          <p:cNvPr id="41" name="object 81"/>
                          <p:cNvSpPr txBox="1"/>
                          <p:nvPr/>
                        </p:nvSpPr>
                        <p:spPr>
                          <a:xfrm>
                            <a:off x="3276570" y="219928"/>
                            <a:ext cx="431165" cy="276860"/>
                          </a:xfrm>
                          <a:prstGeom prst="rect">
                            <a:avLst/>
                          </a:prstGeom>
                        </p:spPr>
                        <p:txBody>
                          <a:bodyPr vert="horz" wrap="square" lIns="0" tIns="0" rIns="0" bIns="0" rtlCol="0">
                            <a:spAutoFit/>
                          </a:bodyPr>
                          <a:lstStyle/>
                          <a:p>
                            <a:pPr marL="12700" marR="5080" indent="89535">
                              <a:lnSpc>
                                <a:spcPct val="100000"/>
                              </a:lnSpc>
                            </a:pP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CP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T 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BOAR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D</a:t>
                            </a:r>
                          </a:p>
                        </p:txBody>
                      </p:sp>
                      <p:grpSp>
                        <p:nvGrpSpPr>
                          <p:cNvPr id="48" name="Group 47"/>
                          <p:cNvGrpSpPr/>
                          <p:nvPr/>
                        </p:nvGrpSpPr>
                        <p:grpSpPr>
                          <a:xfrm>
                            <a:off x="2343149" y="6996"/>
                            <a:ext cx="9192774" cy="1642913"/>
                            <a:chOff x="2343149" y="-107304"/>
                            <a:chExt cx="9192774" cy="1642913"/>
                          </a:xfrm>
                        </p:grpSpPr>
                        <p:grpSp>
                          <p:nvGrpSpPr>
                            <p:cNvPr id="36" name="Group 35"/>
                            <p:cNvGrpSpPr/>
                            <p:nvPr/>
                          </p:nvGrpSpPr>
                          <p:grpSpPr>
                            <a:xfrm>
                              <a:off x="2343149" y="-107304"/>
                              <a:ext cx="9192774" cy="1642913"/>
                              <a:chOff x="2343149" y="-31104"/>
                              <a:chExt cx="9192774" cy="1642913"/>
                            </a:xfrm>
                          </p:grpSpPr>
                          <p:sp>
                            <p:nvSpPr>
                              <p:cNvPr id="6" name="object 18"/>
                              <p:cNvSpPr/>
                              <p:nvPr/>
                            </p:nvSpPr>
                            <p:spPr>
                              <a:xfrm>
                                <a:off x="2343149" y="1202014"/>
                                <a:ext cx="9192774" cy="45719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w="8467090" h="19685">
                                    <a:moveTo>
                                      <a:pt x="0" y="19685"/>
                                    </a:moveTo>
                                    <a:lnTo>
                                      <a:pt x="8466963" y="0"/>
                                    </a:lnTo>
                                  </a:path>
                                </a:pathLst>
                              </a:custGeom>
                              <a:ln w="28955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7" name="object 26"/>
                              <p:cNvSpPr/>
                              <p:nvPr/>
                            </p:nvSpPr>
                            <p:spPr>
                              <a:xfrm>
                                <a:off x="5801236" y="1027043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8" name="object 27"/>
                              <p:cNvSpPr/>
                              <p:nvPr/>
                            </p:nvSpPr>
                            <p:spPr>
                              <a:xfrm>
                                <a:off x="9610859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9" name="object 28"/>
                              <p:cNvSpPr/>
                              <p:nvPr/>
                            </p:nvSpPr>
                            <p:spPr>
                              <a:xfrm>
                                <a:off x="9275474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0" name="object 29"/>
                              <p:cNvSpPr/>
                              <p:nvPr/>
                            </p:nvSpPr>
                            <p:spPr>
                              <a:xfrm>
                                <a:off x="8981098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1" name="object 30"/>
                              <p:cNvSpPr/>
                              <p:nvPr/>
                            </p:nvSpPr>
                            <p:spPr>
                              <a:xfrm>
                                <a:off x="8598503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2" name="object 31"/>
                              <p:cNvSpPr/>
                              <p:nvPr/>
                            </p:nvSpPr>
                            <p:spPr>
                              <a:xfrm>
                                <a:off x="7796845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3" name="object 32"/>
                              <p:cNvSpPr/>
                              <p:nvPr/>
                            </p:nvSpPr>
                            <p:spPr>
                              <a:xfrm>
                                <a:off x="7399115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4" name="object 33"/>
                              <p:cNvSpPr/>
                              <p:nvPr/>
                            </p:nvSpPr>
                            <p:spPr>
                              <a:xfrm>
                                <a:off x="7004470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5" name="object 34"/>
                              <p:cNvSpPr/>
                              <p:nvPr/>
                            </p:nvSpPr>
                            <p:spPr>
                              <a:xfrm>
                                <a:off x="6629530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6" name="object 36"/>
                              <p:cNvSpPr/>
                              <p:nvPr/>
                            </p:nvSpPr>
                            <p:spPr>
                              <a:xfrm>
                                <a:off x="8180962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7" name="object 37"/>
                              <p:cNvSpPr/>
                              <p:nvPr/>
                            </p:nvSpPr>
                            <p:spPr>
                              <a:xfrm>
                                <a:off x="6210360" y="1027043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8" name="object 49"/>
                              <p:cNvSpPr/>
                              <p:nvPr/>
                            </p:nvSpPr>
                            <p:spPr>
                              <a:xfrm>
                                <a:off x="10191695" y="1028532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9" name="object 71"/>
                              <p:cNvSpPr txBox="1"/>
                              <p:nvPr/>
                            </p:nvSpPr>
                            <p:spPr>
                              <a:xfrm>
                                <a:off x="2939946" y="1396365"/>
                                <a:ext cx="125095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2</a:t>
                                </a:r>
                              </a:p>
                            </p:txBody>
                          </p:sp>
                          <p:sp>
                            <p:nvSpPr>
                              <p:cNvPr id="20" name="object 72"/>
                              <p:cNvSpPr txBox="1"/>
                              <p:nvPr/>
                            </p:nvSpPr>
                            <p:spPr>
                              <a:xfrm>
                                <a:off x="3667295" y="1396365"/>
                                <a:ext cx="125095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4</a:t>
                                </a:r>
                              </a:p>
                            </p:txBody>
                          </p:sp>
                          <p:sp>
                            <p:nvSpPr>
                              <p:cNvPr id="21" name="object 73"/>
                              <p:cNvSpPr txBox="1"/>
                              <p:nvPr/>
                            </p:nvSpPr>
                            <p:spPr>
                              <a:xfrm>
                                <a:off x="4490483" y="1396365"/>
                                <a:ext cx="125095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6</a:t>
                                </a:r>
                              </a:p>
                            </p:txBody>
                          </p:sp>
                          <p:sp>
                            <p:nvSpPr>
                              <p:cNvPr id="22" name="object 74"/>
                              <p:cNvSpPr txBox="1"/>
                              <p:nvPr/>
                            </p:nvSpPr>
                            <p:spPr>
                              <a:xfrm>
                                <a:off x="5316801" y="1396365"/>
                                <a:ext cx="125095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23" name="object 75"/>
                              <p:cNvSpPr txBox="1"/>
                              <p:nvPr/>
                            </p:nvSpPr>
                            <p:spPr>
                              <a:xfrm>
                                <a:off x="6117616" y="1396365"/>
                                <a:ext cx="224154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spc="-5" dirty="0">
                                    <a:latin typeface="Arial"/>
                                    <a:cs typeface="Arial"/>
                                  </a:rPr>
                                  <a:t>1</a:t>
                                </a: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0</a:t>
                                </a:r>
                              </a:p>
                            </p:txBody>
                          </p:sp>
                          <p:sp>
                            <p:nvSpPr>
                              <p:cNvPr id="24" name="object 76"/>
                              <p:cNvSpPr txBox="1"/>
                              <p:nvPr/>
                            </p:nvSpPr>
                            <p:spPr>
                              <a:xfrm>
                                <a:off x="6909947" y="1396365"/>
                                <a:ext cx="224154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spc="-5" dirty="0">
                                    <a:latin typeface="Arial"/>
                                    <a:cs typeface="Arial"/>
                                  </a:rPr>
                                  <a:t>1</a:t>
                                </a: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2</a:t>
                                </a:r>
                              </a:p>
                            </p:txBody>
                          </p:sp>
                          <p:sp>
                            <p:nvSpPr>
                              <p:cNvPr id="25" name="object 77"/>
                              <p:cNvSpPr txBox="1"/>
                              <p:nvPr/>
                            </p:nvSpPr>
                            <p:spPr>
                              <a:xfrm>
                                <a:off x="7693466" y="1396365"/>
                                <a:ext cx="224154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spc="-5" dirty="0">
                                    <a:latin typeface="Arial"/>
                                    <a:cs typeface="Arial"/>
                                  </a:rPr>
                                  <a:t>1</a:t>
                                </a: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4</a:t>
                                </a:r>
                              </a:p>
                            </p:txBody>
                          </p:sp>
                          <p:sp>
                            <p:nvSpPr>
                              <p:cNvPr id="26" name="object 78"/>
                              <p:cNvSpPr txBox="1"/>
                              <p:nvPr/>
                            </p:nvSpPr>
                            <p:spPr>
                              <a:xfrm>
                                <a:off x="8466494" y="1396365"/>
                                <a:ext cx="224154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spc="-5" dirty="0">
                                    <a:latin typeface="Arial"/>
                                    <a:cs typeface="Arial"/>
                                  </a:rPr>
                                  <a:t>1</a:t>
                                </a: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6</a:t>
                                </a:r>
                              </a:p>
                            </p:txBody>
                          </p:sp>
                          <p:sp>
                            <p:nvSpPr>
                              <p:cNvPr id="27" name="object 79"/>
                              <p:cNvSpPr txBox="1"/>
                              <p:nvPr/>
                            </p:nvSpPr>
                            <p:spPr>
                              <a:xfrm>
                                <a:off x="9258049" y="1396365"/>
                                <a:ext cx="224154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18</a:t>
                                </a:r>
                              </a:p>
                            </p:txBody>
                          </p:sp>
                          <p:sp>
                            <p:nvSpPr>
                              <p:cNvPr id="28" name="object 80"/>
                              <p:cNvSpPr txBox="1"/>
                              <p:nvPr/>
                            </p:nvSpPr>
                            <p:spPr>
                              <a:xfrm>
                                <a:off x="9761915" y="1396365"/>
                                <a:ext cx="278765" cy="215444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spc="-5" dirty="0">
                                    <a:latin typeface="Arial"/>
                                    <a:cs typeface="Arial"/>
                                  </a:rPr>
                                  <a:t>2</a:t>
                                </a: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0</a:t>
                                </a:r>
                                <a:endParaRPr sz="900" dirty="0">
                                  <a:latin typeface="Arial"/>
                                  <a:cs typeface="Arial"/>
                                </a:endParaRPr>
                              </a:p>
                            </p:txBody>
                          </p:sp>
                          <p:sp>
                            <p:nvSpPr>
                              <p:cNvPr id="29" name="object 134"/>
                              <p:cNvSpPr/>
                              <p:nvPr/>
                            </p:nvSpPr>
                            <p:spPr>
                              <a:xfrm>
                                <a:off x="9856311" y="-31104"/>
                                <a:ext cx="45639" cy="1414348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1135380">
                                    <a:moveTo>
                                      <a:pt x="0" y="0"/>
                                    </a:moveTo>
                                    <a:lnTo>
                                      <a:pt x="0" y="1135380"/>
                                    </a:lnTo>
                                  </a:path>
                                </a:pathLst>
                              </a:custGeom>
                              <a:ln w="38100">
                                <a:solidFill>
                                  <a:srgbClr val="00B050"/>
                                </a:solidFill>
                                <a:prstDash val="lgDash"/>
                              </a:ln>
                            </p:spPr>
                            <p:style>
                              <a:lnRef idx="1">
                                <a:schemeClr val="accent6"/>
                              </a:lnRef>
                              <a:fillRef idx="0">
                                <a:schemeClr val="accent6"/>
                              </a:fillRef>
                              <a:effectRef idx="0">
                                <a:schemeClr val="accent6"/>
                              </a:effectRef>
                              <a:fontRef idx="minor">
                                <a:schemeClr val="tx1"/>
                              </a:fontRef>
                            </p:style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31" name="object 27"/>
                              <p:cNvSpPr/>
                              <p:nvPr/>
                            </p:nvSpPr>
                            <p:spPr>
                              <a:xfrm>
                                <a:off x="5372102" y="1028532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32" name="object 27"/>
                              <p:cNvSpPr/>
                              <p:nvPr/>
                            </p:nvSpPr>
                            <p:spPr>
                              <a:xfrm>
                                <a:off x="4548903" y="1039235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33" name="object 27"/>
                              <p:cNvSpPr/>
                              <p:nvPr/>
                            </p:nvSpPr>
                            <p:spPr>
                              <a:xfrm>
                                <a:off x="3724607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34" name="object 27"/>
                              <p:cNvSpPr/>
                              <p:nvPr/>
                            </p:nvSpPr>
                            <p:spPr>
                              <a:xfrm>
                                <a:off x="2994301" y="1049868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35" name="object 27"/>
                              <p:cNvSpPr/>
                              <p:nvPr/>
                            </p:nvSpPr>
                            <p:spPr>
                              <a:xfrm>
                                <a:off x="2367660" y="105672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</p:grpSp>
                        <p:sp>
                          <p:nvSpPr>
                            <p:cNvPr id="44" name="object 26"/>
                            <p:cNvSpPr/>
                            <p:nvPr/>
                          </p:nvSpPr>
                          <p:spPr>
                            <a:xfrm>
                              <a:off x="2676375" y="964143"/>
                              <a:ext cx="0" cy="304800"/>
                            </a:xfrm>
                            <a:custGeom>
                              <a:avLst/>
                              <a:gdLst/>
                              <a:ahLst/>
                              <a:cxnLst/>
                              <a:rect l="l" t="t" r="r" b="b"/>
                              <a:pathLst>
                                <a:path h="304800">
                                  <a:moveTo>
                                    <a:pt x="0" y="0"/>
                                  </a:moveTo>
                                  <a:lnTo>
                                    <a:pt x="0" y="304800"/>
                                  </a:lnTo>
                                </a:path>
                              </a:pathLst>
                            </a:custGeom>
                            <a:ln w="28956">
                              <a:solidFill>
                                <a:srgbClr val="000000"/>
                              </a:solidFill>
                            </a:ln>
                          </p:spPr>
                          <p:txBody>
                            <a:bodyPr wrap="square" lIns="0" tIns="0" rIns="0" bIns="0" rtlCol="0"/>
                            <a:lstStyle/>
                            <a:p>
                              <a:endParaRPr dirty="0"/>
                            </a:p>
                          </p:txBody>
                        </p:sp>
                        <p:sp>
                          <p:nvSpPr>
                            <p:cNvPr id="45" name="object 26"/>
                            <p:cNvSpPr/>
                            <p:nvPr/>
                          </p:nvSpPr>
                          <p:spPr>
                            <a:xfrm>
                              <a:off x="3380331" y="971001"/>
                              <a:ext cx="0" cy="304800"/>
                            </a:xfrm>
                            <a:custGeom>
                              <a:avLst/>
                              <a:gdLst/>
                              <a:ahLst/>
                              <a:cxnLst/>
                              <a:rect l="l" t="t" r="r" b="b"/>
                              <a:pathLst>
                                <a:path h="304800">
                                  <a:moveTo>
                                    <a:pt x="0" y="0"/>
                                  </a:moveTo>
                                  <a:lnTo>
                                    <a:pt x="0" y="304800"/>
                                  </a:lnTo>
                                </a:path>
                              </a:pathLst>
                            </a:custGeom>
                            <a:ln w="28956">
                              <a:solidFill>
                                <a:srgbClr val="000000"/>
                              </a:solidFill>
                            </a:ln>
                          </p:spPr>
                          <p:txBody>
                            <a:bodyPr wrap="square" lIns="0" tIns="0" rIns="0" bIns="0" rtlCol="0"/>
                            <a:lstStyle/>
                            <a:p>
                              <a:endParaRPr dirty="0"/>
                            </a:p>
                          </p:txBody>
                        </p:sp>
                        <p:sp>
                          <p:nvSpPr>
                            <p:cNvPr id="46" name="object 26"/>
                            <p:cNvSpPr/>
                            <p:nvPr/>
                          </p:nvSpPr>
                          <p:spPr>
                            <a:xfrm>
                              <a:off x="4119957" y="961476"/>
                              <a:ext cx="0" cy="304800"/>
                            </a:xfrm>
                            <a:custGeom>
                              <a:avLst/>
                              <a:gdLst/>
                              <a:ahLst/>
                              <a:cxnLst/>
                              <a:rect l="l" t="t" r="r" b="b"/>
                              <a:pathLst>
                                <a:path h="304800">
                                  <a:moveTo>
                                    <a:pt x="0" y="0"/>
                                  </a:moveTo>
                                  <a:lnTo>
                                    <a:pt x="0" y="304800"/>
                                  </a:lnTo>
                                </a:path>
                              </a:pathLst>
                            </a:custGeom>
                            <a:ln w="28956">
                              <a:solidFill>
                                <a:srgbClr val="000000"/>
                              </a:solidFill>
                            </a:ln>
                          </p:spPr>
                          <p:txBody>
                            <a:bodyPr wrap="square" lIns="0" tIns="0" rIns="0" bIns="0" rtlCol="0"/>
                            <a:lstStyle/>
                            <a:p>
                              <a:endParaRPr dirty="0"/>
                            </a:p>
                          </p:txBody>
                        </p:sp>
                        <p:sp>
                          <p:nvSpPr>
                            <p:cNvPr id="47" name="object 26"/>
                            <p:cNvSpPr/>
                            <p:nvPr/>
                          </p:nvSpPr>
                          <p:spPr>
                            <a:xfrm>
                              <a:off x="4970345" y="962238"/>
                              <a:ext cx="0" cy="304800"/>
                            </a:xfrm>
                            <a:custGeom>
                              <a:avLst/>
                              <a:gdLst/>
                              <a:ahLst/>
                              <a:cxnLst/>
                              <a:rect l="l" t="t" r="r" b="b"/>
                              <a:pathLst>
                                <a:path h="304800">
                                  <a:moveTo>
                                    <a:pt x="0" y="0"/>
                                  </a:moveTo>
                                  <a:lnTo>
                                    <a:pt x="0" y="304800"/>
                                  </a:lnTo>
                                </a:path>
                              </a:pathLst>
                            </a:custGeom>
                            <a:ln w="28956">
                              <a:solidFill>
                                <a:srgbClr val="000000"/>
                              </a:solidFill>
                            </a:ln>
                          </p:spPr>
                          <p:txBody>
                            <a:bodyPr wrap="square" lIns="0" tIns="0" rIns="0" bIns="0" rtlCol="0"/>
                            <a:lstStyle/>
                            <a:p>
                              <a:endParaRPr dirty="0"/>
                            </a:p>
                          </p:txBody>
                        </p:sp>
                      </p:grpSp>
                      <p:sp>
                        <p:nvSpPr>
                          <p:cNvPr id="56" name="object 84"/>
                          <p:cNvSpPr txBox="1"/>
                          <p:nvPr/>
                        </p:nvSpPr>
                        <p:spPr>
                          <a:xfrm>
                            <a:off x="5263451" y="206623"/>
                            <a:ext cx="1106170" cy="276860"/>
                          </a:xfrm>
                          <a:prstGeom prst="rect">
                            <a:avLst/>
                          </a:prstGeom>
                        </p:spPr>
                        <p:txBody>
                          <a:bodyPr vert="horz" wrap="square" lIns="0" tIns="0" rIns="0" bIns="0" rtlCol="0">
                            <a:spAutoFit/>
                          </a:bodyPr>
                          <a:lstStyle/>
                          <a:p>
                            <a:pPr marL="12700" marR="5080">
                              <a:lnSpc>
                                <a:spcPct val="100000"/>
                              </a:lnSpc>
                              <a:tabLst>
                                <a:tab pos="589915" algn="l"/>
                              </a:tabLst>
                            </a:pP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BZ </a:t>
                            </a:r>
                            <a:r>
                              <a:rPr sz="900" spc="-45" dirty="0">
                                <a:latin typeface="Arial"/>
                                <a:cs typeface="Arial"/>
                              </a:rPr>
                              <a:t>M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AJ </a:t>
                            </a:r>
                            <a:r>
                              <a:rPr sz="900" spc="65" dirty="0">
                                <a:latin typeface="Arial"/>
                                <a:cs typeface="Arial"/>
                              </a:rPr>
                              <a:t> 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PZ </a:t>
                            </a:r>
                            <a:r>
                              <a:rPr sz="900" spc="-45" dirty="0">
                                <a:latin typeface="Arial"/>
                                <a:cs typeface="Arial"/>
                              </a:rPr>
                              <a:t>M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A</a:t>
                            </a:r>
                            <a:r>
                              <a:rPr sz="900" spc="5" dirty="0">
                                <a:latin typeface="Arial"/>
                                <a:cs typeface="Arial"/>
                              </a:rPr>
                              <a:t>J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/ILE B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O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A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R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D	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BO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A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R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D</a:t>
                            </a:r>
                          </a:p>
                        </p:txBody>
                      </p:sp>
                      <p:sp>
                        <p:nvSpPr>
                          <p:cNvPr id="60" name="object 85"/>
                          <p:cNvSpPr txBox="1"/>
                          <p:nvPr/>
                        </p:nvSpPr>
                        <p:spPr>
                          <a:xfrm>
                            <a:off x="7578241" y="70576"/>
                            <a:ext cx="898525" cy="281940"/>
                          </a:xfrm>
                          <a:prstGeom prst="rect">
                            <a:avLst/>
                          </a:prstGeom>
                        </p:spPr>
                        <p:txBody>
                          <a:bodyPr vert="horz" wrap="square" lIns="0" tIns="0" rIns="0" bIns="0" rtlCol="0">
                            <a:spAutoFit/>
                          </a:bodyPr>
                          <a:lstStyle/>
                          <a:p>
                            <a:pPr marL="12700" marR="5080" indent="5715">
                              <a:lnSpc>
                                <a:spcPct val="100000"/>
                              </a:lnSpc>
                            </a:pP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BZ</a:t>
                            </a:r>
                            <a:r>
                              <a:rPr sz="900" spc="-10" dirty="0">
                                <a:latin typeface="Arial"/>
                                <a:cs typeface="Arial"/>
                              </a:rPr>
                              <a:t> 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L</a:t>
                            </a:r>
                            <a:r>
                              <a:rPr sz="900" spc="-25" dirty="0">
                                <a:latin typeface="Arial"/>
                                <a:cs typeface="Arial"/>
                              </a:rPr>
                              <a:t>T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C </a:t>
                            </a:r>
                            <a:r>
                              <a:rPr sz="900" spc="85" dirty="0">
                                <a:latin typeface="Arial"/>
                                <a:cs typeface="Arial"/>
                              </a:rPr>
                              <a:t> </a:t>
                            </a:r>
                            <a:r>
                              <a:rPr sz="1350" spc="-7" baseline="3086" dirty="0">
                                <a:latin typeface="Arial"/>
                                <a:cs typeface="Arial"/>
                              </a:rPr>
                              <a:t>P</a:t>
                            </a:r>
                            <a:r>
                              <a:rPr sz="1350" baseline="3086" dirty="0">
                                <a:latin typeface="Arial"/>
                                <a:cs typeface="Arial"/>
                              </a:rPr>
                              <a:t>Z </a:t>
                            </a:r>
                            <a:r>
                              <a:rPr sz="1350" spc="-104" baseline="3086" dirty="0">
                                <a:latin typeface="Arial"/>
                                <a:cs typeface="Arial"/>
                              </a:rPr>
                              <a:t>L</a:t>
                            </a:r>
                            <a:r>
                              <a:rPr sz="1350" spc="-37" baseline="3086" dirty="0">
                                <a:latin typeface="Arial"/>
                                <a:cs typeface="Arial"/>
                              </a:rPr>
                              <a:t>T</a:t>
                            </a:r>
                            <a:r>
                              <a:rPr sz="1350" baseline="3086" dirty="0">
                                <a:latin typeface="Arial"/>
                                <a:cs typeface="Arial"/>
                              </a:rPr>
                              <a:t>C 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B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O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ARD </a:t>
                            </a:r>
                            <a:r>
                              <a:rPr sz="900" spc="-25" dirty="0">
                                <a:latin typeface="Arial"/>
                                <a:cs typeface="Arial"/>
                              </a:rPr>
                              <a:t> </a:t>
                            </a:r>
                            <a:r>
                              <a:rPr sz="1350" baseline="3086" dirty="0">
                                <a:latin typeface="Arial"/>
                                <a:cs typeface="Arial"/>
                              </a:rPr>
                              <a:t>B</a:t>
                            </a:r>
                            <a:r>
                              <a:rPr sz="1350" spc="-7" baseline="3086" dirty="0">
                                <a:latin typeface="Arial"/>
                                <a:cs typeface="Arial"/>
                              </a:rPr>
                              <a:t>O</a:t>
                            </a:r>
                            <a:r>
                              <a:rPr sz="1350" baseline="3086" dirty="0">
                                <a:latin typeface="Arial"/>
                                <a:cs typeface="Arial"/>
                              </a:rPr>
                              <a:t>ARD</a:t>
                            </a:r>
                          </a:p>
                        </p:txBody>
                      </p:sp>
                      <p:sp>
                        <p:nvSpPr>
                          <p:cNvPr id="64" name="object 136"/>
                          <p:cNvSpPr txBox="1"/>
                          <p:nvPr/>
                        </p:nvSpPr>
                        <p:spPr>
                          <a:xfrm>
                            <a:off x="8309281" y="310941"/>
                            <a:ext cx="431165" cy="415498"/>
                          </a:xfrm>
                          <a:prstGeom prst="rect">
                            <a:avLst/>
                          </a:prstGeom>
                        </p:spPr>
                        <p:txBody>
                          <a:bodyPr vert="horz" wrap="square" lIns="0" tIns="0" rIns="0" bIns="0" rtlCol="0">
                            <a:spAutoFit/>
                          </a:bodyPr>
                          <a:lstStyle/>
                          <a:p>
                            <a:pPr marL="12700" marR="5080" indent="-1270" algn="ctr">
                              <a:lnSpc>
                                <a:spcPct val="100000"/>
                              </a:lnSpc>
                            </a:pPr>
                            <a:r>
                              <a:rPr lang="en-US" sz="900" spc="-5" dirty="0">
                                <a:latin typeface="Arial"/>
                                <a:cs typeface="Arial"/>
                              </a:rPr>
                              <a:t>O-5</a:t>
                            </a:r>
                          </a:p>
                          <a:p>
                            <a:pPr marL="12700" marR="5080" indent="-1270" algn="ctr">
                              <a:lnSpc>
                                <a:spcPct val="100000"/>
                              </a:lnSpc>
                            </a:pP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CS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L 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BOAR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D</a:t>
                            </a:r>
                          </a:p>
                        </p:txBody>
                      </p:sp>
                      <p:sp>
                        <p:nvSpPr>
                          <p:cNvPr id="80" name="object 135"/>
                          <p:cNvSpPr txBox="1"/>
                          <p:nvPr/>
                        </p:nvSpPr>
                        <p:spPr>
                          <a:xfrm>
                            <a:off x="9486261" y="-258041"/>
                            <a:ext cx="760095" cy="276860"/>
                          </a:xfrm>
                          <a:prstGeom prst="rect">
                            <a:avLst/>
                          </a:prstGeom>
                        </p:spPr>
                        <p:txBody>
                          <a:bodyPr vert="horz" wrap="square" lIns="0" tIns="0" rIns="0" bIns="0" rtlCol="0">
                            <a:spAutoFit/>
                          </a:bodyPr>
                          <a:lstStyle/>
                          <a:p>
                            <a:pPr marL="127000" marR="5080" indent="-114300">
                              <a:lnSpc>
                                <a:spcPct val="100000"/>
                              </a:lnSpc>
                            </a:pP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RE</a:t>
                            </a:r>
                            <a:r>
                              <a:rPr sz="900" spc="-25" dirty="0">
                                <a:latin typeface="Arial"/>
                                <a:cs typeface="Arial"/>
                              </a:rPr>
                              <a:t>T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I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RE</a:t>
                            </a:r>
                            <a:r>
                              <a:rPr sz="900" spc="-45" dirty="0">
                                <a:latin typeface="Arial"/>
                                <a:cs typeface="Arial"/>
                              </a:rPr>
                              <a:t>M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ENT ELI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G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IBLE</a:t>
                            </a:r>
                          </a:p>
                        </p:txBody>
                      </p:sp>
                    </p:grpSp>
                    <p:sp>
                      <p:nvSpPr>
                        <p:cNvPr id="67" name="object 183"/>
                        <p:cNvSpPr/>
                        <p:nvPr/>
                      </p:nvSpPr>
                      <p:spPr>
                        <a:xfrm>
                          <a:off x="9516403" y="953147"/>
                          <a:ext cx="420624" cy="237743"/>
                        </a:xfrm>
                        <a:prstGeom prst="rect">
                          <a:avLst/>
                        </a:prstGeom>
                        <a:blipFill>
                          <a:blip r:embed="rId7" cstate="print"/>
                          <a:stretch>
                            <a:fillRect/>
                          </a:stretch>
                        </a:blipFill>
                      </p:spPr>
                      <p:txBody>
                        <a:bodyPr wrap="square" lIns="0" tIns="0" rIns="0" bIns="0" rtlCol="0"/>
                        <a:lstStyle/>
                        <a:p>
                          <a:endParaRPr dirty="0"/>
                        </a:p>
                      </p:txBody>
                    </p:sp>
                  </p:grpSp>
                  <p:sp>
                    <p:nvSpPr>
                      <p:cNvPr id="68" name="object 80"/>
                      <p:cNvSpPr txBox="1"/>
                      <p:nvPr/>
                    </p:nvSpPr>
                    <p:spPr>
                      <a:xfrm>
                        <a:off x="9532476" y="1638181"/>
                        <a:ext cx="279253" cy="215444"/>
                      </a:xfrm>
                      <a:prstGeom prst="rect">
                        <a:avLst/>
                      </a:prstGeom>
                    </p:spPr>
                    <p:txBody>
                      <a:bodyPr vert="horz" wrap="square" lIns="0" tIns="0" rIns="0" bIns="0" rtlCol="0">
                        <a:spAutoFit/>
                      </a:bodyPr>
                      <a:lstStyle/>
                      <a:p>
                        <a:pPr marL="12700">
                          <a:lnSpc>
                            <a:spcPct val="100000"/>
                          </a:lnSpc>
                        </a:pPr>
                        <a:r>
                          <a:rPr sz="1400" spc="-5" dirty="0">
                            <a:latin typeface="Arial"/>
                            <a:cs typeface="Arial"/>
                          </a:rPr>
                          <a:t>2</a:t>
                        </a:r>
                        <a:r>
                          <a:rPr lang="en-US" sz="1400" spc="-5" dirty="0">
                            <a:latin typeface="Arial"/>
                            <a:cs typeface="Arial"/>
                          </a:rPr>
                          <a:t>2</a:t>
                        </a:r>
                        <a:endParaRPr sz="900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</p:grpSp>
            </p:grpSp>
            <p:sp>
              <p:nvSpPr>
                <p:cNvPr id="74" name="object 49"/>
                <p:cNvSpPr/>
                <p:nvPr/>
              </p:nvSpPr>
              <p:spPr>
                <a:xfrm>
                  <a:off x="10002337" y="1942851"/>
                  <a:ext cx="0" cy="304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h="304800">
                      <a:moveTo>
                        <a:pt x="0" y="0"/>
                      </a:moveTo>
                      <a:lnTo>
                        <a:pt x="0" y="304800"/>
                      </a:lnTo>
                    </a:path>
                  </a:pathLst>
                </a:custGeom>
                <a:ln w="28956">
                  <a:solidFill>
                    <a:srgbClr val="000000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 dirty="0"/>
                </a:p>
              </p:txBody>
            </p:sp>
            <p:sp>
              <p:nvSpPr>
                <p:cNvPr id="75" name="object 49"/>
                <p:cNvSpPr/>
                <p:nvPr/>
              </p:nvSpPr>
              <p:spPr>
                <a:xfrm>
                  <a:off x="10312053" y="1908069"/>
                  <a:ext cx="0" cy="304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h="304800">
                      <a:moveTo>
                        <a:pt x="0" y="0"/>
                      </a:moveTo>
                      <a:lnTo>
                        <a:pt x="0" y="304800"/>
                      </a:lnTo>
                    </a:path>
                  </a:pathLst>
                </a:custGeom>
                <a:ln w="28956">
                  <a:solidFill>
                    <a:srgbClr val="000000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 dirty="0"/>
                </a:p>
              </p:txBody>
            </p:sp>
            <p:sp>
              <p:nvSpPr>
                <p:cNvPr id="76" name="object 49"/>
                <p:cNvSpPr/>
                <p:nvPr/>
              </p:nvSpPr>
              <p:spPr>
                <a:xfrm>
                  <a:off x="10685241" y="1895571"/>
                  <a:ext cx="0" cy="304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h="304800">
                      <a:moveTo>
                        <a:pt x="0" y="0"/>
                      </a:moveTo>
                      <a:lnTo>
                        <a:pt x="0" y="304800"/>
                      </a:lnTo>
                    </a:path>
                  </a:pathLst>
                </a:custGeom>
                <a:ln w="28956">
                  <a:solidFill>
                    <a:srgbClr val="000000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 dirty="0"/>
                </a:p>
              </p:txBody>
            </p:sp>
            <p:sp>
              <p:nvSpPr>
                <p:cNvPr id="77" name="object 80"/>
                <p:cNvSpPr txBox="1"/>
                <p:nvPr/>
              </p:nvSpPr>
              <p:spPr>
                <a:xfrm>
                  <a:off x="10225654" y="2301855"/>
                  <a:ext cx="279253" cy="215444"/>
                </a:xfrm>
                <a:prstGeom prst="rect">
                  <a:avLst/>
                </a:prstGeom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pPr marL="12700">
                    <a:lnSpc>
                      <a:spcPct val="100000"/>
                    </a:lnSpc>
                  </a:pPr>
                  <a:r>
                    <a:rPr sz="1400" spc="-5" dirty="0">
                      <a:latin typeface="Arial"/>
                      <a:cs typeface="Arial"/>
                    </a:rPr>
                    <a:t>2</a:t>
                  </a:r>
                  <a:r>
                    <a:rPr lang="en-US" sz="1400" spc="-5" dirty="0">
                      <a:latin typeface="Arial"/>
                      <a:cs typeface="Arial"/>
                    </a:rPr>
                    <a:t>4</a:t>
                  </a:r>
                  <a:endParaRPr sz="900" dirty="0">
                    <a:latin typeface="Arial"/>
                    <a:cs typeface="Arial"/>
                  </a:endParaRPr>
                </a:p>
              </p:txBody>
            </p:sp>
          </p:grpSp>
          <p:sp>
            <p:nvSpPr>
              <p:cNvPr id="82" name="object 85"/>
              <p:cNvSpPr txBox="1"/>
              <p:nvPr/>
            </p:nvSpPr>
            <p:spPr>
              <a:xfrm>
                <a:off x="8303888" y="942878"/>
                <a:ext cx="1217419" cy="276999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 marR="5080" indent="5715">
                  <a:lnSpc>
                    <a:spcPct val="100000"/>
                  </a:lnSpc>
                </a:pPr>
                <a:r>
                  <a:rPr sz="900" dirty="0">
                    <a:latin typeface="Arial"/>
                    <a:cs typeface="Arial"/>
                  </a:rPr>
                  <a:t>BZ</a:t>
                </a:r>
                <a:r>
                  <a:rPr sz="900" spc="-10" dirty="0">
                    <a:latin typeface="Arial"/>
                    <a:cs typeface="Arial"/>
                  </a:rPr>
                  <a:t> </a:t>
                </a:r>
                <a:r>
                  <a:rPr sz="900" dirty="0">
                    <a:latin typeface="Arial"/>
                    <a:cs typeface="Arial"/>
                  </a:rPr>
                  <a:t>C</a:t>
                </a:r>
                <a:r>
                  <a:rPr lang="en-US" sz="900" dirty="0">
                    <a:latin typeface="Arial"/>
                    <a:cs typeface="Arial"/>
                  </a:rPr>
                  <a:t>OL</a:t>
                </a:r>
                <a:r>
                  <a:rPr sz="900" dirty="0">
                    <a:latin typeface="Arial"/>
                    <a:cs typeface="Arial"/>
                  </a:rPr>
                  <a:t> </a:t>
                </a:r>
                <a:r>
                  <a:rPr sz="900" spc="85" dirty="0">
                    <a:latin typeface="Arial"/>
                    <a:cs typeface="Arial"/>
                  </a:rPr>
                  <a:t> </a:t>
                </a:r>
                <a:r>
                  <a:rPr lang="en-US" sz="900" spc="85" dirty="0">
                    <a:latin typeface="Arial"/>
                    <a:cs typeface="Arial"/>
                  </a:rPr>
                  <a:t>       </a:t>
                </a:r>
                <a:r>
                  <a:rPr sz="1350" spc="-7" baseline="3086" dirty="0">
                    <a:latin typeface="Arial"/>
                    <a:cs typeface="Arial"/>
                  </a:rPr>
                  <a:t>P</a:t>
                </a:r>
                <a:r>
                  <a:rPr sz="1350" baseline="3086" dirty="0">
                    <a:latin typeface="Arial"/>
                    <a:cs typeface="Arial"/>
                  </a:rPr>
                  <a:t>Z C</a:t>
                </a:r>
                <a:r>
                  <a:rPr lang="en-US" sz="1350" baseline="3086" dirty="0">
                    <a:latin typeface="Arial"/>
                    <a:cs typeface="Arial"/>
                  </a:rPr>
                  <a:t>OL</a:t>
                </a:r>
                <a:r>
                  <a:rPr sz="1350" baseline="3086" dirty="0">
                    <a:latin typeface="Arial"/>
                    <a:cs typeface="Arial"/>
                  </a:rPr>
                  <a:t> </a:t>
                </a:r>
                <a:r>
                  <a:rPr sz="900" dirty="0">
                    <a:latin typeface="Arial"/>
                    <a:cs typeface="Arial"/>
                  </a:rPr>
                  <a:t>B</a:t>
                </a:r>
                <a:r>
                  <a:rPr sz="900" spc="-5" dirty="0">
                    <a:latin typeface="Arial"/>
                    <a:cs typeface="Arial"/>
                  </a:rPr>
                  <a:t>O</a:t>
                </a:r>
                <a:r>
                  <a:rPr sz="900" dirty="0">
                    <a:latin typeface="Arial"/>
                    <a:cs typeface="Arial"/>
                  </a:rPr>
                  <a:t>ARD </a:t>
                </a:r>
                <a:r>
                  <a:rPr sz="900" spc="-25" dirty="0">
                    <a:latin typeface="Arial"/>
                    <a:cs typeface="Arial"/>
                  </a:rPr>
                  <a:t> </a:t>
                </a:r>
                <a:r>
                  <a:rPr lang="en-US" sz="900" spc="-25" dirty="0">
                    <a:latin typeface="Arial"/>
                    <a:cs typeface="Arial"/>
                  </a:rPr>
                  <a:t>           </a:t>
                </a:r>
                <a:r>
                  <a:rPr sz="1350" baseline="3086" dirty="0">
                    <a:latin typeface="Arial"/>
                    <a:cs typeface="Arial"/>
                  </a:rPr>
                  <a:t>B</a:t>
                </a:r>
                <a:r>
                  <a:rPr sz="1350" spc="-7" baseline="3086" dirty="0">
                    <a:latin typeface="Arial"/>
                    <a:cs typeface="Arial"/>
                  </a:rPr>
                  <a:t>O</a:t>
                </a:r>
                <a:r>
                  <a:rPr sz="1350" baseline="3086" dirty="0">
                    <a:latin typeface="Arial"/>
                    <a:cs typeface="Arial"/>
                  </a:rPr>
                  <a:t>ARD</a:t>
                </a:r>
              </a:p>
            </p:txBody>
          </p:sp>
        </p:grpSp>
      </p:grpSp>
      <p:sp>
        <p:nvSpPr>
          <p:cNvPr id="97" name="Text Box 76"/>
          <p:cNvSpPr txBox="1">
            <a:spLocks noChangeArrowheads="1"/>
          </p:cNvSpPr>
          <p:nvPr/>
        </p:nvSpPr>
        <p:spPr bwMode="auto">
          <a:xfrm>
            <a:off x="5526641" y="3384192"/>
            <a:ext cx="5650337" cy="2154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800" b="1" dirty="0">
                <a:solidFill>
                  <a:prstClr val="black"/>
                </a:solidFill>
              </a:rPr>
              <a:t>Broadening Opportunities (e.g., ACS, TWI, JCDP/CNODP, Fellowships/Internships); Army/Joint Courses</a:t>
            </a:r>
          </a:p>
        </p:txBody>
      </p:sp>
      <p:sp>
        <p:nvSpPr>
          <p:cNvPr id="98" name="Text Box 65"/>
          <p:cNvSpPr txBox="1">
            <a:spLocks noChangeArrowheads="1"/>
          </p:cNvSpPr>
          <p:nvPr/>
        </p:nvSpPr>
        <p:spPr bwMode="auto">
          <a:xfrm>
            <a:off x="1892936" y="6570110"/>
            <a:ext cx="5160321" cy="2154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 dirty="0">
                <a:solidFill>
                  <a:prstClr val="black"/>
                </a:solidFill>
              </a:rPr>
              <a:t>Master’s Degree in STEM Discipline</a:t>
            </a:r>
          </a:p>
        </p:txBody>
      </p:sp>
      <p:sp>
        <p:nvSpPr>
          <p:cNvPr id="99" name="Text Box 65"/>
          <p:cNvSpPr txBox="1">
            <a:spLocks noChangeArrowheads="1"/>
          </p:cNvSpPr>
          <p:nvPr/>
        </p:nvSpPr>
        <p:spPr bwMode="auto">
          <a:xfrm>
            <a:off x="7127317" y="6570109"/>
            <a:ext cx="4049662" cy="2154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 dirty="0">
                <a:solidFill>
                  <a:prstClr val="black"/>
                </a:solidFill>
              </a:rPr>
              <a:t>Doctorate/Ph.D. in STEM discipline</a:t>
            </a:r>
          </a:p>
        </p:txBody>
      </p:sp>
      <p:sp>
        <p:nvSpPr>
          <p:cNvPr id="95" name="Text Box 67"/>
          <p:cNvSpPr txBox="1">
            <a:spLocks noChangeArrowheads="1"/>
          </p:cNvSpPr>
          <p:nvPr/>
        </p:nvSpPr>
        <p:spPr bwMode="auto">
          <a:xfrm>
            <a:off x="1929104" y="3119621"/>
            <a:ext cx="6652187" cy="23083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00" b="1" dirty="0">
                <a:solidFill>
                  <a:prstClr val="black"/>
                </a:solidFill>
              </a:rPr>
              <a:t>Cyber Mission Forces Training Courses; Electromagnetic Warfare Courses (Joint/Army); 17B CEWO Qualification Course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A62B1A2-FF63-A5FD-3D8E-8714953F79F4}"/>
              </a:ext>
            </a:extLst>
          </p:cNvPr>
          <p:cNvSpPr/>
          <p:nvPr/>
        </p:nvSpPr>
        <p:spPr>
          <a:xfrm>
            <a:off x="2116994" y="2703725"/>
            <a:ext cx="637738" cy="189677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BOLC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E9CEB12-6F28-6620-2182-97A96B6CB5B2}"/>
              </a:ext>
            </a:extLst>
          </p:cNvPr>
          <p:cNvSpPr/>
          <p:nvPr/>
        </p:nvSpPr>
        <p:spPr>
          <a:xfrm>
            <a:off x="3298818" y="2698541"/>
            <a:ext cx="637738" cy="189677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CCC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4CC0649D-D88B-DFF0-F709-70C0A48E987B}"/>
              </a:ext>
            </a:extLst>
          </p:cNvPr>
          <p:cNvSpPr/>
          <p:nvPr/>
        </p:nvSpPr>
        <p:spPr>
          <a:xfrm>
            <a:off x="6013552" y="2694579"/>
            <a:ext cx="637738" cy="1896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ILE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843D33C-BBFE-AD38-50A9-C78D1481CED8}"/>
              </a:ext>
            </a:extLst>
          </p:cNvPr>
          <p:cNvSpPr/>
          <p:nvPr/>
        </p:nvSpPr>
        <p:spPr>
          <a:xfrm>
            <a:off x="6669019" y="2694579"/>
            <a:ext cx="458298" cy="1896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SAMS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533239CB-3DE0-A88E-CEEA-3ACE6F20D938}"/>
              </a:ext>
            </a:extLst>
          </p:cNvPr>
          <p:cNvSpPr/>
          <p:nvPr/>
        </p:nvSpPr>
        <p:spPr>
          <a:xfrm>
            <a:off x="9847752" y="2706610"/>
            <a:ext cx="637738" cy="1896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SSC</a:t>
            </a:r>
          </a:p>
        </p:txBody>
      </p:sp>
      <p:cxnSp>
        <p:nvCxnSpPr>
          <p:cNvPr id="94" name="Connector: Elbow 93">
            <a:extLst>
              <a:ext uri="{FF2B5EF4-FFF2-40B4-BE49-F238E27FC236}">
                <a16:creationId xmlns:a16="http://schemas.microsoft.com/office/drawing/2014/main" id="{7E0D47E5-0A2F-0D38-4EFA-F7178EDE6784}"/>
              </a:ext>
            </a:extLst>
          </p:cNvPr>
          <p:cNvCxnSpPr>
            <a:cxnSpLocks/>
          </p:cNvCxnSpPr>
          <p:nvPr/>
        </p:nvCxnSpPr>
        <p:spPr>
          <a:xfrm rot="16200000" flipH="1">
            <a:off x="8891902" y="1446364"/>
            <a:ext cx="781201" cy="416463"/>
          </a:xfrm>
          <a:prstGeom prst="bentConnector3">
            <a:avLst/>
          </a:prstGeom>
          <a:ln w="9525">
            <a:solidFill>
              <a:schemeClr val="accent6">
                <a:lumMod val="7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EAA1FF7F-98A8-362B-A713-0ACFFB0BBE5F}"/>
              </a:ext>
            </a:extLst>
          </p:cNvPr>
          <p:cNvCxnSpPr>
            <a:cxnSpLocks/>
          </p:cNvCxnSpPr>
          <p:nvPr/>
        </p:nvCxnSpPr>
        <p:spPr>
          <a:xfrm>
            <a:off x="3208337" y="1548096"/>
            <a:ext cx="0" cy="518755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D62AA9BB-21E1-828F-D38E-6F2298F8B552}"/>
              </a:ext>
            </a:extLst>
          </p:cNvPr>
          <p:cNvCxnSpPr/>
          <p:nvPr/>
        </p:nvCxnSpPr>
        <p:spPr>
          <a:xfrm flipH="1">
            <a:off x="5225275" y="1470235"/>
            <a:ext cx="532" cy="574808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5EC08D7D-9166-6AB4-2D68-32790FD1CFB4}"/>
              </a:ext>
            </a:extLst>
          </p:cNvPr>
          <p:cNvCxnSpPr/>
          <p:nvPr/>
        </p:nvCxnSpPr>
        <p:spPr>
          <a:xfrm>
            <a:off x="5683801" y="1477133"/>
            <a:ext cx="931" cy="56791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3879B0B1-C3E4-4A3F-DD8D-43D1F50787DD}"/>
              </a:ext>
            </a:extLst>
          </p:cNvPr>
          <p:cNvCxnSpPr>
            <a:cxnSpLocks/>
          </p:cNvCxnSpPr>
          <p:nvPr/>
        </p:nvCxnSpPr>
        <p:spPr>
          <a:xfrm>
            <a:off x="7582760" y="1284301"/>
            <a:ext cx="0" cy="76074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D6AC5F17-54EF-E9EE-8686-A07BFD497491}"/>
              </a:ext>
            </a:extLst>
          </p:cNvPr>
          <p:cNvCxnSpPr>
            <a:cxnSpLocks/>
          </p:cNvCxnSpPr>
          <p:nvPr/>
        </p:nvCxnSpPr>
        <p:spPr>
          <a:xfrm>
            <a:off x="7978297" y="1284301"/>
            <a:ext cx="0" cy="76074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EBE13D70-F082-4F03-B515-3D8F4970D2C5}"/>
              </a:ext>
            </a:extLst>
          </p:cNvPr>
          <p:cNvCxnSpPr>
            <a:cxnSpLocks/>
          </p:cNvCxnSpPr>
          <p:nvPr/>
        </p:nvCxnSpPr>
        <p:spPr>
          <a:xfrm>
            <a:off x="8244951" y="1614710"/>
            <a:ext cx="0" cy="42752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EB68EC23-E399-03AE-1879-B01871F672A0}"/>
              </a:ext>
            </a:extLst>
          </p:cNvPr>
          <p:cNvCxnSpPr>
            <a:cxnSpLocks/>
          </p:cNvCxnSpPr>
          <p:nvPr/>
        </p:nvCxnSpPr>
        <p:spPr>
          <a:xfrm>
            <a:off x="9979543" y="1667559"/>
            <a:ext cx="0" cy="374671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DE28C742-02D0-29A4-CCE7-5D0998EEC55B}"/>
              </a:ext>
            </a:extLst>
          </p:cNvPr>
          <p:cNvCxnSpPr>
            <a:cxnSpLocks/>
          </p:cNvCxnSpPr>
          <p:nvPr/>
        </p:nvCxnSpPr>
        <p:spPr>
          <a:xfrm>
            <a:off x="9712433" y="1263995"/>
            <a:ext cx="0" cy="78315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042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Content Placeholder 8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8824994"/>
              </p:ext>
            </p:extLst>
          </p:nvPr>
        </p:nvGraphicFramePr>
        <p:xfrm>
          <a:off x="755737" y="2540075"/>
          <a:ext cx="10515630" cy="426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5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6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86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3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09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13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15016">
                <a:tc>
                  <a:txBody>
                    <a:bodyPr/>
                    <a:lstStyle/>
                    <a:p>
                      <a:r>
                        <a:rPr lang="en-US" sz="1000" dirty="0"/>
                        <a:t>Professional</a:t>
                      </a:r>
                      <a:r>
                        <a:rPr lang="en-US" sz="1000" baseline="0" dirty="0"/>
                        <a:t> Military Education (PME)</a:t>
                      </a:r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5016">
                <a:tc>
                  <a:txBody>
                    <a:bodyPr/>
                    <a:lstStyle/>
                    <a:p>
                      <a:r>
                        <a:rPr lang="en-US" sz="1000" dirty="0"/>
                        <a:t>Functional/Add- itional/Combat</a:t>
                      </a:r>
                      <a:r>
                        <a:rPr lang="en-US" sz="1000" baseline="0" dirty="0"/>
                        <a:t> Skills Training</a:t>
                      </a:r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7214">
                <a:tc rowSpan="2">
                  <a:txBody>
                    <a:bodyPr/>
                    <a:lstStyle/>
                    <a:p>
                      <a:r>
                        <a:rPr lang="en-US" sz="1000" b="0" dirty="0"/>
                        <a:t>Assignments </a:t>
                      </a:r>
                    </a:p>
                    <a:p>
                      <a:endParaRPr lang="en-US" sz="1000" b="1" dirty="0"/>
                    </a:p>
                    <a:p>
                      <a:r>
                        <a:rPr lang="en-US" sz="1000" i="1" baseline="0" dirty="0"/>
                        <a:t>Positions listed are not all inclusive; see </a:t>
                      </a:r>
                      <a:br>
                        <a:rPr lang="en-US" sz="1000" i="1" baseline="0" dirty="0"/>
                      </a:br>
                      <a:r>
                        <a:rPr lang="en-US" sz="1000" i="1" baseline="0" dirty="0"/>
                        <a:t>DA PAM 600-3, Cyber Branch, Tables 1 – 9</a:t>
                      </a:r>
                      <a:endParaRPr lang="en-US" sz="1000" i="1" dirty="0"/>
                    </a:p>
                  </a:txBody>
                  <a:tcPr marL="99769" marR="99769"/>
                </a:tc>
                <a:tc rowSpan="2">
                  <a:txBody>
                    <a:bodyPr/>
                    <a:lstStyle/>
                    <a:p>
                      <a:r>
                        <a:rPr lang="en-US" sz="800" dirty="0"/>
                        <a:t>Company XO</a:t>
                      </a:r>
                    </a:p>
                    <a:p>
                      <a:r>
                        <a:rPr lang="en-US" sz="800" dirty="0"/>
                        <a:t>Platoon Leader</a:t>
                      </a:r>
                      <a:br>
                        <a:rPr lang="en-US" sz="800" dirty="0"/>
                      </a:br>
                      <a:r>
                        <a:rPr lang="en-US" sz="800" dirty="0"/>
                        <a:t>Section/Element/Crew Lead</a:t>
                      </a:r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Company Commander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CEWO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Support Team Lead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Mission Element/Section Lead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Analytic Support Officer</a:t>
                      </a:r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Commander (TRP/DET)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BN XO/S3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CEWO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Mission/Support Team Lead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Senior Observer-Controller/Trainer (CTC/MCTP)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BDE Analytic Support Officer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BDE Technical Director</a:t>
                      </a:r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pPr marL="0" lvl="1">
                        <a:defRPr/>
                      </a:pP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BN Commander (CSL)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TF Commander (CMF/CNMF)(CSL)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BDE Dep Commander (post-CSL)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Division CEWO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BDE S3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Mission Team Lead</a:t>
                      </a:r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BDE CDR (CSL)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Corps CEWO (CSL)</a:t>
                      </a:r>
                      <a:b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</a:br>
                      <a: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ACM CY/EW (CSL)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ASCC CEWO</a:t>
                      </a:r>
                      <a:b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</a:br>
                      <a: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Chief of Staff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  (post-CSL)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G3/J3</a:t>
                      </a:r>
                    </a:p>
                  </a:txBody>
                  <a:tcPr marL="99769" marR="9976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3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Career Program Manager (OCC/Cyber School) (post-KD)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Cyber/EW Observer-Controller/Trainer (CTC) (post-KD)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Instructor (Cyber</a:t>
                      </a:r>
                      <a:r>
                        <a:rPr lang="en-US" sz="800" b="0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 School</a:t>
                      </a: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/USMA) (post-KD)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Research Scientist (ACI) (post-KD)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Assistant S3</a:t>
                      </a:r>
                      <a:r>
                        <a:rPr lang="en-US" sz="800" b="0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 (BN/BDE)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Battalion S2/S3 (CTB)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Cyber/CEMA/STO Planner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endParaRPr lang="en-US" sz="800" b="0" i="1" baseline="0" dirty="0">
                        <a:solidFill>
                          <a:prstClr val="black"/>
                        </a:solidFill>
                        <a:cs typeface="Arial" pitchFamily="34" charset="0"/>
                      </a:endParaRPr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Career Manager (HRC ID Branch) (post-KD)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Career Program Manager (OCC) (post-KD)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College Director (Cyber School) (post-KD)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Instructor (Cyber School/USMA/CAC) (post-KD)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Research Scientist (ACI) (post-KD)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BDE Assistant S3</a:t>
                      </a:r>
                      <a:b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</a:b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Mission Mgr/Branch Chief (OCO/DCO/DODIN)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Course Manager (Cyber School)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Corps/EAC CEWO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Cyber/CEMA/Strategy/Policy Planner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Cyber/EW Integrator (CCoE)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EW Operations Planner (JEWC)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SAMS Planner // Army/Joint Staff Officer</a:t>
                      </a:r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pPr marL="0" lvl="1">
                        <a:defRPr/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Assistant ACM Cyber/EW (CCoE) 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CEMA Ops/Training (FORSCOM) Chief, Capabilities Dev. (CCoE) Chief, Info Dominance (HRC)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Chief Research Scientist (ACI) 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College Director (CY SCH)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Corps/ASCC/CCMD CEWO 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Deputy Director (OCC)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Lead Army Analysis/Ops (JEWC) Instructor (CAC/USMA/USN)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J3 Branch Chief (DISA) 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SAMS Planner (pre-KD/CSL)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Senior Training Analyst (HQDA G3)</a:t>
                      </a:r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Asst. CMDT (CY SCH)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  (post-CSL)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Div Chief (DAMO-SO)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  (post-CSL)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CEMA Division Chief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Chief, JCC (CCMD)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CY Outreach (ACI)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Director, G33 (IWOC)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Director, IPE (CCMD) </a:t>
                      </a:r>
                      <a:b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</a:br>
                      <a: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Ops Chief (JFHQ-CY)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Army/Joint Staff</a:t>
                      </a:r>
                    </a:p>
                  </a:txBody>
                  <a:tcPr marL="99769" marR="9976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5016">
                <a:tc>
                  <a:txBody>
                    <a:bodyPr/>
                    <a:lstStyle/>
                    <a:p>
                      <a:r>
                        <a:rPr lang="en-US" sz="1000" dirty="0"/>
                        <a:t>Self</a:t>
                      </a:r>
                      <a:r>
                        <a:rPr lang="en-US" sz="1000" baseline="0" dirty="0"/>
                        <a:t> Development/ Education</a:t>
                      </a:r>
                      <a:endParaRPr lang="en-US" sz="1000" dirty="0"/>
                    </a:p>
                  </a:txBody>
                  <a:tcPr marL="99769" marR="99769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       </a:t>
                      </a:r>
                      <a:endParaRPr lang="en-US" sz="1000" dirty="0"/>
                    </a:p>
                  </a:txBody>
                  <a:tcPr marL="99769" marR="99769"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0" name="Rectangle 99"/>
          <p:cNvSpPr/>
          <p:nvPr/>
        </p:nvSpPr>
        <p:spPr>
          <a:xfrm>
            <a:off x="1892936" y="6299081"/>
            <a:ext cx="9284044" cy="25170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sz="800" dirty="0">
                <a:solidFill>
                  <a:prstClr val="black"/>
                </a:solidFill>
              </a:rPr>
              <a:t>Professional Certifications (CompTIA, EC Council , Cisco, Microsoft, , ISC</a:t>
            </a:r>
            <a:r>
              <a:rPr lang="en-US" sz="800" baseline="30000" dirty="0">
                <a:solidFill>
                  <a:prstClr val="black"/>
                </a:solidFill>
              </a:rPr>
              <a:t>2</a:t>
            </a:r>
            <a:r>
              <a:rPr lang="en-US" sz="800" dirty="0">
                <a:solidFill>
                  <a:prstClr val="black"/>
                </a:solidFill>
              </a:rPr>
              <a:t>, GIA, SANS, OSCP, etc.)</a:t>
            </a:r>
          </a:p>
        </p:txBody>
      </p:sp>
      <p:sp>
        <p:nvSpPr>
          <p:cNvPr id="49" name="Title 48"/>
          <p:cNvSpPr>
            <a:spLocks noGrp="1"/>
          </p:cNvSpPr>
          <p:nvPr>
            <p:ph type="title"/>
          </p:nvPr>
        </p:nvSpPr>
        <p:spPr>
          <a:xfrm>
            <a:off x="0" y="-251164"/>
            <a:ext cx="12192000" cy="1325563"/>
          </a:xfrm>
        </p:spPr>
        <p:txBody>
          <a:bodyPr/>
          <a:lstStyle/>
          <a:p>
            <a:pPr algn="ctr"/>
            <a:r>
              <a:rPr lang="en-US" b="1" dirty="0"/>
              <a:t>17B AC Officer Career Timeline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72372" y="2047971"/>
            <a:ext cx="9941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Years in Service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873701" y="1588123"/>
            <a:ext cx="4395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Rank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875028" y="1016956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Promotion/Selection </a:t>
            </a:r>
          </a:p>
          <a:p>
            <a:r>
              <a:rPr lang="en-US" sz="1000" dirty="0"/>
              <a:t>Board Info</a:t>
            </a:r>
          </a:p>
        </p:txBody>
      </p:sp>
      <p:grpSp>
        <p:nvGrpSpPr>
          <p:cNvPr id="91" name="Group 90"/>
          <p:cNvGrpSpPr/>
          <p:nvPr/>
        </p:nvGrpSpPr>
        <p:grpSpPr>
          <a:xfrm>
            <a:off x="2030975" y="627878"/>
            <a:ext cx="9240392" cy="1917790"/>
            <a:chOff x="1444850" y="608218"/>
            <a:chExt cx="9240392" cy="1917790"/>
          </a:xfrm>
        </p:grpSpPr>
        <p:sp>
          <p:nvSpPr>
            <p:cNvPr id="78" name="object 136"/>
            <p:cNvSpPr txBox="1"/>
            <p:nvPr/>
          </p:nvSpPr>
          <p:spPr>
            <a:xfrm>
              <a:off x="9306327" y="1232401"/>
              <a:ext cx="431920" cy="4154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marR="5080" indent="-1270" algn="ctr">
                <a:lnSpc>
                  <a:spcPct val="100000"/>
                </a:lnSpc>
              </a:pPr>
              <a:r>
                <a:rPr lang="en-US" sz="900" spc="-5" dirty="0">
                  <a:latin typeface="Arial"/>
                  <a:cs typeface="Arial"/>
                </a:rPr>
                <a:t>O-6</a:t>
              </a:r>
            </a:p>
            <a:p>
              <a:pPr marL="12700" marR="5080" indent="-1270" algn="ctr">
                <a:lnSpc>
                  <a:spcPct val="100000"/>
                </a:lnSpc>
              </a:pPr>
              <a:r>
                <a:rPr sz="900" spc="-5" dirty="0">
                  <a:latin typeface="Arial"/>
                  <a:cs typeface="Arial"/>
                </a:rPr>
                <a:t>CS</a:t>
              </a:r>
              <a:r>
                <a:rPr sz="900" dirty="0">
                  <a:latin typeface="Arial"/>
                  <a:cs typeface="Arial"/>
                </a:rPr>
                <a:t>L </a:t>
              </a:r>
              <a:r>
                <a:rPr sz="900" spc="-5" dirty="0">
                  <a:latin typeface="Arial"/>
                  <a:cs typeface="Arial"/>
                </a:rPr>
                <a:t>BOAR</a:t>
              </a:r>
              <a:r>
                <a:rPr sz="900" dirty="0">
                  <a:latin typeface="Arial"/>
                  <a:cs typeface="Arial"/>
                </a:rPr>
                <a:t>D</a:t>
              </a:r>
            </a:p>
          </p:txBody>
        </p:sp>
        <p:grpSp>
          <p:nvGrpSpPr>
            <p:cNvPr id="90" name="Group 89"/>
            <p:cNvGrpSpPr/>
            <p:nvPr/>
          </p:nvGrpSpPr>
          <p:grpSpPr>
            <a:xfrm>
              <a:off x="1444850" y="608218"/>
              <a:ext cx="9240392" cy="1917790"/>
              <a:chOff x="1444850" y="608218"/>
              <a:chExt cx="9240392" cy="1917790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1444850" y="608218"/>
                <a:ext cx="9240392" cy="1917790"/>
                <a:chOff x="1444849" y="599509"/>
                <a:chExt cx="9240392" cy="1917790"/>
              </a:xfrm>
            </p:grpSpPr>
            <p:grpSp>
              <p:nvGrpSpPr>
                <p:cNvPr id="51" name="Group 50"/>
                <p:cNvGrpSpPr/>
                <p:nvPr/>
              </p:nvGrpSpPr>
              <p:grpSpPr>
                <a:xfrm>
                  <a:off x="1444849" y="599509"/>
                  <a:ext cx="9240392" cy="1912870"/>
                  <a:chOff x="1444849" y="599509"/>
                  <a:chExt cx="9240392" cy="1912870"/>
                </a:xfrm>
              </p:grpSpPr>
              <p:sp>
                <p:nvSpPr>
                  <p:cNvPr id="89" name="object 49"/>
                  <p:cNvSpPr/>
                  <p:nvPr/>
                </p:nvSpPr>
                <p:spPr>
                  <a:xfrm>
                    <a:off x="9653317" y="1932722"/>
                    <a:ext cx="266108" cy="28014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304800">
                        <a:moveTo>
                          <a:pt x="0" y="0"/>
                        </a:moveTo>
                        <a:lnTo>
                          <a:pt x="0" y="304800"/>
                        </a:lnTo>
                      </a:path>
                    </a:pathLst>
                  </a:custGeom>
                  <a:ln w="28956">
                    <a:solidFill>
                      <a:srgbClr val="000000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 dirty="0"/>
                  </a:p>
                </p:txBody>
              </p:sp>
              <p:grpSp>
                <p:nvGrpSpPr>
                  <p:cNvPr id="43" name="Group 42"/>
                  <p:cNvGrpSpPr/>
                  <p:nvPr/>
                </p:nvGrpSpPr>
                <p:grpSpPr>
                  <a:xfrm>
                    <a:off x="1444849" y="599509"/>
                    <a:ext cx="9240392" cy="1912870"/>
                    <a:chOff x="1444849" y="-49415"/>
                    <a:chExt cx="9240392" cy="1912870"/>
                  </a:xfrm>
                </p:grpSpPr>
                <p:sp>
                  <p:nvSpPr>
                    <p:cNvPr id="59" name="object 188"/>
                    <p:cNvSpPr/>
                    <p:nvPr/>
                  </p:nvSpPr>
                  <p:spPr>
                    <a:xfrm>
                      <a:off x="1444849" y="900302"/>
                      <a:ext cx="140811" cy="283061"/>
                    </a:xfrm>
                    <a:prstGeom prst="rect">
                      <a:avLst/>
                    </a:prstGeom>
                    <a:blipFill>
                      <a:blip r:embed="rId2" cstate="print"/>
                      <a:stretch>
                        <a:fillRect/>
                      </a:stretch>
                    </a:blipFill>
                  </p:spPr>
                  <p:txBody>
                    <a:bodyPr wrap="square" lIns="0" tIns="0" rIns="0" bIns="0" rtlCol="0"/>
                    <a:lstStyle/>
                    <a:p>
                      <a:endParaRPr dirty="0"/>
                    </a:p>
                  </p:txBody>
                </p:sp>
                <p:sp>
                  <p:nvSpPr>
                    <p:cNvPr id="63" name="object 187"/>
                    <p:cNvSpPr/>
                    <p:nvPr/>
                  </p:nvSpPr>
                  <p:spPr>
                    <a:xfrm>
                      <a:off x="1915445" y="900302"/>
                      <a:ext cx="150261" cy="267818"/>
                    </a:xfrm>
                    <a:prstGeom prst="rect">
                      <a:avLst/>
                    </a:prstGeom>
                    <a:blipFill>
                      <a:blip r:embed="rId3" cstate="print"/>
                      <a:stretch>
                        <a:fillRect/>
                      </a:stretch>
                    </a:blipFill>
                  </p:spPr>
                  <p:txBody>
                    <a:bodyPr wrap="square" lIns="0" tIns="0" rIns="0" bIns="0" rtlCol="0"/>
                    <a:lstStyle/>
                    <a:p>
                      <a:endParaRPr dirty="0"/>
                    </a:p>
                  </p:txBody>
                </p:sp>
                <p:grpSp>
                  <p:nvGrpSpPr>
                    <p:cNvPr id="42" name="Group 41"/>
                    <p:cNvGrpSpPr/>
                    <p:nvPr/>
                  </p:nvGrpSpPr>
                  <p:grpSpPr>
                    <a:xfrm>
                      <a:off x="1476374" y="-49415"/>
                      <a:ext cx="9208867" cy="1912870"/>
                      <a:chOff x="1476374" y="-59245"/>
                      <a:chExt cx="9208867" cy="1912870"/>
                    </a:xfrm>
                  </p:grpSpPr>
                  <p:grpSp>
                    <p:nvGrpSpPr>
                      <p:cNvPr id="40" name="Group 39"/>
                      <p:cNvGrpSpPr/>
                      <p:nvPr/>
                    </p:nvGrpSpPr>
                    <p:grpSpPr>
                      <a:xfrm>
                        <a:off x="1476374" y="-59245"/>
                        <a:ext cx="9208867" cy="1907950"/>
                        <a:chOff x="1476374" y="-59245"/>
                        <a:chExt cx="9208867" cy="1907950"/>
                      </a:xfrm>
                    </p:grpSpPr>
                    <p:grpSp>
                      <p:nvGrpSpPr>
                        <p:cNvPr id="81" name="Group 80"/>
                        <p:cNvGrpSpPr/>
                        <p:nvPr/>
                      </p:nvGrpSpPr>
                      <p:grpSpPr>
                        <a:xfrm>
                          <a:off x="1476374" y="-59245"/>
                          <a:ext cx="9208867" cy="1907950"/>
                          <a:chOff x="2343149" y="-258041"/>
                          <a:chExt cx="9192774" cy="1907950"/>
                        </a:xfrm>
                      </p:grpSpPr>
                      <p:sp>
                        <p:nvSpPr>
                          <p:cNvPr id="37" name="object 40"/>
                          <p:cNvSpPr/>
                          <p:nvPr/>
                        </p:nvSpPr>
                        <p:spPr>
                          <a:xfrm>
                            <a:off x="6436553" y="662177"/>
                            <a:ext cx="295656" cy="316991"/>
                          </a:xfrm>
                          <a:prstGeom prst="rect">
                            <a:avLst/>
                          </a:prstGeom>
                          <a:blipFill>
                            <a:blip r:embed="rId4" cstate="print"/>
                            <a:stretch>
                              <a:fillRect/>
                            </a:stretch>
                          </a:blipFill>
                        </p:spPr>
                        <p:txBody>
                          <a:bodyPr wrap="square" lIns="0" tIns="0" rIns="0" bIns="0" rtlCol="0"/>
                          <a:lstStyle/>
                          <a:p>
                            <a:endParaRPr dirty="0"/>
                          </a:p>
                        </p:txBody>
                      </p:sp>
                      <p:sp>
                        <p:nvSpPr>
                          <p:cNvPr id="38" name="object 41"/>
                          <p:cNvSpPr/>
                          <p:nvPr/>
                        </p:nvSpPr>
                        <p:spPr>
                          <a:xfrm>
                            <a:off x="8721665" y="721614"/>
                            <a:ext cx="292607" cy="269748"/>
                          </a:xfrm>
                          <a:prstGeom prst="rect">
                            <a:avLst/>
                          </a:prstGeom>
                          <a:blipFill>
                            <a:blip r:embed="rId5" cstate="print"/>
                            <a:stretch>
                              <a:fillRect/>
                            </a:stretch>
                          </a:blipFill>
                        </p:spPr>
                        <p:txBody>
                          <a:bodyPr wrap="square" lIns="0" tIns="0" rIns="0" bIns="0" rtlCol="0"/>
                          <a:lstStyle/>
                          <a:p>
                            <a:endParaRPr dirty="0"/>
                          </a:p>
                        </p:txBody>
                      </p:sp>
                      <p:sp>
                        <p:nvSpPr>
                          <p:cNvPr id="39" name="object 42"/>
                          <p:cNvSpPr/>
                          <p:nvPr/>
                        </p:nvSpPr>
                        <p:spPr>
                          <a:xfrm>
                            <a:off x="3614671" y="728792"/>
                            <a:ext cx="196006" cy="230184"/>
                          </a:xfrm>
                          <a:prstGeom prst="rect">
                            <a:avLst/>
                          </a:prstGeom>
                          <a:blipFill>
                            <a:blip r:embed="rId6" cstate="print"/>
                            <a:stretch>
                              <a:fillRect/>
                            </a:stretch>
                          </a:blipFill>
                        </p:spPr>
                        <p:txBody>
                          <a:bodyPr wrap="square" lIns="0" tIns="0" rIns="0" bIns="0" rtlCol="0"/>
                          <a:lstStyle/>
                          <a:p>
                            <a:endParaRPr dirty="0"/>
                          </a:p>
                        </p:txBody>
                      </p:sp>
                      <p:sp>
                        <p:nvSpPr>
                          <p:cNvPr id="41" name="object 81"/>
                          <p:cNvSpPr txBox="1"/>
                          <p:nvPr/>
                        </p:nvSpPr>
                        <p:spPr>
                          <a:xfrm>
                            <a:off x="3276570" y="219928"/>
                            <a:ext cx="431165" cy="276860"/>
                          </a:xfrm>
                          <a:prstGeom prst="rect">
                            <a:avLst/>
                          </a:prstGeom>
                        </p:spPr>
                        <p:txBody>
                          <a:bodyPr vert="horz" wrap="square" lIns="0" tIns="0" rIns="0" bIns="0" rtlCol="0">
                            <a:spAutoFit/>
                          </a:bodyPr>
                          <a:lstStyle/>
                          <a:p>
                            <a:pPr marL="12700" marR="5080" indent="89535">
                              <a:lnSpc>
                                <a:spcPct val="100000"/>
                              </a:lnSpc>
                            </a:pP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CP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T 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BOAR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D</a:t>
                            </a:r>
                          </a:p>
                        </p:txBody>
                      </p:sp>
                      <p:grpSp>
                        <p:nvGrpSpPr>
                          <p:cNvPr id="48" name="Group 47"/>
                          <p:cNvGrpSpPr/>
                          <p:nvPr/>
                        </p:nvGrpSpPr>
                        <p:grpSpPr>
                          <a:xfrm>
                            <a:off x="2343149" y="6996"/>
                            <a:ext cx="9192774" cy="1642913"/>
                            <a:chOff x="2343149" y="-107304"/>
                            <a:chExt cx="9192774" cy="1642913"/>
                          </a:xfrm>
                        </p:grpSpPr>
                        <p:grpSp>
                          <p:nvGrpSpPr>
                            <p:cNvPr id="36" name="Group 35"/>
                            <p:cNvGrpSpPr/>
                            <p:nvPr/>
                          </p:nvGrpSpPr>
                          <p:grpSpPr>
                            <a:xfrm>
                              <a:off x="2343149" y="-107304"/>
                              <a:ext cx="9192774" cy="1642913"/>
                              <a:chOff x="2343149" y="-31104"/>
                              <a:chExt cx="9192774" cy="1642913"/>
                            </a:xfrm>
                          </p:grpSpPr>
                          <p:sp>
                            <p:nvSpPr>
                              <p:cNvPr id="6" name="object 18"/>
                              <p:cNvSpPr/>
                              <p:nvPr/>
                            </p:nvSpPr>
                            <p:spPr>
                              <a:xfrm>
                                <a:off x="2343149" y="1202014"/>
                                <a:ext cx="9192774" cy="45719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w="8467090" h="19685">
                                    <a:moveTo>
                                      <a:pt x="0" y="19685"/>
                                    </a:moveTo>
                                    <a:lnTo>
                                      <a:pt x="8466963" y="0"/>
                                    </a:lnTo>
                                  </a:path>
                                </a:pathLst>
                              </a:custGeom>
                              <a:ln w="28955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7" name="object 26"/>
                              <p:cNvSpPr/>
                              <p:nvPr/>
                            </p:nvSpPr>
                            <p:spPr>
                              <a:xfrm>
                                <a:off x="5801236" y="1027043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8" name="object 27"/>
                              <p:cNvSpPr/>
                              <p:nvPr/>
                            </p:nvSpPr>
                            <p:spPr>
                              <a:xfrm>
                                <a:off x="9610859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9" name="object 28"/>
                              <p:cNvSpPr/>
                              <p:nvPr/>
                            </p:nvSpPr>
                            <p:spPr>
                              <a:xfrm>
                                <a:off x="9275474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0" name="object 29"/>
                              <p:cNvSpPr/>
                              <p:nvPr/>
                            </p:nvSpPr>
                            <p:spPr>
                              <a:xfrm>
                                <a:off x="8981098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1" name="object 30"/>
                              <p:cNvSpPr/>
                              <p:nvPr/>
                            </p:nvSpPr>
                            <p:spPr>
                              <a:xfrm>
                                <a:off x="8598503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2" name="object 31"/>
                              <p:cNvSpPr/>
                              <p:nvPr/>
                            </p:nvSpPr>
                            <p:spPr>
                              <a:xfrm>
                                <a:off x="7796845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3" name="object 32"/>
                              <p:cNvSpPr/>
                              <p:nvPr/>
                            </p:nvSpPr>
                            <p:spPr>
                              <a:xfrm>
                                <a:off x="7399115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4" name="object 33"/>
                              <p:cNvSpPr/>
                              <p:nvPr/>
                            </p:nvSpPr>
                            <p:spPr>
                              <a:xfrm>
                                <a:off x="7004470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5" name="object 34"/>
                              <p:cNvSpPr/>
                              <p:nvPr/>
                            </p:nvSpPr>
                            <p:spPr>
                              <a:xfrm>
                                <a:off x="6629530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6" name="object 36"/>
                              <p:cNvSpPr/>
                              <p:nvPr/>
                            </p:nvSpPr>
                            <p:spPr>
                              <a:xfrm>
                                <a:off x="8180962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7" name="object 37"/>
                              <p:cNvSpPr/>
                              <p:nvPr/>
                            </p:nvSpPr>
                            <p:spPr>
                              <a:xfrm>
                                <a:off x="6210360" y="1027043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8" name="object 49"/>
                              <p:cNvSpPr/>
                              <p:nvPr/>
                            </p:nvSpPr>
                            <p:spPr>
                              <a:xfrm>
                                <a:off x="10191695" y="1028532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9" name="object 71"/>
                              <p:cNvSpPr txBox="1"/>
                              <p:nvPr/>
                            </p:nvSpPr>
                            <p:spPr>
                              <a:xfrm>
                                <a:off x="2939946" y="1396365"/>
                                <a:ext cx="125095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2</a:t>
                                </a:r>
                              </a:p>
                            </p:txBody>
                          </p:sp>
                          <p:sp>
                            <p:nvSpPr>
                              <p:cNvPr id="20" name="object 72"/>
                              <p:cNvSpPr txBox="1"/>
                              <p:nvPr/>
                            </p:nvSpPr>
                            <p:spPr>
                              <a:xfrm>
                                <a:off x="3667295" y="1396365"/>
                                <a:ext cx="125095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4</a:t>
                                </a:r>
                              </a:p>
                            </p:txBody>
                          </p:sp>
                          <p:sp>
                            <p:nvSpPr>
                              <p:cNvPr id="21" name="object 73"/>
                              <p:cNvSpPr txBox="1"/>
                              <p:nvPr/>
                            </p:nvSpPr>
                            <p:spPr>
                              <a:xfrm>
                                <a:off x="4490483" y="1396365"/>
                                <a:ext cx="125095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6</a:t>
                                </a:r>
                              </a:p>
                            </p:txBody>
                          </p:sp>
                          <p:sp>
                            <p:nvSpPr>
                              <p:cNvPr id="22" name="object 74"/>
                              <p:cNvSpPr txBox="1"/>
                              <p:nvPr/>
                            </p:nvSpPr>
                            <p:spPr>
                              <a:xfrm>
                                <a:off x="5316801" y="1396365"/>
                                <a:ext cx="125095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23" name="object 75"/>
                              <p:cNvSpPr txBox="1"/>
                              <p:nvPr/>
                            </p:nvSpPr>
                            <p:spPr>
                              <a:xfrm>
                                <a:off x="6117616" y="1396365"/>
                                <a:ext cx="224154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spc="-5" dirty="0">
                                    <a:latin typeface="Arial"/>
                                    <a:cs typeface="Arial"/>
                                  </a:rPr>
                                  <a:t>1</a:t>
                                </a: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0</a:t>
                                </a:r>
                              </a:p>
                            </p:txBody>
                          </p:sp>
                          <p:sp>
                            <p:nvSpPr>
                              <p:cNvPr id="24" name="object 76"/>
                              <p:cNvSpPr txBox="1"/>
                              <p:nvPr/>
                            </p:nvSpPr>
                            <p:spPr>
                              <a:xfrm>
                                <a:off x="6909947" y="1396365"/>
                                <a:ext cx="224154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spc="-5" dirty="0">
                                    <a:latin typeface="Arial"/>
                                    <a:cs typeface="Arial"/>
                                  </a:rPr>
                                  <a:t>1</a:t>
                                </a: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2</a:t>
                                </a:r>
                              </a:p>
                            </p:txBody>
                          </p:sp>
                          <p:sp>
                            <p:nvSpPr>
                              <p:cNvPr id="25" name="object 77"/>
                              <p:cNvSpPr txBox="1"/>
                              <p:nvPr/>
                            </p:nvSpPr>
                            <p:spPr>
                              <a:xfrm>
                                <a:off x="7693466" y="1396365"/>
                                <a:ext cx="224154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spc="-5" dirty="0">
                                    <a:latin typeface="Arial"/>
                                    <a:cs typeface="Arial"/>
                                  </a:rPr>
                                  <a:t>1</a:t>
                                </a: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4</a:t>
                                </a:r>
                              </a:p>
                            </p:txBody>
                          </p:sp>
                          <p:sp>
                            <p:nvSpPr>
                              <p:cNvPr id="26" name="object 78"/>
                              <p:cNvSpPr txBox="1"/>
                              <p:nvPr/>
                            </p:nvSpPr>
                            <p:spPr>
                              <a:xfrm>
                                <a:off x="8466494" y="1396365"/>
                                <a:ext cx="224154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spc="-5" dirty="0">
                                    <a:latin typeface="Arial"/>
                                    <a:cs typeface="Arial"/>
                                  </a:rPr>
                                  <a:t>1</a:t>
                                </a: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6</a:t>
                                </a:r>
                              </a:p>
                            </p:txBody>
                          </p:sp>
                          <p:sp>
                            <p:nvSpPr>
                              <p:cNvPr id="27" name="object 79"/>
                              <p:cNvSpPr txBox="1"/>
                              <p:nvPr/>
                            </p:nvSpPr>
                            <p:spPr>
                              <a:xfrm>
                                <a:off x="9258049" y="1396365"/>
                                <a:ext cx="224154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18</a:t>
                                </a:r>
                              </a:p>
                            </p:txBody>
                          </p:sp>
                          <p:sp>
                            <p:nvSpPr>
                              <p:cNvPr id="28" name="object 80"/>
                              <p:cNvSpPr txBox="1"/>
                              <p:nvPr/>
                            </p:nvSpPr>
                            <p:spPr>
                              <a:xfrm>
                                <a:off x="9761915" y="1396365"/>
                                <a:ext cx="278765" cy="215444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spc="-5" dirty="0">
                                    <a:latin typeface="Arial"/>
                                    <a:cs typeface="Arial"/>
                                  </a:rPr>
                                  <a:t>2</a:t>
                                </a: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0</a:t>
                                </a:r>
                                <a:endParaRPr sz="900" dirty="0">
                                  <a:latin typeface="Arial"/>
                                  <a:cs typeface="Arial"/>
                                </a:endParaRPr>
                              </a:p>
                            </p:txBody>
                          </p:sp>
                          <p:sp>
                            <p:nvSpPr>
                              <p:cNvPr id="29" name="object 134"/>
                              <p:cNvSpPr/>
                              <p:nvPr/>
                            </p:nvSpPr>
                            <p:spPr>
                              <a:xfrm>
                                <a:off x="9856311" y="-31104"/>
                                <a:ext cx="45639" cy="1414348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1135380">
                                    <a:moveTo>
                                      <a:pt x="0" y="0"/>
                                    </a:moveTo>
                                    <a:lnTo>
                                      <a:pt x="0" y="1135380"/>
                                    </a:lnTo>
                                  </a:path>
                                </a:pathLst>
                              </a:custGeom>
                              <a:ln w="38100">
                                <a:solidFill>
                                  <a:srgbClr val="00B050"/>
                                </a:solidFill>
                                <a:prstDash val="lgDash"/>
                              </a:ln>
                            </p:spPr>
                            <p:style>
                              <a:lnRef idx="1">
                                <a:schemeClr val="accent6"/>
                              </a:lnRef>
                              <a:fillRef idx="0">
                                <a:schemeClr val="accent6"/>
                              </a:fillRef>
                              <a:effectRef idx="0">
                                <a:schemeClr val="accent6"/>
                              </a:effectRef>
                              <a:fontRef idx="minor">
                                <a:schemeClr val="tx1"/>
                              </a:fontRef>
                            </p:style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31" name="object 27"/>
                              <p:cNvSpPr/>
                              <p:nvPr/>
                            </p:nvSpPr>
                            <p:spPr>
                              <a:xfrm>
                                <a:off x="5372102" y="1028532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32" name="object 27"/>
                              <p:cNvSpPr/>
                              <p:nvPr/>
                            </p:nvSpPr>
                            <p:spPr>
                              <a:xfrm>
                                <a:off x="4548903" y="1039235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33" name="object 27"/>
                              <p:cNvSpPr/>
                              <p:nvPr/>
                            </p:nvSpPr>
                            <p:spPr>
                              <a:xfrm>
                                <a:off x="3724607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34" name="object 27"/>
                              <p:cNvSpPr/>
                              <p:nvPr/>
                            </p:nvSpPr>
                            <p:spPr>
                              <a:xfrm>
                                <a:off x="2994301" y="1049868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35" name="object 27"/>
                              <p:cNvSpPr/>
                              <p:nvPr/>
                            </p:nvSpPr>
                            <p:spPr>
                              <a:xfrm>
                                <a:off x="2367660" y="105672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</p:grpSp>
                        <p:sp>
                          <p:nvSpPr>
                            <p:cNvPr id="44" name="object 26"/>
                            <p:cNvSpPr/>
                            <p:nvPr/>
                          </p:nvSpPr>
                          <p:spPr>
                            <a:xfrm>
                              <a:off x="2676375" y="964143"/>
                              <a:ext cx="0" cy="304800"/>
                            </a:xfrm>
                            <a:custGeom>
                              <a:avLst/>
                              <a:gdLst/>
                              <a:ahLst/>
                              <a:cxnLst/>
                              <a:rect l="l" t="t" r="r" b="b"/>
                              <a:pathLst>
                                <a:path h="304800">
                                  <a:moveTo>
                                    <a:pt x="0" y="0"/>
                                  </a:moveTo>
                                  <a:lnTo>
                                    <a:pt x="0" y="304800"/>
                                  </a:lnTo>
                                </a:path>
                              </a:pathLst>
                            </a:custGeom>
                            <a:ln w="28956">
                              <a:solidFill>
                                <a:srgbClr val="000000"/>
                              </a:solidFill>
                            </a:ln>
                          </p:spPr>
                          <p:txBody>
                            <a:bodyPr wrap="square" lIns="0" tIns="0" rIns="0" bIns="0" rtlCol="0"/>
                            <a:lstStyle/>
                            <a:p>
                              <a:endParaRPr dirty="0"/>
                            </a:p>
                          </p:txBody>
                        </p:sp>
                        <p:sp>
                          <p:nvSpPr>
                            <p:cNvPr id="45" name="object 26"/>
                            <p:cNvSpPr/>
                            <p:nvPr/>
                          </p:nvSpPr>
                          <p:spPr>
                            <a:xfrm>
                              <a:off x="3380331" y="971001"/>
                              <a:ext cx="0" cy="304800"/>
                            </a:xfrm>
                            <a:custGeom>
                              <a:avLst/>
                              <a:gdLst/>
                              <a:ahLst/>
                              <a:cxnLst/>
                              <a:rect l="l" t="t" r="r" b="b"/>
                              <a:pathLst>
                                <a:path h="304800">
                                  <a:moveTo>
                                    <a:pt x="0" y="0"/>
                                  </a:moveTo>
                                  <a:lnTo>
                                    <a:pt x="0" y="304800"/>
                                  </a:lnTo>
                                </a:path>
                              </a:pathLst>
                            </a:custGeom>
                            <a:ln w="28956">
                              <a:solidFill>
                                <a:srgbClr val="000000"/>
                              </a:solidFill>
                            </a:ln>
                          </p:spPr>
                          <p:txBody>
                            <a:bodyPr wrap="square" lIns="0" tIns="0" rIns="0" bIns="0" rtlCol="0"/>
                            <a:lstStyle/>
                            <a:p>
                              <a:endParaRPr dirty="0"/>
                            </a:p>
                          </p:txBody>
                        </p:sp>
                        <p:sp>
                          <p:nvSpPr>
                            <p:cNvPr id="46" name="object 26"/>
                            <p:cNvSpPr/>
                            <p:nvPr/>
                          </p:nvSpPr>
                          <p:spPr>
                            <a:xfrm>
                              <a:off x="4119957" y="961476"/>
                              <a:ext cx="0" cy="304800"/>
                            </a:xfrm>
                            <a:custGeom>
                              <a:avLst/>
                              <a:gdLst/>
                              <a:ahLst/>
                              <a:cxnLst/>
                              <a:rect l="l" t="t" r="r" b="b"/>
                              <a:pathLst>
                                <a:path h="304800">
                                  <a:moveTo>
                                    <a:pt x="0" y="0"/>
                                  </a:moveTo>
                                  <a:lnTo>
                                    <a:pt x="0" y="304800"/>
                                  </a:lnTo>
                                </a:path>
                              </a:pathLst>
                            </a:custGeom>
                            <a:ln w="28956">
                              <a:solidFill>
                                <a:srgbClr val="000000"/>
                              </a:solidFill>
                            </a:ln>
                          </p:spPr>
                          <p:txBody>
                            <a:bodyPr wrap="square" lIns="0" tIns="0" rIns="0" bIns="0" rtlCol="0"/>
                            <a:lstStyle/>
                            <a:p>
                              <a:endParaRPr dirty="0"/>
                            </a:p>
                          </p:txBody>
                        </p:sp>
                        <p:sp>
                          <p:nvSpPr>
                            <p:cNvPr id="47" name="object 26"/>
                            <p:cNvSpPr/>
                            <p:nvPr/>
                          </p:nvSpPr>
                          <p:spPr>
                            <a:xfrm>
                              <a:off x="4970345" y="962238"/>
                              <a:ext cx="0" cy="304800"/>
                            </a:xfrm>
                            <a:custGeom>
                              <a:avLst/>
                              <a:gdLst/>
                              <a:ahLst/>
                              <a:cxnLst/>
                              <a:rect l="l" t="t" r="r" b="b"/>
                              <a:pathLst>
                                <a:path h="304800">
                                  <a:moveTo>
                                    <a:pt x="0" y="0"/>
                                  </a:moveTo>
                                  <a:lnTo>
                                    <a:pt x="0" y="304800"/>
                                  </a:lnTo>
                                </a:path>
                              </a:pathLst>
                            </a:custGeom>
                            <a:ln w="28956">
                              <a:solidFill>
                                <a:srgbClr val="000000"/>
                              </a:solidFill>
                            </a:ln>
                          </p:spPr>
                          <p:txBody>
                            <a:bodyPr wrap="square" lIns="0" tIns="0" rIns="0" bIns="0" rtlCol="0"/>
                            <a:lstStyle/>
                            <a:p>
                              <a:endParaRPr dirty="0"/>
                            </a:p>
                          </p:txBody>
                        </p:sp>
                      </p:grpSp>
                      <p:sp>
                        <p:nvSpPr>
                          <p:cNvPr id="56" name="object 84"/>
                          <p:cNvSpPr txBox="1"/>
                          <p:nvPr/>
                        </p:nvSpPr>
                        <p:spPr>
                          <a:xfrm>
                            <a:off x="5263451" y="206623"/>
                            <a:ext cx="1106170" cy="276860"/>
                          </a:xfrm>
                          <a:prstGeom prst="rect">
                            <a:avLst/>
                          </a:prstGeom>
                        </p:spPr>
                        <p:txBody>
                          <a:bodyPr vert="horz" wrap="square" lIns="0" tIns="0" rIns="0" bIns="0" rtlCol="0">
                            <a:spAutoFit/>
                          </a:bodyPr>
                          <a:lstStyle/>
                          <a:p>
                            <a:pPr marL="12700" marR="5080">
                              <a:lnSpc>
                                <a:spcPct val="100000"/>
                              </a:lnSpc>
                              <a:tabLst>
                                <a:tab pos="589915" algn="l"/>
                              </a:tabLst>
                            </a:pP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BZ </a:t>
                            </a:r>
                            <a:r>
                              <a:rPr sz="900" spc="-45" dirty="0">
                                <a:latin typeface="Arial"/>
                                <a:cs typeface="Arial"/>
                              </a:rPr>
                              <a:t>M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AJ </a:t>
                            </a:r>
                            <a:r>
                              <a:rPr sz="900" spc="65" dirty="0">
                                <a:latin typeface="Arial"/>
                                <a:cs typeface="Arial"/>
                              </a:rPr>
                              <a:t> 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PZ </a:t>
                            </a:r>
                            <a:r>
                              <a:rPr sz="900" spc="-45" dirty="0">
                                <a:latin typeface="Arial"/>
                                <a:cs typeface="Arial"/>
                              </a:rPr>
                              <a:t>M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A</a:t>
                            </a:r>
                            <a:r>
                              <a:rPr sz="900" spc="5" dirty="0">
                                <a:latin typeface="Arial"/>
                                <a:cs typeface="Arial"/>
                              </a:rPr>
                              <a:t>J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/ILE B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O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A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R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D	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BO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A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R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D</a:t>
                            </a:r>
                          </a:p>
                        </p:txBody>
                      </p:sp>
                      <p:sp>
                        <p:nvSpPr>
                          <p:cNvPr id="60" name="object 85"/>
                          <p:cNvSpPr txBox="1"/>
                          <p:nvPr/>
                        </p:nvSpPr>
                        <p:spPr>
                          <a:xfrm>
                            <a:off x="7578241" y="70576"/>
                            <a:ext cx="898525" cy="281940"/>
                          </a:xfrm>
                          <a:prstGeom prst="rect">
                            <a:avLst/>
                          </a:prstGeom>
                        </p:spPr>
                        <p:txBody>
                          <a:bodyPr vert="horz" wrap="square" lIns="0" tIns="0" rIns="0" bIns="0" rtlCol="0">
                            <a:spAutoFit/>
                          </a:bodyPr>
                          <a:lstStyle/>
                          <a:p>
                            <a:pPr marL="12700" marR="5080" indent="5715">
                              <a:lnSpc>
                                <a:spcPct val="100000"/>
                              </a:lnSpc>
                            </a:pP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BZ</a:t>
                            </a:r>
                            <a:r>
                              <a:rPr sz="900" spc="-10" dirty="0">
                                <a:latin typeface="Arial"/>
                                <a:cs typeface="Arial"/>
                              </a:rPr>
                              <a:t> 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L</a:t>
                            </a:r>
                            <a:r>
                              <a:rPr sz="900" spc="-25" dirty="0">
                                <a:latin typeface="Arial"/>
                                <a:cs typeface="Arial"/>
                              </a:rPr>
                              <a:t>T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C </a:t>
                            </a:r>
                            <a:r>
                              <a:rPr sz="900" spc="85" dirty="0">
                                <a:latin typeface="Arial"/>
                                <a:cs typeface="Arial"/>
                              </a:rPr>
                              <a:t> </a:t>
                            </a:r>
                            <a:r>
                              <a:rPr sz="1350" spc="-7" baseline="3086" dirty="0">
                                <a:latin typeface="Arial"/>
                                <a:cs typeface="Arial"/>
                              </a:rPr>
                              <a:t>P</a:t>
                            </a:r>
                            <a:r>
                              <a:rPr sz="1350" baseline="3086" dirty="0">
                                <a:latin typeface="Arial"/>
                                <a:cs typeface="Arial"/>
                              </a:rPr>
                              <a:t>Z </a:t>
                            </a:r>
                            <a:r>
                              <a:rPr sz="1350" spc="-104" baseline="3086" dirty="0">
                                <a:latin typeface="Arial"/>
                                <a:cs typeface="Arial"/>
                              </a:rPr>
                              <a:t>L</a:t>
                            </a:r>
                            <a:r>
                              <a:rPr sz="1350" spc="-37" baseline="3086" dirty="0">
                                <a:latin typeface="Arial"/>
                                <a:cs typeface="Arial"/>
                              </a:rPr>
                              <a:t>T</a:t>
                            </a:r>
                            <a:r>
                              <a:rPr sz="1350" baseline="3086" dirty="0">
                                <a:latin typeface="Arial"/>
                                <a:cs typeface="Arial"/>
                              </a:rPr>
                              <a:t>C 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B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O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ARD </a:t>
                            </a:r>
                            <a:r>
                              <a:rPr sz="900" spc="-25" dirty="0">
                                <a:latin typeface="Arial"/>
                                <a:cs typeface="Arial"/>
                              </a:rPr>
                              <a:t> </a:t>
                            </a:r>
                            <a:r>
                              <a:rPr sz="1350" baseline="3086" dirty="0">
                                <a:latin typeface="Arial"/>
                                <a:cs typeface="Arial"/>
                              </a:rPr>
                              <a:t>B</a:t>
                            </a:r>
                            <a:r>
                              <a:rPr sz="1350" spc="-7" baseline="3086" dirty="0">
                                <a:latin typeface="Arial"/>
                                <a:cs typeface="Arial"/>
                              </a:rPr>
                              <a:t>O</a:t>
                            </a:r>
                            <a:r>
                              <a:rPr sz="1350" baseline="3086" dirty="0">
                                <a:latin typeface="Arial"/>
                                <a:cs typeface="Arial"/>
                              </a:rPr>
                              <a:t>ARD</a:t>
                            </a:r>
                          </a:p>
                        </p:txBody>
                      </p:sp>
                      <p:sp>
                        <p:nvSpPr>
                          <p:cNvPr id="64" name="object 136"/>
                          <p:cNvSpPr txBox="1"/>
                          <p:nvPr/>
                        </p:nvSpPr>
                        <p:spPr>
                          <a:xfrm>
                            <a:off x="8309281" y="310941"/>
                            <a:ext cx="431165" cy="415498"/>
                          </a:xfrm>
                          <a:prstGeom prst="rect">
                            <a:avLst/>
                          </a:prstGeom>
                        </p:spPr>
                        <p:txBody>
                          <a:bodyPr vert="horz" wrap="square" lIns="0" tIns="0" rIns="0" bIns="0" rtlCol="0">
                            <a:spAutoFit/>
                          </a:bodyPr>
                          <a:lstStyle/>
                          <a:p>
                            <a:pPr marL="12700" marR="5080" indent="-1270" algn="ctr">
                              <a:lnSpc>
                                <a:spcPct val="100000"/>
                              </a:lnSpc>
                            </a:pPr>
                            <a:r>
                              <a:rPr lang="en-US" sz="900" spc="-5" dirty="0">
                                <a:latin typeface="Arial"/>
                                <a:cs typeface="Arial"/>
                              </a:rPr>
                              <a:t>O-5</a:t>
                            </a:r>
                          </a:p>
                          <a:p>
                            <a:pPr marL="12700" marR="5080" indent="-1270" algn="ctr">
                              <a:lnSpc>
                                <a:spcPct val="100000"/>
                              </a:lnSpc>
                            </a:pP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CS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L 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BOAR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D</a:t>
                            </a:r>
                          </a:p>
                        </p:txBody>
                      </p:sp>
                      <p:sp>
                        <p:nvSpPr>
                          <p:cNvPr id="80" name="object 135"/>
                          <p:cNvSpPr txBox="1"/>
                          <p:nvPr/>
                        </p:nvSpPr>
                        <p:spPr>
                          <a:xfrm>
                            <a:off x="9486261" y="-258041"/>
                            <a:ext cx="760095" cy="276860"/>
                          </a:xfrm>
                          <a:prstGeom prst="rect">
                            <a:avLst/>
                          </a:prstGeom>
                        </p:spPr>
                        <p:txBody>
                          <a:bodyPr vert="horz" wrap="square" lIns="0" tIns="0" rIns="0" bIns="0" rtlCol="0">
                            <a:spAutoFit/>
                          </a:bodyPr>
                          <a:lstStyle/>
                          <a:p>
                            <a:pPr marL="127000" marR="5080" indent="-114300">
                              <a:lnSpc>
                                <a:spcPct val="100000"/>
                              </a:lnSpc>
                            </a:pP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RE</a:t>
                            </a:r>
                            <a:r>
                              <a:rPr sz="900" spc="-25" dirty="0">
                                <a:latin typeface="Arial"/>
                                <a:cs typeface="Arial"/>
                              </a:rPr>
                              <a:t>T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I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RE</a:t>
                            </a:r>
                            <a:r>
                              <a:rPr sz="900" spc="-45" dirty="0">
                                <a:latin typeface="Arial"/>
                                <a:cs typeface="Arial"/>
                              </a:rPr>
                              <a:t>M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ENT ELI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G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IBLE</a:t>
                            </a:r>
                          </a:p>
                        </p:txBody>
                      </p:sp>
                    </p:grpSp>
                    <p:sp>
                      <p:nvSpPr>
                        <p:cNvPr id="67" name="object 183"/>
                        <p:cNvSpPr/>
                        <p:nvPr/>
                      </p:nvSpPr>
                      <p:spPr>
                        <a:xfrm>
                          <a:off x="9516403" y="953147"/>
                          <a:ext cx="420624" cy="237743"/>
                        </a:xfrm>
                        <a:prstGeom prst="rect">
                          <a:avLst/>
                        </a:prstGeom>
                        <a:blipFill>
                          <a:blip r:embed="rId7" cstate="print"/>
                          <a:stretch>
                            <a:fillRect/>
                          </a:stretch>
                        </a:blipFill>
                      </p:spPr>
                      <p:txBody>
                        <a:bodyPr wrap="square" lIns="0" tIns="0" rIns="0" bIns="0" rtlCol="0"/>
                        <a:lstStyle/>
                        <a:p>
                          <a:endParaRPr dirty="0"/>
                        </a:p>
                      </p:txBody>
                    </p:sp>
                  </p:grpSp>
                  <p:sp>
                    <p:nvSpPr>
                      <p:cNvPr id="68" name="object 80"/>
                      <p:cNvSpPr txBox="1"/>
                      <p:nvPr/>
                    </p:nvSpPr>
                    <p:spPr>
                      <a:xfrm>
                        <a:off x="9532476" y="1638181"/>
                        <a:ext cx="279253" cy="215444"/>
                      </a:xfrm>
                      <a:prstGeom prst="rect">
                        <a:avLst/>
                      </a:prstGeom>
                    </p:spPr>
                    <p:txBody>
                      <a:bodyPr vert="horz" wrap="square" lIns="0" tIns="0" rIns="0" bIns="0" rtlCol="0">
                        <a:spAutoFit/>
                      </a:bodyPr>
                      <a:lstStyle/>
                      <a:p>
                        <a:pPr marL="12700">
                          <a:lnSpc>
                            <a:spcPct val="100000"/>
                          </a:lnSpc>
                        </a:pPr>
                        <a:r>
                          <a:rPr sz="1400" spc="-5" dirty="0">
                            <a:latin typeface="Arial"/>
                            <a:cs typeface="Arial"/>
                          </a:rPr>
                          <a:t>2</a:t>
                        </a:r>
                        <a:r>
                          <a:rPr lang="en-US" sz="1400" spc="-5" dirty="0">
                            <a:latin typeface="Arial"/>
                            <a:cs typeface="Arial"/>
                          </a:rPr>
                          <a:t>2</a:t>
                        </a:r>
                        <a:endParaRPr sz="900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</p:grpSp>
            </p:grpSp>
            <p:sp>
              <p:nvSpPr>
                <p:cNvPr id="74" name="object 49"/>
                <p:cNvSpPr/>
                <p:nvPr/>
              </p:nvSpPr>
              <p:spPr>
                <a:xfrm>
                  <a:off x="10002337" y="1942851"/>
                  <a:ext cx="0" cy="304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h="304800">
                      <a:moveTo>
                        <a:pt x="0" y="0"/>
                      </a:moveTo>
                      <a:lnTo>
                        <a:pt x="0" y="304800"/>
                      </a:lnTo>
                    </a:path>
                  </a:pathLst>
                </a:custGeom>
                <a:ln w="28956">
                  <a:solidFill>
                    <a:srgbClr val="000000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 dirty="0"/>
                </a:p>
              </p:txBody>
            </p:sp>
            <p:sp>
              <p:nvSpPr>
                <p:cNvPr id="75" name="object 49"/>
                <p:cNvSpPr/>
                <p:nvPr/>
              </p:nvSpPr>
              <p:spPr>
                <a:xfrm>
                  <a:off x="10312053" y="1908069"/>
                  <a:ext cx="0" cy="304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h="304800">
                      <a:moveTo>
                        <a:pt x="0" y="0"/>
                      </a:moveTo>
                      <a:lnTo>
                        <a:pt x="0" y="304800"/>
                      </a:lnTo>
                    </a:path>
                  </a:pathLst>
                </a:custGeom>
                <a:ln w="28956">
                  <a:solidFill>
                    <a:srgbClr val="000000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 dirty="0"/>
                </a:p>
              </p:txBody>
            </p:sp>
            <p:sp>
              <p:nvSpPr>
                <p:cNvPr id="76" name="object 49"/>
                <p:cNvSpPr/>
                <p:nvPr/>
              </p:nvSpPr>
              <p:spPr>
                <a:xfrm>
                  <a:off x="10685241" y="1895571"/>
                  <a:ext cx="0" cy="304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h="304800">
                      <a:moveTo>
                        <a:pt x="0" y="0"/>
                      </a:moveTo>
                      <a:lnTo>
                        <a:pt x="0" y="304800"/>
                      </a:lnTo>
                    </a:path>
                  </a:pathLst>
                </a:custGeom>
                <a:ln w="28956">
                  <a:solidFill>
                    <a:srgbClr val="000000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 dirty="0"/>
                </a:p>
              </p:txBody>
            </p:sp>
            <p:sp>
              <p:nvSpPr>
                <p:cNvPr id="77" name="object 80"/>
                <p:cNvSpPr txBox="1"/>
                <p:nvPr/>
              </p:nvSpPr>
              <p:spPr>
                <a:xfrm>
                  <a:off x="10225654" y="2301855"/>
                  <a:ext cx="279253" cy="215444"/>
                </a:xfrm>
                <a:prstGeom prst="rect">
                  <a:avLst/>
                </a:prstGeom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pPr marL="12700">
                    <a:lnSpc>
                      <a:spcPct val="100000"/>
                    </a:lnSpc>
                  </a:pPr>
                  <a:r>
                    <a:rPr sz="1400" spc="-5" dirty="0">
                      <a:latin typeface="Arial"/>
                      <a:cs typeface="Arial"/>
                    </a:rPr>
                    <a:t>2</a:t>
                  </a:r>
                  <a:r>
                    <a:rPr lang="en-US" sz="1400" spc="-5" dirty="0">
                      <a:latin typeface="Arial"/>
                      <a:cs typeface="Arial"/>
                    </a:rPr>
                    <a:t>4</a:t>
                  </a:r>
                  <a:endParaRPr sz="900" dirty="0">
                    <a:latin typeface="Arial"/>
                    <a:cs typeface="Arial"/>
                  </a:endParaRPr>
                </a:p>
              </p:txBody>
            </p:sp>
          </p:grpSp>
          <p:sp>
            <p:nvSpPr>
              <p:cNvPr id="82" name="object 85"/>
              <p:cNvSpPr txBox="1"/>
              <p:nvPr/>
            </p:nvSpPr>
            <p:spPr>
              <a:xfrm>
                <a:off x="8303888" y="942878"/>
                <a:ext cx="1217419" cy="276999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 marR="5080" indent="5715">
                  <a:lnSpc>
                    <a:spcPct val="100000"/>
                  </a:lnSpc>
                </a:pPr>
                <a:r>
                  <a:rPr sz="900" dirty="0">
                    <a:latin typeface="Arial"/>
                    <a:cs typeface="Arial"/>
                  </a:rPr>
                  <a:t>BZ</a:t>
                </a:r>
                <a:r>
                  <a:rPr sz="900" spc="-10" dirty="0">
                    <a:latin typeface="Arial"/>
                    <a:cs typeface="Arial"/>
                  </a:rPr>
                  <a:t> </a:t>
                </a:r>
                <a:r>
                  <a:rPr sz="900" dirty="0">
                    <a:latin typeface="Arial"/>
                    <a:cs typeface="Arial"/>
                  </a:rPr>
                  <a:t>C</a:t>
                </a:r>
                <a:r>
                  <a:rPr lang="en-US" sz="900" dirty="0">
                    <a:latin typeface="Arial"/>
                    <a:cs typeface="Arial"/>
                  </a:rPr>
                  <a:t>OL</a:t>
                </a:r>
                <a:r>
                  <a:rPr sz="900" dirty="0">
                    <a:latin typeface="Arial"/>
                    <a:cs typeface="Arial"/>
                  </a:rPr>
                  <a:t> </a:t>
                </a:r>
                <a:r>
                  <a:rPr sz="900" spc="85" dirty="0">
                    <a:latin typeface="Arial"/>
                    <a:cs typeface="Arial"/>
                  </a:rPr>
                  <a:t> </a:t>
                </a:r>
                <a:r>
                  <a:rPr lang="en-US" sz="900" spc="85" dirty="0">
                    <a:latin typeface="Arial"/>
                    <a:cs typeface="Arial"/>
                  </a:rPr>
                  <a:t>       </a:t>
                </a:r>
                <a:r>
                  <a:rPr sz="1350" spc="-7" baseline="3086" dirty="0">
                    <a:latin typeface="Arial"/>
                    <a:cs typeface="Arial"/>
                  </a:rPr>
                  <a:t>P</a:t>
                </a:r>
                <a:r>
                  <a:rPr sz="1350" baseline="3086" dirty="0">
                    <a:latin typeface="Arial"/>
                    <a:cs typeface="Arial"/>
                  </a:rPr>
                  <a:t>Z C</a:t>
                </a:r>
                <a:r>
                  <a:rPr lang="en-US" sz="1350" baseline="3086" dirty="0">
                    <a:latin typeface="Arial"/>
                    <a:cs typeface="Arial"/>
                  </a:rPr>
                  <a:t>OL</a:t>
                </a:r>
                <a:r>
                  <a:rPr sz="1350" baseline="3086" dirty="0">
                    <a:latin typeface="Arial"/>
                    <a:cs typeface="Arial"/>
                  </a:rPr>
                  <a:t> </a:t>
                </a:r>
                <a:r>
                  <a:rPr sz="900" dirty="0">
                    <a:latin typeface="Arial"/>
                    <a:cs typeface="Arial"/>
                  </a:rPr>
                  <a:t>B</a:t>
                </a:r>
                <a:r>
                  <a:rPr sz="900" spc="-5" dirty="0">
                    <a:latin typeface="Arial"/>
                    <a:cs typeface="Arial"/>
                  </a:rPr>
                  <a:t>O</a:t>
                </a:r>
                <a:r>
                  <a:rPr sz="900" dirty="0">
                    <a:latin typeface="Arial"/>
                    <a:cs typeface="Arial"/>
                  </a:rPr>
                  <a:t>ARD </a:t>
                </a:r>
                <a:r>
                  <a:rPr sz="900" spc="-25" dirty="0">
                    <a:latin typeface="Arial"/>
                    <a:cs typeface="Arial"/>
                  </a:rPr>
                  <a:t> </a:t>
                </a:r>
                <a:r>
                  <a:rPr lang="en-US" sz="900" spc="-25" dirty="0">
                    <a:latin typeface="Arial"/>
                    <a:cs typeface="Arial"/>
                  </a:rPr>
                  <a:t>           </a:t>
                </a:r>
                <a:r>
                  <a:rPr sz="1350" baseline="3086" dirty="0">
                    <a:latin typeface="Arial"/>
                    <a:cs typeface="Arial"/>
                  </a:rPr>
                  <a:t>B</a:t>
                </a:r>
                <a:r>
                  <a:rPr sz="1350" spc="-7" baseline="3086" dirty="0">
                    <a:latin typeface="Arial"/>
                    <a:cs typeface="Arial"/>
                  </a:rPr>
                  <a:t>O</a:t>
                </a:r>
                <a:r>
                  <a:rPr sz="1350" baseline="3086" dirty="0">
                    <a:latin typeface="Arial"/>
                    <a:cs typeface="Arial"/>
                  </a:rPr>
                  <a:t>ARD</a:t>
                </a:r>
              </a:p>
            </p:txBody>
          </p:sp>
        </p:grpSp>
      </p:grpSp>
      <p:sp>
        <p:nvSpPr>
          <p:cNvPr id="97" name="Text Box 76"/>
          <p:cNvSpPr txBox="1">
            <a:spLocks noChangeArrowheads="1"/>
          </p:cNvSpPr>
          <p:nvPr/>
        </p:nvSpPr>
        <p:spPr bwMode="auto">
          <a:xfrm>
            <a:off x="5526641" y="3384192"/>
            <a:ext cx="5650337" cy="2154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800" b="1" dirty="0">
                <a:solidFill>
                  <a:prstClr val="black"/>
                </a:solidFill>
              </a:rPr>
              <a:t>Broadening Opportunities (e.g., ACS, TWI, JCDP/CNODP, Fellowships/Internships); Army/Joint Courses</a:t>
            </a:r>
          </a:p>
        </p:txBody>
      </p:sp>
      <p:sp>
        <p:nvSpPr>
          <p:cNvPr id="98" name="Text Box 65"/>
          <p:cNvSpPr txBox="1">
            <a:spLocks noChangeArrowheads="1"/>
          </p:cNvSpPr>
          <p:nvPr/>
        </p:nvSpPr>
        <p:spPr bwMode="auto">
          <a:xfrm>
            <a:off x="1892936" y="6570110"/>
            <a:ext cx="5160321" cy="2154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 dirty="0">
                <a:solidFill>
                  <a:prstClr val="black"/>
                </a:solidFill>
              </a:rPr>
              <a:t>Master’s Degree in STEM Discipline</a:t>
            </a:r>
          </a:p>
        </p:txBody>
      </p:sp>
      <p:sp>
        <p:nvSpPr>
          <p:cNvPr id="99" name="Text Box 65"/>
          <p:cNvSpPr txBox="1">
            <a:spLocks noChangeArrowheads="1"/>
          </p:cNvSpPr>
          <p:nvPr/>
        </p:nvSpPr>
        <p:spPr bwMode="auto">
          <a:xfrm>
            <a:off x="7127317" y="6570109"/>
            <a:ext cx="4049662" cy="2154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 dirty="0">
                <a:solidFill>
                  <a:prstClr val="black"/>
                </a:solidFill>
              </a:rPr>
              <a:t>Doctorate/Ph.D. in STEM discipline</a:t>
            </a:r>
          </a:p>
        </p:txBody>
      </p:sp>
      <p:sp>
        <p:nvSpPr>
          <p:cNvPr id="95" name="Text Box 67"/>
          <p:cNvSpPr txBox="1">
            <a:spLocks noChangeArrowheads="1"/>
          </p:cNvSpPr>
          <p:nvPr/>
        </p:nvSpPr>
        <p:spPr bwMode="auto">
          <a:xfrm>
            <a:off x="1929104" y="3119621"/>
            <a:ext cx="6652187" cy="23083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00" b="1" dirty="0">
                <a:solidFill>
                  <a:prstClr val="black"/>
                </a:solidFill>
              </a:rPr>
              <a:t>Cyber Mission Forces Training Courses; Electromagnetic Warfare Courses (Joint/Army); 17B CEWO Qualification Course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D51C129-81FA-D5CD-0282-5D1AF2758EA3}"/>
              </a:ext>
            </a:extLst>
          </p:cNvPr>
          <p:cNvSpPr/>
          <p:nvPr/>
        </p:nvSpPr>
        <p:spPr>
          <a:xfrm>
            <a:off x="2116994" y="2703725"/>
            <a:ext cx="637738" cy="189677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BOLC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9672133-99E9-B9EC-0FC8-84ED6CAC9E3B}"/>
              </a:ext>
            </a:extLst>
          </p:cNvPr>
          <p:cNvSpPr/>
          <p:nvPr/>
        </p:nvSpPr>
        <p:spPr>
          <a:xfrm>
            <a:off x="3298818" y="2698541"/>
            <a:ext cx="637738" cy="189677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CCC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650C89A8-43E2-A588-6B96-D58270A6CE73}"/>
              </a:ext>
            </a:extLst>
          </p:cNvPr>
          <p:cNvSpPr/>
          <p:nvPr/>
        </p:nvSpPr>
        <p:spPr>
          <a:xfrm>
            <a:off x="6669019" y="2694579"/>
            <a:ext cx="458298" cy="1896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SAMS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E6BA2BD-3219-9AC3-E8A2-AA8BD7124E9F}"/>
              </a:ext>
            </a:extLst>
          </p:cNvPr>
          <p:cNvSpPr/>
          <p:nvPr/>
        </p:nvSpPr>
        <p:spPr>
          <a:xfrm>
            <a:off x="6013552" y="2694579"/>
            <a:ext cx="637738" cy="1896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ILE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E5B90538-EA16-082E-1829-6F1748424A3C}"/>
              </a:ext>
            </a:extLst>
          </p:cNvPr>
          <p:cNvSpPr/>
          <p:nvPr/>
        </p:nvSpPr>
        <p:spPr>
          <a:xfrm>
            <a:off x="9847752" y="2706610"/>
            <a:ext cx="637738" cy="1896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SSC</a:t>
            </a:r>
          </a:p>
        </p:txBody>
      </p:sp>
      <p:cxnSp>
        <p:nvCxnSpPr>
          <p:cNvPr id="118" name="Connector: Elbow 117">
            <a:extLst>
              <a:ext uri="{FF2B5EF4-FFF2-40B4-BE49-F238E27FC236}">
                <a16:creationId xmlns:a16="http://schemas.microsoft.com/office/drawing/2014/main" id="{B22F1ED3-324F-71EC-BBDD-5876EECEC6FE}"/>
              </a:ext>
            </a:extLst>
          </p:cNvPr>
          <p:cNvCxnSpPr>
            <a:cxnSpLocks/>
          </p:cNvCxnSpPr>
          <p:nvPr/>
        </p:nvCxnSpPr>
        <p:spPr>
          <a:xfrm rot="16200000" flipH="1">
            <a:off x="8891902" y="1446364"/>
            <a:ext cx="781201" cy="416463"/>
          </a:xfrm>
          <a:prstGeom prst="bentConnector3">
            <a:avLst/>
          </a:prstGeom>
          <a:ln w="9525">
            <a:solidFill>
              <a:schemeClr val="accent6">
                <a:lumMod val="7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68135E2-BC1F-7723-D91B-F3E6C6AFBC9B}"/>
              </a:ext>
            </a:extLst>
          </p:cNvPr>
          <p:cNvCxnSpPr>
            <a:cxnSpLocks/>
          </p:cNvCxnSpPr>
          <p:nvPr/>
        </p:nvCxnSpPr>
        <p:spPr>
          <a:xfrm>
            <a:off x="3208337" y="1548096"/>
            <a:ext cx="0" cy="518755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6668FE5A-E621-1F44-5D04-03FBC977F78A}"/>
              </a:ext>
            </a:extLst>
          </p:cNvPr>
          <p:cNvCxnSpPr/>
          <p:nvPr/>
        </p:nvCxnSpPr>
        <p:spPr>
          <a:xfrm flipH="1">
            <a:off x="5225275" y="1470235"/>
            <a:ext cx="532" cy="574808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06AC8BE5-1EE3-4017-A7B8-58EB3B6AB570}"/>
              </a:ext>
            </a:extLst>
          </p:cNvPr>
          <p:cNvCxnSpPr/>
          <p:nvPr/>
        </p:nvCxnSpPr>
        <p:spPr>
          <a:xfrm>
            <a:off x="5683801" y="1477133"/>
            <a:ext cx="931" cy="56791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28790CDD-319B-EA9D-BBA0-0ECC52143181}"/>
              </a:ext>
            </a:extLst>
          </p:cNvPr>
          <p:cNvCxnSpPr>
            <a:cxnSpLocks/>
          </p:cNvCxnSpPr>
          <p:nvPr/>
        </p:nvCxnSpPr>
        <p:spPr>
          <a:xfrm>
            <a:off x="7582760" y="1284301"/>
            <a:ext cx="0" cy="76074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F4E7075E-D57B-EE77-6673-EE5124266816}"/>
              </a:ext>
            </a:extLst>
          </p:cNvPr>
          <p:cNvCxnSpPr>
            <a:cxnSpLocks/>
          </p:cNvCxnSpPr>
          <p:nvPr/>
        </p:nvCxnSpPr>
        <p:spPr>
          <a:xfrm>
            <a:off x="7978297" y="1284301"/>
            <a:ext cx="0" cy="76074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DEB4A648-B524-E2A8-2854-43182E120BB8}"/>
              </a:ext>
            </a:extLst>
          </p:cNvPr>
          <p:cNvCxnSpPr>
            <a:cxnSpLocks/>
          </p:cNvCxnSpPr>
          <p:nvPr/>
        </p:nvCxnSpPr>
        <p:spPr>
          <a:xfrm>
            <a:off x="8244951" y="1614710"/>
            <a:ext cx="0" cy="42752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046EF23E-280D-C6D8-6C08-67F8DA8A094A}"/>
              </a:ext>
            </a:extLst>
          </p:cNvPr>
          <p:cNvCxnSpPr>
            <a:cxnSpLocks/>
          </p:cNvCxnSpPr>
          <p:nvPr/>
        </p:nvCxnSpPr>
        <p:spPr>
          <a:xfrm>
            <a:off x="9979543" y="1667559"/>
            <a:ext cx="0" cy="374671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EDB28AD2-00E1-485D-70D8-5362CE897F55}"/>
              </a:ext>
            </a:extLst>
          </p:cNvPr>
          <p:cNvCxnSpPr>
            <a:cxnSpLocks/>
          </p:cNvCxnSpPr>
          <p:nvPr/>
        </p:nvCxnSpPr>
        <p:spPr>
          <a:xfrm>
            <a:off x="9712433" y="1263995"/>
            <a:ext cx="0" cy="78315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0527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Content Placeholder 8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4049798"/>
              </p:ext>
            </p:extLst>
          </p:nvPr>
        </p:nvGraphicFramePr>
        <p:xfrm>
          <a:off x="755737" y="2540075"/>
          <a:ext cx="10515630" cy="426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5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6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86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3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09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13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15016">
                <a:tc>
                  <a:txBody>
                    <a:bodyPr/>
                    <a:lstStyle/>
                    <a:p>
                      <a:r>
                        <a:rPr lang="en-US" sz="1000" dirty="0"/>
                        <a:t>Professional</a:t>
                      </a:r>
                      <a:r>
                        <a:rPr lang="en-US" sz="1000" baseline="0" dirty="0"/>
                        <a:t> Military Education (PME)</a:t>
                      </a:r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5016">
                <a:tc>
                  <a:txBody>
                    <a:bodyPr/>
                    <a:lstStyle/>
                    <a:p>
                      <a:r>
                        <a:rPr lang="en-US" sz="1000" dirty="0"/>
                        <a:t>Functional/Add- itional/Combat</a:t>
                      </a:r>
                      <a:r>
                        <a:rPr lang="en-US" sz="1000" baseline="0" dirty="0"/>
                        <a:t> Skills Training</a:t>
                      </a:r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7214">
                <a:tc rowSpan="2">
                  <a:txBody>
                    <a:bodyPr/>
                    <a:lstStyle/>
                    <a:p>
                      <a:r>
                        <a:rPr lang="en-US" sz="1000" b="0" dirty="0"/>
                        <a:t>Assignments </a:t>
                      </a:r>
                    </a:p>
                    <a:p>
                      <a:endParaRPr lang="en-US" sz="1000" b="1" dirty="0"/>
                    </a:p>
                    <a:p>
                      <a:r>
                        <a:rPr lang="en-US" sz="1000" i="1" baseline="0" dirty="0"/>
                        <a:t>Positions listed are not all inclusive; see </a:t>
                      </a:r>
                      <a:br>
                        <a:rPr lang="en-US" sz="1000" i="1" baseline="0" dirty="0"/>
                      </a:br>
                      <a:r>
                        <a:rPr lang="en-US" sz="1000" i="1" baseline="0" dirty="0"/>
                        <a:t>DA PAM 600-3, Cyber Branch, Tables 1 – 14</a:t>
                      </a:r>
                      <a:endParaRPr lang="en-US" sz="1000" i="1" dirty="0"/>
                    </a:p>
                  </a:txBody>
                  <a:tcPr marL="99769" marR="99769"/>
                </a:tc>
                <a:tc rowSpan="2">
                  <a:txBody>
                    <a:bodyPr/>
                    <a:lstStyle/>
                    <a:p>
                      <a:r>
                        <a:rPr lang="en-US" sz="800" dirty="0"/>
                        <a:t>Executive Officer</a:t>
                      </a:r>
                    </a:p>
                    <a:p>
                      <a:r>
                        <a:rPr lang="en-US" sz="800" dirty="0"/>
                        <a:t>Platoon Leader</a:t>
                      </a:r>
                    </a:p>
                    <a:p>
                      <a:r>
                        <a:rPr lang="en-US" sz="800" dirty="0"/>
                        <a:t>CEWO</a:t>
                      </a:r>
                    </a:p>
                    <a:p>
                      <a:r>
                        <a:rPr lang="en-US" sz="800" dirty="0"/>
                        <a:t>Cyber/EW/CEMA Planner</a:t>
                      </a:r>
                      <a:br>
                        <a:rPr lang="en-US" sz="800" dirty="0"/>
                      </a:br>
                      <a:r>
                        <a:rPr lang="en-US" sz="800" dirty="0"/>
                        <a:t>Section/Element/Crew Lead</a:t>
                      </a:r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Commander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CEWO (BDE)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Team Lead (CSC/CWC)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Mission Element/Section Lead</a:t>
                      </a:r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Commander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BN XO/S3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CEWO (BDE/DIV)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Senior Observer-Controller/Trainer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Team Lead/Chief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Technical Director</a:t>
                      </a:r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pPr marL="0" lvl="1">
                        <a:defRPr/>
                      </a:pP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Commander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Deputy Commander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CEWO (DIV)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BDE XO/S3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Mission Leader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Team Chief/Lead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Technical Director</a:t>
                      </a:r>
                      <a:endParaRPr lang="en-US" sz="800" b="1" dirty="0">
                        <a:solidFill>
                          <a:prstClr val="black"/>
                        </a:solidFill>
                        <a:cs typeface="Arial" pitchFamily="34" charset="0"/>
                      </a:endParaRPr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Commander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CEWO (Corps/EAC)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Chief of Staff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G3/J3</a:t>
                      </a:r>
                    </a:p>
                  </a:txBody>
                  <a:tcPr marL="99769" marR="9976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3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Assistant S3 (BN/BDE)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Battle Captain / Watch Officer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Branch Chief / Mission Manager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Cyber/EW/CEMA/STO Planner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Cyber Training/Exercises Officer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Effects Assessment Officer 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Evaluation Concepts Officer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Instructor / Course Manager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Observer-Controller/Trainer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Total Force Integrator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endParaRPr lang="en-US" sz="800" b="0" i="1" baseline="0" dirty="0">
                        <a:solidFill>
                          <a:prstClr val="black"/>
                        </a:solidFill>
                        <a:cs typeface="Arial" pitchFamily="34" charset="0"/>
                      </a:endParaRPr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Assistant S3 (BDE)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Battle Captain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Branch Chief / Mission Manager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Instructor / Course Manager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Cyber Integration Lead/Ops Chief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Cyber/EW/CEMA/STO/SAMS/Strat/Policy Planner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Senior Fires Officer/Joint Plans Analyst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Watch Officer/Chief</a:t>
                      </a:r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pPr marL="0" lvl="1">
                        <a:defRPr/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Battle Captain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Branch/Division/Dept Chief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Instructor / Course Manager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Joint Cyberspace Analyst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Cyber/EW/CEMA/STO Planner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SAMS/Strategy/Policy Planner</a:t>
                      </a:r>
                    </a:p>
                    <a:p>
                      <a:pPr marL="0" lvl="1">
                        <a:defRPr/>
                      </a:pPr>
                      <a:endParaRPr lang="en-US" sz="800" b="0" dirty="0">
                        <a:solidFill>
                          <a:prstClr val="black"/>
                        </a:solidFill>
                        <a:cs typeface="Arial" pitchFamily="34" charset="0"/>
                      </a:endParaRPr>
                    </a:p>
                    <a:p>
                      <a:pPr marL="0" lvl="1">
                        <a:defRPr/>
                      </a:pPr>
                      <a:endParaRPr lang="en-US" sz="800" b="0" dirty="0">
                        <a:solidFill>
                          <a:prstClr val="black"/>
                        </a:solidFill>
                        <a:cs typeface="Arial" pitchFamily="34" charset="0"/>
                      </a:endParaRPr>
                    </a:p>
                    <a:p>
                      <a:pPr marL="0" lvl="1">
                        <a:defRPr/>
                      </a:pPr>
                      <a:endParaRPr lang="en-US" sz="800" b="0" dirty="0">
                        <a:solidFill>
                          <a:prstClr val="black"/>
                        </a:solidFill>
                        <a:cs typeface="Arial" pitchFamily="34" charset="0"/>
                      </a:endParaRPr>
                    </a:p>
                    <a:p>
                      <a:pPr marL="0" lvl="1">
                        <a:defRPr/>
                      </a:pPr>
                      <a:endParaRPr lang="en-US" sz="800" b="0" dirty="0">
                        <a:solidFill>
                          <a:prstClr val="black"/>
                        </a:solidFill>
                        <a:cs typeface="Arial" pitchFamily="34" charset="0"/>
                      </a:endParaRPr>
                    </a:p>
                    <a:p>
                      <a:pPr marL="0" lvl="1">
                        <a:defRPr/>
                      </a:pPr>
                      <a:endParaRPr lang="en-US" sz="800" b="0" dirty="0">
                        <a:solidFill>
                          <a:prstClr val="black"/>
                        </a:solidFill>
                        <a:cs typeface="Arial" pitchFamily="34" charset="0"/>
                      </a:endParaRPr>
                    </a:p>
                    <a:p>
                      <a:pPr marL="0" lvl="1">
                        <a:defRPr/>
                      </a:pPr>
                      <a:endParaRPr lang="en-US" sz="800" b="0" dirty="0">
                        <a:solidFill>
                          <a:prstClr val="black"/>
                        </a:solidFill>
                        <a:cs typeface="Arial" pitchFamily="34" charset="0"/>
                      </a:endParaRPr>
                    </a:p>
                    <a:p>
                      <a:pPr marL="0" lvl="1">
                        <a:defRPr/>
                      </a:pPr>
                      <a:endParaRPr lang="en-US" sz="800" b="0" dirty="0">
                        <a:solidFill>
                          <a:prstClr val="black"/>
                        </a:solidFill>
                        <a:cs typeface="Arial" pitchFamily="34" charset="0"/>
                      </a:endParaRPr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Director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Dept Chief/Lead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Division Chief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Army/Joint Staff</a:t>
                      </a:r>
                    </a:p>
                  </a:txBody>
                  <a:tcPr marL="99769" marR="9976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5016">
                <a:tc>
                  <a:txBody>
                    <a:bodyPr/>
                    <a:lstStyle/>
                    <a:p>
                      <a:r>
                        <a:rPr lang="en-US" sz="1000" dirty="0"/>
                        <a:t>Self</a:t>
                      </a:r>
                      <a:r>
                        <a:rPr lang="en-US" sz="1000" baseline="0" dirty="0"/>
                        <a:t> Development/ Education</a:t>
                      </a:r>
                      <a:endParaRPr lang="en-US" sz="1000" dirty="0"/>
                    </a:p>
                  </a:txBody>
                  <a:tcPr marL="99769" marR="99769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       </a:t>
                      </a:r>
                      <a:endParaRPr lang="en-US" sz="1000" dirty="0"/>
                    </a:p>
                  </a:txBody>
                  <a:tcPr marL="99769" marR="99769"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0" name="Rectangle 99"/>
          <p:cNvSpPr/>
          <p:nvPr/>
        </p:nvSpPr>
        <p:spPr>
          <a:xfrm>
            <a:off x="1892936" y="6299081"/>
            <a:ext cx="9284044" cy="25170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sz="800" dirty="0">
                <a:solidFill>
                  <a:prstClr val="black"/>
                </a:solidFill>
              </a:rPr>
              <a:t>Professional Certifications (CompTIA, EC Council , Cisco, Microsoft, , ISC</a:t>
            </a:r>
            <a:r>
              <a:rPr lang="en-US" sz="800" baseline="30000" dirty="0">
                <a:solidFill>
                  <a:prstClr val="black"/>
                </a:solidFill>
              </a:rPr>
              <a:t>2</a:t>
            </a:r>
            <a:r>
              <a:rPr lang="en-US" sz="800" dirty="0">
                <a:solidFill>
                  <a:prstClr val="black"/>
                </a:solidFill>
              </a:rPr>
              <a:t>, GIA, SANS, OSCP, etc.)</a:t>
            </a:r>
          </a:p>
        </p:txBody>
      </p:sp>
      <p:sp>
        <p:nvSpPr>
          <p:cNvPr id="49" name="Title 48"/>
          <p:cNvSpPr>
            <a:spLocks noGrp="1"/>
          </p:cNvSpPr>
          <p:nvPr>
            <p:ph type="title"/>
          </p:nvPr>
        </p:nvSpPr>
        <p:spPr>
          <a:xfrm>
            <a:off x="0" y="-251164"/>
            <a:ext cx="12192000" cy="1325563"/>
          </a:xfrm>
        </p:spPr>
        <p:txBody>
          <a:bodyPr/>
          <a:lstStyle/>
          <a:p>
            <a:pPr algn="ctr"/>
            <a:r>
              <a:rPr lang="en-US" b="1" dirty="0"/>
              <a:t>17B RC Officer Career Timeline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72372" y="2047971"/>
            <a:ext cx="9941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Years in Service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873701" y="1588123"/>
            <a:ext cx="4395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Rank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875028" y="1016956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Promotion/Selection </a:t>
            </a:r>
          </a:p>
          <a:p>
            <a:r>
              <a:rPr lang="en-US" sz="1000" dirty="0"/>
              <a:t>Board Info</a:t>
            </a:r>
          </a:p>
        </p:txBody>
      </p:sp>
      <p:grpSp>
        <p:nvGrpSpPr>
          <p:cNvPr id="91" name="Group 90"/>
          <p:cNvGrpSpPr/>
          <p:nvPr/>
        </p:nvGrpSpPr>
        <p:grpSpPr>
          <a:xfrm>
            <a:off x="2030975" y="627878"/>
            <a:ext cx="9240392" cy="1917790"/>
            <a:chOff x="1444850" y="608218"/>
            <a:chExt cx="9240392" cy="1917790"/>
          </a:xfrm>
        </p:grpSpPr>
        <p:sp>
          <p:nvSpPr>
            <p:cNvPr id="78" name="object 136"/>
            <p:cNvSpPr txBox="1"/>
            <p:nvPr/>
          </p:nvSpPr>
          <p:spPr>
            <a:xfrm>
              <a:off x="9306327" y="1232401"/>
              <a:ext cx="431920" cy="4154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marR="5080" indent="-1270" algn="ctr">
                <a:lnSpc>
                  <a:spcPct val="100000"/>
                </a:lnSpc>
              </a:pPr>
              <a:r>
                <a:rPr lang="en-US" sz="900" spc="-5" dirty="0">
                  <a:latin typeface="Arial"/>
                  <a:cs typeface="Arial"/>
                </a:rPr>
                <a:t>O-6</a:t>
              </a:r>
            </a:p>
            <a:p>
              <a:pPr marL="12700" marR="5080" indent="-1270" algn="ctr">
                <a:lnSpc>
                  <a:spcPct val="100000"/>
                </a:lnSpc>
              </a:pPr>
              <a:r>
                <a:rPr sz="900" spc="-5" dirty="0">
                  <a:latin typeface="Arial"/>
                  <a:cs typeface="Arial"/>
                </a:rPr>
                <a:t>CS</a:t>
              </a:r>
              <a:r>
                <a:rPr sz="900" dirty="0">
                  <a:latin typeface="Arial"/>
                  <a:cs typeface="Arial"/>
                </a:rPr>
                <a:t>L </a:t>
              </a:r>
              <a:r>
                <a:rPr sz="900" spc="-5" dirty="0">
                  <a:latin typeface="Arial"/>
                  <a:cs typeface="Arial"/>
                </a:rPr>
                <a:t>BOAR</a:t>
              </a:r>
              <a:r>
                <a:rPr sz="900" dirty="0">
                  <a:latin typeface="Arial"/>
                  <a:cs typeface="Arial"/>
                </a:rPr>
                <a:t>D</a:t>
              </a:r>
            </a:p>
          </p:txBody>
        </p:sp>
        <p:grpSp>
          <p:nvGrpSpPr>
            <p:cNvPr id="90" name="Group 89"/>
            <p:cNvGrpSpPr/>
            <p:nvPr/>
          </p:nvGrpSpPr>
          <p:grpSpPr>
            <a:xfrm>
              <a:off x="1444850" y="608218"/>
              <a:ext cx="9240392" cy="1917790"/>
              <a:chOff x="1444850" y="608218"/>
              <a:chExt cx="9240392" cy="1917790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1444850" y="608218"/>
                <a:ext cx="9240392" cy="1917790"/>
                <a:chOff x="1444849" y="599509"/>
                <a:chExt cx="9240392" cy="1917790"/>
              </a:xfrm>
            </p:grpSpPr>
            <p:grpSp>
              <p:nvGrpSpPr>
                <p:cNvPr id="51" name="Group 50"/>
                <p:cNvGrpSpPr/>
                <p:nvPr/>
              </p:nvGrpSpPr>
              <p:grpSpPr>
                <a:xfrm>
                  <a:off x="1444849" y="599509"/>
                  <a:ext cx="9240392" cy="1912870"/>
                  <a:chOff x="1444849" y="599509"/>
                  <a:chExt cx="9240392" cy="1912870"/>
                </a:xfrm>
              </p:grpSpPr>
              <p:sp>
                <p:nvSpPr>
                  <p:cNvPr id="89" name="object 49"/>
                  <p:cNvSpPr/>
                  <p:nvPr/>
                </p:nvSpPr>
                <p:spPr>
                  <a:xfrm>
                    <a:off x="9653317" y="1932722"/>
                    <a:ext cx="266108" cy="28014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304800">
                        <a:moveTo>
                          <a:pt x="0" y="0"/>
                        </a:moveTo>
                        <a:lnTo>
                          <a:pt x="0" y="304800"/>
                        </a:lnTo>
                      </a:path>
                    </a:pathLst>
                  </a:custGeom>
                  <a:ln w="28956">
                    <a:solidFill>
                      <a:srgbClr val="000000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 dirty="0"/>
                  </a:p>
                </p:txBody>
              </p:sp>
              <p:grpSp>
                <p:nvGrpSpPr>
                  <p:cNvPr id="43" name="Group 42"/>
                  <p:cNvGrpSpPr/>
                  <p:nvPr/>
                </p:nvGrpSpPr>
                <p:grpSpPr>
                  <a:xfrm>
                    <a:off x="1444849" y="599509"/>
                    <a:ext cx="9240392" cy="1912870"/>
                    <a:chOff x="1444849" y="-49415"/>
                    <a:chExt cx="9240392" cy="1912870"/>
                  </a:xfrm>
                </p:grpSpPr>
                <p:sp>
                  <p:nvSpPr>
                    <p:cNvPr id="59" name="object 188"/>
                    <p:cNvSpPr/>
                    <p:nvPr/>
                  </p:nvSpPr>
                  <p:spPr>
                    <a:xfrm>
                      <a:off x="1444849" y="900302"/>
                      <a:ext cx="140811" cy="283061"/>
                    </a:xfrm>
                    <a:prstGeom prst="rect">
                      <a:avLst/>
                    </a:prstGeom>
                    <a:blipFill>
                      <a:blip r:embed="rId2" cstate="print"/>
                      <a:stretch>
                        <a:fillRect/>
                      </a:stretch>
                    </a:blipFill>
                  </p:spPr>
                  <p:txBody>
                    <a:bodyPr wrap="square" lIns="0" tIns="0" rIns="0" bIns="0" rtlCol="0"/>
                    <a:lstStyle/>
                    <a:p>
                      <a:endParaRPr dirty="0"/>
                    </a:p>
                  </p:txBody>
                </p:sp>
                <p:sp>
                  <p:nvSpPr>
                    <p:cNvPr id="63" name="object 187"/>
                    <p:cNvSpPr/>
                    <p:nvPr/>
                  </p:nvSpPr>
                  <p:spPr>
                    <a:xfrm>
                      <a:off x="1915445" y="900302"/>
                      <a:ext cx="150261" cy="267818"/>
                    </a:xfrm>
                    <a:prstGeom prst="rect">
                      <a:avLst/>
                    </a:prstGeom>
                    <a:blipFill>
                      <a:blip r:embed="rId3" cstate="print"/>
                      <a:stretch>
                        <a:fillRect/>
                      </a:stretch>
                    </a:blipFill>
                  </p:spPr>
                  <p:txBody>
                    <a:bodyPr wrap="square" lIns="0" tIns="0" rIns="0" bIns="0" rtlCol="0"/>
                    <a:lstStyle/>
                    <a:p>
                      <a:endParaRPr dirty="0"/>
                    </a:p>
                  </p:txBody>
                </p:sp>
                <p:grpSp>
                  <p:nvGrpSpPr>
                    <p:cNvPr id="42" name="Group 41"/>
                    <p:cNvGrpSpPr/>
                    <p:nvPr/>
                  </p:nvGrpSpPr>
                  <p:grpSpPr>
                    <a:xfrm>
                      <a:off x="1476374" y="-49415"/>
                      <a:ext cx="9208867" cy="1912870"/>
                      <a:chOff x="1476374" y="-59245"/>
                      <a:chExt cx="9208867" cy="1912870"/>
                    </a:xfrm>
                  </p:grpSpPr>
                  <p:grpSp>
                    <p:nvGrpSpPr>
                      <p:cNvPr id="40" name="Group 39"/>
                      <p:cNvGrpSpPr/>
                      <p:nvPr/>
                    </p:nvGrpSpPr>
                    <p:grpSpPr>
                      <a:xfrm>
                        <a:off x="1476374" y="-59245"/>
                        <a:ext cx="9208867" cy="1907950"/>
                        <a:chOff x="1476374" y="-59245"/>
                        <a:chExt cx="9208867" cy="1907950"/>
                      </a:xfrm>
                    </p:grpSpPr>
                    <p:grpSp>
                      <p:nvGrpSpPr>
                        <p:cNvPr id="81" name="Group 80"/>
                        <p:cNvGrpSpPr/>
                        <p:nvPr/>
                      </p:nvGrpSpPr>
                      <p:grpSpPr>
                        <a:xfrm>
                          <a:off x="1476374" y="-59245"/>
                          <a:ext cx="9208867" cy="1907950"/>
                          <a:chOff x="2343149" y="-258041"/>
                          <a:chExt cx="9192774" cy="1907950"/>
                        </a:xfrm>
                      </p:grpSpPr>
                      <p:sp>
                        <p:nvSpPr>
                          <p:cNvPr id="37" name="object 40"/>
                          <p:cNvSpPr/>
                          <p:nvPr/>
                        </p:nvSpPr>
                        <p:spPr>
                          <a:xfrm>
                            <a:off x="6436553" y="662177"/>
                            <a:ext cx="295656" cy="316991"/>
                          </a:xfrm>
                          <a:prstGeom prst="rect">
                            <a:avLst/>
                          </a:prstGeom>
                          <a:blipFill>
                            <a:blip r:embed="rId4" cstate="print"/>
                            <a:stretch>
                              <a:fillRect/>
                            </a:stretch>
                          </a:blipFill>
                        </p:spPr>
                        <p:txBody>
                          <a:bodyPr wrap="square" lIns="0" tIns="0" rIns="0" bIns="0" rtlCol="0"/>
                          <a:lstStyle/>
                          <a:p>
                            <a:endParaRPr dirty="0"/>
                          </a:p>
                        </p:txBody>
                      </p:sp>
                      <p:sp>
                        <p:nvSpPr>
                          <p:cNvPr id="38" name="object 41"/>
                          <p:cNvSpPr/>
                          <p:nvPr/>
                        </p:nvSpPr>
                        <p:spPr>
                          <a:xfrm>
                            <a:off x="8721665" y="721614"/>
                            <a:ext cx="292607" cy="269748"/>
                          </a:xfrm>
                          <a:prstGeom prst="rect">
                            <a:avLst/>
                          </a:prstGeom>
                          <a:blipFill>
                            <a:blip r:embed="rId5" cstate="print"/>
                            <a:stretch>
                              <a:fillRect/>
                            </a:stretch>
                          </a:blipFill>
                        </p:spPr>
                        <p:txBody>
                          <a:bodyPr wrap="square" lIns="0" tIns="0" rIns="0" bIns="0" rtlCol="0"/>
                          <a:lstStyle/>
                          <a:p>
                            <a:endParaRPr dirty="0"/>
                          </a:p>
                        </p:txBody>
                      </p:sp>
                      <p:sp>
                        <p:nvSpPr>
                          <p:cNvPr id="39" name="object 42"/>
                          <p:cNvSpPr/>
                          <p:nvPr/>
                        </p:nvSpPr>
                        <p:spPr>
                          <a:xfrm>
                            <a:off x="3614671" y="728792"/>
                            <a:ext cx="196006" cy="230184"/>
                          </a:xfrm>
                          <a:prstGeom prst="rect">
                            <a:avLst/>
                          </a:prstGeom>
                          <a:blipFill>
                            <a:blip r:embed="rId6" cstate="print"/>
                            <a:stretch>
                              <a:fillRect/>
                            </a:stretch>
                          </a:blipFill>
                        </p:spPr>
                        <p:txBody>
                          <a:bodyPr wrap="square" lIns="0" tIns="0" rIns="0" bIns="0" rtlCol="0"/>
                          <a:lstStyle/>
                          <a:p>
                            <a:endParaRPr dirty="0"/>
                          </a:p>
                        </p:txBody>
                      </p:sp>
                      <p:sp>
                        <p:nvSpPr>
                          <p:cNvPr id="41" name="object 81"/>
                          <p:cNvSpPr txBox="1"/>
                          <p:nvPr/>
                        </p:nvSpPr>
                        <p:spPr>
                          <a:xfrm>
                            <a:off x="3276570" y="219928"/>
                            <a:ext cx="431165" cy="276860"/>
                          </a:xfrm>
                          <a:prstGeom prst="rect">
                            <a:avLst/>
                          </a:prstGeom>
                        </p:spPr>
                        <p:txBody>
                          <a:bodyPr vert="horz" wrap="square" lIns="0" tIns="0" rIns="0" bIns="0" rtlCol="0">
                            <a:spAutoFit/>
                          </a:bodyPr>
                          <a:lstStyle/>
                          <a:p>
                            <a:pPr marL="12700" marR="5080" indent="89535">
                              <a:lnSpc>
                                <a:spcPct val="100000"/>
                              </a:lnSpc>
                            </a:pP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CP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T 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BOAR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D</a:t>
                            </a:r>
                          </a:p>
                        </p:txBody>
                      </p:sp>
                      <p:grpSp>
                        <p:nvGrpSpPr>
                          <p:cNvPr id="48" name="Group 47"/>
                          <p:cNvGrpSpPr/>
                          <p:nvPr/>
                        </p:nvGrpSpPr>
                        <p:grpSpPr>
                          <a:xfrm>
                            <a:off x="2343149" y="6996"/>
                            <a:ext cx="9192774" cy="1642913"/>
                            <a:chOff x="2343149" y="-107304"/>
                            <a:chExt cx="9192774" cy="1642913"/>
                          </a:xfrm>
                        </p:grpSpPr>
                        <p:grpSp>
                          <p:nvGrpSpPr>
                            <p:cNvPr id="36" name="Group 35"/>
                            <p:cNvGrpSpPr/>
                            <p:nvPr/>
                          </p:nvGrpSpPr>
                          <p:grpSpPr>
                            <a:xfrm>
                              <a:off x="2343149" y="-107304"/>
                              <a:ext cx="9192774" cy="1642913"/>
                              <a:chOff x="2343149" y="-31104"/>
                              <a:chExt cx="9192774" cy="1642913"/>
                            </a:xfrm>
                          </p:grpSpPr>
                          <p:sp>
                            <p:nvSpPr>
                              <p:cNvPr id="6" name="object 18"/>
                              <p:cNvSpPr/>
                              <p:nvPr/>
                            </p:nvSpPr>
                            <p:spPr>
                              <a:xfrm>
                                <a:off x="2343149" y="1202014"/>
                                <a:ext cx="9192774" cy="45719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w="8467090" h="19685">
                                    <a:moveTo>
                                      <a:pt x="0" y="19685"/>
                                    </a:moveTo>
                                    <a:lnTo>
                                      <a:pt x="8466963" y="0"/>
                                    </a:lnTo>
                                  </a:path>
                                </a:pathLst>
                              </a:custGeom>
                              <a:ln w="28955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7" name="object 26"/>
                              <p:cNvSpPr/>
                              <p:nvPr/>
                            </p:nvSpPr>
                            <p:spPr>
                              <a:xfrm>
                                <a:off x="5801236" y="1027043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8" name="object 27"/>
                              <p:cNvSpPr/>
                              <p:nvPr/>
                            </p:nvSpPr>
                            <p:spPr>
                              <a:xfrm>
                                <a:off x="9610859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9" name="object 28"/>
                              <p:cNvSpPr/>
                              <p:nvPr/>
                            </p:nvSpPr>
                            <p:spPr>
                              <a:xfrm>
                                <a:off x="9275474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0" name="object 29"/>
                              <p:cNvSpPr/>
                              <p:nvPr/>
                            </p:nvSpPr>
                            <p:spPr>
                              <a:xfrm>
                                <a:off x="8981098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1" name="object 30"/>
                              <p:cNvSpPr/>
                              <p:nvPr/>
                            </p:nvSpPr>
                            <p:spPr>
                              <a:xfrm>
                                <a:off x="8598503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2" name="object 31"/>
                              <p:cNvSpPr/>
                              <p:nvPr/>
                            </p:nvSpPr>
                            <p:spPr>
                              <a:xfrm>
                                <a:off x="7796845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3" name="object 32"/>
                              <p:cNvSpPr/>
                              <p:nvPr/>
                            </p:nvSpPr>
                            <p:spPr>
                              <a:xfrm>
                                <a:off x="7399115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4" name="object 33"/>
                              <p:cNvSpPr/>
                              <p:nvPr/>
                            </p:nvSpPr>
                            <p:spPr>
                              <a:xfrm>
                                <a:off x="7004470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5" name="object 34"/>
                              <p:cNvSpPr/>
                              <p:nvPr/>
                            </p:nvSpPr>
                            <p:spPr>
                              <a:xfrm>
                                <a:off x="6629530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6" name="object 36"/>
                              <p:cNvSpPr/>
                              <p:nvPr/>
                            </p:nvSpPr>
                            <p:spPr>
                              <a:xfrm>
                                <a:off x="8180962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7" name="object 37"/>
                              <p:cNvSpPr/>
                              <p:nvPr/>
                            </p:nvSpPr>
                            <p:spPr>
                              <a:xfrm>
                                <a:off x="6210360" y="1027043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8" name="object 49"/>
                              <p:cNvSpPr/>
                              <p:nvPr/>
                            </p:nvSpPr>
                            <p:spPr>
                              <a:xfrm>
                                <a:off x="10191695" y="1028532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9" name="object 71"/>
                              <p:cNvSpPr txBox="1"/>
                              <p:nvPr/>
                            </p:nvSpPr>
                            <p:spPr>
                              <a:xfrm>
                                <a:off x="2939946" y="1396365"/>
                                <a:ext cx="125095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2</a:t>
                                </a:r>
                              </a:p>
                            </p:txBody>
                          </p:sp>
                          <p:sp>
                            <p:nvSpPr>
                              <p:cNvPr id="20" name="object 72"/>
                              <p:cNvSpPr txBox="1"/>
                              <p:nvPr/>
                            </p:nvSpPr>
                            <p:spPr>
                              <a:xfrm>
                                <a:off x="3667295" y="1396365"/>
                                <a:ext cx="125095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4</a:t>
                                </a:r>
                              </a:p>
                            </p:txBody>
                          </p:sp>
                          <p:sp>
                            <p:nvSpPr>
                              <p:cNvPr id="21" name="object 73"/>
                              <p:cNvSpPr txBox="1"/>
                              <p:nvPr/>
                            </p:nvSpPr>
                            <p:spPr>
                              <a:xfrm>
                                <a:off x="4490483" y="1396365"/>
                                <a:ext cx="125095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6</a:t>
                                </a:r>
                              </a:p>
                            </p:txBody>
                          </p:sp>
                          <p:sp>
                            <p:nvSpPr>
                              <p:cNvPr id="22" name="object 74"/>
                              <p:cNvSpPr txBox="1"/>
                              <p:nvPr/>
                            </p:nvSpPr>
                            <p:spPr>
                              <a:xfrm>
                                <a:off x="5316801" y="1396365"/>
                                <a:ext cx="125095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23" name="object 75"/>
                              <p:cNvSpPr txBox="1"/>
                              <p:nvPr/>
                            </p:nvSpPr>
                            <p:spPr>
                              <a:xfrm>
                                <a:off x="6117616" y="1396365"/>
                                <a:ext cx="224154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spc="-5" dirty="0">
                                    <a:latin typeface="Arial"/>
                                    <a:cs typeface="Arial"/>
                                  </a:rPr>
                                  <a:t>1</a:t>
                                </a: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0</a:t>
                                </a:r>
                              </a:p>
                            </p:txBody>
                          </p:sp>
                          <p:sp>
                            <p:nvSpPr>
                              <p:cNvPr id="24" name="object 76"/>
                              <p:cNvSpPr txBox="1"/>
                              <p:nvPr/>
                            </p:nvSpPr>
                            <p:spPr>
                              <a:xfrm>
                                <a:off x="6909947" y="1396365"/>
                                <a:ext cx="224154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spc="-5" dirty="0">
                                    <a:latin typeface="Arial"/>
                                    <a:cs typeface="Arial"/>
                                  </a:rPr>
                                  <a:t>1</a:t>
                                </a: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2</a:t>
                                </a:r>
                              </a:p>
                            </p:txBody>
                          </p:sp>
                          <p:sp>
                            <p:nvSpPr>
                              <p:cNvPr id="25" name="object 77"/>
                              <p:cNvSpPr txBox="1"/>
                              <p:nvPr/>
                            </p:nvSpPr>
                            <p:spPr>
                              <a:xfrm>
                                <a:off x="7693466" y="1396365"/>
                                <a:ext cx="224154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spc="-5" dirty="0">
                                    <a:latin typeface="Arial"/>
                                    <a:cs typeface="Arial"/>
                                  </a:rPr>
                                  <a:t>1</a:t>
                                </a: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4</a:t>
                                </a:r>
                              </a:p>
                            </p:txBody>
                          </p:sp>
                          <p:sp>
                            <p:nvSpPr>
                              <p:cNvPr id="26" name="object 78"/>
                              <p:cNvSpPr txBox="1"/>
                              <p:nvPr/>
                            </p:nvSpPr>
                            <p:spPr>
                              <a:xfrm>
                                <a:off x="8466494" y="1396365"/>
                                <a:ext cx="224154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spc="-5" dirty="0">
                                    <a:latin typeface="Arial"/>
                                    <a:cs typeface="Arial"/>
                                  </a:rPr>
                                  <a:t>1</a:t>
                                </a: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6</a:t>
                                </a:r>
                              </a:p>
                            </p:txBody>
                          </p:sp>
                          <p:sp>
                            <p:nvSpPr>
                              <p:cNvPr id="27" name="object 79"/>
                              <p:cNvSpPr txBox="1"/>
                              <p:nvPr/>
                            </p:nvSpPr>
                            <p:spPr>
                              <a:xfrm>
                                <a:off x="9258049" y="1396365"/>
                                <a:ext cx="224154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18</a:t>
                                </a:r>
                              </a:p>
                            </p:txBody>
                          </p:sp>
                          <p:sp>
                            <p:nvSpPr>
                              <p:cNvPr id="28" name="object 80"/>
                              <p:cNvSpPr txBox="1"/>
                              <p:nvPr/>
                            </p:nvSpPr>
                            <p:spPr>
                              <a:xfrm>
                                <a:off x="9761915" y="1396365"/>
                                <a:ext cx="278765" cy="215444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spc="-5" dirty="0">
                                    <a:latin typeface="Arial"/>
                                    <a:cs typeface="Arial"/>
                                  </a:rPr>
                                  <a:t>2</a:t>
                                </a: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0</a:t>
                                </a:r>
                                <a:endParaRPr sz="900" dirty="0">
                                  <a:latin typeface="Arial"/>
                                  <a:cs typeface="Arial"/>
                                </a:endParaRPr>
                              </a:p>
                            </p:txBody>
                          </p:sp>
                          <p:sp>
                            <p:nvSpPr>
                              <p:cNvPr id="29" name="object 134"/>
                              <p:cNvSpPr/>
                              <p:nvPr/>
                            </p:nvSpPr>
                            <p:spPr>
                              <a:xfrm>
                                <a:off x="9856311" y="-31104"/>
                                <a:ext cx="45639" cy="1414348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1135380">
                                    <a:moveTo>
                                      <a:pt x="0" y="0"/>
                                    </a:moveTo>
                                    <a:lnTo>
                                      <a:pt x="0" y="1135380"/>
                                    </a:lnTo>
                                  </a:path>
                                </a:pathLst>
                              </a:custGeom>
                              <a:ln w="38100">
                                <a:solidFill>
                                  <a:srgbClr val="00B050"/>
                                </a:solidFill>
                                <a:prstDash val="lgDash"/>
                              </a:ln>
                            </p:spPr>
                            <p:style>
                              <a:lnRef idx="1">
                                <a:schemeClr val="accent6"/>
                              </a:lnRef>
                              <a:fillRef idx="0">
                                <a:schemeClr val="accent6"/>
                              </a:fillRef>
                              <a:effectRef idx="0">
                                <a:schemeClr val="accent6"/>
                              </a:effectRef>
                              <a:fontRef idx="minor">
                                <a:schemeClr val="tx1"/>
                              </a:fontRef>
                            </p:style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31" name="object 27"/>
                              <p:cNvSpPr/>
                              <p:nvPr/>
                            </p:nvSpPr>
                            <p:spPr>
                              <a:xfrm>
                                <a:off x="5372102" y="1028532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32" name="object 27"/>
                              <p:cNvSpPr/>
                              <p:nvPr/>
                            </p:nvSpPr>
                            <p:spPr>
                              <a:xfrm>
                                <a:off x="4548903" y="1039235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33" name="object 27"/>
                              <p:cNvSpPr/>
                              <p:nvPr/>
                            </p:nvSpPr>
                            <p:spPr>
                              <a:xfrm>
                                <a:off x="3724607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34" name="object 27"/>
                              <p:cNvSpPr/>
                              <p:nvPr/>
                            </p:nvSpPr>
                            <p:spPr>
                              <a:xfrm>
                                <a:off x="2994301" y="1049868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35" name="object 27"/>
                              <p:cNvSpPr/>
                              <p:nvPr/>
                            </p:nvSpPr>
                            <p:spPr>
                              <a:xfrm>
                                <a:off x="2367660" y="105672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</p:grpSp>
                        <p:sp>
                          <p:nvSpPr>
                            <p:cNvPr id="44" name="object 26"/>
                            <p:cNvSpPr/>
                            <p:nvPr/>
                          </p:nvSpPr>
                          <p:spPr>
                            <a:xfrm>
                              <a:off x="2676375" y="964143"/>
                              <a:ext cx="0" cy="304800"/>
                            </a:xfrm>
                            <a:custGeom>
                              <a:avLst/>
                              <a:gdLst/>
                              <a:ahLst/>
                              <a:cxnLst/>
                              <a:rect l="l" t="t" r="r" b="b"/>
                              <a:pathLst>
                                <a:path h="304800">
                                  <a:moveTo>
                                    <a:pt x="0" y="0"/>
                                  </a:moveTo>
                                  <a:lnTo>
                                    <a:pt x="0" y="304800"/>
                                  </a:lnTo>
                                </a:path>
                              </a:pathLst>
                            </a:custGeom>
                            <a:ln w="28956">
                              <a:solidFill>
                                <a:srgbClr val="000000"/>
                              </a:solidFill>
                            </a:ln>
                          </p:spPr>
                          <p:txBody>
                            <a:bodyPr wrap="square" lIns="0" tIns="0" rIns="0" bIns="0" rtlCol="0"/>
                            <a:lstStyle/>
                            <a:p>
                              <a:endParaRPr dirty="0"/>
                            </a:p>
                          </p:txBody>
                        </p:sp>
                        <p:sp>
                          <p:nvSpPr>
                            <p:cNvPr id="45" name="object 26"/>
                            <p:cNvSpPr/>
                            <p:nvPr/>
                          </p:nvSpPr>
                          <p:spPr>
                            <a:xfrm>
                              <a:off x="3380331" y="971001"/>
                              <a:ext cx="0" cy="304800"/>
                            </a:xfrm>
                            <a:custGeom>
                              <a:avLst/>
                              <a:gdLst/>
                              <a:ahLst/>
                              <a:cxnLst/>
                              <a:rect l="l" t="t" r="r" b="b"/>
                              <a:pathLst>
                                <a:path h="304800">
                                  <a:moveTo>
                                    <a:pt x="0" y="0"/>
                                  </a:moveTo>
                                  <a:lnTo>
                                    <a:pt x="0" y="304800"/>
                                  </a:lnTo>
                                </a:path>
                              </a:pathLst>
                            </a:custGeom>
                            <a:ln w="28956">
                              <a:solidFill>
                                <a:srgbClr val="000000"/>
                              </a:solidFill>
                            </a:ln>
                          </p:spPr>
                          <p:txBody>
                            <a:bodyPr wrap="square" lIns="0" tIns="0" rIns="0" bIns="0" rtlCol="0"/>
                            <a:lstStyle/>
                            <a:p>
                              <a:endParaRPr dirty="0"/>
                            </a:p>
                          </p:txBody>
                        </p:sp>
                        <p:sp>
                          <p:nvSpPr>
                            <p:cNvPr id="46" name="object 26"/>
                            <p:cNvSpPr/>
                            <p:nvPr/>
                          </p:nvSpPr>
                          <p:spPr>
                            <a:xfrm>
                              <a:off x="4119957" y="961476"/>
                              <a:ext cx="0" cy="304800"/>
                            </a:xfrm>
                            <a:custGeom>
                              <a:avLst/>
                              <a:gdLst/>
                              <a:ahLst/>
                              <a:cxnLst/>
                              <a:rect l="l" t="t" r="r" b="b"/>
                              <a:pathLst>
                                <a:path h="304800">
                                  <a:moveTo>
                                    <a:pt x="0" y="0"/>
                                  </a:moveTo>
                                  <a:lnTo>
                                    <a:pt x="0" y="304800"/>
                                  </a:lnTo>
                                </a:path>
                              </a:pathLst>
                            </a:custGeom>
                            <a:ln w="28956">
                              <a:solidFill>
                                <a:srgbClr val="000000"/>
                              </a:solidFill>
                            </a:ln>
                          </p:spPr>
                          <p:txBody>
                            <a:bodyPr wrap="square" lIns="0" tIns="0" rIns="0" bIns="0" rtlCol="0"/>
                            <a:lstStyle/>
                            <a:p>
                              <a:endParaRPr dirty="0"/>
                            </a:p>
                          </p:txBody>
                        </p:sp>
                        <p:sp>
                          <p:nvSpPr>
                            <p:cNvPr id="47" name="object 26"/>
                            <p:cNvSpPr/>
                            <p:nvPr/>
                          </p:nvSpPr>
                          <p:spPr>
                            <a:xfrm>
                              <a:off x="4970345" y="962238"/>
                              <a:ext cx="0" cy="304800"/>
                            </a:xfrm>
                            <a:custGeom>
                              <a:avLst/>
                              <a:gdLst/>
                              <a:ahLst/>
                              <a:cxnLst/>
                              <a:rect l="l" t="t" r="r" b="b"/>
                              <a:pathLst>
                                <a:path h="304800">
                                  <a:moveTo>
                                    <a:pt x="0" y="0"/>
                                  </a:moveTo>
                                  <a:lnTo>
                                    <a:pt x="0" y="304800"/>
                                  </a:lnTo>
                                </a:path>
                              </a:pathLst>
                            </a:custGeom>
                            <a:ln w="28956">
                              <a:solidFill>
                                <a:srgbClr val="000000"/>
                              </a:solidFill>
                            </a:ln>
                          </p:spPr>
                          <p:txBody>
                            <a:bodyPr wrap="square" lIns="0" tIns="0" rIns="0" bIns="0" rtlCol="0"/>
                            <a:lstStyle/>
                            <a:p>
                              <a:endParaRPr dirty="0"/>
                            </a:p>
                          </p:txBody>
                        </p:sp>
                      </p:grpSp>
                      <p:sp>
                        <p:nvSpPr>
                          <p:cNvPr id="56" name="object 84"/>
                          <p:cNvSpPr txBox="1"/>
                          <p:nvPr/>
                        </p:nvSpPr>
                        <p:spPr>
                          <a:xfrm>
                            <a:off x="5263451" y="206623"/>
                            <a:ext cx="1106170" cy="276860"/>
                          </a:xfrm>
                          <a:prstGeom prst="rect">
                            <a:avLst/>
                          </a:prstGeom>
                        </p:spPr>
                        <p:txBody>
                          <a:bodyPr vert="horz" wrap="square" lIns="0" tIns="0" rIns="0" bIns="0" rtlCol="0">
                            <a:spAutoFit/>
                          </a:bodyPr>
                          <a:lstStyle/>
                          <a:p>
                            <a:pPr marL="12700" marR="5080">
                              <a:lnSpc>
                                <a:spcPct val="100000"/>
                              </a:lnSpc>
                              <a:tabLst>
                                <a:tab pos="589915" algn="l"/>
                              </a:tabLst>
                            </a:pP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BZ </a:t>
                            </a:r>
                            <a:r>
                              <a:rPr sz="900" spc="-45" dirty="0">
                                <a:latin typeface="Arial"/>
                                <a:cs typeface="Arial"/>
                              </a:rPr>
                              <a:t>M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AJ </a:t>
                            </a:r>
                            <a:r>
                              <a:rPr sz="900" spc="65" dirty="0">
                                <a:latin typeface="Arial"/>
                                <a:cs typeface="Arial"/>
                              </a:rPr>
                              <a:t> 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PZ </a:t>
                            </a:r>
                            <a:r>
                              <a:rPr sz="900" spc="-45" dirty="0">
                                <a:latin typeface="Arial"/>
                                <a:cs typeface="Arial"/>
                              </a:rPr>
                              <a:t>M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A</a:t>
                            </a:r>
                            <a:r>
                              <a:rPr sz="900" spc="5" dirty="0">
                                <a:latin typeface="Arial"/>
                                <a:cs typeface="Arial"/>
                              </a:rPr>
                              <a:t>J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/ILE B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O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A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R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D	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BO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A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R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D</a:t>
                            </a:r>
                          </a:p>
                        </p:txBody>
                      </p:sp>
                      <p:sp>
                        <p:nvSpPr>
                          <p:cNvPr id="60" name="object 85"/>
                          <p:cNvSpPr txBox="1"/>
                          <p:nvPr/>
                        </p:nvSpPr>
                        <p:spPr>
                          <a:xfrm>
                            <a:off x="7578241" y="70576"/>
                            <a:ext cx="898525" cy="281940"/>
                          </a:xfrm>
                          <a:prstGeom prst="rect">
                            <a:avLst/>
                          </a:prstGeom>
                        </p:spPr>
                        <p:txBody>
                          <a:bodyPr vert="horz" wrap="square" lIns="0" tIns="0" rIns="0" bIns="0" rtlCol="0">
                            <a:spAutoFit/>
                          </a:bodyPr>
                          <a:lstStyle/>
                          <a:p>
                            <a:pPr marL="12700" marR="5080" indent="5715">
                              <a:lnSpc>
                                <a:spcPct val="100000"/>
                              </a:lnSpc>
                            </a:pP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BZ</a:t>
                            </a:r>
                            <a:r>
                              <a:rPr sz="900" spc="-10" dirty="0">
                                <a:latin typeface="Arial"/>
                                <a:cs typeface="Arial"/>
                              </a:rPr>
                              <a:t> 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L</a:t>
                            </a:r>
                            <a:r>
                              <a:rPr sz="900" spc="-25" dirty="0">
                                <a:latin typeface="Arial"/>
                                <a:cs typeface="Arial"/>
                              </a:rPr>
                              <a:t>T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C </a:t>
                            </a:r>
                            <a:r>
                              <a:rPr sz="900" spc="85" dirty="0">
                                <a:latin typeface="Arial"/>
                                <a:cs typeface="Arial"/>
                              </a:rPr>
                              <a:t> </a:t>
                            </a:r>
                            <a:r>
                              <a:rPr sz="1350" spc="-7" baseline="3086" dirty="0">
                                <a:latin typeface="Arial"/>
                                <a:cs typeface="Arial"/>
                              </a:rPr>
                              <a:t>P</a:t>
                            </a:r>
                            <a:r>
                              <a:rPr sz="1350" baseline="3086" dirty="0">
                                <a:latin typeface="Arial"/>
                                <a:cs typeface="Arial"/>
                              </a:rPr>
                              <a:t>Z </a:t>
                            </a:r>
                            <a:r>
                              <a:rPr sz="1350" spc="-104" baseline="3086" dirty="0">
                                <a:latin typeface="Arial"/>
                                <a:cs typeface="Arial"/>
                              </a:rPr>
                              <a:t>L</a:t>
                            </a:r>
                            <a:r>
                              <a:rPr sz="1350" spc="-37" baseline="3086" dirty="0">
                                <a:latin typeface="Arial"/>
                                <a:cs typeface="Arial"/>
                              </a:rPr>
                              <a:t>T</a:t>
                            </a:r>
                            <a:r>
                              <a:rPr sz="1350" baseline="3086" dirty="0">
                                <a:latin typeface="Arial"/>
                                <a:cs typeface="Arial"/>
                              </a:rPr>
                              <a:t>C 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B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O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ARD </a:t>
                            </a:r>
                            <a:r>
                              <a:rPr sz="900" spc="-25" dirty="0">
                                <a:latin typeface="Arial"/>
                                <a:cs typeface="Arial"/>
                              </a:rPr>
                              <a:t> </a:t>
                            </a:r>
                            <a:r>
                              <a:rPr sz="1350" baseline="3086" dirty="0">
                                <a:latin typeface="Arial"/>
                                <a:cs typeface="Arial"/>
                              </a:rPr>
                              <a:t>B</a:t>
                            </a:r>
                            <a:r>
                              <a:rPr sz="1350" spc="-7" baseline="3086" dirty="0">
                                <a:latin typeface="Arial"/>
                                <a:cs typeface="Arial"/>
                              </a:rPr>
                              <a:t>O</a:t>
                            </a:r>
                            <a:r>
                              <a:rPr sz="1350" baseline="3086" dirty="0">
                                <a:latin typeface="Arial"/>
                                <a:cs typeface="Arial"/>
                              </a:rPr>
                              <a:t>ARD</a:t>
                            </a:r>
                          </a:p>
                        </p:txBody>
                      </p:sp>
                      <p:sp>
                        <p:nvSpPr>
                          <p:cNvPr id="64" name="object 136"/>
                          <p:cNvSpPr txBox="1"/>
                          <p:nvPr/>
                        </p:nvSpPr>
                        <p:spPr>
                          <a:xfrm>
                            <a:off x="8309281" y="310941"/>
                            <a:ext cx="431165" cy="415498"/>
                          </a:xfrm>
                          <a:prstGeom prst="rect">
                            <a:avLst/>
                          </a:prstGeom>
                        </p:spPr>
                        <p:txBody>
                          <a:bodyPr vert="horz" wrap="square" lIns="0" tIns="0" rIns="0" bIns="0" rtlCol="0">
                            <a:spAutoFit/>
                          </a:bodyPr>
                          <a:lstStyle/>
                          <a:p>
                            <a:pPr marL="12700" marR="5080" indent="-1270" algn="ctr">
                              <a:lnSpc>
                                <a:spcPct val="100000"/>
                              </a:lnSpc>
                            </a:pPr>
                            <a:r>
                              <a:rPr lang="en-US" sz="900" spc="-5" dirty="0">
                                <a:latin typeface="Arial"/>
                                <a:cs typeface="Arial"/>
                              </a:rPr>
                              <a:t>O-5</a:t>
                            </a:r>
                          </a:p>
                          <a:p>
                            <a:pPr marL="12700" marR="5080" indent="-1270" algn="ctr">
                              <a:lnSpc>
                                <a:spcPct val="100000"/>
                              </a:lnSpc>
                            </a:pP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CS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L 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BOAR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D</a:t>
                            </a:r>
                          </a:p>
                        </p:txBody>
                      </p:sp>
                      <p:sp>
                        <p:nvSpPr>
                          <p:cNvPr id="80" name="object 135"/>
                          <p:cNvSpPr txBox="1"/>
                          <p:nvPr/>
                        </p:nvSpPr>
                        <p:spPr>
                          <a:xfrm>
                            <a:off x="9486261" y="-258041"/>
                            <a:ext cx="760095" cy="276860"/>
                          </a:xfrm>
                          <a:prstGeom prst="rect">
                            <a:avLst/>
                          </a:prstGeom>
                        </p:spPr>
                        <p:txBody>
                          <a:bodyPr vert="horz" wrap="square" lIns="0" tIns="0" rIns="0" bIns="0" rtlCol="0">
                            <a:spAutoFit/>
                          </a:bodyPr>
                          <a:lstStyle/>
                          <a:p>
                            <a:pPr marL="127000" marR="5080" indent="-114300">
                              <a:lnSpc>
                                <a:spcPct val="100000"/>
                              </a:lnSpc>
                            </a:pP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RE</a:t>
                            </a:r>
                            <a:r>
                              <a:rPr sz="900" spc="-25" dirty="0">
                                <a:latin typeface="Arial"/>
                                <a:cs typeface="Arial"/>
                              </a:rPr>
                              <a:t>T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I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RE</a:t>
                            </a:r>
                            <a:r>
                              <a:rPr sz="900" spc="-45" dirty="0">
                                <a:latin typeface="Arial"/>
                                <a:cs typeface="Arial"/>
                              </a:rPr>
                              <a:t>M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ENT ELI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G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IBLE</a:t>
                            </a:r>
                          </a:p>
                        </p:txBody>
                      </p:sp>
                    </p:grpSp>
                    <p:sp>
                      <p:nvSpPr>
                        <p:cNvPr id="67" name="object 183"/>
                        <p:cNvSpPr/>
                        <p:nvPr/>
                      </p:nvSpPr>
                      <p:spPr>
                        <a:xfrm>
                          <a:off x="9516403" y="953147"/>
                          <a:ext cx="420624" cy="237743"/>
                        </a:xfrm>
                        <a:prstGeom prst="rect">
                          <a:avLst/>
                        </a:prstGeom>
                        <a:blipFill>
                          <a:blip r:embed="rId7" cstate="print"/>
                          <a:stretch>
                            <a:fillRect/>
                          </a:stretch>
                        </a:blipFill>
                      </p:spPr>
                      <p:txBody>
                        <a:bodyPr wrap="square" lIns="0" tIns="0" rIns="0" bIns="0" rtlCol="0"/>
                        <a:lstStyle/>
                        <a:p>
                          <a:endParaRPr dirty="0"/>
                        </a:p>
                      </p:txBody>
                    </p:sp>
                  </p:grpSp>
                  <p:sp>
                    <p:nvSpPr>
                      <p:cNvPr id="68" name="object 80"/>
                      <p:cNvSpPr txBox="1"/>
                      <p:nvPr/>
                    </p:nvSpPr>
                    <p:spPr>
                      <a:xfrm>
                        <a:off x="9532476" y="1638181"/>
                        <a:ext cx="279253" cy="215444"/>
                      </a:xfrm>
                      <a:prstGeom prst="rect">
                        <a:avLst/>
                      </a:prstGeom>
                    </p:spPr>
                    <p:txBody>
                      <a:bodyPr vert="horz" wrap="square" lIns="0" tIns="0" rIns="0" bIns="0" rtlCol="0">
                        <a:spAutoFit/>
                      </a:bodyPr>
                      <a:lstStyle/>
                      <a:p>
                        <a:pPr marL="12700">
                          <a:lnSpc>
                            <a:spcPct val="100000"/>
                          </a:lnSpc>
                        </a:pPr>
                        <a:r>
                          <a:rPr sz="1400" spc="-5" dirty="0">
                            <a:latin typeface="Arial"/>
                            <a:cs typeface="Arial"/>
                          </a:rPr>
                          <a:t>2</a:t>
                        </a:r>
                        <a:r>
                          <a:rPr lang="en-US" sz="1400" spc="-5" dirty="0">
                            <a:latin typeface="Arial"/>
                            <a:cs typeface="Arial"/>
                          </a:rPr>
                          <a:t>2</a:t>
                        </a:r>
                        <a:endParaRPr sz="900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</p:grpSp>
            </p:grpSp>
            <p:sp>
              <p:nvSpPr>
                <p:cNvPr id="74" name="object 49"/>
                <p:cNvSpPr/>
                <p:nvPr/>
              </p:nvSpPr>
              <p:spPr>
                <a:xfrm>
                  <a:off x="10002337" y="1942851"/>
                  <a:ext cx="0" cy="304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h="304800">
                      <a:moveTo>
                        <a:pt x="0" y="0"/>
                      </a:moveTo>
                      <a:lnTo>
                        <a:pt x="0" y="304800"/>
                      </a:lnTo>
                    </a:path>
                  </a:pathLst>
                </a:custGeom>
                <a:ln w="28956">
                  <a:solidFill>
                    <a:srgbClr val="000000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 dirty="0"/>
                </a:p>
              </p:txBody>
            </p:sp>
            <p:sp>
              <p:nvSpPr>
                <p:cNvPr id="75" name="object 49"/>
                <p:cNvSpPr/>
                <p:nvPr/>
              </p:nvSpPr>
              <p:spPr>
                <a:xfrm>
                  <a:off x="10312053" y="1908069"/>
                  <a:ext cx="0" cy="304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h="304800">
                      <a:moveTo>
                        <a:pt x="0" y="0"/>
                      </a:moveTo>
                      <a:lnTo>
                        <a:pt x="0" y="304800"/>
                      </a:lnTo>
                    </a:path>
                  </a:pathLst>
                </a:custGeom>
                <a:ln w="28956">
                  <a:solidFill>
                    <a:srgbClr val="000000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 dirty="0"/>
                </a:p>
              </p:txBody>
            </p:sp>
            <p:sp>
              <p:nvSpPr>
                <p:cNvPr id="76" name="object 49"/>
                <p:cNvSpPr/>
                <p:nvPr/>
              </p:nvSpPr>
              <p:spPr>
                <a:xfrm>
                  <a:off x="10685241" y="1895571"/>
                  <a:ext cx="0" cy="304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h="304800">
                      <a:moveTo>
                        <a:pt x="0" y="0"/>
                      </a:moveTo>
                      <a:lnTo>
                        <a:pt x="0" y="304800"/>
                      </a:lnTo>
                    </a:path>
                  </a:pathLst>
                </a:custGeom>
                <a:ln w="28956">
                  <a:solidFill>
                    <a:srgbClr val="000000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 dirty="0"/>
                </a:p>
              </p:txBody>
            </p:sp>
            <p:sp>
              <p:nvSpPr>
                <p:cNvPr id="77" name="object 80"/>
                <p:cNvSpPr txBox="1"/>
                <p:nvPr/>
              </p:nvSpPr>
              <p:spPr>
                <a:xfrm>
                  <a:off x="10225654" y="2301855"/>
                  <a:ext cx="279253" cy="215444"/>
                </a:xfrm>
                <a:prstGeom prst="rect">
                  <a:avLst/>
                </a:prstGeom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pPr marL="12700">
                    <a:lnSpc>
                      <a:spcPct val="100000"/>
                    </a:lnSpc>
                  </a:pPr>
                  <a:r>
                    <a:rPr sz="1400" spc="-5" dirty="0">
                      <a:latin typeface="Arial"/>
                      <a:cs typeface="Arial"/>
                    </a:rPr>
                    <a:t>2</a:t>
                  </a:r>
                  <a:r>
                    <a:rPr lang="en-US" sz="1400" spc="-5" dirty="0">
                      <a:latin typeface="Arial"/>
                      <a:cs typeface="Arial"/>
                    </a:rPr>
                    <a:t>4</a:t>
                  </a:r>
                  <a:endParaRPr sz="900" dirty="0">
                    <a:latin typeface="Arial"/>
                    <a:cs typeface="Arial"/>
                  </a:endParaRPr>
                </a:p>
              </p:txBody>
            </p:sp>
          </p:grpSp>
          <p:sp>
            <p:nvSpPr>
              <p:cNvPr id="82" name="object 85"/>
              <p:cNvSpPr txBox="1"/>
              <p:nvPr/>
            </p:nvSpPr>
            <p:spPr>
              <a:xfrm>
                <a:off x="8303888" y="942878"/>
                <a:ext cx="1217419" cy="276999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 marR="5080" indent="5715">
                  <a:lnSpc>
                    <a:spcPct val="100000"/>
                  </a:lnSpc>
                </a:pPr>
                <a:r>
                  <a:rPr sz="900" dirty="0">
                    <a:latin typeface="Arial"/>
                    <a:cs typeface="Arial"/>
                  </a:rPr>
                  <a:t>BZ</a:t>
                </a:r>
                <a:r>
                  <a:rPr sz="900" spc="-10" dirty="0">
                    <a:latin typeface="Arial"/>
                    <a:cs typeface="Arial"/>
                  </a:rPr>
                  <a:t> </a:t>
                </a:r>
                <a:r>
                  <a:rPr sz="900" dirty="0">
                    <a:latin typeface="Arial"/>
                    <a:cs typeface="Arial"/>
                  </a:rPr>
                  <a:t>C</a:t>
                </a:r>
                <a:r>
                  <a:rPr lang="en-US" sz="900" dirty="0">
                    <a:latin typeface="Arial"/>
                    <a:cs typeface="Arial"/>
                  </a:rPr>
                  <a:t>OL</a:t>
                </a:r>
                <a:r>
                  <a:rPr sz="900" dirty="0">
                    <a:latin typeface="Arial"/>
                    <a:cs typeface="Arial"/>
                  </a:rPr>
                  <a:t> </a:t>
                </a:r>
                <a:r>
                  <a:rPr sz="900" spc="85" dirty="0">
                    <a:latin typeface="Arial"/>
                    <a:cs typeface="Arial"/>
                  </a:rPr>
                  <a:t> </a:t>
                </a:r>
                <a:r>
                  <a:rPr lang="en-US" sz="900" spc="85" dirty="0">
                    <a:latin typeface="Arial"/>
                    <a:cs typeface="Arial"/>
                  </a:rPr>
                  <a:t>       </a:t>
                </a:r>
                <a:r>
                  <a:rPr sz="1350" spc="-7" baseline="3086" dirty="0">
                    <a:latin typeface="Arial"/>
                    <a:cs typeface="Arial"/>
                  </a:rPr>
                  <a:t>P</a:t>
                </a:r>
                <a:r>
                  <a:rPr sz="1350" baseline="3086" dirty="0">
                    <a:latin typeface="Arial"/>
                    <a:cs typeface="Arial"/>
                  </a:rPr>
                  <a:t>Z C</a:t>
                </a:r>
                <a:r>
                  <a:rPr lang="en-US" sz="1350" baseline="3086" dirty="0">
                    <a:latin typeface="Arial"/>
                    <a:cs typeface="Arial"/>
                  </a:rPr>
                  <a:t>OL</a:t>
                </a:r>
                <a:r>
                  <a:rPr sz="1350" baseline="3086" dirty="0">
                    <a:latin typeface="Arial"/>
                    <a:cs typeface="Arial"/>
                  </a:rPr>
                  <a:t> </a:t>
                </a:r>
                <a:r>
                  <a:rPr sz="900" dirty="0">
                    <a:latin typeface="Arial"/>
                    <a:cs typeface="Arial"/>
                  </a:rPr>
                  <a:t>B</a:t>
                </a:r>
                <a:r>
                  <a:rPr sz="900" spc="-5" dirty="0">
                    <a:latin typeface="Arial"/>
                    <a:cs typeface="Arial"/>
                  </a:rPr>
                  <a:t>O</a:t>
                </a:r>
                <a:r>
                  <a:rPr sz="900" dirty="0">
                    <a:latin typeface="Arial"/>
                    <a:cs typeface="Arial"/>
                  </a:rPr>
                  <a:t>ARD </a:t>
                </a:r>
                <a:r>
                  <a:rPr sz="900" spc="-25" dirty="0">
                    <a:latin typeface="Arial"/>
                    <a:cs typeface="Arial"/>
                  </a:rPr>
                  <a:t> </a:t>
                </a:r>
                <a:r>
                  <a:rPr lang="en-US" sz="900" spc="-25" dirty="0">
                    <a:latin typeface="Arial"/>
                    <a:cs typeface="Arial"/>
                  </a:rPr>
                  <a:t>           </a:t>
                </a:r>
                <a:r>
                  <a:rPr sz="1350" baseline="3086" dirty="0">
                    <a:latin typeface="Arial"/>
                    <a:cs typeface="Arial"/>
                  </a:rPr>
                  <a:t>B</a:t>
                </a:r>
                <a:r>
                  <a:rPr sz="1350" spc="-7" baseline="3086" dirty="0">
                    <a:latin typeface="Arial"/>
                    <a:cs typeface="Arial"/>
                  </a:rPr>
                  <a:t>O</a:t>
                </a:r>
                <a:r>
                  <a:rPr sz="1350" baseline="3086" dirty="0">
                    <a:latin typeface="Arial"/>
                    <a:cs typeface="Arial"/>
                  </a:rPr>
                  <a:t>ARD</a:t>
                </a:r>
              </a:p>
            </p:txBody>
          </p:sp>
        </p:grpSp>
      </p:grpSp>
      <p:sp>
        <p:nvSpPr>
          <p:cNvPr id="97" name="Text Box 76"/>
          <p:cNvSpPr txBox="1">
            <a:spLocks noChangeArrowheads="1"/>
          </p:cNvSpPr>
          <p:nvPr/>
        </p:nvSpPr>
        <p:spPr bwMode="auto">
          <a:xfrm>
            <a:off x="5526641" y="3384192"/>
            <a:ext cx="5650337" cy="2154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800" b="1" dirty="0">
                <a:solidFill>
                  <a:prstClr val="black"/>
                </a:solidFill>
              </a:rPr>
              <a:t>Broadening Opportunities (e.g., ACS, TWI, JCDP/CNODP, Fellowships/Internships); Army/Joint Courses</a:t>
            </a:r>
          </a:p>
        </p:txBody>
      </p:sp>
      <p:sp>
        <p:nvSpPr>
          <p:cNvPr id="98" name="Text Box 65"/>
          <p:cNvSpPr txBox="1">
            <a:spLocks noChangeArrowheads="1"/>
          </p:cNvSpPr>
          <p:nvPr/>
        </p:nvSpPr>
        <p:spPr bwMode="auto">
          <a:xfrm>
            <a:off x="1892936" y="6570110"/>
            <a:ext cx="5160321" cy="2154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 dirty="0">
                <a:solidFill>
                  <a:prstClr val="black"/>
                </a:solidFill>
              </a:rPr>
              <a:t>Master’s Degree in STEM Discipline</a:t>
            </a:r>
          </a:p>
        </p:txBody>
      </p:sp>
      <p:sp>
        <p:nvSpPr>
          <p:cNvPr id="99" name="Text Box 65"/>
          <p:cNvSpPr txBox="1">
            <a:spLocks noChangeArrowheads="1"/>
          </p:cNvSpPr>
          <p:nvPr/>
        </p:nvSpPr>
        <p:spPr bwMode="auto">
          <a:xfrm>
            <a:off x="7127317" y="6570109"/>
            <a:ext cx="4049662" cy="2154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 dirty="0">
                <a:solidFill>
                  <a:prstClr val="black"/>
                </a:solidFill>
              </a:rPr>
              <a:t>Doctorate/Ph.D. in STEM discipline</a:t>
            </a:r>
          </a:p>
        </p:txBody>
      </p:sp>
      <p:sp>
        <p:nvSpPr>
          <p:cNvPr id="95" name="Text Box 67"/>
          <p:cNvSpPr txBox="1">
            <a:spLocks noChangeArrowheads="1"/>
          </p:cNvSpPr>
          <p:nvPr/>
        </p:nvSpPr>
        <p:spPr bwMode="auto">
          <a:xfrm>
            <a:off x="1929104" y="3119621"/>
            <a:ext cx="6652187" cy="23083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00" b="1" dirty="0">
                <a:solidFill>
                  <a:prstClr val="black"/>
                </a:solidFill>
              </a:rPr>
              <a:t>Cyber Mission Forces Training Courses; Electromagnetic Warfare Courses (Joint/Army); 17B CEWO Qualification Course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14506C-D7FB-05B1-B963-CE92F449569C}"/>
              </a:ext>
            </a:extLst>
          </p:cNvPr>
          <p:cNvSpPr/>
          <p:nvPr/>
        </p:nvSpPr>
        <p:spPr>
          <a:xfrm>
            <a:off x="2116994" y="2703725"/>
            <a:ext cx="637738" cy="189677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BOLC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529B4D2-40EE-0EF5-5E17-34245A7B029E}"/>
              </a:ext>
            </a:extLst>
          </p:cNvPr>
          <p:cNvSpPr/>
          <p:nvPr/>
        </p:nvSpPr>
        <p:spPr>
          <a:xfrm>
            <a:off x="3298818" y="2698541"/>
            <a:ext cx="637738" cy="189677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CCC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C3D050FC-3E88-9A71-5D4C-5472EBC9129E}"/>
              </a:ext>
            </a:extLst>
          </p:cNvPr>
          <p:cNvSpPr/>
          <p:nvPr/>
        </p:nvSpPr>
        <p:spPr>
          <a:xfrm>
            <a:off x="6013552" y="2694579"/>
            <a:ext cx="637738" cy="1896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ILE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1C50D8C-B044-35DD-4CD7-80E72970F33C}"/>
              </a:ext>
            </a:extLst>
          </p:cNvPr>
          <p:cNvSpPr/>
          <p:nvPr/>
        </p:nvSpPr>
        <p:spPr>
          <a:xfrm>
            <a:off x="6669019" y="2694579"/>
            <a:ext cx="458298" cy="1896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SAMS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5414643B-8856-9B67-876E-E4BAEC3DFBA8}"/>
              </a:ext>
            </a:extLst>
          </p:cNvPr>
          <p:cNvSpPr/>
          <p:nvPr/>
        </p:nvSpPr>
        <p:spPr>
          <a:xfrm>
            <a:off x="9847752" y="2706610"/>
            <a:ext cx="637738" cy="1896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SSC</a:t>
            </a:r>
          </a:p>
        </p:txBody>
      </p:sp>
      <p:cxnSp>
        <p:nvCxnSpPr>
          <p:cNvPr id="118" name="Connector: Elbow 117">
            <a:extLst>
              <a:ext uri="{FF2B5EF4-FFF2-40B4-BE49-F238E27FC236}">
                <a16:creationId xmlns:a16="http://schemas.microsoft.com/office/drawing/2014/main" id="{007BB0A9-EC77-1710-1E97-5C6907088DAE}"/>
              </a:ext>
            </a:extLst>
          </p:cNvPr>
          <p:cNvCxnSpPr>
            <a:cxnSpLocks/>
          </p:cNvCxnSpPr>
          <p:nvPr/>
        </p:nvCxnSpPr>
        <p:spPr>
          <a:xfrm rot="16200000" flipH="1">
            <a:off x="8891902" y="1446364"/>
            <a:ext cx="781201" cy="416463"/>
          </a:xfrm>
          <a:prstGeom prst="bentConnector3">
            <a:avLst/>
          </a:prstGeom>
          <a:ln w="9525">
            <a:solidFill>
              <a:schemeClr val="accent6">
                <a:lumMod val="7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6F6E64A3-F4D8-DF30-AF80-2954632B6900}"/>
              </a:ext>
            </a:extLst>
          </p:cNvPr>
          <p:cNvCxnSpPr>
            <a:cxnSpLocks/>
          </p:cNvCxnSpPr>
          <p:nvPr/>
        </p:nvCxnSpPr>
        <p:spPr>
          <a:xfrm>
            <a:off x="3208337" y="1548096"/>
            <a:ext cx="0" cy="518755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906BC220-E17F-2969-2406-64939B43881F}"/>
              </a:ext>
            </a:extLst>
          </p:cNvPr>
          <p:cNvCxnSpPr/>
          <p:nvPr/>
        </p:nvCxnSpPr>
        <p:spPr>
          <a:xfrm flipH="1">
            <a:off x="5225275" y="1470235"/>
            <a:ext cx="532" cy="574808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5E23513C-9C7D-D66E-E11F-491129DA1790}"/>
              </a:ext>
            </a:extLst>
          </p:cNvPr>
          <p:cNvCxnSpPr/>
          <p:nvPr/>
        </p:nvCxnSpPr>
        <p:spPr>
          <a:xfrm>
            <a:off x="5683801" y="1477133"/>
            <a:ext cx="931" cy="56791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504E5E92-CDBA-4E9F-F998-A72DE975E813}"/>
              </a:ext>
            </a:extLst>
          </p:cNvPr>
          <p:cNvCxnSpPr>
            <a:cxnSpLocks/>
          </p:cNvCxnSpPr>
          <p:nvPr/>
        </p:nvCxnSpPr>
        <p:spPr>
          <a:xfrm>
            <a:off x="7582760" y="1284301"/>
            <a:ext cx="0" cy="76074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DE39515C-832A-D7D3-B449-F14256EF6BD0}"/>
              </a:ext>
            </a:extLst>
          </p:cNvPr>
          <p:cNvCxnSpPr>
            <a:cxnSpLocks/>
          </p:cNvCxnSpPr>
          <p:nvPr/>
        </p:nvCxnSpPr>
        <p:spPr>
          <a:xfrm>
            <a:off x="7978297" y="1284301"/>
            <a:ext cx="0" cy="76074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76E74004-E76E-30F0-8CFE-55EB6B58ACEB}"/>
              </a:ext>
            </a:extLst>
          </p:cNvPr>
          <p:cNvCxnSpPr>
            <a:cxnSpLocks/>
          </p:cNvCxnSpPr>
          <p:nvPr/>
        </p:nvCxnSpPr>
        <p:spPr>
          <a:xfrm>
            <a:off x="8244951" y="1614710"/>
            <a:ext cx="0" cy="42752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9035429C-2D68-848C-AC94-50AA807316DD}"/>
              </a:ext>
            </a:extLst>
          </p:cNvPr>
          <p:cNvCxnSpPr>
            <a:cxnSpLocks/>
          </p:cNvCxnSpPr>
          <p:nvPr/>
        </p:nvCxnSpPr>
        <p:spPr>
          <a:xfrm>
            <a:off x="9979543" y="1667559"/>
            <a:ext cx="0" cy="374671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EA86AD88-44C2-37AA-7680-2EB3C7E76E32}"/>
              </a:ext>
            </a:extLst>
          </p:cNvPr>
          <p:cNvCxnSpPr>
            <a:cxnSpLocks/>
          </p:cNvCxnSpPr>
          <p:nvPr/>
        </p:nvCxnSpPr>
        <p:spPr>
          <a:xfrm>
            <a:off x="9712433" y="1263995"/>
            <a:ext cx="0" cy="78315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257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Content Placeholder 8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6224769"/>
              </p:ext>
            </p:extLst>
          </p:nvPr>
        </p:nvGraphicFramePr>
        <p:xfrm>
          <a:off x="755737" y="2540076"/>
          <a:ext cx="10515630" cy="42862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5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6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86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3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09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13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2103">
                <a:tc>
                  <a:txBody>
                    <a:bodyPr/>
                    <a:lstStyle/>
                    <a:p>
                      <a:r>
                        <a:rPr lang="en-US" sz="1000" dirty="0"/>
                        <a:t>Professional</a:t>
                      </a:r>
                      <a:r>
                        <a:rPr lang="en-US" sz="1000" baseline="0" dirty="0"/>
                        <a:t> Military Education (PME)</a:t>
                      </a:r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103">
                <a:tc>
                  <a:txBody>
                    <a:bodyPr/>
                    <a:lstStyle/>
                    <a:p>
                      <a:r>
                        <a:rPr lang="en-US" sz="1000" dirty="0"/>
                        <a:t>Functional/Add- itional/Combat</a:t>
                      </a:r>
                      <a:r>
                        <a:rPr lang="en-US" sz="1000" baseline="0" dirty="0"/>
                        <a:t> Skills Training</a:t>
                      </a:r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5201">
                <a:tc rowSpan="2">
                  <a:txBody>
                    <a:bodyPr/>
                    <a:lstStyle/>
                    <a:p>
                      <a:r>
                        <a:rPr lang="en-US" sz="1000" b="0" dirty="0"/>
                        <a:t>Assignments </a:t>
                      </a:r>
                    </a:p>
                    <a:p>
                      <a:endParaRPr lang="en-US" sz="1000" b="1" dirty="0"/>
                    </a:p>
                    <a:p>
                      <a:r>
                        <a:rPr lang="en-US" sz="1000" i="1" baseline="0" dirty="0"/>
                        <a:t>Positions listed are not all inclusive; see </a:t>
                      </a:r>
                      <a:br>
                        <a:rPr lang="en-US" sz="1000" i="1" baseline="0" dirty="0"/>
                      </a:br>
                      <a:r>
                        <a:rPr lang="en-US" sz="1000" i="1" baseline="0" dirty="0"/>
                        <a:t>DA PAM 600-3, Cyber Branch, Tables 1 – 9</a:t>
                      </a:r>
                      <a:endParaRPr lang="en-US" sz="1000" i="1" dirty="0"/>
                    </a:p>
                  </a:txBody>
                  <a:tcPr marL="99769" marR="99769"/>
                </a:tc>
                <a:tc rowSpan="2">
                  <a:txBody>
                    <a:bodyPr/>
                    <a:lstStyle/>
                    <a:p>
                      <a:r>
                        <a:rPr lang="en-US" sz="800" dirty="0"/>
                        <a:t>Company XO</a:t>
                      </a:r>
                    </a:p>
                    <a:p>
                      <a:r>
                        <a:rPr lang="en-US" sz="800" dirty="0"/>
                        <a:t>Platoon Leader</a:t>
                      </a:r>
                    </a:p>
                    <a:p>
                      <a:r>
                        <a:rPr lang="en-US" sz="800" baseline="0" dirty="0"/>
                        <a:t>Crew Lead</a:t>
                      </a:r>
                    </a:p>
                    <a:p>
                      <a:r>
                        <a:rPr lang="en-US" sz="800" baseline="0" dirty="0"/>
                        <a:t>Basic Developer</a:t>
                      </a:r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Company Commander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Development Section Lead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Support Team Lead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Senior Developer</a:t>
                      </a:r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Commander (TRP/DET)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BN XO/S3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Development Site/Team Lead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Mission/Support Team Lead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BDE Technical Director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Master Developer</a:t>
                      </a:r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pPr marL="0" lvl="1">
                        <a:defRPr/>
                      </a:pP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BN Commander (CSL) 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TF Commander (CMF/CNMF)(CSL)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BDE Dep Commander (post-CSL)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CSD Director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Brigade S3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Mission Team Lead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Technical Director (ASCC/CCMD)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Master Developer</a:t>
                      </a:r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BDE CDR (CSL)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Corps CEWO (CSL)</a:t>
                      </a:r>
                      <a:b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</a:br>
                      <a: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ACM CY/EW (CSL)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CAP DEV DIV Chief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Lead Developer</a:t>
                      </a:r>
                      <a:b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</a:br>
                      <a: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Chief of Staff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  (post-CSL)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G3/J3</a:t>
                      </a:r>
                    </a:p>
                  </a:txBody>
                  <a:tcPr marL="99769" marR="9976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792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Career Program Manager (OCC/Cyber School) (post-KD)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Instructor (Cyber School/USMA) (post-KD)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i="0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Research Scientist (ACI) (post-KD)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Assistant S3 (BN/BDE)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Branch Chief (OCO/DCO/DODIN)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Product Engineer</a:t>
                      </a:r>
                      <a:endParaRPr lang="en-US" sz="800" b="0" dirty="0">
                        <a:solidFill>
                          <a:prstClr val="black"/>
                        </a:solidFill>
                        <a:cs typeface="Arial" pitchFamily="34" charset="0"/>
                      </a:endParaRP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i="0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STO Engineer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endParaRPr lang="en-US" sz="800" b="0" i="0" dirty="0">
                        <a:solidFill>
                          <a:prstClr val="black"/>
                        </a:solidFill>
                        <a:cs typeface="Arial" pitchFamily="34" charset="0"/>
                      </a:endParaRPr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Career Manager (HRC ID Branch) (post-KD)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Career Program Manager (OCC) (post-KD)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College Director (Cyber School) (post-KD)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Instructor (Cyber School/USMA/CAC) (post-KD)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Research Scientist (ACI) (post-KD)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BDE Assistant S3</a:t>
                      </a:r>
                      <a:b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</a:b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Mission Mgr/Branch Chief (OCO/DCO/DODIN)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Course Manager (Cyber School)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Cyber Integration Lead/Ops Chief (JFHQ-C)</a:t>
                      </a:r>
                      <a:b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</a:b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Observer-Controller/Trainer (CTC/MCTP)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R&amp;D Ops Lead (ACI/TWC) // Sr. Fires Officer (JOC)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SAMS Planner // Army/Joint Staff Officer</a:t>
                      </a:r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pPr marL="0" lvl="1">
                        <a:defRPr/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Assistant ACM Cyber/EW</a:t>
                      </a:r>
                      <a:b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</a:b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Army Capability Developer (ACM)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Chief, Info Dominance (HRC) Chief, Doctrine Branch (CCoE) Chief Cyber Research (ACI) Cyber Branch/Division Chief Deputy Director (OCC) Instructor (CAC/USMA/USN)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Mission Director (CCMD) 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SAMS Planner (pre-KD/CSL)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Army/Joint Staff Officer</a:t>
                      </a:r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Asst. CMDT (CY SCH)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  (post-CSL)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Div Chief (DAMO-SO)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  (post-CSL)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CEMA Division Chief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Chief, JCC (CCMD)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CY Outreach (ACI) </a:t>
                      </a:r>
                      <a:b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</a:br>
                      <a: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Dep CTO (ARCYBER)</a:t>
                      </a:r>
                      <a:b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</a:br>
                      <a: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Dep J7 (CCMD) </a:t>
                      </a:r>
                      <a:b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</a:br>
                      <a: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Ops Chief (JFHQ-CY)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Army/Joint Staff</a:t>
                      </a:r>
                    </a:p>
                  </a:txBody>
                  <a:tcPr marL="99769" marR="9976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7716">
                <a:tc>
                  <a:txBody>
                    <a:bodyPr/>
                    <a:lstStyle/>
                    <a:p>
                      <a:r>
                        <a:rPr lang="en-US" sz="1000" dirty="0"/>
                        <a:t>Self</a:t>
                      </a:r>
                      <a:r>
                        <a:rPr lang="en-US" sz="1000" baseline="0" dirty="0"/>
                        <a:t> Development/ Education</a:t>
                      </a:r>
                      <a:endParaRPr lang="en-US" sz="1000" dirty="0"/>
                    </a:p>
                  </a:txBody>
                  <a:tcPr marL="99769" marR="99769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       </a:t>
                      </a:r>
                      <a:endParaRPr lang="en-US" sz="1000" dirty="0"/>
                    </a:p>
                  </a:txBody>
                  <a:tcPr marL="99769" marR="99769"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0" name="Rectangle 99"/>
          <p:cNvSpPr/>
          <p:nvPr/>
        </p:nvSpPr>
        <p:spPr>
          <a:xfrm>
            <a:off x="1892936" y="6299081"/>
            <a:ext cx="9284044" cy="25170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sz="800" dirty="0">
                <a:solidFill>
                  <a:prstClr val="black"/>
                </a:solidFill>
              </a:rPr>
              <a:t>Professional Certifications (CompTIA, EC Council , Cisco, Microsoft, , ISC</a:t>
            </a:r>
            <a:r>
              <a:rPr lang="en-US" sz="800" baseline="30000" dirty="0">
                <a:solidFill>
                  <a:prstClr val="black"/>
                </a:solidFill>
              </a:rPr>
              <a:t>2</a:t>
            </a:r>
            <a:r>
              <a:rPr lang="en-US" sz="800" dirty="0">
                <a:solidFill>
                  <a:prstClr val="black"/>
                </a:solidFill>
              </a:rPr>
              <a:t>, GIA, SANS, OSCP, etc.)</a:t>
            </a:r>
          </a:p>
        </p:txBody>
      </p:sp>
      <p:sp>
        <p:nvSpPr>
          <p:cNvPr id="49" name="Title 48"/>
          <p:cNvSpPr>
            <a:spLocks noGrp="1"/>
          </p:cNvSpPr>
          <p:nvPr>
            <p:ph type="title"/>
          </p:nvPr>
        </p:nvSpPr>
        <p:spPr>
          <a:xfrm>
            <a:off x="0" y="-251164"/>
            <a:ext cx="12192000" cy="1325563"/>
          </a:xfrm>
        </p:spPr>
        <p:txBody>
          <a:bodyPr/>
          <a:lstStyle/>
          <a:p>
            <a:pPr algn="ctr"/>
            <a:r>
              <a:rPr lang="en-US" b="1" dirty="0"/>
              <a:t>17D AC Officer Career Timeline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72372" y="2047971"/>
            <a:ext cx="9941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Years in Service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873701" y="1588123"/>
            <a:ext cx="4395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Rank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875028" y="1016956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Promotion/Selection </a:t>
            </a:r>
          </a:p>
          <a:p>
            <a:r>
              <a:rPr lang="en-US" sz="1000" dirty="0"/>
              <a:t>Board Info</a:t>
            </a:r>
          </a:p>
        </p:txBody>
      </p:sp>
      <p:grpSp>
        <p:nvGrpSpPr>
          <p:cNvPr id="91" name="Group 90"/>
          <p:cNvGrpSpPr/>
          <p:nvPr/>
        </p:nvGrpSpPr>
        <p:grpSpPr>
          <a:xfrm>
            <a:off x="2030975" y="627878"/>
            <a:ext cx="9240392" cy="1917790"/>
            <a:chOff x="1444850" y="608218"/>
            <a:chExt cx="9240392" cy="1917790"/>
          </a:xfrm>
        </p:grpSpPr>
        <p:sp>
          <p:nvSpPr>
            <p:cNvPr id="78" name="object 136"/>
            <p:cNvSpPr txBox="1"/>
            <p:nvPr/>
          </p:nvSpPr>
          <p:spPr>
            <a:xfrm>
              <a:off x="9306327" y="1232401"/>
              <a:ext cx="431920" cy="4154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marR="5080" indent="-1270" algn="ctr">
                <a:lnSpc>
                  <a:spcPct val="100000"/>
                </a:lnSpc>
              </a:pPr>
              <a:r>
                <a:rPr lang="en-US" sz="900" spc="-5" dirty="0">
                  <a:latin typeface="Arial"/>
                  <a:cs typeface="Arial"/>
                </a:rPr>
                <a:t>O-6</a:t>
              </a:r>
            </a:p>
            <a:p>
              <a:pPr marL="12700" marR="5080" indent="-1270" algn="ctr">
                <a:lnSpc>
                  <a:spcPct val="100000"/>
                </a:lnSpc>
              </a:pPr>
              <a:r>
                <a:rPr sz="900" spc="-5" dirty="0">
                  <a:latin typeface="Arial"/>
                  <a:cs typeface="Arial"/>
                </a:rPr>
                <a:t>CS</a:t>
              </a:r>
              <a:r>
                <a:rPr sz="900" dirty="0">
                  <a:latin typeface="Arial"/>
                  <a:cs typeface="Arial"/>
                </a:rPr>
                <a:t>L </a:t>
              </a:r>
              <a:r>
                <a:rPr sz="900" spc="-5" dirty="0">
                  <a:latin typeface="Arial"/>
                  <a:cs typeface="Arial"/>
                </a:rPr>
                <a:t>BOAR</a:t>
              </a:r>
              <a:r>
                <a:rPr sz="900" dirty="0">
                  <a:latin typeface="Arial"/>
                  <a:cs typeface="Arial"/>
                </a:rPr>
                <a:t>D</a:t>
              </a:r>
            </a:p>
          </p:txBody>
        </p:sp>
        <p:grpSp>
          <p:nvGrpSpPr>
            <p:cNvPr id="90" name="Group 89"/>
            <p:cNvGrpSpPr/>
            <p:nvPr/>
          </p:nvGrpSpPr>
          <p:grpSpPr>
            <a:xfrm>
              <a:off x="1444850" y="608218"/>
              <a:ext cx="9240392" cy="1917790"/>
              <a:chOff x="1444850" y="608218"/>
              <a:chExt cx="9240392" cy="1917790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1444850" y="608218"/>
                <a:ext cx="9240392" cy="1917790"/>
                <a:chOff x="1444849" y="599509"/>
                <a:chExt cx="9240392" cy="1917790"/>
              </a:xfrm>
            </p:grpSpPr>
            <p:grpSp>
              <p:nvGrpSpPr>
                <p:cNvPr id="51" name="Group 50"/>
                <p:cNvGrpSpPr/>
                <p:nvPr/>
              </p:nvGrpSpPr>
              <p:grpSpPr>
                <a:xfrm>
                  <a:off x="1444849" y="599509"/>
                  <a:ext cx="9240392" cy="1912870"/>
                  <a:chOff x="1444849" y="599509"/>
                  <a:chExt cx="9240392" cy="1912870"/>
                </a:xfrm>
              </p:grpSpPr>
              <p:sp>
                <p:nvSpPr>
                  <p:cNvPr id="89" name="object 49"/>
                  <p:cNvSpPr/>
                  <p:nvPr/>
                </p:nvSpPr>
                <p:spPr>
                  <a:xfrm>
                    <a:off x="9653317" y="1932722"/>
                    <a:ext cx="266108" cy="28014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304800">
                        <a:moveTo>
                          <a:pt x="0" y="0"/>
                        </a:moveTo>
                        <a:lnTo>
                          <a:pt x="0" y="304800"/>
                        </a:lnTo>
                      </a:path>
                    </a:pathLst>
                  </a:custGeom>
                  <a:ln w="28956">
                    <a:solidFill>
                      <a:srgbClr val="000000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 dirty="0"/>
                  </a:p>
                </p:txBody>
              </p:sp>
              <p:grpSp>
                <p:nvGrpSpPr>
                  <p:cNvPr id="43" name="Group 42"/>
                  <p:cNvGrpSpPr/>
                  <p:nvPr/>
                </p:nvGrpSpPr>
                <p:grpSpPr>
                  <a:xfrm>
                    <a:off x="1444849" y="599509"/>
                    <a:ext cx="9240392" cy="1912870"/>
                    <a:chOff x="1444849" y="-49415"/>
                    <a:chExt cx="9240392" cy="1912870"/>
                  </a:xfrm>
                </p:grpSpPr>
                <p:sp>
                  <p:nvSpPr>
                    <p:cNvPr id="59" name="object 188"/>
                    <p:cNvSpPr/>
                    <p:nvPr/>
                  </p:nvSpPr>
                  <p:spPr>
                    <a:xfrm>
                      <a:off x="1444849" y="900302"/>
                      <a:ext cx="140811" cy="283061"/>
                    </a:xfrm>
                    <a:prstGeom prst="rect">
                      <a:avLst/>
                    </a:prstGeom>
                    <a:blipFill>
                      <a:blip r:embed="rId2" cstate="print"/>
                      <a:stretch>
                        <a:fillRect/>
                      </a:stretch>
                    </a:blipFill>
                  </p:spPr>
                  <p:txBody>
                    <a:bodyPr wrap="square" lIns="0" tIns="0" rIns="0" bIns="0" rtlCol="0"/>
                    <a:lstStyle/>
                    <a:p>
                      <a:endParaRPr dirty="0"/>
                    </a:p>
                  </p:txBody>
                </p:sp>
                <p:sp>
                  <p:nvSpPr>
                    <p:cNvPr id="63" name="object 187"/>
                    <p:cNvSpPr/>
                    <p:nvPr/>
                  </p:nvSpPr>
                  <p:spPr>
                    <a:xfrm>
                      <a:off x="1915445" y="900302"/>
                      <a:ext cx="150261" cy="267818"/>
                    </a:xfrm>
                    <a:prstGeom prst="rect">
                      <a:avLst/>
                    </a:prstGeom>
                    <a:blipFill>
                      <a:blip r:embed="rId3" cstate="print"/>
                      <a:stretch>
                        <a:fillRect/>
                      </a:stretch>
                    </a:blipFill>
                  </p:spPr>
                  <p:txBody>
                    <a:bodyPr wrap="square" lIns="0" tIns="0" rIns="0" bIns="0" rtlCol="0"/>
                    <a:lstStyle/>
                    <a:p>
                      <a:endParaRPr dirty="0"/>
                    </a:p>
                  </p:txBody>
                </p:sp>
                <p:grpSp>
                  <p:nvGrpSpPr>
                    <p:cNvPr id="42" name="Group 41"/>
                    <p:cNvGrpSpPr/>
                    <p:nvPr/>
                  </p:nvGrpSpPr>
                  <p:grpSpPr>
                    <a:xfrm>
                      <a:off x="1476374" y="-49415"/>
                      <a:ext cx="9208867" cy="1912870"/>
                      <a:chOff x="1476374" y="-59245"/>
                      <a:chExt cx="9208867" cy="1912870"/>
                    </a:xfrm>
                  </p:grpSpPr>
                  <p:grpSp>
                    <p:nvGrpSpPr>
                      <p:cNvPr id="40" name="Group 39"/>
                      <p:cNvGrpSpPr/>
                      <p:nvPr/>
                    </p:nvGrpSpPr>
                    <p:grpSpPr>
                      <a:xfrm>
                        <a:off x="1476374" y="-59245"/>
                        <a:ext cx="9208867" cy="1907950"/>
                        <a:chOff x="1476374" y="-59245"/>
                        <a:chExt cx="9208867" cy="1907950"/>
                      </a:xfrm>
                    </p:grpSpPr>
                    <p:grpSp>
                      <p:nvGrpSpPr>
                        <p:cNvPr id="81" name="Group 80"/>
                        <p:cNvGrpSpPr/>
                        <p:nvPr/>
                      </p:nvGrpSpPr>
                      <p:grpSpPr>
                        <a:xfrm>
                          <a:off x="1476374" y="-59245"/>
                          <a:ext cx="9208867" cy="1907950"/>
                          <a:chOff x="2343149" y="-258041"/>
                          <a:chExt cx="9192774" cy="1907950"/>
                        </a:xfrm>
                      </p:grpSpPr>
                      <p:sp>
                        <p:nvSpPr>
                          <p:cNvPr id="37" name="object 40"/>
                          <p:cNvSpPr/>
                          <p:nvPr/>
                        </p:nvSpPr>
                        <p:spPr>
                          <a:xfrm>
                            <a:off x="6436553" y="662177"/>
                            <a:ext cx="295656" cy="316991"/>
                          </a:xfrm>
                          <a:prstGeom prst="rect">
                            <a:avLst/>
                          </a:prstGeom>
                          <a:blipFill>
                            <a:blip r:embed="rId4" cstate="print"/>
                            <a:stretch>
                              <a:fillRect/>
                            </a:stretch>
                          </a:blipFill>
                        </p:spPr>
                        <p:txBody>
                          <a:bodyPr wrap="square" lIns="0" tIns="0" rIns="0" bIns="0" rtlCol="0"/>
                          <a:lstStyle/>
                          <a:p>
                            <a:endParaRPr dirty="0"/>
                          </a:p>
                        </p:txBody>
                      </p:sp>
                      <p:sp>
                        <p:nvSpPr>
                          <p:cNvPr id="38" name="object 41"/>
                          <p:cNvSpPr/>
                          <p:nvPr/>
                        </p:nvSpPr>
                        <p:spPr>
                          <a:xfrm>
                            <a:off x="8721665" y="721614"/>
                            <a:ext cx="292607" cy="269748"/>
                          </a:xfrm>
                          <a:prstGeom prst="rect">
                            <a:avLst/>
                          </a:prstGeom>
                          <a:blipFill>
                            <a:blip r:embed="rId5" cstate="print"/>
                            <a:stretch>
                              <a:fillRect/>
                            </a:stretch>
                          </a:blipFill>
                        </p:spPr>
                        <p:txBody>
                          <a:bodyPr wrap="square" lIns="0" tIns="0" rIns="0" bIns="0" rtlCol="0"/>
                          <a:lstStyle/>
                          <a:p>
                            <a:endParaRPr dirty="0"/>
                          </a:p>
                        </p:txBody>
                      </p:sp>
                      <p:sp>
                        <p:nvSpPr>
                          <p:cNvPr id="39" name="object 42"/>
                          <p:cNvSpPr/>
                          <p:nvPr/>
                        </p:nvSpPr>
                        <p:spPr>
                          <a:xfrm>
                            <a:off x="3614671" y="728792"/>
                            <a:ext cx="196006" cy="230184"/>
                          </a:xfrm>
                          <a:prstGeom prst="rect">
                            <a:avLst/>
                          </a:prstGeom>
                          <a:blipFill>
                            <a:blip r:embed="rId6" cstate="print"/>
                            <a:stretch>
                              <a:fillRect/>
                            </a:stretch>
                          </a:blipFill>
                        </p:spPr>
                        <p:txBody>
                          <a:bodyPr wrap="square" lIns="0" tIns="0" rIns="0" bIns="0" rtlCol="0"/>
                          <a:lstStyle/>
                          <a:p>
                            <a:endParaRPr dirty="0"/>
                          </a:p>
                        </p:txBody>
                      </p:sp>
                      <p:sp>
                        <p:nvSpPr>
                          <p:cNvPr id="41" name="object 81"/>
                          <p:cNvSpPr txBox="1"/>
                          <p:nvPr/>
                        </p:nvSpPr>
                        <p:spPr>
                          <a:xfrm>
                            <a:off x="3276570" y="219928"/>
                            <a:ext cx="431165" cy="276860"/>
                          </a:xfrm>
                          <a:prstGeom prst="rect">
                            <a:avLst/>
                          </a:prstGeom>
                        </p:spPr>
                        <p:txBody>
                          <a:bodyPr vert="horz" wrap="square" lIns="0" tIns="0" rIns="0" bIns="0" rtlCol="0">
                            <a:spAutoFit/>
                          </a:bodyPr>
                          <a:lstStyle/>
                          <a:p>
                            <a:pPr marL="12700" marR="5080" indent="89535">
                              <a:lnSpc>
                                <a:spcPct val="100000"/>
                              </a:lnSpc>
                            </a:pP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CP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T 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BOAR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D</a:t>
                            </a:r>
                          </a:p>
                        </p:txBody>
                      </p:sp>
                      <p:grpSp>
                        <p:nvGrpSpPr>
                          <p:cNvPr id="48" name="Group 47"/>
                          <p:cNvGrpSpPr/>
                          <p:nvPr/>
                        </p:nvGrpSpPr>
                        <p:grpSpPr>
                          <a:xfrm>
                            <a:off x="2343149" y="6996"/>
                            <a:ext cx="9192774" cy="1642913"/>
                            <a:chOff x="2343149" y="-107304"/>
                            <a:chExt cx="9192774" cy="1642913"/>
                          </a:xfrm>
                        </p:grpSpPr>
                        <p:grpSp>
                          <p:nvGrpSpPr>
                            <p:cNvPr id="36" name="Group 35"/>
                            <p:cNvGrpSpPr/>
                            <p:nvPr/>
                          </p:nvGrpSpPr>
                          <p:grpSpPr>
                            <a:xfrm>
                              <a:off x="2343149" y="-107304"/>
                              <a:ext cx="9192774" cy="1642913"/>
                              <a:chOff x="2343149" y="-31104"/>
                              <a:chExt cx="9192774" cy="1642913"/>
                            </a:xfrm>
                          </p:grpSpPr>
                          <p:sp>
                            <p:nvSpPr>
                              <p:cNvPr id="6" name="object 18"/>
                              <p:cNvSpPr/>
                              <p:nvPr/>
                            </p:nvSpPr>
                            <p:spPr>
                              <a:xfrm>
                                <a:off x="2343149" y="1202014"/>
                                <a:ext cx="9192774" cy="45719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w="8467090" h="19685">
                                    <a:moveTo>
                                      <a:pt x="0" y="19685"/>
                                    </a:moveTo>
                                    <a:lnTo>
                                      <a:pt x="8466963" y="0"/>
                                    </a:lnTo>
                                  </a:path>
                                </a:pathLst>
                              </a:custGeom>
                              <a:ln w="28955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7" name="object 26"/>
                              <p:cNvSpPr/>
                              <p:nvPr/>
                            </p:nvSpPr>
                            <p:spPr>
                              <a:xfrm>
                                <a:off x="5801236" y="1027043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8" name="object 27"/>
                              <p:cNvSpPr/>
                              <p:nvPr/>
                            </p:nvSpPr>
                            <p:spPr>
                              <a:xfrm>
                                <a:off x="9610859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9" name="object 28"/>
                              <p:cNvSpPr/>
                              <p:nvPr/>
                            </p:nvSpPr>
                            <p:spPr>
                              <a:xfrm>
                                <a:off x="9275474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0" name="object 29"/>
                              <p:cNvSpPr/>
                              <p:nvPr/>
                            </p:nvSpPr>
                            <p:spPr>
                              <a:xfrm>
                                <a:off x="8981098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1" name="object 30"/>
                              <p:cNvSpPr/>
                              <p:nvPr/>
                            </p:nvSpPr>
                            <p:spPr>
                              <a:xfrm>
                                <a:off x="8598503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2" name="object 31"/>
                              <p:cNvSpPr/>
                              <p:nvPr/>
                            </p:nvSpPr>
                            <p:spPr>
                              <a:xfrm>
                                <a:off x="7796845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3" name="object 32"/>
                              <p:cNvSpPr/>
                              <p:nvPr/>
                            </p:nvSpPr>
                            <p:spPr>
                              <a:xfrm>
                                <a:off x="7399115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4" name="object 33"/>
                              <p:cNvSpPr/>
                              <p:nvPr/>
                            </p:nvSpPr>
                            <p:spPr>
                              <a:xfrm>
                                <a:off x="7004470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5" name="object 34"/>
                              <p:cNvSpPr/>
                              <p:nvPr/>
                            </p:nvSpPr>
                            <p:spPr>
                              <a:xfrm>
                                <a:off x="6629530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6" name="object 36"/>
                              <p:cNvSpPr/>
                              <p:nvPr/>
                            </p:nvSpPr>
                            <p:spPr>
                              <a:xfrm>
                                <a:off x="8180962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7" name="object 37"/>
                              <p:cNvSpPr/>
                              <p:nvPr/>
                            </p:nvSpPr>
                            <p:spPr>
                              <a:xfrm>
                                <a:off x="6210360" y="1027043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8" name="object 49"/>
                              <p:cNvSpPr/>
                              <p:nvPr/>
                            </p:nvSpPr>
                            <p:spPr>
                              <a:xfrm>
                                <a:off x="10191695" y="1028532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9" name="object 71"/>
                              <p:cNvSpPr txBox="1"/>
                              <p:nvPr/>
                            </p:nvSpPr>
                            <p:spPr>
                              <a:xfrm>
                                <a:off x="2939946" y="1396365"/>
                                <a:ext cx="125095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2</a:t>
                                </a:r>
                              </a:p>
                            </p:txBody>
                          </p:sp>
                          <p:sp>
                            <p:nvSpPr>
                              <p:cNvPr id="20" name="object 72"/>
                              <p:cNvSpPr txBox="1"/>
                              <p:nvPr/>
                            </p:nvSpPr>
                            <p:spPr>
                              <a:xfrm>
                                <a:off x="3667295" y="1396365"/>
                                <a:ext cx="125095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4</a:t>
                                </a:r>
                              </a:p>
                            </p:txBody>
                          </p:sp>
                          <p:sp>
                            <p:nvSpPr>
                              <p:cNvPr id="21" name="object 73"/>
                              <p:cNvSpPr txBox="1"/>
                              <p:nvPr/>
                            </p:nvSpPr>
                            <p:spPr>
                              <a:xfrm>
                                <a:off x="4490483" y="1396365"/>
                                <a:ext cx="125095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6</a:t>
                                </a:r>
                              </a:p>
                            </p:txBody>
                          </p:sp>
                          <p:sp>
                            <p:nvSpPr>
                              <p:cNvPr id="22" name="object 74"/>
                              <p:cNvSpPr txBox="1"/>
                              <p:nvPr/>
                            </p:nvSpPr>
                            <p:spPr>
                              <a:xfrm>
                                <a:off x="5316801" y="1396365"/>
                                <a:ext cx="125095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23" name="object 75"/>
                              <p:cNvSpPr txBox="1"/>
                              <p:nvPr/>
                            </p:nvSpPr>
                            <p:spPr>
                              <a:xfrm>
                                <a:off x="6117616" y="1396365"/>
                                <a:ext cx="224154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spc="-5" dirty="0">
                                    <a:latin typeface="Arial"/>
                                    <a:cs typeface="Arial"/>
                                  </a:rPr>
                                  <a:t>1</a:t>
                                </a: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0</a:t>
                                </a:r>
                              </a:p>
                            </p:txBody>
                          </p:sp>
                          <p:sp>
                            <p:nvSpPr>
                              <p:cNvPr id="24" name="object 76"/>
                              <p:cNvSpPr txBox="1"/>
                              <p:nvPr/>
                            </p:nvSpPr>
                            <p:spPr>
                              <a:xfrm>
                                <a:off x="6909947" y="1396365"/>
                                <a:ext cx="224154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spc="-5" dirty="0">
                                    <a:latin typeface="Arial"/>
                                    <a:cs typeface="Arial"/>
                                  </a:rPr>
                                  <a:t>1</a:t>
                                </a: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2</a:t>
                                </a:r>
                              </a:p>
                            </p:txBody>
                          </p:sp>
                          <p:sp>
                            <p:nvSpPr>
                              <p:cNvPr id="25" name="object 77"/>
                              <p:cNvSpPr txBox="1"/>
                              <p:nvPr/>
                            </p:nvSpPr>
                            <p:spPr>
                              <a:xfrm>
                                <a:off x="7693466" y="1396365"/>
                                <a:ext cx="224154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spc="-5" dirty="0">
                                    <a:latin typeface="Arial"/>
                                    <a:cs typeface="Arial"/>
                                  </a:rPr>
                                  <a:t>1</a:t>
                                </a: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4</a:t>
                                </a:r>
                              </a:p>
                            </p:txBody>
                          </p:sp>
                          <p:sp>
                            <p:nvSpPr>
                              <p:cNvPr id="26" name="object 78"/>
                              <p:cNvSpPr txBox="1"/>
                              <p:nvPr/>
                            </p:nvSpPr>
                            <p:spPr>
                              <a:xfrm>
                                <a:off x="8466494" y="1396365"/>
                                <a:ext cx="224154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spc="-5" dirty="0">
                                    <a:latin typeface="Arial"/>
                                    <a:cs typeface="Arial"/>
                                  </a:rPr>
                                  <a:t>1</a:t>
                                </a: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6</a:t>
                                </a:r>
                              </a:p>
                            </p:txBody>
                          </p:sp>
                          <p:sp>
                            <p:nvSpPr>
                              <p:cNvPr id="27" name="object 79"/>
                              <p:cNvSpPr txBox="1"/>
                              <p:nvPr/>
                            </p:nvSpPr>
                            <p:spPr>
                              <a:xfrm>
                                <a:off x="9258049" y="1396365"/>
                                <a:ext cx="224154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18</a:t>
                                </a:r>
                              </a:p>
                            </p:txBody>
                          </p:sp>
                          <p:sp>
                            <p:nvSpPr>
                              <p:cNvPr id="28" name="object 80"/>
                              <p:cNvSpPr txBox="1"/>
                              <p:nvPr/>
                            </p:nvSpPr>
                            <p:spPr>
                              <a:xfrm>
                                <a:off x="9761915" y="1396365"/>
                                <a:ext cx="278765" cy="215444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spc="-5" dirty="0">
                                    <a:latin typeface="Arial"/>
                                    <a:cs typeface="Arial"/>
                                  </a:rPr>
                                  <a:t>2</a:t>
                                </a: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0</a:t>
                                </a:r>
                                <a:endParaRPr sz="900" dirty="0">
                                  <a:latin typeface="Arial"/>
                                  <a:cs typeface="Arial"/>
                                </a:endParaRPr>
                              </a:p>
                            </p:txBody>
                          </p:sp>
                          <p:sp>
                            <p:nvSpPr>
                              <p:cNvPr id="29" name="object 134"/>
                              <p:cNvSpPr/>
                              <p:nvPr/>
                            </p:nvSpPr>
                            <p:spPr>
                              <a:xfrm>
                                <a:off x="9856311" y="-31104"/>
                                <a:ext cx="45639" cy="1414348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1135380">
                                    <a:moveTo>
                                      <a:pt x="0" y="0"/>
                                    </a:moveTo>
                                    <a:lnTo>
                                      <a:pt x="0" y="1135380"/>
                                    </a:lnTo>
                                  </a:path>
                                </a:pathLst>
                              </a:custGeom>
                              <a:ln w="38100">
                                <a:solidFill>
                                  <a:srgbClr val="00B050"/>
                                </a:solidFill>
                                <a:prstDash val="lgDash"/>
                              </a:ln>
                            </p:spPr>
                            <p:style>
                              <a:lnRef idx="1">
                                <a:schemeClr val="accent6"/>
                              </a:lnRef>
                              <a:fillRef idx="0">
                                <a:schemeClr val="accent6"/>
                              </a:fillRef>
                              <a:effectRef idx="0">
                                <a:schemeClr val="accent6"/>
                              </a:effectRef>
                              <a:fontRef idx="minor">
                                <a:schemeClr val="tx1"/>
                              </a:fontRef>
                            </p:style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31" name="object 27"/>
                              <p:cNvSpPr/>
                              <p:nvPr/>
                            </p:nvSpPr>
                            <p:spPr>
                              <a:xfrm>
                                <a:off x="5372102" y="1028532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32" name="object 27"/>
                              <p:cNvSpPr/>
                              <p:nvPr/>
                            </p:nvSpPr>
                            <p:spPr>
                              <a:xfrm>
                                <a:off x="4548903" y="1039235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33" name="object 27"/>
                              <p:cNvSpPr/>
                              <p:nvPr/>
                            </p:nvSpPr>
                            <p:spPr>
                              <a:xfrm>
                                <a:off x="3724607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34" name="object 27"/>
                              <p:cNvSpPr/>
                              <p:nvPr/>
                            </p:nvSpPr>
                            <p:spPr>
                              <a:xfrm>
                                <a:off x="2994301" y="1049868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35" name="object 27"/>
                              <p:cNvSpPr/>
                              <p:nvPr/>
                            </p:nvSpPr>
                            <p:spPr>
                              <a:xfrm>
                                <a:off x="2367660" y="105672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</p:grpSp>
                        <p:sp>
                          <p:nvSpPr>
                            <p:cNvPr id="44" name="object 26"/>
                            <p:cNvSpPr/>
                            <p:nvPr/>
                          </p:nvSpPr>
                          <p:spPr>
                            <a:xfrm>
                              <a:off x="2676375" y="964143"/>
                              <a:ext cx="0" cy="304800"/>
                            </a:xfrm>
                            <a:custGeom>
                              <a:avLst/>
                              <a:gdLst/>
                              <a:ahLst/>
                              <a:cxnLst/>
                              <a:rect l="l" t="t" r="r" b="b"/>
                              <a:pathLst>
                                <a:path h="304800">
                                  <a:moveTo>
                                    <a:pt x="0" y="0"/>
                                  </a:moveTo>
                                  <a:lnTo>
                                    <a:pt x="0" y="304800"/>
                                  </a:lnTo>
                                </a:path>
                              </a:pathLst>
                            </a:custGeom>
                            <a:ln w="28956">
                              <a:solidFill>
                                <a:srgbClr val="000000"/>
                              </a:solidFill>
                            </a:ln>
                          </p:spPr>
                          <p:txBody>
                            <a:bodyPr wrap="square" lIns="0" tIns="0" rIns="0" bIns="0" rtlCol="0"/>
                            <a:lstStyle/>
                            <a:p>
                              <a:endParaRPr dirty="0"/>
                            </a:p>
                          </p:txBody>
                        </p:sp>
                        <p:sp>
                          <p:nvSpPr>
                            <p:cNvPr id="45" name="object 26"/>
                            <p:cNvSpPr/>
                            <p:nvPr/>
                          </p:nvSpPr>
                          <p:spPr>
                            <a:xfrm>
                              <a:off x="3380331" y="971001"/>
                              <a:ext cx="0" cy="304800"/>
                            </a:xfrm>
                            <a:custGeom>
                              <a:avLst/>
                              <a:gdLst/>
                              <a:ahLst/>
                              <a:cxnLst/>
                              <a:rect l="l" t="t" r="r" b="b"/>
                              <a:pathLst>
                                <a:path h="304800">
                                  <a:moveTo>
                                    <a:pt x="0" y="0"/>
                                  </a:moveTo>
                                  <a:lnTo>
                                    <a:pt x="0" y="304800"/>
                                  </a:lnTo>
                                </a:path>
                              </a:pathLst>
                            </a:custGeom>
                            <a:ln w="28956">
                              <a:solidFill>
                                <a:srgbClr val="000000"/>
                              </a:solidFill>
                            </a:ln>
                          </p:spPr>
                          <p:txBody>
                            <a:bodyPr wrap="square" lIns="0" tIns="0" rIns="0" bIns="0" rtlCol="0"/>
                            <a:lstStyle/>
                            <a:p>
                              <a:endParaRPr dirty="0"/>
                            </a:p>
                          </p:txBody>
                        </p:sp>
                        <p:sp>
                          <p:nvSpPr>
                            <p:cNvPr id="46" name="object 26"/>
                            <p:cNvSpPr/>
                            <p:nvPr/>
                          </p:nvSpPr>
                          <p:spPr>
                            <a:xfrm>
                              <a:off x="4119957" y="961476"/>
                              <a:ext cx="0" cy="304800"/>
                            </a:xfrm>
                            <a:custGeom>
                              <a:avLst/>
                              <a:gdLst/>
                              <a:ahLst/>
                              <a:cxnLst/>
                              <a:rect l="l" t="t" r="r" b="b"/>
                              <a:pathLst>
                                <a:path h="304800">
                                  <a:moveTo>
                                    <a:pt x="0" y="0"/>
                                  </a:moveTo>
                                  <a:lnTo>
                                    <a:pt x="0" y="304800"/>
                                  </a:lnTo>
                                </a:path>
                              </a:pathLst>
                            </a:custGeom>
                            <a:ln w="28956">
                              <a:solidFill>
                                <a:srgbClr val="000000"/>
                              </a:solidFill>
                            </a:ln>
                          </p:spPr>
                          <p:txBody>
                            <a:bodyPr wrap="square" lIns="0" tIns="0" rIns="0" bIns="0" rtlCol="0"/>
                            <a:lstStyle/>
                            <a:p>
                              <a:endParaRPr dirty="0"/>
                            </a:p>
                          </p:txBody>
                        </p:sp>
                        <p:sp>
                          <p:nvSpPr>
                            <p:cNvPr id="47" name="object 26"/>
                            <p:cNvSpPr/>
                            <p:nvPr/>
                          </p:nvSpPr>
                          <p:spPr>
                            <a:xfrm>
                              <a:off x="4970345" y="962238"/>
                              <a:ext cx="0" cy="304800"/>
                            </a:xfrm>
                            <a:custGeom>
                              <a:avLst/>
                              <a:gdLst/>
                              <a:ahLst/>
                              <a:cxnLst/>
                              <a:rect l="l" t="t" r="r" b="b"/>
                              <a:pathLst>
                                <a:path h="304800">
                                  <a:moveTo>
                                    <a:pt x="0" y="0"/>
                                  </a:moveTo>
                                  <a:lnTo>
                                    <a:pt x="0" y="304800"/>
                                  </a:lnTo>
                                </a:path>
                              </a:pathLst>
                            </a:custGeom>
                            <a:ln w="28956">
                              <a:solidFill>
                                <a:srgbClr val="000000"/>
                              </a:solidFill>
                            </a:ln>
                          </p:spPr>
                          <p:txBody>
                            <a:bodyPr wrap="square" lIns="0" tIns="0" rIns="0" bIns="0" rtlCol="0"/>
                            <a:lstStyle/>
                            <a:p>
                              <a:endParaRPr dirty="0"/>
                            </a:p>
                          </p:txBody>
                        </p:sp>
                      </p:grpSp>
                      <p:sp>
                        <p:nvSpPr>
                          <p:cNvPr id="56" name="object 84"/>
                          <p:cNvSpPr txBox="1"/>
                          <p:nvPr/>
                        </p:nvSpPr>
                        <p:spPr>
                          <a:xfrm>
                            <a:off x="5263451" y="206623"/>
                            <a:ext cx="1106170" cy="276860"/>
                          </a:xfrm>
                          <a:prstGeom prst="rect">
                            <a:avLst/>
                          </a:prstGeom>
                        </p:spPr>
                        <p:txBody>
                          <a:bodyPr vert="horz" wrap="square" lIns="0" tIns="0" rIns="0" bIns="0" rtlCol="0">
                            <a:spAutoFit/>
                          </a:bodyPr>
                          <a:lstStyle/>
                          <a:p>
                            <a:pPr marL="12700" marR="5080">
                              <a:lnSpc>
                                <a:spcPct val="100000"/>
                              </a:lnSpc>
                              <a:tabLst>
                                <a:tab pos="589915" algn="l"/>
                              </a:tabLst>
                            </a:pP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BZ </a:t>
                            </a:r>
                            <a:r>
                              <a:rPr sz="900" spc="-45" dirty="0">
                                <a:latin typeface="Arial"/>
                                <a:cs typeface="Arial"/>
                              </a:rPr>
                              <a:t>M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AJ </a:t>
                            </a:r>
                            <a:r>
                              <a:rPr sz="900" spc="65" dirty="0">
                                <a:latin typeface="Arial"/>
                                <a:cs typeface="Arial"/>
                              </a:rPr>
                              <a:t> 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PZ </a:t>
                            </a:r>
                            <a:r>
                              <a:rPr sz="900" spc="-45" dirty="0">
                                <a:latin typeface="Arial"/>
                                <a:cs typeface="Arial"/>
                              </a:rPr>
                              <a:t>M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A</a:t>
                            </a:r>
                            <a:r>
                              <a:rPr sz="900" spc="5" dirty="0">
                                <a:latin typeface="Arial"/>
                                <a:cs typeface="Arial"/>
                              </a:rPr>
                              <a:t>J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/ILE B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O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A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R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D	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BO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A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R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D</a:t>
                            </a:r>
                          </a:p>
                        </p:txBody>
                      </p:sp>
                      <p:sp>
                        <p:nvSpPr>
                          <p:cNvPr id="60" name="object 85"/>
                          <p:cNvSpPr txBox="1"/>
                          <p:nvPr/>
                        </p:nvSpPr>
                        <p:spPr>
                          <a:xfrm>
                            <a:off x="7578241" y="70576"/>
                            <a:ext cx="898525" cy="281940"/>
                          </a:xfrm>
                          <a:prstGeom prst="rect">
                            <a:avLst/>
                          </a:prstGeom>
                        </p:spPr>
                        <p:txBody>
                          <a:bodyPr vert="horz" wrap="square" lIns="0" tIns="0" rIns="0" bIns="0" rtlCol="0">
                            <a:spAutoFit/>
                          </a:bodyPr>
                          <a:lstStyle/>
                          <a:p>
                            <a:pPr marL="12700" marR="5080" indent="5715">
                              <a:lnSpc>
                                <a:spcPct val="100000"/>
                              </a:lnSpc>
                            </a:pP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BZ</a:t>
                            </a:r>
                            <a:r>
                              <a:rPr sz="900" spc="-10" dirty="0">
                                <a:latin typeface="Arial"/>
                                <a:cs typeface="Arial"/>
                              </a:rPr>
                              <a:t> 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L</a:t>
                            </a:r>
                            <a:r>
                              <a:rPr sz="900" spc="-25" dirty="0">
                                <a:latin typeface="Arial"/>
                                <a:cs typeface="Arial"/>
                              </a:rPr>
                              <a:t>T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C </a:t>
                            </a:r>
                            <a:r>
                              <a:rPr sz="900" spc="85" dirty="0">
                                <a:latin typeface="Arial"/>
                                <a:cs typeface="Arial"/>
                              </a:rPr>
                              <a:t> </a:t>
                            </a:r>
                            <a:r>
                              <a:rPr sz="1350" spc="-7" baseline="3086" dirty="0">
                                <a:latin typeface="Arial"/>
                                <a:cs typeface="Arial"/>
                              </a:rPr>
                              <a:t>P</a:t>
                            </a:r>
                            <a:r>
                              <a:rPr sz="1350" baseline="3086" dirty="0">
                                <a:latin typeface="Arial"/>
                                <a:cs typeface="Arial"/>
                              </a:rPr>
                              <a:t>Z </a:t>
                            </a:r>
                            <a:r>
                              <a:rPr sz="1350" spc="-104" baseline="3086" dirty="0">
                                <a:latin typeface="Arial"/>
                                <a:cs typeface="Arial"/>
                              </a:rPr>
                              <a:t>L</a:t>
                            </a:r>
                            <a:r>
                              <a:rPr sz="1350" spc="-37" baseline="3086" dirty="0">
                                <a:latin typeface="Arial"/>
                                <a:cs typeface="Arial"/>
                              </a:rPr>
                              <a:t>T</a:t>
                            </a:r>
                            <a:r>
                              <a:rPr sz="1350" baseline="3086" dirty="0">
                                <a:latin typeface="Arial"/>
                                <a:cs typeface="Arial"/>
                              </a:rPr>
                              <a:t>C 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B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O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ARD </a:t>
                            </a:r>
                            <a:r>
                              <a:rPr sz="900" spc="-25" dirty="0">
                                <a:latin typeface="Arial"/>
                                <a:cs typeface="Arial"/>
                              </a:rPr>
                              <a:t> </a:t>
                            </a:r>
                            <a:r>
                              <a:rPr sz="1350" baseline="3086" dirty="0">
                                <a:latin typeface="Arial"/>
                                <a:cs typeface="Arial"/>
                              </a:rPr>
                              <a:t>B</a:t>
                            </a:r>
                            <a:r>
                              <a:rPr sz="1350" spc="-7" baseline="3086" dirty="0">
                                <a:latin typeface="Arial"/>
                                <a:cs typeface="Arial"/>
                              </a:rPr>
                              <a:t>O</a:t>
                            </a:r>
                            <a:r>
                              <a:rPr sz="1350" baseline="3086" dirty="0">
                                <a:latin typeface="Arial"/>
                                <a:cs typeface="Arial"/>
                              </a:rPr>
                              <a:t>ARD</a:t>
                            </a:r>
                          </a:p>
                        </p:txBody>
                      </p:sp>
                      <p:sp>
                        <p:nvSpPr>
                          <p:cNvPr id="64" name="object 136"/>
                          <p:cNvSpPr txBox="1"/>
                          <p:nvPr/>
                        </p:nvSpPr>
                        <p:spPr>
                          <a:xfrm>
                            <a:off x="8309281" y="310941"/>
                            <a:ext cx="431165" cy="415498"/>
                          </a:xfrm>
                          <a:prstGeom prst="rect">
                            <a:avLst/>
                          </a:prstGeom>
                        </p:spPr>
                        <p:txBody>
                          <a:bodyPr vert="horz" wrap="square" lIns="0" tIns="0" rIns="0" bIns="0" rtlCol="0">
                            <a:spAutoFit/>
                          </a:bodyPr>
                          <a:lstStyle/>
                          <a:p>
                            <a:pPr marL="12700" marR="5080" indent="-1270" algn="ctr">
                              <a:lnSpc>
                                <a:spcPct val="100000"/>
                              </a:lnSpc>
                            </a:pPr>
                            <a:r>
                              <a:rPr lang="en-US" sz="900" spc="-5" dirty="0">
                                <a:latin typeface="Arial"/>
                                <a:cs typeface="Arial"/>
                              </a:rPr>
                              <a:t>O-5</a:t>
                            </a:r>
                          </a:p>
                          <a:p>
                            <a:pPr marL="12700" marR="5080" indent="-1270" algn="ctr">
                              <a:lnSpc>
                                <a:spcPct val="100000"/>
                              </a:lnSpc>
                            </a:pP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CS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L 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BOAR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D</a:t>
                            </a:r>
                          </a:p>
                        </p:txBody>
                      </p:sp>
                      <p:sp>
                        <p:nvSpPr>
                          <p:cNvPr id="80" name="object 135"/>
                          <p:cNvSpPr txBox="1"/>
                          <p:nvPr/>
                        </p:nvSpPr>
                        <p:spPr>
                          <a:xfrm>
                            <a:off x="9486261" y="-258041"/>
                            <a:ext cx="760095" cy="276860"/>
                          </a:xfrm>
                          <a:prstGeom prst="rect">
                            <a:avLst/>
                          </a:prstGeom>
                        </p:spPr>
                        <p:txBody>
                          <a:bodyPr vert="horz" wrap="square" lIns="0" tIns="0" rIns="0" bIns="0" rtlCol="0">
                            <a:spAutoFit/>
                          </a:bodyPr>
                          <a:lstStyle/>
                          <a:p>
                            <a:pPr marL="127000" marR="5080" indent="-114300">
                              <a:lnSpc>
                                <a:spcPct val="100000"/>
                              </a:lnSpc>
                            </a:pP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RE</a:t>
                            </a:r>
                            <a:r>
                              <a:rPr sz="900" spc="-25" dirty="0">
                                <a:latin typeface="Arial"/>
                                <a:cs typeface="Arial"/>
                              </a:rPr>
                              <a:t>T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I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RE</a:t>
                            </a:r>
                            <a:r>
                              <a:rPr sz="900" spc="-45" dirty="0">
                                <a:latin typeface="Arial"/>
                                <a:cs typeface="Arial"/>
                              </a:rPr>
                              <a:t>M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ENT ELI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G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IBLE</a:t>
                            </a:r>
                          </a:p>
                        </p:txBody>
                      </p:sp>
                    </p:grpSp>
                    <p:sp>
                      <p:nvSpPr>
                        <p:cNvPr id="67" name="object 183"/>
                        <p:cNvSpPr/>
                        <p:nvPr/>
                      </p:nvSpPr>
                      <p:spPr>
                        <a:xfrm>
                          <a:off x="9516403" y="953147"/>
                          <a:ext cx="420624" cy="237743"/>
                        </a:xfrm>
                        <a:prstGeom prst="rect">
                          <a:avLst/>
                        </a:prstGeom>
                        <a:blipFill>
                          <a:blip r:embed="rId7" cstate="print"/>
                          <a:stretch>
                            <a:fillRect/>
                          </a:stretch>
                        </a:blipFill>
                      </p:spPr>
                      <p:txBody>
                        <a:bodyPr wrap="square" lIns="0" tIns="0" rIns="0" bIns="0" rtlCol="0"/>
                        <a:lstStyle/>
                        <a:p>
                          <a:endParaRPr dirty="0"/>
                        </a:p>
                      </p:txBody>
                    </p:sp>
                  </p:grpSp>
                  <p:sp>
                    <p:nvSpPr>
                      <p:cNvPr id="68" name="object 80"/>
                      <p:cNvSpPr txBox="1"/>
                      <p:nvPr/>
                    </p:nvSpPr>
                    <p:spPr>
                      <a:xfrm>
                        <a:off x="9532476" y="1638181"/>
                        <a:ext cx="279253" cy="215444"/>
                      </a:xfrm>
                      <a:prstGeom prst="rect">
                        <a:avLst/>
                      </a:prstGeom>
                    </p:spPr>
                    <p:txBody>
                      <a:bodyPr vert="horz" wrap="square" lIns="0" tIns="0" rIns="0" bIns="0" rtlCol="0">
                        <a:spAutoFit/>
                      </a:bodyPr>
                      <a:lstStyle/>
                      <a:p>
                        <a:pPr marL="12700">
                          <a:lnSpc>
                            <a:spcPct val="100000"/>
                          </a:lnSpc>
                        </a:pPr>
                        <a:r>
                          <a:rPr sz="1400" spc="-5" dirty="0">
                            <a:latin typeface="Arial"/>
                            <a:cs typeface="Arial"/>
                          </a:rPr>
                          <a:t>2</a:t>
                        </a:r>
                        <a:r>
                          <a:rPr lang="en-US" sz="1400" spc="-5" dirty="0">
                            <a:latin typeface="Arial"/>
                            <a:cs typeface="Arial"/>
                          </a:rPr>
                          <a:t>2</a:t>
                        </a:r>
                        <a:endParaRPr sz="900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</p:grpSp>
            </p:grpSp>
            <p:sp>
              <p:nvSpPr>
                <p:cNvPr id="74" name="object 49"/>
                <p:cNvSpPr/>
                <p:nvPr/>
              </p:nvSpPr>
              <p:spPr>
                <a:xfrm>
                  <a:off x="10002337" y="1942851"/>
                  <a:ext cx="0" cy="304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h="304800">
                      <a:moveTo>
                        <a:pt x="0" y="0"/>
                      </a:moveTo>
                      <a:lnTo>
                        <a:pt x="0" y="304800"/>
                      </a:lnTo>
                    </a:path>
                  </a:pathLst>
                </a:custGeom>
                <a:ln w="28956">
                  <a:solidFill>
                    <a:srgbClr val="000000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 dirty="0"/>
                </a:p>
              </p:txBody>
            </p:sp>
            <p:sp>
              <p:nvSpPr>
                <p:cNvPr id="75" name="object 49"/>
                <p:cNvSpPr/>
                <p:nvPr/>
              </p:nvSpPr>
              <p:spPr>
                <a:xfrm>
                  <a:off x="10312053" y="1908069"/>
                  <a:ext cx="0" cy="304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h="304800">
                      <a:moveTo>
                        <a:pt x="0" y="0"/>
                      </a:moveTo>
                      <a:lnTo>
                        <a:pt x="0" y="304800"/>
                      </a:lnTo>
                    </a:path>
                  </a:pathLst>
                </a:custGeom>
                <a:ln w="28956">
                  <a:solidFill>
                    <a:srgbClr val="000000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 dirty="0"/>
                </a:p>
              </p:txBody>
            </p:sp>
            <p:sp>
              <p:nvSpPr>
                <p:cNvPr id="76" name="object 49"/>
                <p:cNvSpPr/>
                <p:nvPr/>
              </p:nvSpPr>
              <p:spPr>
                <a:xfrm>
                  <a:off x="10685241" y="1895571"/>
                  <a:ext cx="0" cy="304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h="304800">
                      <a:moveTo>
                        <a:pt x="0" y="0"/>
                      </a:moveTo>
                      <a:lnTo>
                        <a:pt x="0" y="304800"/>
                      </a:lnTo>
                    </a:path>
                  </a:pathLst>
                </a:custGeom>
                <a:ln w="28956">
                  <a:solidFill>
                    <a:srgbClr val="000000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 dirty="0"/>
                </a:p>
              </p:txBody>
            </p:sp>
            <p:sp>
              <p:nvSpPr>
                <p:cNvPr id="77" name="object 80"/>
                <p:cNvSpPr txBox="1"/>
                <p:nvPr/>
              </p:nvSpPr>
              <p:spPr>
                <a:xfrm>
                  <a:off x="10225654" y="2301855"/>
                  <a:ext cx="279253" cy="215444"/>
                </a:xfrm>
                <a:prstGeom prst="rect">
                  <a:avLst/>
                </a:prstGeom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pPr marL="12700">
                    <a:lnSpc>
                      <a:spcPct val="100000"/>
                    </a:lnSpc>
                  </a:pPr>
                  <a:r>
                    <a:rPr sz="1400" spc="-5" dirty="0">
                      <a:latin typeface="Arial"/>
                      <a:cs typeface="Arial"/>
                    </a:rPr>
                    <a:t>2</a:t>
                  </a:r>
                  <a:r>
                    <a:rPr lang="en-US" sz="1400" spc="-5" dirty="0">
                      <a:latin typeface="Arial"/>
                      <a:cs typeface="Arial"/>
                    </a:rPr>
                    <a:t>4</a:t>
                  </a:r>
                  <a:endParaRPr sz="900" dirty="0">
                    <a:latin typeface="Arial"/>
                    <a:cs typeface="Arial"/>
                  </a:endParaRPr>
                </a:p>
              </p:txBody>
            </p:sp>
          </p:grpSp>
          <p:sp>
            <p:nvSpPr>
              <p:cNvPr id="82" name="object 85"/>
              <p:cNvSpPr txBox="1"/>
              <p:nvPr/>
            </p:nvSpPr>
            <p:spPr>
              <a:xfrm>
                <a:off x="8303888" y="942878"/>
                <a:ext cx="1217419" cy="276999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 marR="5080" indent="5715">
                  <a:lnSpc>
                    <a:spcPct val="100000"/>
                  </a:lnSpc>
                </a:pPr>
                <a:r>
                  <a:rPr sz="900" dirty="0">
                    <a:latin typeface="Arial"/>
                    <a:cs typeface="Arial"/>
                  </a:rPr>
                  <a:t>BZ</a:t>
                </a:r>
                <a:r>
                  <a:rPr sz="900" spc="-10" dirty="0">
                    <a:latin typeface="Arial"/>
                    <a:cs typeface="Arial"/>
                  </a:rPr>
                  <a:t> </a:t>
                </a:r>
                <a:r>
                  <a:rPr sz="900" dirty="0">
                    <a:latin typeface="Arial"/>
                    <a:cs typeface="Arial"/>
                  </a:rPr>
                  <a:t>C</a:t>
                </a:r>
                <a:r>
                  <a:rPr lang="en-US" sz="900" dirty="0">
                    <a:latin typeface="Arial"/>
                    <a:cs typeface="Arial"/>
                  </a:rPr>
                  <a:t>OL</a:t>
                </a:r>
                <a:r>
                  <a:rPr sz="900" dirty="0">
                    <a:latin typeface="Arial"/>
                    <a:cs typeface="Arial"/>
                  </a:rPr>
                  <a:t> </a:t>
                </a:r>
                <a:r>
                  <a:rPr sz="900" spc="85" dirty="0">
                    <a:latin typeface="Arial"/>
                    <a:cs typeface="Arial"/>
                  </a:rPr>
                  <a:t> </a:t>
                </a:r>
                <a:r>
                  <a:rPr lang="en-US" sz="900" spc="85" dirty="0">
                    <a:latin typeface="Arial"/>
                    <a:cs typeface="Arial"/>
                  </a:rPr>
                  <a:t>       </a:t>
                </a:r>
                <a:r>
                  <a:rPr sz="1350" spc="-7" baseline="3086" dirty="0">
                    <a:latin typeface="Arial"/>
                    <a:cs typeface="Arial"/>
                  </a:rPr>
                  <a:t>P</a:t>
                </a:r>
                <a:r>
                  <a:rPr sz="1350" baseline="3086" dirty="0">
                    <a:latin typeface="Arial"/>
                    <a:cs typeface="Arial"/>
                  </a:rPr>
                  <a:t>Z C</a:t>
                </a:r>
                <a:r>
                  <a:rPr lang="en-US" sz="1350" baseline="3086" dirty="0">
                    <a:latin typeface="Arial"/>
                    <a:cs typeface="Arial"/>
                  </a:rPr>
                  <a:t>OL</a:t>
                </a:r>
                <a:r>
                  <a:rPr sz="1350" baseline="3086" dirty="0">
                    <a:latin typeface="Arial"/>
                    <a:cs typeface="Arial"/>
                  </a:rPr>
                  <a:t> </a:t>
                </a:r>
                <a:r>
                  <a:rPr sz="900" dirty="0">
                    <a:latin typeface="Arial"/>
                    <a:cs typeface="Arial"/>
                  </a:rPr>
                  <a:t>B</a:t>
                </a:r>
                <a:r>
                  <a:rPr sz="900" spc="-5" dirty="0">
                    <a:latin typeface="Arial"/>
                    <a:cs typeface="Arial"/>
                  </a:rPr>
                  <a:t>O</a:t>
                </a:r>
                <a:r>
                  <a:rPr sz="900" dirty="0">
                    <a:latin typeface="Arial"/>
                    <a:cs typeface="Arial"/>
                  </a:rPr>
                  <a:t>ARD </a:t>
                </a:r>
                <a:r>
                  <a:rPr sz="900" spc="-25" dirty="0">
                    <a:latin typeface="Arial"/>
                    <a:cs typeface="Arial"/>
                  </a:rPr>
                  <a:t> </a:t>
                </a:r>
                <a:r>
                  <a:rPr lang="en-US" sz="900" spc="-25" dirty="0">
                    <a:latin typeface="Arial"/>
                    <a:cs typeface="Arial"/>
                  </a:rPr>
                  <a:t>           </a:t>
                </a:r>
                <a:r>
                  <a:rPr sz="1350" baseline="3086" dirty="0">
                    <a:latin typeface="Arial"/>
                    <a:cs typeface="Arial"/>
                  </a:rPr>
                  <a:t>B</a:t>
                </a:r>
                <a:r>
                  <a:rPr sz="1350" spc="-7" baseline="3086" dirty="0">
                    <a:latin typeface="Arial"/>
                    <a:cs typeface="Arial"/>
                  </a:rPr>
                  <a:t>O</a:t>
                </a:r>
                <a:r>
                  <a:rPr sz="1350" baseline="3086" dirty="0">
                    <a:latin typeface="Arial"/>
                    <a:cs typeface="Arial"/>
                  </a:rPr>
                  <a:t>ARD</a:t>
                </a:r>
              </a:p>
            </p:txBody>
          </p:sp>
        </p:grpSp>
      </p:grpSp>
      <p:sp>
        <p:nvSpPr>
          <p:cNvPr id="97" name="Text Box 76"/>
          <p:cNvSpPr txBox="1">
            <a:spLocks noChangeArrowheads="1"/>
          </p:cNvSpPr>
          <p:nvPr/>
        </p:nvSpPr>
        <p:spPr bwMode="auto">
          <a:xfrm>
            <a:off x="5526641" y="3384192"/>
            <a:ext cx="5650337" cy="2154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800" b="1" dirty="0">
                <a:solidFill>
                  <a:prstClr val="black"/>
                </a:solidFill>
              </a:rPr>
              <a:t>Broadening Opportunities (e.g., ACS, TWI, JCDP/CNODP, Fellowships/Internships); Army/Joint Courses</a:t>
            </a:r>
          </a:p>
        </p:txBody>
      </p:sp>
      <p:sp>
        <p:nvSpPr>
          <p:cNvPr id="98" name="Text Box 65"/>
          <p:cNvSpPr txBox="1">
            <a:spLocks noChangeArrowheads="1"/>
          </p:cNvSpPr>
          <p:nvPr/>
        </p:nvSpPr>
        <p:spPr bwMode="auto">
          <a:xfrm>
            <a:off x="1892936" y="6579635"/>
            <a:ext cx="5160321" cy="2154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 dirty="0">
                <a:solidFill>
                  <a:prstClr val="black"/>
                </a:solidFill>
              </a:rPr>
              <a:t>Master’s Degree in STEM Discipline</a:t>
            </a:r>
          </a:p>
        </p:txBody>
      </p:sp>
      <p:sp>
        <p:nvSpPr>
          <p:cNvPr id="99" name="Text Box 65"/>
          <p:cNvSpPr txBox="1">
            <a:spLocks noChangeArrowheads="1"/>
          </p:cNvSpPr>
          <p:nvPr/>
        </p:nvSpPr>
        <p:spPr bwMode="auto">
          <a:xfrm>
            <a:off x="7127317" y="6579634"/>
            <a:ext cx="4049662" cy="2154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 dirty="0">
                <a:solidFill>
                  <a:prstClr val="black"/>
                </a:solidFill>
              </a:rPr>
              <a:t>Doctorate/Ph.D. in STEM discipline</a:t>
            </a:r>
          </a:p>
        </p:txBody>
      </p:sp>
      <p:sp>
        <p:nvSpPr>
          <p:cNvPr id="95" name="Text Box 67"/>
          <p:cNvSpPr txBox="1">
            <a:spLocks noChangeArrowheads="1"/>
          </p:cNvSpPr>
          <p:nvPr/>
        </p:nvSpPr>
        <p:spPr bwMode="auto">
          <a:xfrm>
            <a:off x="1929104" y="3119621"/>
            <a:ext cx="6652187" cy="23083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00" b="1" dirty="0">
                <a:solidFill>
                  <a:prstClr val="black"/>
                </a:solidFill>
              </a:rPr>
              <a:t>Cyber Mission Forces Training Courses; Electromagnetic Warfare Courses (Joint/Army); 17B CEWO Qualification Course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1BF935-1BAD-D71A-73F5-008011D04DBB}"/>
              </a:ext>
            </a:extLst>
          </p:cNvPr>
          <p:cNvSpPr/>
          <p:nvPr/>
        </p:nvSpPr>
        <p:spPr>
          <a:xfrm>
            <a:off x="2116994" y="2703725"/>
            <a:ext cx="637738" cy="189677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BOLC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5C6B9D1-5248-5F54-FC30-2B2DE4AEE7CF}"/>
              </a:ext>
            </a:extLst>
          </p:cNvPr>
          <p:cNvSpPr/>
          <p:nvPr/>
        </p:nvSpPr>
        <p:spPr>
          <a:xfrm>
            <a:off x="3298818" y="2698541"/>
            <a:ext cx="637738" cy="189677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CCC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7BEF6C4-0734-F861-41DB-77629CAB33C1}"/>
              </a:ext>
            </a:extLst>
          </p:cNvPr>
          <p:cNvSpPr/>
          <p:nvPr/>
        </p:nvSpPr>
        <p:spPr>
          <a:xfrm>
            <a:off x="6013552" y="2694579"/>
            <a:ext cx="637738" cy="1896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ILE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11F3772-30F6-FCC8-AD8A-4F9DB996BC97}"/>
              </a:ext>
            </a:extLst>
          </p:cNvPr>
          <p:cNvSpPr/>
          <p:nvPr/>
        </p:nvSpPr>
        <p:spPr>
          <a:xfrm>
            <a:off x="6669019" y="2694579"/>
            <a:ext cx="458298" cy="1896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SAMS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08C9FD9-4238-544D-E0DB-A070F83BB781}"/>
              </a:ext>
            </a:extLst>
          </p:cNvPr>
          <p:cNvSpPr/>
          <p:nvPr/>
        </p:nvSpPr>
        <p:spPr>
          <a:xfrm>
            <a:off x="9847752" y="2706610"/>
            <a:ext cx="637738" cy="1896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SSC</a:t>
            </a:r>
          </a:p>
        </p:txBody>
      </p:sp>
      <p:cxnSp>
        <p:nvCxnSpPr>
          <p:cNvPr id="92" name="Connector: Elbow 91">
            <a:extLst>
              <a:ext uri="{FF2B5EF4-FFF2-40B4-BE49-F238E27FC236}">
                <a16:creationId xmlns:a16="http://schemas.microsoft.com/office/drawing/2014/main" id="{D7BA4E0B-8FF3-EAF0-9FAD-59420F51D0EC}"/>
              </a:ext>
            </a:extLst>
          </p:cNvPr>
          <p:cNvCxnSpPr>
            <a:cxnSpLocks/>
          </p:cNvCxnSpPr>
          <p:nvPr/>
        </p:nvCxnSpPr>
        <p:spPr>
          <a:xfrm rot="16200000" flipH="1">
            <a:off x="8891902" y="1446364"/>
            <a:ext cx="781201" cy="416463"/>
          </a:xfrm>
          <a:prstGeom prst="bentConnector3">
            <a:avLst/>
          </a:prstGeom>
          <a:ln w="9525">
            <a:solidFill>
              <a:schemeClr val="accent6">
                <a:lumMod val="7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2BB3DAA-31C3-4DEA-FA57-97EE51DD382A}"/>
              </a:ext>
            </a:extLst>
          </p:cNvPr>
          <p:cNvCxnSpPr>
            <a:cxnSpLocks/>
          </p:cNvCxnSpPr>
          <p:nvPr/>
        </p:nvCxnSpPr>
        <p:spPr>
          <a:xfrm>
            <a:off x="3208337" y="1548096"/>
            <a:ext cx="0" cy="518755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CCA4A76F-7E4D-88F9-9949-EAE2C697F96A}"/>
              </a:ext>
            </a:extLst>
          </p:cNvPr>
          <p:cNvCxnSpPr/>
          <p:nvPr/>
        </p:nvCxnSpPr>
        <p:spPr>
          <a:xfrm flipH="1">
            <a:off x="5225275" y="1470235"/>
            <a:ext cx="532" cy="574808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4A557C66-0DC8-63B3-ACA2-702CC4AB260A}"/>
              </a:ext>
            </a:extLst>
          </p:cNvPr>
          <p:cNvCxnSpPr/>
          <p:nvPr/>
        </p:nvCxnSpPr>
        <p:spPr>
          <a:xfrm>
            <a:off x="5683801" y="1477133"/>
            <a:ext cx="931" cy="56791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16E73459-C041-CE2A-6DE2-97B17F0AE69E}"/>
              </a:ext>
            </a:extLst>
          </p:cNvPr>
          <p:cNvCxnSpPr>
            <a:cxnSpLocks/>
          </p:cNvCxnSpPr>
          <p:nvPr/>
        </p:nvCxnSpPr>
        <p:spPr>
          <a:xfrm>
            <a:off x="7582760" y="1284301"/>
            <a:ext cx="0" cy="76074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DCB5E72C-B4FA-925B-4AFE-C99F17BB6E5B}"/>
              </a:ext>
            </a:extLst>
          </p:cNvPr>
          <p:cNvCxnSpPr>
            <a:cxnSpLocks/>
          </p:cNvCxnSpPr>
          <p:nvPr/>
        </p:nvCxnSpPr>
        <p:spPr>
          <a:xfrm>
            <a:off x="7978297" y="1284301"/>
            <a:ext cx="0" cy="76074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4E6E7B77-C956-EB0C-3822-03EBA66A045C}"/>
              </a:ext>
            </a:extLst>
          </p:cNvPr>
          <p:cNvCxnSpPr>
            <a:cxnSpLocks/>
          </p:cNvCxnSpPr>
          <p:nvPr/>
        </p:nvCxnSpPr>
        <p:spPr>
          <a:xfrm>
            <a:off x="8244951" y="1614710"/>
            <a:ext cx="0" cy="42752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E828ED46-D682-98E3-6805-6776E50C89B0}"/>
              </a:ext>
            </a:extLst>
          </p:cNvPr>
          <p:cNvCxnSpPr>
            <a:cxnSpLocks/>
          </p:cNvCxnSpPr>
          <p:nvPr/>
        </p:nvCxnSpPr>
        <p:spPr>
          <a:xfrm>
            <a:off x="9979543" y="1667559"/>
            <a:ext cx="0" cy="374671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3F86BA6C-93C0-C366-F982-5119DBE42594}"/>
              </a:ext>
            </a:extLst>
          </p:cNvPr>
          <p:cNvCxnSpPr>
            <a:cxnSpLocks/>
          </p:cNvCxnSpPr>
          <p:nvPr/>
        </p:nvCxnSpPr>
        <p:spPr>
          <a:xfrm>
            <a:off x="9712433" y="1263995"/>
            <a:ext cx="0" cy="78315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7369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Content Placeholder 8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7155003"/>
              </p:ext>
            </p:extLst>
          </p:nvPr>
        </p:nvGraphicFramePr>
        <p:xfrm>
          <a:off x="755737" y="2540077"/>
          <a:ext cx="10515630" cy="42838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5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6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86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3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09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13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52763">
                <a:tc>
                  <a:txBody>
                    <a:bodyPr/>
                    <a:lstStyle/>
                    <a:p>
                      <a:r>
                        <a:rPr lang="en-US" sz="1000" dirty="0"/>
                        <a:t>Professional</a:t>
                      </a:r>
                      <a:r>
                        <a:rPr lang="en-US" sz="1000" baseline="0" dirty="0"/>
                        <a:t> Military Education (PME)</a:t>
                      </a:r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2763">
                <a:tc>
                  <a:txBody>
                    <a:bodyPr/>
                    <a:lstStyle/>
                    <a:p>
                      <a:r>
                        <a:rPr lang="en-US" sz="1000" dirty="0"/>
                        <a:t>Functional/Add- itional/Combat</a:t>
                      </a:r>
                      <a:r>
                        <a:rPr lang="en-US" sz="1000" baseline="0" dirty="0"/>
                        <a:t> Skills Training</a:t>
                      </a:r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6561">
                <a:tc rowSpan="2">
                  <a:txBody>
                    <a:bodyPr/>
                    <a:lstStyle/>
                    <a:p>
                      <a:r>
                        <a:rPr lang="en-US" sz="1000" b="0" dirty="0"/>
                        <a:t>Assignments </a:t>
                      </a:r>
                    </a:p>
                    <a:p>
                      <a:endParaRPr lang="en-US" sz="1000" b="1" dirty="0"/>
                    </a:p>
                    <a:p>
                      <a:r>
                        <a:rPr lang="en-US" sz="1000" i="1" baseline="0" dirty="0"/>
                        <a:t>Positions listed are not all inclusive; see </a:t>
                      </a:r>
                      <a:br>
                        <a:rPr lang="en-US" sz="1000" i="1" baseline="0" dirty="0"/>
                      </a:br>
                      <a:r>
                        <a:rPr lang="en-US" sz="1000" i="1" baseline="0" dirty="0"/>
                        <a:t>DA PAM 600-3, Cyber Branch, Tables 1 – 14</a:t>
                      </a:r>
                      <a:endParaRPr lang="en-US" sz="1000" i="1" dirty="0"/>
                    </a:p>
                  </a:txBody>
                  <a:tcPr marL="99769" marR="99769"/>
                </a:tc>
                <a:tc rowSpan="2">
                  <a:txBody>
                    <a:bodyPr/>
                    <a:lstStyle/>
                    <a:p>
                      <a:r>
                        <a:rPr lang="en-US" sz="800" dirty="0"/>
                        <a:t>Company XO</a:t>
                      </a:r>
                    </a:p>
                    <a:p>
                      <a:r>
                        <a:rPr lang="en-US" sz="800" dirty="0"/>
                        <a:t>Platoon Leader</a:t>
                      </a:r>
                    </a:p>
                    <a:p>
                      <a:r>
                        <a:rPr lang="en-US" sz="800" baseline="0" dirty="0"/>
                        <a:t>Crew Lead</a:t>
                      </a:r>
                    </a:p>
                    <a:p>
                      <a:r>
                        <a:rPr lang="en-US" sz="800" baseline="0" dirty="0"/>
                        <a:t>Basic Developer</a:t>
                      </a:r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Commander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Section/Team Lead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Senior Developer</a:t>
                      </a:r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Commander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BN XO/S3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Site/Team Lead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Technical Director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Master Developer</a:t>
                      </a:r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pPr marL="0" lvl="1">
                        <a:defRPr/>
                      </a:pP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Commander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Deputy Commander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Brigade XO/S3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Site Lead/Director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Technical Director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b="1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Master Developer</a:t>
                      </a:r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Commander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Chief of Staff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G3/J3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Site Director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Master Developer</a:t>
                      </a:r>
                    </a:p>
                  </a:txBody>
                  <a:tcPr marL="99769" marR="9976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89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Assistant S3</a:t>
                      </a:r>
                      <a:r>
                        <a:rPr lang="en-US" sz="800" b="0" baseline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 (BN/BDE)</a:t>
                      </a:r>
                      <a:endParaRPr lang="en-US" sz="800" b="0" dirty="0">
                        <a:solidFill>
                          <a:prstClr val="black"/>
                        </a:solidFill>
                        <a:cs typeface="Arial" pitchFamily="34" charset="0"/>
                      </a:endParaRP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Battle Captain / Watch Officer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Branch Chief / Mission Manager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Cyber/CEMA/STO Planner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Cyber Training/Exercises Officer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Effects Assessment Officer 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Evaluation Concepts Officer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Instructor / Course Manager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Observer-Controller/Trainer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r>
                        <a:rPr lang="en-US" sz="800" b="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Total Force Integrator</a:t>
                      </a:r>
                    </a:p>
                    <a:p>
                      <a:pPr fontAlgn="base">
                        <a:spcBef>
                          <a:spcPct val="0"/>
                        </a:spcBef>
                      </a:pPr>
                      <a:endParaRPr lang="en-US" sz="800" b="0" i="0" dirty="0">
                        <a:solidFill>
                          <a:prstClr val="black"/>
                        </a:solidFill>
                        <a:cs typeface="Arial" pitchFamily="34" charset="0"/>
                      </a:endParaRPr>
                    </a:p>
                    <a:p>
                      <a:pPr fontAlgn="base">
                        <a:spcBef>
                          <a:spcPct val="0"/>
                        </a:spcBef>
                      </a:pPr>
                      <a:endParaRPr lang="en-US" sz="800" b="0" i="0" dirty="0">
                        <a:solidFill>
                          <a:prstClr val="black"/>
                        </a:solidFill>
                        <a:cs typeface="Arial" pitchFamily="34" charset="0"/>
                      </a:endParaRPr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Assistant S3 (BDE)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Battle Captain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Branch Chief / Mission Manager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Instructor / Course Manager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Cyber Integration Lead/Ops Chief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Cyber/CEMA/STO/SAMS/Strategy/Policy Planner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Senior Fires Officer/Joint Plans Analyst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Watch Officer/Chief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pPr marL="0" lvl="1">
                        <a:defRPr/>
                      </a:pPr>
                      <a:r>
                        <a:rPr lang="en-US" sz="80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Battle Captain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Branch/Division/Dept Chief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Instructor / Course Manager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Joint Cyberspace Analyst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Cyber/CEMA/STO Planner</a:t>
                      </a:r>
                    </a:p>
                    <a:p>
                      <a:pPr marL="0" lvl="1">
                        <a:defRPr/>
                      </a:pPr>
                      <a:r>
                        <a:rPr lang="en-US" sz="800" dirty="0">
                          <a:solidFill>
                            <a:prstClr val="black"/>
                          </a:solidFill>
                          <a:cs typeface="Arial" pitchFamily="34" charset="0"/>
                        </a:rPr>
                        <a:t>SAMS/Strategy/Policy Planner</a:t>
                      </a:r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Director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Dept Chief/Lead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Division Chief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itchFamily="34" charset="0"/>
                        </a:rPr>
                        <a:t>Army/Joint Staff</a:t>
                      </a:r>
                    </a:p>
                  </a:txBody>
                  <a:tcPr marL="99769" marR="9976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2763">
                <a:tc>
                  <a:txBody>
                    <a:bodyPr/>
                    <a:lstStyle/>
                    <a:p>
                      <a:r>
                        <a:rPr lang="en-US" sz="1000" dirty="0"/>
                        <a:t>Self</a:t>
                      </a:r>
                      <a:r>
                        <a:rPr lang="en-US" sz="1000" baseline="0" dirty="0"/>
                        <a:t> Development/ Education</a:t>
                      </a:r>
                      <a:endParaRPr lang="en-US" sz="1000" dirty="0"/>
                    </a:p>
                  </a:txBody>
                  <a:tcPr marL="99769" marR="99769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       </a:t>
                      </a:r>
                      <a:endParaRPr lang="en-US" sz="1000" dirty="0"/>
                    </a:p>
                  </a:txBody>
                  <a:tcPr marL="99769" marR="99769"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9769" marR="9976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0" name="Rectangle 99"/>
          <p:cNvSpPr/>
          <p:nvPr/>
        </p:nvSpPr>
        <p:spPr>
          <a:xfrm>
            <a:off x="1892936" y="6299081"/>
            <a:ext cx="9284044" cy="25170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sz="800" dirty="0">
                <a:solidFill>
                  <a:prstClr val="black"/>
                </a:solidFill>
              </a:rPr>
              <a:t>Professional Certifications (CompTIA, EC Council , Cisco, Microsoft, , ISC</a:t>
            </a:r>
            <a:r>
              <a:rPr lang="en-US" sz="800" baseline="30000" dirty="0">
                <a:solidFill>
                  <a:prstClr val="black"/>
                </a:solidFill>
              </a:rPr>
              <a:t>2</a:t>
            </a:r>
            <a:r>
              <a:rPr lang="en-US" sz="800" dirty="0">
                <a:solidFill>
                  <a:prstClr val="black"/>
                </a:solidFill>
              </a:rPr>
              <a:t>, GIA, SANS, OSCP, etc.)</a:t>
            </a:r>
          </a:p>
        </p:txBody>
      </p:sp>
      <p:sp>
        <p:nvSpPr>
          <p:cNvPr id="49" name="Title 48"/>
          <p:cNvSpPr>
            <a:spLocks noGrp="1"/>
          </p:cNvSpPr>
          <p:nvPr>
            <p:ph type="title"/>
          </p:nvPr>
        </p:nvSpPr>
        <p:spPr>
          <a:xfrm>
            <a:off x="0" y="-251164"/>
            <a:ext cx="12192000" cy="1325563"/>
          </a:xfrm>
        </p:spPr>
        <p:txBody>
          <a:bodyPr/>
          <a:lstStyle/>
          <a:p>
            <a:pPr algn="ctr"/>
            <a:r>
              <a:rPr lang="en-US" b="1" dirty="0"/>
              <a:t>17D RC Officer Career Timeline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72372" y="2047971"/>
            <a:ext cx="9941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Years in Service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873701" y="1588123"/>
            <a:ext cx="4395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Rank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875028" y="1016956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Promotion/Selection </a:t>
            </a:r>
          </a:p>
          <a:p>
            <a:r>
              <a:rPr lang="en-US" sz="1000" dirty="0"/>
              <a:t>Board Info</a:t>
            </a:r>
          </a:p>
        </p:txBody>
      </p:sp>
      <p:grpSp>
        <p:nvGrpSpPr>
          <p:cNvPr id="91" name="Group 90"/>
          <p:cNvGrpSpPr/>
          <p:nvPr/>
        </p:nvGrpSpPr>
        <p:grpSpPr>
          <a:xfrm>
            <a:off x="2030975" y="627878"/>
            <a:ext cx="9240392" cy="1917790"/>
            <a:chOff x="1444850" y="608218"/>
            <a:chExt cx="9240392" cy="1917790"/>
          </a:xfrm>
        </p:grpSpPr>
        <p:sp>
          <p:nvSpPr>
            <p:cNvPr id="78" name="object 136"/>
            <p:cNvSpPr txBox="1"/>
            <p:nvPr/>
          </p:nvSpPr>
          <p:spPr>
            <a:xfrm>
              <a:off x="9306327" y="1232401"/>
              <a:ext cx="431920" cy="4154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marR="5080" indent="-1270" algn="ctr">
                <a:lnSpc>
                  <a:spcPct val="100000"/>
                </a:lnSpc>
              </a:pPr>
              <a:r>
                <a:rPr lang="en-US" sz="900" spc="-5" dirty="0">
                  <a:latin typeface="Arial"/>
                  <a:cs typeface="Arial"/>
                </a:rPr>
                <a:t>O-6</a:t>
              </a:r>
            </a:p>
            <a:p>
              <a:pPr marL="12700" marR="5080" indent="-1270" algn="ctr">
                <a:lnSpc>
                  <a:spcPct val="100000"/>
                </a:lnSpc>
              </a:pPr>
              <a:r>
                <a:rPr sz="900" spc="-5" dirty="0">
                  <a:latin typeface="Arial"/>
                  <a:cs typeface="Arial"/>
                </a:rPr>
                <a:t>CS</a:t>
              </a:r>
              <a:r>
                <a:rPr sz="900" dirty="0">
                  <a:latin typeface="Arial"/>
                  <a:cs typeface="Arial"/>
                </a:rPr>
                <a:t>L </a:t>
              </a:r>
              <a:r>
                <a:rPr sz="900" spc="-5" dirty="0">
                  <a:latin typeface="Arial"/>
                  <a:cs typeface="Arial"/>
                </a:rPr>
                <a:t>BOAR</a:t>
              </a:r>
              <a:r>
                <a:rPr sz="900" dirty="0">
                  <a:latin typeface="Arial"/>
                  <a:cs typeface="Arial"/>
                </a:rPr>
                <a:t>D</a:t>
              </a:r>
            </a:p>
          </p:txBody>
        </p:sp>
        <p:grpSp>
          <p:nvGrpSpPr>
            <p:cNvPr id="90" name="Group 89"/>
            <p:cNvGrpSpPr/>
            <p:nvPr/>
          </p:nvGrpSpPr>
          <p:grpSpPr>
            <a:xfrm>
              <a:off x="1444850" y="608218"/>
              <a:ext cx="9240392" cy="1917790"/>
              <a:chOff x="1444850" y="608218"/>
              <a:chExt cx="9240392" cy="1917790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1444850" y="608218"/>
                <a:ext cx="9240392" cy="1917790"/>
                <a:chOff x="1444849" y="599509"/>
                <a:chExt cx="9240392" cy="1917790"/>
              </a:xfrm>
            </p:grpSpPr>
            <p:grpSp>
              <p:nvGrpSpPr>
                <p:cNvPr id="51" name="Group 50"/>
                <p:cNvGrpSpPr/>
                <p:nvPr/>
              </p:nvGrpSpPr>
              <p:grpSpPr>
                <a:xfrm>
                  <a:off x="1444849" y="599509"/>
                  <a:ext cx="9240392" cy="1912870"/>
                  <a:chOff x="1444849" y="599509"/>
                  <a:chExt cx="9240392" cy="1912870"/>
                </a:xfrm>
              </p:grpSpPr>
              <p:sp>
                <p:nvSpPr>
                  <p:cNvPr id="89" name="object 49"/>
                  <p:cNvSpPr/>
                  <p:nvPr/>
                </p:nvSpPr>
                <p:spPr>
                  <a:xfrm>
                    <a:off x="9653317" y="1932722"/>
                    <a:ext cx="266108" cy="28014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304800">
                        <a:moveTo>
                          <a:pt x="0" y="0"/>
                        </a:moveTo>
                        <a:lnTo>
                          <a:pt x="0" y="304800"/>
                        </a:lnTo>
                      </a:path>
                    </a:pathLst>
                  </a:custGeom>
                  <a:ln w="28956">
                    <a:solidFill>
                      <a:srgbClr val="000000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 dirty="0"/>
                  </a:p>
                </p:txBody>
              </p:sp>
              <p:grpSp>
                <p:nvGrpSpPr>
                  <p:cNvPr id="43" name="Group 42"/>
                  <p:cNvGrpSpPr/>
                  <p:nvPr/>
                </p:nvGrpSpPr>
                <p:grpSpPr>
                  <a:xfrm>
                    <a:off x="1444849" y="599509"/>
                    <a:ext cx="9240392" cy="1912870"/>
                    <a:chOff x="1444849" y="-49415"/>
                    <a:chExt cx="9240392" cy="1912870"/>
                  </a:xfrm>
                </p:grpSpPr>
                <p:sp>
                  <p:nvSpPr>
                    <p:cNvPr id="59" name="object 188"/>
                    <p:cNvSpPr/>
                    <p:nvPr/>
                  </p:nvSpPr>
                  <p:spPr>
                    <a:xfrm>
                      <a:off x="1444849" y="900302"/>
                      <a:ext cx="140811" cy="283061"/>
                    </a:xfrm>
                    <a:prstGeom prst="rect">
                      <a:avLst/>
                    </a:prstGeom>
                    <a:blipFill>
                      <a:blip r:embed="rId2" cstate="print"/>
                      <a:stretch>
                        <a:fillRect/>
                      </a:stretch>
                    </a:blipFill>
                  </p:spPr>
                  <p:txBody>
                    <a:bodyPr wrap="square" lIns="0" tIns="0" rIns="0" bIns="0" rtlCol="0"/>
                    <a:lstStyle/>
                    <a:p>
                      <a:endParaRPr dirty="0"/>
                    </a:p>
                  </p:txBody>
                </p:sp>
                <p:sp>
                  <p:nvSpPr>
                    <p:cNvPr id="63" name="object 187"/>
                    <p:cNvSpPr/>
                    <p:nvPr/>
                  </p:nvSpPr>
                  <p:spPr>
                    <a:xfrm>
                      <a:off x="1915445" y="900302"/>
                      <a:ext cx="150261" cy="267818"/>
                    </a:xfrm>
                    <a:prstGeom prst="rect">
                      <a:avLst/>
                    </a:prstGeom>
                    <a:blipFill>
                      <a:blip r:embed="rId3" cstate="print"/>
                      <a:stretch>
                        <a:fillRect/>
                      </a:stretch>
                    </a:blipFill>
                  </p:spPr>
                  <p:txBody>
                    <a:bodyPr wrap="square" lIns="0" tIns="0" rIns="0" bIns="0" rtlCol="0"/>
                    <a:lstStyle/>
                    <a:p>
                      <a:endParaRPr dirty="0"/>
                    </a:p>
                  </p:txBody>
                </p:sp>
                <p:grpSp>
                  <p:nvGrpSpPr>
                    <p:cNvPr id="42" name="Group 41"/>
                    <p:cNvGrpSpPr/>
                    <p:nvPr/>
                  </p:nvGrpSpPr>
                  <p:grpSpPr>
                    <a:xfrm>
                      <a:off x="1476374" y="-49415"/>
                      <a:ext cx="9208867" cy="1912870"/>
                      <a:chOff x="1476374" y="-59245"/>
                      <a:chExt cx="9208867" cy="1912870"/>
                    </a:xfrm>
                  </p:grpSpPr>
                  <p:grpSp>
                    <p:nvGrpSpPr>
                      <p:cNvPr id="40" name="Group 39"/>
                      <p:cNvGrpSpPr/>
                      <p:nvPr/>
                    </p:nvGrpSpPr>
                    <p:grpSpPr>
                      <a:xfrm>
                        <a:off x="1476374" y="-59245"/>
                        <a:ext cx="9208867" cy="1907950"/>
                        <a:chOff x="1476374" y="-59245"/>
                        <a:chExt cx="9208867" cy="1907950"/>
                      </a:xfrm>
                    </p:grpSpPr>
                    <p:grpSp>
                      <p:nvGrpSpPr>
                        <p:cNvPr id="81" name="Group 80"/>
                        <p:cNvGrpSpPr/>
                        <p:nvPr/>
                      </p:nvGrpSpPr>
                      <p:grpSpPr>
                        <a:xfrm>
                          <a:off x="1476374" y="-59245"/>
                          <a:ext cx="9208867" cy="1907950"/>
                          <a:chOff x="2343149" y="-258041"/>
                          <a:chExt cx="9192774" cy="1907950"/>
                        </a:xfrm>
                      </p:grpSpPr>
                      <p:sp>
                        <p:nvSpPr>
                          <p:cNvPr id="37" name="object 40"/>
                          <p:cNvSpPr/>
                          <p:nvPr/>
                        </p:nvSpPr>
                        <p:spPr>
                          <a:xfrm>
                            <a:off x="6436553" y="662177"/>
                            <a:ext cx="295656" cy="316991"/>
                          </a:xfrm>
                          <a:prstGeom prst="rect">
                            <a:avLst/>
                          </a:prstGeom>
                          <a:blipFill>
                            <a:blip r:embed="rId4" cstate="print"/>
                            <a:stretch>
                              <a:fillRect/>
                            </a:stretch>
                          </a:blipFill>
                        </p:spPr>
                        <p:txBody>
                          <a:bodyPr wrap="square" lIns="0" tIns="0" rIns="0" bIns="0" rtlCol="0"/>
                          <a:lstStyle/>
                          <a:p>
                            <a:endParaRPr dirty="0"/>
                          </a:p>
                        </p:txBody>
                      </p:sp>
                      <p:sp>
                        <p:nvSpPr>
                          <p:cNvPr id="38" name="object 41"/>
                          <p:cNvSpPr/>
                          <p:nvPr/>
                        </p:nvSpPr>
                        <p:spPr>
                          <a:xfrm>
                            <a:off x="8721665" y="721614"/>
                            <a:ext cx="292607" cy="269748"/>
                          </a:xfrm>
                          <a:prstGeom prst="rect">
                            <a:avLst/>
                          </a:prstGeom>
                          <a:blipFill>
                            <a:blip r:embed="rId5" cstate="print"/>
                            <a:stretch>
                              <a:fillRect/>
                            </a:stretch>
                          </a:blipFill>
                        </p:spPr>
                        <p:txBody>
                          <a:bodyPr wrap="square" lIns="0" tIns="0" rIns="0" bIns="0" rtlCol="0"/>
                          <a:lstStyle/>
                          <a:p>
                            <a:endParaRPr dirty="0"/>
                          </a:p>
                        </p:txBody>
                      </p:sp>
                      <p:sp>
                        <p:nvSpPr>
                          <p:cNvPr id="39" name="object 42"/>
                          <p:cNvSpPr/>
                          <p:nvPr/>
                        </p:nvSpPr>
                        <p:spPr>
                          <a:xfrm>
                            <a:off x="3614671" y="728792"/>
                            <a:ext cx="196006" cy="230184"/>
                          </a:xfrm>
                          <a:prstGeom prst="rect">
                            <a:avLst/>
                          </a:prstGeom>
                          <a:blipFill>
                            <a:blip r:embed="rId6" cstate="print"/>
                            <a:stretch>
                              <a:fillRect/>
                            </a:stretch>
                          </a:blipFill>
                        </p:spPr>
                        <p:txBody>
                          <a:bodyPr wrap="square" lIns="0" tIns="0" rIns="0" bIns="0" rtlCol="0"/>
                          <a:lstStyle/>
                          <a:p>
                            <a:endParaRPr dirty="0"/>
                          </a:p>
                        </p:txBody>
                      </p:sp>
                      <p:sp>
                        <p:nvSpPr>
                          <p:cNvPr id="41" name="object 81"/>
                          <p:cNvSpPr txBox="1"/>
                          <p:nvPr/>
                        </p:nvSpPr>
                        <p:spPr>
                          <a:xfrm>
                            <a:off x="3276570" y="219928"/>
                            <a:ext cx="431165" cy="276860"/>
                          </a:xfrm>
                          <a:prstGeom prst="rect">
                            <a:avLst/>
                          </a:prstGeom>
                        </p:spPr>
                        <p:txBody>
                          <a:bodyPr vert="horz" wrap="square" lIns="0" tIns="0" rIns="0" bIns="0" rtlCol="0">
                            <a:spAutoFit/>
                          </a:bodyPr>
                          <a:lstStyle/>
                          <a:p>
                            <a:pPr marL="12700" marR="5080" indent="89535">
                              <a:lnSpc>
                                <a:spcPct val="100000"/>
                              </a:lnSpc>
                            </a:pP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CP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T 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BOAR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D</a:t>
                            </a:r>
                          </a:p>
                        </p:txBody>
                      </p:sp>
                      <p:grpSp>
                        <p:nvGrpSpPr>
                          <p:cNvPr id="48" name="Group 47"/>
                          <p:cNvGrpSpPr/>
                          <p:nvPr/>
                        </p:nvGrpSpPr>
                        <p:grpSpPr>
                          <a:xfrm>
                            <a:off x="2343149" y="6996"/>
                            <a:ext cx="9192774" cy="1642913"/>
                            <a:chOff x="2343149" y="-107304"/>
                            <a:chExt cx="9192774" cy="1642913"/>
                          </a:xfrm>
                        </p:grpSpPr>
                        <p:grpSp>
                          <p:nvGrpSpPr>
                            <p:cNvPr id="36" name="Group 35"/>
                            <p:cNvGrpSpPr/>
                            <p:nvPr/>
                          </p:nvGrpSpPr>
                          <p:grpSpPr>
                            <a:xfrm>
                              <a:off x="2343149" y="-107304"/>
                              <a:ext cx="9192774" cy="1642913"/>
                              <a:chOff x="2343149" y="-31104"/>
                              <a:chExt cx="9192774" cy="1642913"/>
                            </a:xfrm>
                          </p:grpSpPr>
                          <p:sp>
                            <p:nvSpPr>
                              <p:cNvPr id="6" name="object 18"/>
                              <p:cNvSpPr/>
                              <p:nvPr/>
                            </p:nvSpPr>
                            <p:spPr>
                              <a:xfrm>
                                <a:off x="2343149" y="1202014"/>
                                <a:ext cx="9192774" cy="45719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w="8467090" h="19685">
                                    <a:moveTo>
                                      <a:pt x="0" y="19685"/>
                                    </a:moveTo>
                                    <a:lnTo>
                                      <a:pt x="8466963" y="0"/>
                                    </a:lnTo>
                                  </a:path>
                                </a:pathLst>
                              </a:custGeom>
                              <a:ln w="28955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7" name="object 26"/>
                              <p:cNvSpPr/>
                              <p:nvPr/>
                            </p:nvSpPr>
                            <p:spPr>
                              <a:xfrm>
                                <a:off x="5801236" y="1027043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8" name="object 27"/>
                              <p:cNvSpPr/>
                              <p:nvPr/>
                            </p:nvSpPr>
                            <p:spPr>
                              <a:xfrm>
                                <a:off x="9610859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9" name="object 28"/>
                              <p:cNvSpPr/>
                              <p:nvPr/>
                            </p:nvSpPr>
                            <p:spPr>
                              <a:xfrm>
                                <a:off x="9275474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0" name="object 29"/>
                              <p:cNvSpPr/>
                              <p:nvPr/>
                            </p:nvSpPr>
                            <p:spPr>
                              <a:xfrm>
                                <a:off x="8981098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1" name="object 30"/>
                              <p:cNvSpPr/>
                              <p:nvPr/>
                            </p:nvSpPr>
                            <p:spPr>
                              <a:xfrm>
                                <a:off x="8598503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2" name="object 31"/>
                              <p:cNvSpPr/>
                              <p:nvPr/>
                            </p:nvSpPr>
                            <p:spPr>
                              <a:xfrm>
                                <a:off x="7796845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3" name="object 32"/>
                              <p:cNvSpPr/>
                              <p:nvPr/>
                            </p:nvSpPr>
                            <p:spPr>
                              <a:xfrm>
                                <a:off x="7399115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4" name="object 33"/>
                              <p:cNvSpPr/>
                              <p:nvPr/>
                            </p:nvSpPr>
                            <p:spPr>
                              <a:xfrm>
                                <a:off x="7004470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5" name="object 34"/>
                              <p:cNvSpPr/>
                              <p:nvPr/>
                            </p:nvSpPr>
                            <p:spPr>
                              <a:xfrm>
                                <a:off x="6629530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6" name="object 36"/>
                              <p:cNvSpPr/>
                              <p:nvPr/>
                            </p:nvSpPr>
                            <p:spPr>
                              <a:xfrm>
                                <a:off x="8180962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7" name="object 37"/>
                              <p:cNvSpPr/>
                              <p:nvPr/>
                            </p:nvSpPr>
                            <p:spPr>
                              <a:xfrm>
                                <a:off x="6210360" y="1027043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8" name="object 49"/>
                              <p:cNvSpPr/>
                              <p:nvPr/>
                            </p:nvSpPr>
                            <p:spPr>
                              <a:xfrm>
                                <a:off x="10191695" y="1028532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19" name="object 71"/>
                              <p:cNvSpPr txBox="1"/>
                              <p:nvPr/>
                            </p:nvSpPr>
                            <p:spPr>
                              <a:xfrm>
                                <a:off x="2939946" y="1396365"/>
                                <a:ext cx="125095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2</a:t>
                                </a:r>
                              </a:p>
                            </p:txBody>
                          </p:sp>
                          <p:sp>
                            <p:nvSpPr>
                              <p:cNvPr id="20" name="object 72"/>
                              <p:cNvSpPr txBox="1"/>
                              <p:nvPr/>
                            </p:nvSpPr>
                            <p:spPr>
                              <a:xfrm>
                                <a:off x="3667295" y="1396365"/>
                                <a:ext cx="125095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4</a:t>
                                </a:r>
                              </a:p>
                            </p:txBody>
                          </p:sp>
                          <p:sp>
                            <p:nvSpPr>
                              <p:cNvPr id="21" name="object 73"/>
                              <p:cNvSpPr txBox="1"/>
                              <p:nvPr/>
                            </p:nvSpPr>
                            <p:spPr>
                              <a:xfrm>
                                <a:off x="4490483" y="1396365"/>
                                <a:ext cx="125095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6</a:t>
                                </a:r>
                              </a:p>
                            </p:txBody>
                          </p:sp>
                          <p:sp>
                            <p:nvSpPr>
                              <p:cNvPr id="22" name="object 74"/>
                              <p:cNvSpPr txBox="1"/>
                              <p:nvPr/>
                            </p:nvSpPr>
                            <p:spPr>
                              <a:xfrm>
                                <a:off x="5316801" y="1396365"/>
                                <a:ext cx="125095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8</a:t>
                                </a:r>
                              </a:p>
                            </p:txBody>
                          </p:sp>
                          <p:sp>
                            <p:nvSpPr>
                              <p:cNvPr id="23" name="object 75"/>
                              <p:cNvSpPr txBox="1"/>
                              <p:nvPr/>
                            </p:nvSpPr>
                            <p:spPr>
                              <a:xfrm>
                                <a:off x="6117616" y="1396365"/>
                                <a:ext cx="224154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spc="-5" dirty="0">
                                    <a:latin typeface="Arial"/>
                                    <a:cs typeface="Arial"/>
                                  </a:rPr>
                                  <a:t>1</a:t>
                                </a: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0</a:t>
                                </a:r>
                              </a:p>
                            </p:txBody>
                          </p:sp>
                          <p:sp>
                            <p:nvSpPr>
                              <p:cNvPr id="24" name="object 76"/>
                              <p:cNvSpPr txBox="1"/>
                              <p:nvPr/>
                            </p:nvSpPr>
                            <p:spPr>
                              <a:xfrm>
                                <a:off x="6909947" y="1396365"/>
                                <a:ext cx="224154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spc="-5" dirty="0">
                                    <a:latin typeface="Arial"/>
                                    <a:cs typeface="Arial"/>
                                  </a:rPr>
                                  <a:t>1</a:t>
                                </a: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2</a:t>
                                </a:r>
                              </a:p>
                            </p:txBody>
                          </p:sp>
                          <p:sp>
                            <p:nvSpPr>
                              <p:cNvPr id="25" name="object 77"/>
                              <p:cNvSpPr txBox="1"/>
                              <p:nvPr/>
                            </p:nvSpPr>
                            <p:spPr>
                              <a:xfrm>
                                <a:off x="7693466" y="1396365"/>
                                <a:ext cx="224154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spc="-5" dirty="0">
                                    <a:latin typeface="Arial"/>
                                    <a:cs typeface="Arial"/>
                                  </a:rPr>
                                  <a:t>1</a:t>
                                </a: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4</a:t>
                                </a:r>
                              </a:p>
                            </p:txBody>
                          </p:sp>
                          <p:sp>
                            <p:nvSpPr>
                              <p:cNvPr id="26" name="object 78"/>
                              <p:cNvSpPr txBox="1"/>
                              <p:nvPr/>
                            </p:nvSpPr>
                            <p:spPr>
                              <a:xfrm>
                                <a:off x="8466494" y="1396365"/>
                                <a:ext cx="224154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spc="-5" dirty="0">
                                    <a:latin typeface="Arial"/>
                                    <a:cs typeface="Arial"/>
                                  </a:rPr>
                                  <a:t>1</a:t>
                                </a: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6</a:t>
                                </a:r>
                              </a:p>
                            </p:txBody>
                          </p:sp>
                          <p:sp>
                            <p:nvSpPr>
                              <p:cNvPr id="27" name="object 79"/>
                              <p:cNvSpPr txBox="1"/>
                              <p:nvPr/>
                            </p:nvSpPr>
                            <p:spPr>
                              <a:xfrm>
                                <a:off x="9258049" y="1396365"/>
                                <a:ext cx="224154" cy="203835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18</a:t>
                                </a:r>
                              </a:p>
                            </p:txBody>
                          </p:sp>
                          <p:sp>
                            <p:nvSpPr>
                              <p:cNvPr id="28" name="object 80"/>
                              <p:cNvSpPr txBox="1"/>
                              <p:nvPr/>
                            </p:nvSpPr>
                            <p:spPr>
                              <a:xfrm>
                                <a:off x="9761915" y="1396365"/>
                                <a:ext cx="278765" cy="215444"/>
                              </a:xfrm>
                              <a:prstGeom prst="rect">
                                <a:avLst/>
                              </a:prstGeom>
                            </p:spPr>
                            <p:txBody>
                              <a:bodyPr vert="horz" wrap="square" lIns="0" tIns="0" rIns="0" bIns="0" rtlCol="0">
                                <a:spAutoFit/>
                              </a:bodyPr>
                              <a:lstStyle/>
                              <a:p>
                                <a:pPr marL="12700">
                                  <a:lnSpc>
                                    <a:spcPct val="100000"/>
                                  </a:lnSpc>
                                </a:pPr>
                                <a:r>
                                  <a:rPr sz="1400" spc="-5" dirty="0">
                                    <a:latin typeface="Arial"/>
                                    <a:cs typeface="Arial"/>
                                  </a:rPr>
                                  <a:t>2</a:t>
                                </a:r>
                                <a:r>
                                  <a:rPr sz="1400" dirty="0">
                                    <a:latin typeface="Arial"/>
                                    <a:cs typeface="Arial"/>
                                  </a:rPr>
                                  <a:t>0</a:t>
                                </a:r>
                                <a:endParaRPr sz="900" dirty="0">
                                  <a:latin typeface="Arial"/>
                                  <a:cs typeface="Arial"/>
                                </a:endParaRPr>
                              </a:p>
                            </p:txBody>
                          </p:sp>
                          <p:sp>
                            <p:nvSpPr>
                              <p:cNvPr id="29" name="object 134"/>
                              <p:cNvSpPr/>
                              <p:nvPr/>
                            </p:nvSpPr>
                            <p:spPr>
                              <a:xfrm>
                                <a:off x="9856311" y="-31104"/>
                                <a:ext cx="45639" cy="1414348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1135380">
                                    <a:moveTo>
                                      <a:pt x="0" y="0"/>
                                    </a:moveTo>
                                    <a:lnTo>
                                      <a:pt x="0" y="1135380"/>
                                    </a:lnTo>
                                  </a:path>
                                </a:pathLst>
                              </a:custGeom>
                              <a:ln w="38100">
                                <a:solidFill>
                                  <a:srgbClr val="00B050"/>
                                </a:solidFill>
                                <a:prstDash val="lgDash"/>
                              </a:ln>
                            </p:spPr>
                            <p:style>
                              <a:lnRef idx="1">
                                <a:schemeClr val="accent6"/>
                              </a:lnRef>
                              <a:fillRef idx="0">
                                <a:schemeClr val="accent6"/>
                              </a:fillRef>
                              <a:effectRef idx="0">
                                <a:schemeClr val="accent6"/>
                              </a:effectRef>
                              <a:fontRef idx="minor">
                                <a:schemeClr val="tx1"/>
                              </a:fontRef>
                            </p:style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31" name="object 27"/>
                              <p:cNvSpPr/>
                              <p:nvPr/>
                            </p:nvSpPr>
                            <p:spPr>
                              <a:xfrm>
                                <a:off x="5372102" y="1028532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32" name="object 27"/>
                              <p:cNvSpPr/>
                              <p:nvPr/>
                            </p:nvSpPr>
                            <p:spPr>
                              <a:xfrm>
                                <a:off x="4548903" y="1039235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33" name="object 27"/>
                              <p:cNvSpPr/>
                              <p:nvPr/>
                            </p:nvSpPr>
                            <p:spPr>
                              <a:xfrm>
                                <a:off x="3724607" y="103767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34" name="object 27"/>
                              <p:cNvSpPr/>
                              <p:nvPr/>
                            </p:nvSpPr>
                            <p:spPr>
                              <a:xfrm>
                                <a:off x="2994301" y="1049868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  <p:sp>
                            <p:nvSpPr>
                              <p:cNvPr id="35" name="object 27"/>
                              <p:cNvSpPr/>
                              <p:nvPr/>
                            </p:nvSpPr>
                            <p:spPr>
                              <a:xfrm>
                                <a:off x="2367660" y="1056726"/>
                                <a:ext cx="0" cy="304800"/>
                              </a:xfrm>
                              <a:custGeom>
                                <a:avLst/>
                                <a:gdLst/>
                                <a:ahLst/>
                                <a:cxnLst/>
                                <a:rect l="l" t="t" r="r" b="b"/>
                                <a:pathLst>
                                  <a:path h="304800">
                                    <a:moveTo>
                                      <a:pt x="0" y="0"/>
                                    </a:moveTo>
                                    <a:lnTo>
                                      <a:pt x="0" y="304800"/>
                                    </a:lnTo>
                                  </a:path>
                                </a:pathLst>
                              </a:custGeom>
                              <a:ln w="28956">
                                <a:solidFill>
                                  <a:srgbClr val="000000"/>
                                </a:solidFill>
                              </a:ln>
                            </p:spPr>
                            <p:txBody>
                              <a:bodyPr wrap="square" lIns="0" tIns="0" rIns="0" bIns="0" rtlCol="0"/>
                              <a:lstStyle/>
                              <a:p>
                                <a:endParaRPr dirty="0"/>
                              </a:p>
                            </p:txBody>
                          </p:sp>
                        </p:grpSp>
                        <p:sp>
                          <p:nvSpPr>
                            <p:cNvPr id="44" name="object 26"/>
                            <p:cNvSpPr/>
                            <p:nvPr/>
                          </p:nvSpPr>
                          <p:spPr>
                            <a:xfrm>
                              <a:off x="2676375" y="964143"/>
                              <a:ext cx="0" cy="304800"/>
                            </a:xfrm>
                            <a:custGeom>
                              <a:avLst/>
                              <a:gdLst/>
                              <a:ahLst/>
                              <a:cxnLst/>
                              <a:rect l="l" t="t" r="r" b="b"/>
                              <a:pathLst>
                                <a:path h="304800">
                                  <a:moveTo>
                                    <a:pt x="0" y="0"/>
                                  </a:moveTo>
                                  <a:lnTo>
                                    <a:pt x="0" y="304800"/>
                                  </a:lnTo>
                                </a:path>
                              </a:pathLst>
                            </a:custGeom>
                            <a:ln w="28956">
                              <a:solidFill>
                                <a:srgbClr val="000000"/>
                              </a:solidFill>
                            </a:ln>
                          </p:spPr>
                          <p:txBody>
                            <a:bodyPr wrap="square" lIns="0" tIns="0" rIns="0" bIns="0" rtlCol="0"/>
                            <a:lstStyle/>
                            <a:p>
                              <a:endParaRPr dirty="0"/>
                            </a:p>
                          </p:txBody>
                        </p:sp>
                        <p:sp>
                          <p:nvSpPr>
                            <p:cNvPr id="45" name="object 26"/>
                            <p:cNvSpPr/>
                            <p:nvPr/>
                          </p:nvSpPr>
                          <p:spPr>
                            <a:xfrm>
                              <a:off x="3380331" y="971001"/>
                              <a:ext cx="0" cy="304800"/>
                            </a:xfrm>
                            <a:custGeom>
                              <a:avLst/>
                              <a:gdLst/>
                              <a:ahLst/>
                              <a:cxnLst/>
                              <a:rect l="l" t="t" r="r" b="b"/>
                              <a:pathLst>
                                <a:path h="304800">
                                  <a:moveTo>
                                    <a:pt x="0" y="0"/>
                                  </a:moveTo>
                                  <a:lnTo>
                                    <a:pt x="0" y="304800"/>
                                  </a:lnTo>
                                </a:path>
                              </a:pathLst>
                            </a:custGeom>
                            <a:ln w="28956">
                              <a:solidFill>
                                <a:srgbClr val="000000"/>
                              </a:solidFill>
                            </a:ln>
                          </p:spPr>
                          <p:txBody>
                            <a:bodyPr wrap="square" lIns="0" tIns="0" rIns="0" bIns="0" rtlCol="0"/>
                            <a:lstStyle/>
                            <a:p>
                              <a:endParaRPr dirty="0"/>
                            </a:p>
                          </p:txBody>
                        </p:sp>
                        <p:sp>
                          <p:nvSpPr>
                            <p:cNvPr id="46" name="object 26"/>
                            <p:cNvSpPr/>
                            <p:nvPr/>
                          </p:nvSpPr>
                          <p:spPr>
                            <a:xfrm>
                              <a:off x="4119957" y="961476"/>
                              <a:ext cx="0" cy="304800"/>
                            </a:xfrm>
                            <a:custGeom>
                              <a:avLst/>
                              <a:gdLst/>
                              <a:ahLst/>
                              <a:cxnLst/>
                              <a:rect l="l" t="t" r="r" b="b"/>
                              <a:pathLst>
                                <a:path h="304800">
                                  <a:moveTo>
                                    <a:pt x="0" y="0"/>
                                  </a:moveTo>
                                  <a:lnTo>
                                    <a:pt x="0" y="304800"/>
                                  </a:lnTo>
                                </a:path>
                              </a:pathLst>
                            </a:custGeom>
                            <a:ln w="28956">
                              <a:solidFill>
                                <a:srgbClr val="000000"/>
                              </a:solidFill>
                            </a:ln>
                          </p:spPr>
                          <p:txBody>
                            <a:bodyPr wrap="square" lIns="0" tIns="0" rIns="0" bIns="0" rtlCol="0"/>
                            <a:lstStyle/>
                            <a:p>
                              <a:endParaRPr dirty="0"/>
                            </a:p>
                          </p:txBody>
                        </p:sp>
                        <p:sp>
                          <p:nvSpPr>
                            <p:cNvPr id="47" name="object 26"/>
                            <p:cNvSpPr/>
                            <p:nvPr/>
                          </p:nvSpPr>
                          <p:spPr>
                            <a:xfrm>
                              <a:off x="4970345" y="962238"/>
                              <a:ext cx="0" cy="304800"/>
                            </a:xfrm>
                            <a:custGeom>
                              <a:avLst/>
                              <a:gdLst/>
                              <a:ahLst/>
                              <a:cxnLst/>
                              <a:rect l="l" t="t" r="r" b="b"/>
                              <a:pathLst>
                                <a:path h="304800">
                                  <a:moveTo>
                                    <a:pt x="0" y="0"/>
                                  </a:moveTo>
                                  <a:lnTo>
                                    <a:pt x="0" y="304800"/>
                                  </a:lnTo>
                                </a:path>
                              </a:pathLst>
                            </a:custGeom>
                            <a:ln w="28956">
                              <a:solidFill>
                                <a:srgbClr val="000000"/>
                              </a:solidFill>
                            </a:ln>
                          </p:spPr>
                          <p:txBody>
                            <a:bodyPr wrap="square" lIns="0" tIns="0" rIns="0" bIns="0" rtlCol="0"/>
                            <a:lstStyle/>
                            <a:p>
                              <a:endParaRPr dirty="0"/>
                            </a:p>
                          </p:txBody>
                        </p:sp>
                      </p:grpSp>
                      <p:sp>
                        <p:nvSpPr>
                          <p:cNvPr id="56" name="object 84"/>
                          <p:cNvSpPr txBox="1"/>
                          <p:nvPr/>
                        </p:nvSpPr>
                        <p:spPr>
                          <a:xfrm>
                            <a:off x="5263451" y="206623"/>
                            <a:ext cx="1106170" cy="276860"/>
                          </a:xfrm>
                          <a:prstGeom prst="rect">
                            <a:avLst/>
                          </a:prstGeom>
                        </p:spPr>
                        <p:txBody>
                          <a:bodyPr vert="horz" wrap="square" lIns="0" tIns="0" rIns="0" bIns="0" rtlCol="0">
                            <a:spAutoFit/>
                          </a:bodyPr>
                          <a:lstStyle/>
                          <a:p>
                            <a:pPr marL="12700" marR="5080">
                              <a:lnSpc>
                                <a:spcPct val="100000"/>
                              </a:lnSpc>
                              <a:tabLst>
                                <a:tab pos="589915" algn="l"/>
                              </a:tabLst>
                            </a:pP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BZ </a:t>
                            </a:r>
                            <a:r>
                              <a:rPr sz="900" spc="-45" dirty="0">
                                <a:latin typeface="Arial"/>
                                <a:cs typeface="Arial"/>
                              </a:rPr>
                              <a:t>M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AJ </a:t>
                            </a:r>
                            <a:r>
                              <a:rPr sz="900" spc="65" dirty="0">
                                <a:latin typeface="Arial"/>
                                <a:cs typeface="Arial"/>
                              </a:rPr>
                              <a:t> 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PZ </a:t>
                            </a:r>
                            <a:r>
                              <a:rPr sz="900" spc="-45" dirty="0">
                                <a:latin typeface="Arial"/>
                                <a:cs typeface="Arial"/>
                              </a:rPr>
                              <a:t>M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A</a:t>
                            </a:r>
                            <a:r>
                              <a:rPr sz="900" spc="5" dirty="0">
                                <a:latin typeface="Arial"/>
                                <a:cs typeface="Arial"/>
                              </a:rPr>
                              <a:t>J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/ILE B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O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A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R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D	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BO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A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R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D</a:t>
                            </a:r>
                          </a:p>
                        </p:txBody>
                      </p:sp>
                      <p:sp>
                        <p:nvSpPr>
                          <p:cNvPr id="60" name="object 85"/>
                          <p:cNvSpPr txBox="1"/>
                          <p:nvPr/>
                        </p:nvSpPr>
                        <p:spPr>
                          <a:xfrm>
                            <a:off x="7578241" y="70576"/>
                            <a:ext cx="898525" cy="281940"/>
                          </a:xfrm>
                          <a:prstGeom prst="rect">
                            <a:avLst/>
                          </a:prstGeom>
                        </p:spPr>
                        <p:txBody>
                          <a:bodyPr vert="horz" wrap="square" lIns="0" tIns="0" rIns="0" bIns="0" rtlCol="0">
                            <a:spAutoFit/>
                          </a:bodyPr>
                          <a:lstStyle/>
                          <a:p>
                            <a:pPr marL="12700" marR="5080" indent="5715">
                              <a:lnSpc>
                                <a:spcPct val="100000"/>
                              </a:lnSpc>
                            </a:pP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BZ</a:t>
                            </a:r>
                            <a:r>
                              <a:rPr sz="900" spc="-10" dirty="0">
                                <a:latin typeface="Arial"/>
                                <a:cs typeface="Arial"/>
                              </a:rPr>
                              <a:t> 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L</a:t>
                            </a:r>
                            <a:r>
                              <a:rPr sz="900" spc="-25" dirty="0">
                                <a:latin typeface="Arial"/>
                                <a:cs typeface="Arial"/>
                              </a:rPr>
                              <a:t>T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C </a:t>
                            </a:r>
                            <a:r>
                              <a:rPr sz="900" spc="85" dirty="0">
                                <a:latin typeface="Arial"/>
                                <a:cs typeface="Arial"/>
                              </a:rPr>
                              <a:t> </a:t>
                            </a:r>
                            <a:r>
                              <a:rPr sz="1350" spc="-7" baseline="3086" dirty="0">
                                <a:latin typeface="Arial"/>
                                <a:cs typeface="Arial"/>
                              </a:rPr>
                              <a:t>P</a:t>
                            </a:r>
                            <a:r>
                              <a:rPr sz="1350" baseline="3086" dirty="0">
                                <a:latin typeface="Arial"/>
                                <a:cs typeface="Arial"/>
                              </a:rPr>
                              <a:t>Z </a:t>
                            </a:r>
                            <a:r>
                              <a:rPr sz="1350" spc="-104" baseline="3086" dirty="0">
                                <a:latin typeface="Arial"/>
                                <a:cs typeface="Arial"/>
                              </a:rPr>
                              <a:t>L</a:t>
                            </a:r>
                            <a:r>
                              <a:rPr sz="1350" spc="-37" baseline="3086" dirty="0">
                                <a:latin typeface="Arial"/>
                                <a:cs typeface="Arial"/>
                              </a:rPr>
                              <a:t>T</a:t>
                            </a:r>
                            <a:r>
                              <a:rPr sz="1350" baseline="3086" dirty="0">
                                <a:latin typeface="Arial"/>
                                <a:cs typeface="Arial"/>
                              </a:rPr>
                              <a:t>C 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B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O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ARD </a:t>
                            </a:r>
                            <a:r>
                              <a:rPr sz="900" spc="-25" dirty="0">
                                <a:latin typeface="Arial"/>
                                <a:cs typeface="Arial"/>
                              </a:rPr>
                              <a:t> </a:t>
                            </a:r>
                            <a:r>
                              <a:rPr sz="1350" baseline="3086" dirty="0">
                                <a:latin typeface="Arial"/>
                                <a:cs typeface="Arial"/>
                              </a:rPr>
                              <a:t>B</a:t>
                            </a:r>
                            <a:r>
                              <a:rPr sz="1350" spc="-7" baseline="3086" dirty="0">
                                <a:latin typeface="Arial"/>
                                <a:cs typeface="Arial"/>
                              </a:rPr>
                              <a:t>O</a:t>
                            </a:r>
                            <a:r>
                              <a:rPr sz="1350" baseline="3086" dirty="0">
                                <a:latin typeface="Arial"/>
                                <a:cs typeface="Arial"/>
                              </a:rPr>
                              <a:t>ARD</a:t>
                            </a:r>
                          </a:p>
                        </p:txBody>
                      </p:sp>
                      <p:sp>
                        <p:nvSpPr>
                          <p:cNvPr id="64" name="object 136"/>
                          <p:cNvSpPr txBox="1"/>
                          <p:nvPr/>
                        </p:nvSpPr>
                        <p:spPr>
                          <a:xfrm>
                            <a:off x="8309281" y="310941"/>
                            <a:ext cx="431165" cy="415498"/>
                          </a:xfrm>
                          <a:prstGeom prst="rect">
                            <a:avLst/>
                          </a:prstGeom>
                        </p:spPr>
                        <p:txBody>
                          <a:bodyPr vert="horz" wrap="square" lIns="0" tIns="0" rIns="0" bIns="0" rtlCol="0">
                            <a:spAutoFit/>
                          </a:bodyPr>
                          <a:lstStyle/>
                          <a:p>
                            <a:pPr marL="12700" marR="5080" indent="-1270" algn="ctr">
                              <a:lnSpc>
                                <a:spcPct val="100000"/>
                              </a:lnSpc>
                            </a:pPr>
                            <a:r>
                              <a:rPr lang="en-US" sz="900" spc="-5" dirty="0">
                                <a:latin typeface="Arial"/>
                                <a:cs typeface="Arial"/>
                              </a:rPr>
                              <a:t>O-5</a:t>
                            </a:r>
                          </a:p>
                          <a:p>
                            <a:pPr marL="12700" marR="5080" indent="-1270" algn="ctr">
                              <a:lnSpc>
                                <a:spcPct val="100000"/>
                              </a:lnSpc>
                            </a:pP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CS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L 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BOAR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D</a:t>
                            </a:r>
                          </a:p>
                        </p:txBody>
                      </p:sp>
                      <p:sp>
                        <p:nvSpPr>
                          <p:cNvPr id="80" name="object 135"/>
                          <p:cNvSpPr txBox="1"/>
                          <p:nvPr/>
                        </p:nvSpPr>
                        <p:spPr>
                          <a:xfrm>
                            <a:off x="9486261" y="-258041"/>
                            <a:ext cx="760095" cy="276860"/>
                          </a:xfrm>
                          <a:prstGeom prst="rect">
                            <a:avLst/>
                          </a:prstGeom>
                        </p:spPr>
                        <p:txBody>
                          <a:bodyPr vert="horz" wrap="square" lIns="0" tIns="0" rIns="0" bIns="0" rtlCol="0">
                            <a:spAutoFit/>
                          </a:bodyPr>
                          <a:lstStyle/>
                          <a:p>
                            <a:pPr marL="127000" marR="5080" indent="-114300">
                              <a:lnSpc>
                                <a:spcPct val="100000"/>
                              </a:lnSpc>
                            </a:pP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RE</a:t>
                            </a:r>
                            <a:r>
                              <a:rPr sz="900" spc="-25" dirty="0">
                                <a:latin typeface="Arial"/>
                                <a:cs typeface="Arial"/>
                              </a:rPr>
                              <a:t>T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I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RE</a:t>
                            </a:r>
                            <a:r>
                              <a:rPr sz="900" spc="-45" dirty="0">
                                <a:latin typeface="Arial"/>
                                <a:cs typeface="Arial"/>
                              </a:rPr>
                              <a:t>M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ENT ELI</a:t>
                            </a:r>
                            <a:r>
                              <a:rPr sz="900" spc="-5" dirty="0">
                                <a:latin typeface="Arial"/>
                                <a:cs typeface="Arial"/>
                              </a:rPr>
                              <a:t>G</a:t>
                            </a:r>
                            <a:r>
                              <a:rPr sz="900" dirty="0">
                                <a:latin typeface="Arial"/>
                                <a:cs typeface="Arial"/>
                              </a:rPr>
                              <a:t>IBLE</a:t>
                            </a:r>
                          </a:p>
                        </p:txBody>
                      </p:sp>
                    </p:grpSp>
                    <p:sp>
                      <p:nvSpPr>
                        <p:cNvPr id="67" name="object 183"/>
                        <p:cNvSpPr/>
                        <p:nvPr/>
                      </p:nvSpPr>
                      <p:spPr>
                        <a:xfrm>
                          <a:off x="9516403" y="953147"/>
                          <a:ext cx="420624" cy="237743"/>
                        </a:xfrm>
                        <a:prstGeom prst="rect">
                          <a:avLst/>
                        </a:prstGeom>
                        <a:blipFill>
                          <a:blip r:embed="rId7" cstate="print"/>
                          <a:stretch>
                            <a:fillRect/>
                          </a:stretch>
                        </a:blipFill>
                      </p:spPr>
                      <p:txBody>
                        <a:bodyPr wrap="square" lIns="0" tIns="0" rIns="0" bIns="0" rtlCol="0"/>
                        <a:lstStyle/>
                        <a:p>
                          <a:endParaRPr dirty="0"/>
                        </a:p>
                      </p:txBody>
                    </p:sp>
                  </p:grpSp>
                  <p:sp>
                    <p:nvSpPr>
                      <p:cNvPr id="68" name="object 80"/>
                      <p:cNvSpPr txBox="1"/>
                      <p:nvPr/>
                    </p:nvSpPr>
                    <p:spPr>
                      <a:xfrm>
                        <a:off x="9532476" y="1638181"/>
                        <a:ext cx="279253" cy="215444"/>
                      </a:xfrm>
                      <a:prstGeom prst="rect">
                        <a:avLst/>
                      </a:prstGeom>
                    </p:spPr>
                    <p:txBody>
                      <a:bodyPr vert="horz" wrap="square" lIns="0" tIns="0" rIns="0" bIns="0" rtlCol="0">
                        <a:spAutoFit/>
                      </a:bodyPr>
                      <a:lstStyle/>
                      <a:p>
                        <a:pPr marL="12700">
                          <a:lnSpc>
                            <a:spcPct val="100000"/>
                          </a:lnSpc>
                        </a:pPr>
                        <a:r>
                          <a:rPr sz="1400" spc="-5" dirty="0">
                            <a:latin typeface="Arial"/>
                            <a:cs typeface="Arial"/>
                          </a:rPr>
                          <a:t>2</a:t>
                        </a:r>
                        <a:r>
                          <a:rPr lang="en-US" sz="1400" spc="-5" dirty="0">
                            <a:latin typeface="Arial"/>
                            <a:cs typeface="Arial"/>
                          </a:rPr>
                          <a:t>2</a:t>
                        </a:r>
                        <a:endParaRPr sz="900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</p:grpSp>
            </p:grpSp>
            <p:sp>
              <p:nvSpPr>
                <p:cNvPr id="74" name="object 49"/>
                <p:cNvSpPr/>
                <p:nvPr/>
              </p:nvSpPr>
              <p:spPr>
                <a:xfrm>
                  <a:off x="10002337" y="1942851"/>
                  <a:ext cx="0" cy="304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h="304800">
                      <a:moveTo>
                        <a:pt x="0" y="0"/>
                      </a:moveTo>
                      <a:lnTo>
                        <a:pt x="0" y="304800"/>
                      </a:lnTo>
                    </a:path>
                  </a:pathLst>
                </a:custGeom>
                <a:ln w="28956">
                  <a:solidFill>
                    <a:srgbClr val="000000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 dirty="0"/>
                </a:p>
              </p:txBody>
            </p:sp>
            <p:sp>
              <p:nvSpPr>
                <p:cNvPr id="75" name="object 49"/>
                <p:cNvSpPr/>
                <p:nvPr/>
              </p:nvSpPr>
              <p:spPr>
                <a:xfrm>
                  <a:off x="10312053" y="1908069"/>
                  <a:ext cx="0" cy="304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h="304800">
                      <a:moveTo>
                        <a:pt x="0" y="0"/>
                      </a:moveTo>
                      <a:lnTo>
                        <a:pt x="0" y="304800"/>
                      </a:lnTo>
                    </a:path>
                  </a:pathLst>
                </a:custGeom>
                <a:ln w="28956">
                  <a:solidFill>
                    <a:srgbClr val="000000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 dirty="0"/>
                </a:p>
              </p:txBody>
            </p:sp>
            <p:sp>
              <p:nvSpPr>
                <p:cNvPr id="76" name="object 49"/>
                <p:cNvSpPr/>
                <p:nvPr/>
              </p:nvSpPr>
              <p:spPr>
                <a:xfrm>
                  <a:off x="10685241" y="1895571"/>
                  <a:ext cx="0" cy="304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h="304800">
                      <a:moveTo>
                        <a:pt x="0" y="0"/>
                      </a:moveTo>
                      <a:lnTo>
                        <a:pt x="0" y="304800"/>
                      </a:lnTo>
                    </a:path>
                  </a:pathLst>
                </a:custGeom>
                <a:ln w="28956">
                  <a:solidFill>
                    <a:srgbClr val="000000"/>
                  </a:solidFill>
                </a:ln>
              </p:spPr>
              <p:txBody>
                <a:bodyPr wrap="square" lIns="0" tIns="0" rIns="0" bIns="0" rtlCol="0"/>
                <a:lstStyle/>
                <a:p>
                  <a:endParaRPr dirty="0"/>
                </a:p>
              </p:txBody>
            </p:sp>
            <p:sp>
              <p:nvSpPr>
                <p:cNvPr id="77" name="object 80"/>
                <p:cNvSpPr txBox="1"/>
                <p:nvPr/>
              </p:nvSpPr>
              <p:spPr>
                <a:xfrm>
                  <a:off x="10225654" y="2301855"/>
                  <a:ext cx="279253" cy="215444"/>
                </a:xfrm>
                <a:prstGeom prst="rect">
                  <a:avLst/>
                </a:prstGeom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pPr marL="12700">
                    <a:lnSpc>
                      <a:spcPct val="100000"/>
                    </a:lnSpc>
                  </a:pPr>
                  <a:r>
                    <a:rPr sz="1400" spc="-5" dirty="0">
                      <a:latin typeface="Arial"/>
                      <a:cs typeface="Arial"/>
                    </a:rPr>
                    <a:t>2</a:t>
                  </a:r>
                  <a:r>
                    <a:rPr lang="en-US" sz="1400" spc="-5" dirty="0">
                      <a:latin typeface="Arial"/>
                      <a:cs typeface="Arial"/>
                    </a:rPr>
                    <a:t>4</a:t>
                  </a:r>
                  <a:endParaRPr sz="900" dirty="0">
                    <a:latin typeface="Arial"/>
                    <a:cs typeface="Arial"/>
                  </a:endParaRPr>
                </a:p>
              </p:txBody>
            </p:sp>
          </p:grpSp>
          <p:sp>
            <p:nvSpPr>
              <p:cNvPr id="82" name="object 85"/>
              <p:cNvSpPr txBox="1"/>
              <p:nvPr/>
            </p:nvSpPr>
            <p:spPr>
              <a:xfrm>
                <a:off x="8303888" y="942878"/>
                <a:ext cx="1217419" cy="276999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 marR="5080" indent="5715">
                  <a:lnSpc>
                    <a:spcPct val="100000"/>
                  </a:lnSpc>
                </a:pPr>
                <a:r>
                  <a:rPr sz="900" dirty="0">
                    <a:latin typeface="Arial"/>
                    <a:cs typeface="Arial"/>
                  </a:rPr>
                  <a:t>BZ</a:t>
                </a:r>
                <a:r>
                  <a:rPr sz="900" spc="-10" dirty="0">
                    <a:latin typeface="Arial"/>
                    <a:cs typeface="Arial"/>
                  </a:rPr>
                  <a:t> </a:t>
                </a:r>
                <a:r>
                  <a:rPr sz="900" dirty="0">
                    <a:latin typeface="Arial"/>
                    <a:cs typeface="Arial"/>
                  </a:rPr>
                  <a:t>C</a:t>
                </a:r>
                <a:r>
                  <a:rPr lang="en-US" sz="900" dirty="0">
                    <a:latin typeface="Arial"/>
                    <a:cs typeface="Arial"/>
                  </a:rPr>
                  <a:t>OL</a:t>
                </a:r>
                <a:r>
                  <a:rPr sz="900" dirty="0">
                    <a:latin typeface="Arial"/>
                    <a:cs typeface="Arial"/>
                  </a:rPr>
                  <a:t> </a:t>
                </a:r>
                <a:r>
                  <a:rPr sz="900" spc="85" dirty="0">
                    <a:latin typeface="Arial"/>
                    <a:cs typeface="Arial"/>
                  </a:rPr>
                  <a:t> </a:t>
                </a:r>
                <a:r>
                  <a:rPr lang="en-US" sz="900" spc="85" dirty="0">
                    <a:latin typeface="Arial"/>
                    <a:cs typeface="Arial"/>
                  </a:rPr>
                  <a:t>       </a:t>
                </a:r>
                <a:r>
                  <a:rPr sz="1350" spc="-7" baseline="3086" dirty="0">
                    <a:latin typeface="Arial"/>
                    <a:cs typeface="Arial"/>
                  </a:rPr>
                  <a:t>P</a:t>
                </a:r>
                <a:r>
                  <a:rPr sz="1350" baseline="3086" dirty="0">
                    <a:latin typeface="Arial"/>
                    <a:cs typeface="Arial"/>
                  </a:rPr>
                  <a:t>Z C</a:t>
                </a:r>
                <a:r>
                  <a:rPr lang="en-US" sz="1350" baseline="3086" dirty="0">
                    <a:latin typeface="Arial"/>
                    <a:cs typeface="Arial"/>
                  </a:rPr>
                  <a:t>OL</a:t>
                </a:r>
                <a:r>
                  <a:rPr sz="1350" baseline="3086" dirty="0">
                    <a:latin typeface="Arial"/>
                    <a:cs typeface="Arial"/>
                  </a:rPr>
                  <a:t> </a:t>
                </a:r>
                <a:r>
                  <a:rPr sz="900" dirty="0">
                    <a:latin typeface="Arial"/>
                    <a:cs typeface="Arial"/>
                  </a:rPr>
                  <a:t>B</a:t>
                </a:r>
                <a:r>
                  <a:rPr sz="900" spc="-5" dirty="0">
                    <a:latin typeface="Arial"/>
                    <a:cs typeface="Arial"/>
                  </a:rPr>
                  <a:t>O</a:t>
                </a:r>
                <a:r>
                  <a:rPr sz="900" dirty="0">
                    <a:latin typeface="Arial"/>
                    <a:cs typeface="Arial"/>
                  </a:rPr>
                  <a:t>ARD </a:t>
                </a:r>
                <a:r>
                  <a:rPr sz="900" spc="-25" dirty="0">
                    <a:latin typeface="Arial"/>
                    <a:cs typeface="Arial"/>
                  </a:rPr>
                  <a:t> </a:t>
                </a:r>
                <a:r>
                  <a:rPr lang="en-US" sz="900" spc="-25" dirty="0">
                    <a:latin typeface="Arial"/>
                    <a:cs typeface="Arial"/>
                  </a:rPr>
                  <a:t>           </a:t>
                </a:r>
                <a:r>
                  <a:rPr sz="1350" baseline="3086" dirty="0">
                    <a:latin typeface="Arial"/>
                    <a:cs typeface="Arial"/>
                  </a:rPr>
                  <a:t>B</a:t>
                </a:r>
                <a:r>
                  <a:rPr sz="1350" spc="-7" baseline="3086" dirty="0">
                    <a:latin typeface="Arial"/>
                    <a:cs typeface="Arial"/>
                  </a:rPr>
                  <a:t>O</a:t>
                </a:r>
                <a:r>
                  <a:rPr sz="1350" baseline="3086" dirty="0">
                    <a:latin typeface="Arial"/>
                    <a:cs typeface="Arial"/>
                  </a:rPr>
                  <a:t>ARD</a:t>
                </a:r>
              </a:p>
            </p:txBody>
          </p:sp>
        </p:grpSp>
      </p:grpSp>
      <p:sp>
        <p:nvSpPr>
          <p:cNvPr id="97" name="Text Box 76"/>
          <p:cNvSpPr txBox="1">
            <a:spLocks noChangeArrowheads="1"/>
          </p:cNvSpPr>
          <p:nvPr/>
        </p:nvSpPr>
        <p:spPr bwMode="auto">
          <a:xfrm>
            <a:off x="5526641" y="3384192"/>
            <a:ext cx="5650337" cy="2154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800" b="1" dirty="0">
                <a:solidFill>
                  <a:prstClr val="black"/>
                </a:solidFill>
              </a:rPr>
              <a:t>Broadening Opportunities (e.g., ACS, TWI, JCDP/CNODP, Fellowships/Internships); Army/Joint Courses</a:t>
            </a:r>
          </a:p>
        </p:txBody>
      </p:sp>
      <p:sp>
        <p:nvSpPr>
          <p:cNvPr id="98" name="Text Box 65"/>
          <p:cNvSpPr txBox="1">
            <a:spLocks noChangeArrowheads="1"/>
          </p:cNvSpPr>
          <p:nvPr/>
        </p:nvSpPr>
        <p:spPr bwMode="auto">
          <a:xfrm>
            <a:off x="1892936" y="6579635"/>
            <a:ext cx="5160321" cy="2154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 dirty="0">
                <a:solidFill>
                  <a:prstClr val="black"/>
                </a:solidFill>
              </a:rPr>
              <a:t>Master’s Degree in STEM Discipline</a:t>
            </a:r>
          </a:p>
        </p:txBody>
      </p:sp>
      <p:sp>
        <p:nvSpPr>
          <p:cNvPr id="99" name="Text Box 65"/>
          <p:cNvSpPr txBox="1">
            <a:spLocks noChangeArrowheads="1"/>
          </p:cNvSpPr>
          <p:nvPr/>
        </p:nvSpPr>
        <p:spPr bwMode="auto">
          <a:xfrm>
            <a:off x="7127317" y="6579634"/>
            <a:ext cx="4049662" cy="2154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 dirty="0">
                <a:solidFill>
                  <a:prstClr val="black"/>
                </a:solidFill>
              </a:rPr>
              <a:t>Doctorate/Ph.D. in STEM discipline</a:t>
            </a:r>
          </a:p>
        </p:txBody>
      </p:sp>
      <p:sp>
        <p:nvSpPr>
          <p:cNvPr id="95" name="Text Box 67"/>
          <p:cNvSpPr txBox="1">
            <a:spLocks noChangeArrowheads="1"/>
          </p:cNvSpPr>
          <p:nvPr/>
        </p:nvSpPr>
        <p:spPr bwMode="auto">
          <a:xfrm>
            <a:off x="1929104" y="3119621"/>
            <a:ext cx="6652187" cy="23083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00" b="1" dirty="0">
                <a:solidFill>
                  <a:prstClr val="black"/>
                </a:solidFill>
              </a:rPr>
              <a:t>Cyber Mission Forces Training Courses; Electromagnetic Warfare Courses (Joint/Army); 17B CEWO Qualification Course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DEA573-1BDA-CFA4-8F43-00B06C560718}"/>
              </a:ext>
            </a:extLst>
          </p:cNvPr>
          <p:cNvSpPr/>
          <p:nvPr/>
        </p:nvSpPr>
        <p:spPr>
          <a:xfrm>
            <a:off x="2116994" y="2703725"/>
            <a:ext cx="637738" cy="189677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BOLC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9173168-B079-7AA6-6574-A4BF5FB49235}"/>
              </a:ext>
            </a:extLst>
          </p:cNvPr>
          <p:cNvSpPr/>
          <p:nvPr/>
        </p:nvSpPr>
        <p:spPr>
          <a:xfrm>
            <a:off x="3298818" y="2698541"/>
            <a:ext cx="637738" cy="189677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CCC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B99DF4EF-D461-4AE1-80E2-AA46506A8555}"/>
              </a:ext>
            </a:extLst>
          </p:cNvPr>
          <p:cNvSpPr/>
          <p:nvPr/>
        </p:nvSpPr>
        <p:spPr>
          <a:xfrm>
            <a:off x="6013552" y="2694579"/>
            <a:ext cx="637738" cy="1896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ILE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0F76E60F-D72F-1D6C-87ED-F302D771DC33}"/>
              </a:ext>
            </a:extLst>
          </p:cNvPr>
          <p:cNvSpPr/>
          <p:nvPr/>
        </p:nvSpPr>
        <p:spPr>
          <a:xfrm>
            <a:off x="6669019" y="2694579"/>
            <a:ext cx="458298" cy="1896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SAMS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2BBDB17-012C-54B5-C4DF-AA5F7F1C51A6}"/>
              </a:ext>
            </a:extLst>
          </p:cNvPr>
          <p:cNvSpPr/>
          <p:nvPr/>
        </p:nvSpPr>
        <p:spPr>
          <a:xfrm>
            <a:off x="9847752" y="2706610"/>
            <a:ext cx="637738" cy="1896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SSC</a:t>
            </a:r>
          </a:p>
        </p:txBody>
      </p:sp>
      <p:cxnSp>
        <p:nvCxnSpPr>
          <p:cNvPr id="94" name="Connector: Elbow 93">
            <a:extLst>
              <a:ext uri="{FF2B5EF4-FFF2-40B4-BE49-F238E27FC236}">
                <a16:creationId xmlns:a16="http://schemas.microsoft.com/office/drawing/2014/main" id="{404201A4-F0E6-808A-5047-AEC9E57E10E7}"/>
              </a:ext>
            </a:extLst>
          </p:cNvPr>
          <p:cNvCxnSpPr>
            <a:cxnSpLocks/>
          </p:cNvCxnSpPr>
          <p:nvPr/>
        </p:nvCxnSpPr>
        <p:spPr>
          <a:xfrm rot="16200000" flipH="1">
            <a:off x="8891902" y="1446364"/>
            <a:ext cx="781201" cy="416463"/>
          </a:xfrm>
          <a:prstGeom prst="bentConnector3">
            <a:avLst/>
          </a:prstGeom>
          <a:ln w="9525">
            <a:solidFill>
              <a:schemeClr val="accent6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C0CBF467-C046-987F-F60A-BB311EBA0761}"/>
              </a:ext>
            </a:extLst>
          </p:cNvPr>
          <p:cNvCxnSpPr>
            <a:cxnSpLocks/>
          </p:cNvCxnSpPr>
          <p:nvPr/>
        </p:nvCxnSpPr>
        <p:spPr>
          <a:xfrm>
            <a:off x="3208337" y="1548096"/>
            <a:ext cx="0" cy="518755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936B85C7-6599-E0A7-17C1-9EE08E997BB1}"/>
              </a:ext>
            </a:extLst>
          </p:cNvPr>
          <p:cNvCxnSpPr/>
          <p:nvPr/>
        </p:nvCxnSpPr>
        <p:spPr>
          <a:xfrm flipH="1">
            <a:off x="5225275" y="1470235"/>
            <a:ext cx="532" cy="574808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A8BAC0A5-A0EE-B84B-CCDD-A32CE5934A86}"/>
              </a:ext>
            </a:extLst>
          </p:cNvPr>
          <p:cNvCxnSpPr/>
          <p:nvPr/>
        </p:nvCxnSpPr>
        <p:spPr>
          <a:xfrm>
            <a:off x="5683801" y="1477133"/>
            <a:ext cx="931" cy="56791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5F9A9B00-9000-48AA-4B17-E5830BBBEEC5}"/>
              </a:ext>
            </a:extLst>
          </p:cNvPr>
          <p:cNvCxnSpPr>
            <a:cxnSpLocks/>
          </p:cNvCxnSpPr>
          <p:nvPr/>
        </p:nvCxnSpPr>
        <p:spPr>
          <a:xfrm>
            <a:off x="7582760" y="1284301"/>
            <a:ext cx="0" cy="76074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E2FB6DC8-9A07-BDF2-106C-0B07B4BF1B71}"/>
              </a:ext>
            </a:extLst>
          </p:cNvPr>
          <p:cNvCxnSpPr>
            <a:cxnSpLocks/>
          </p:cNvCxnSpPr>
          <p:nvPr/>
        </p:nvCxnSpPr>
        <p:spPr>
          <a:xfrm>
            <a:off x="7978297" y="1284301"/>
            <a:ext cx="0" cy="76074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A1991F2F-29BB-DC5B-5FB1-805A9A995BD5}"/>
              </a:ext>
            </a:extLst>
          </p:cNvPr>
          <p:cNvCxnSpPr>
            <a:cxnSpLocks/>
          </p:cNvCxnSpPr>
          <p:nvPr/>
        </p:nvCxnSpPr>
        <p:spPr>
          <a:xfrm>
            <a:off x="8244951" y="1614710"/>
            <a:ext cx="0" cy="42752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F93C91CA-8201-F793-9DE0-B7376ED139AB}"/>
              </a:ext>
            </a:extLst>
          </p:cNvPr>
          <p:cNvCxnSpPr>
            <a:cxnSpLocks/>
          </p:cNvCxnSpPr>
          <p:nvPr/>
        </p:nvCxnSpPr>
        <p:spPr>
          <a:xfrm>
            <a:off x="9979543" y="1667559"/>
            <a:ext cx="0" cy="374671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E9FEF227-EE32-0CA8-7AA8-8BECC95C0979}"/>
              </a:ext>
            </a:extLst>
          </p:cNvPr>
          <p:cNvCxnSpPr>
            <a:cxnSpLocks/>
          </p:cNvCxnSpPr>
          <p:nvPr/>
        </p:nvCxnSpPr>
        <p:spPr>
          <a:xfrm>
            <a:off x="9712433" y="1263995"/>
            <a:ext cx="0" cy="78315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0845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48"/>
          <p:cNvSpPr>
            <a:spLocks noGrp="1"/>
          </p:cNvSpPr>
          <p:nvPr>
            <p:ph type="title"/>
          </p:nvPr>
        </p:nvSpPr>
        <p:spPr>
          <a:xfrm>
            <a:off x="0" y="-228998"/>
            <a:ext cx="12191999" cy="1325563"/>
          </a:xfrm>
        </p:spPr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170A AC Warrant Officer Career Timeline</a:t>
            </a:r>
          </a:p>
        </p:txBody>
      </p:sp>
      <p:graphicFrame>
        <p:nvGraphicFramePr>
          <p:cNvPr id="18" name="Table 21">
            <a:extLst>
              <a:ext uri="{FF2B5EF4-FFF2-40B4-BE49-F238E27FC236}">
                <a16:creationId xmlns:a16="http://schemas.microsoft.com/office/drawing/2014/main" id="{1B1FF69C-9C67-168E-1633-243E58801DEC}"/>
              </a:ext>
            </a:extLst>
          </p:cNvPr>
          <p:cNvGraphicFramePr>
            <a:graphicFrameLocks noGrp="1"/>
          </p:cNvGraphicFramePr>
          <p:nvPr/>
        </p:nvGraphicFramePr>
        <p:xfrm>
          <a:off x="3932225" y="2040759"/>
          <a:ext cx="775495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1046">
                  <a:extLst>
                    <a:ext uri="{9D8B030D-6E8A-4147-A177-3AD203B41FA5}">
                      <a16:colId xmlns:a16="http://schemas.microsoft.com/office/drawing/2014/main" val="673096412"/>
                    </a:ext>
                  </a:extLst>
                </a:gridCol>
                <a:gridCol w="1565679">
                  <a:extLst>
                    <a:ext uri="{9D8B030D-6E8A-4147-A177-3AD203B41FA5}">
                      <a16:colId xmlns:a16="http://schemas.microsoft.com/office/drawing/2014/main" val="2057453368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1458891905"/>
                    </a:ext>
                  </a:extLst>
                </a:gridCol>
                <a:gridCol w="1552575">
                  <a:extLst>
                    <a:ext uri="{9D8B030D-6E8A-4147-A177-3AD203B41FA5}">
                      <a16:colId xmlns:a16="http://schemas.microsoft.com/office/drawing/2014/main" val="2105973021"/>
                    </a:ext>
                  </a:extLst>
                </a:gridCol>
                <a:gridCol w="1581150">
                  <a:extLst>
                    <a:ext uri="{9D8B030D-6E8A-4147-A177-3AD203B41FA5}">
                      <a16:colId xmlns:a16="http://schemas.microsoft.com/office/drawing/2014/main" val="2545387871"/>
                    </a:ext>
                  </a:extLst>
                </a:gridCol>
              </a:tblGrid>
              <a:tr h="3480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CW2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CW3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CW4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CW5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83922"/>
                  </a:ext>
                </a:extLst>
              </a:tr>
            </a:tbl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C37BC90F-07F8-33EA-FC0F-72D00914819B}"/>
              </a:ext>
            </a:extLst>
          </p:cNvPr>
          <p:cNvGrpSpPr/>
          <p:nvPr/>
        </p:nvGrpSpPr>
        <p:grpSpPr>
          <a:xfrm>
            <a:off x="479469" y="749890"/>
            <a:ext cx="11190835" cy="1120438"/>
            <a:chOff x="288099" y="749890"/>
            <a:chExt cx="11765355" cy="1120438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7820B5DD-ED47-B76D-E9ED-9081E937ACCC}"/>
                </a:ext>
              </a:extLst>
            </p:cNvPr>
            <p:cNvGrpSpPr/>
            <p:nvPr/>
          </p:nvGrpSpPr>
          <p:grpSpPr>
            <a:xfrm>
              <a:off x="519027" y="797197"/>
              <a:ext cx="11534427" cy="957711"/>
              <a:chOff x="215003" y="621707"/>
              <a:chExt cx="11996920" cy="1379889"/>
            </a:xfrm>
          </p:grpSpPr>
          <p:pic>
            <p:nvPicPr>
              <p:cNvPr id="92" name="Picture 91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16828" y="969884"/>
                <a:ext cx="637655" cy="429511"/>
              </a:xfrm>
              <a:prstGeom prst="rect">
                <a:avLst/>
              </a:prstGeom>
            </p:spPr>
          </p:pic>
          <p:grpSp>
            <p:nvGrpSpPr>
              <p:cNvPr id="91" name="Group 90"/>
              <p:cNvGrpSpPr/>
              <p:nvPr/>
            </p:nvGrpSpPr>
            <p:grpSpPr>
              <a:xfrm>
                <a:off x="1439241" y="621707"/>
                <a:ext cx="10612021" cy="1379619"/>
                <a:chOff x="1476375" y="1146389"/>
                <a:chExt cx="9160545" cy="1379619"/>
              </a:xfrm>
            </p:grpSpPr>
            <p:sp>
              <p:nvSpPr>
                <p:cNvPr id="78" name="object 136"/>
                <p:cNvSpPr txBox="1"/>
                <p:nvPr/>
              </p:nvSpPr>
              <p:spPr>
                <a:xfrm>
                  <a:off x="7521055" y="1163502"/>
                  <a:ext cx="431920" cy="276999"/>
                </a:xfrm>
                <a:prstGeom prst="rect">
                  <a:avLst/>
                </a:prstGeom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pPr marL="12700" marR="5080" indent="-1270" algn="ctr">
                    <a:lnSpc>
                      <a:spcPct val="100000"/>
                    </a:lnSpc>
                  </a:pPr>
                  <a:r>
                    <a:rPr lang="en-US" sz="900" spc="-5" dirty="0">
                      <a:solidFill>
                        <a:srgbClr val="FF0000"/>
                      </a:solidFill>
                      <a:latin typeface="Arial"/>
                      <a:cs typeface="Arial"/>
                    </a:rPr>
                    <a:t>CW5</a:t>
                  </a:r>
                  <a:r>
                    <a:rPr sz="900" dirty="0">
                      <a:solidFill>
                        <a:srgbClr val="FF0000"/>
                      </a:solidFill>
                      <a:latin typeface="Arial"/>
                      <a:cs typeface="Arial"/>
                    </a:rPr>
                    <a:t> </a:t>
                  </a:r>
                  <a:r>
                    <a:rPr sz="900" spc="-5" dirty="0">
                      <a:solidFill>
                        <a:srgbClr val="FF0000"/>
                      </a:solidFill>
                      <a:latin typeface="Arial"/>
                      <a:cs typeface="Arial"/>
                    </a:rPr>
                    <a:t>BOAR</a:t>
                  </a:r>
                  <a:r>
                    <a:rPr sz="900" dirty="0">
                      <a:solidFill>
                        <a:srgbClr val="FF0000"/>
                      </a:solidFill>
                      <a:latin typeface="Arial"/>
                      <a:cs typeface="Arial"/>
                    </a:rPr>
                    <a:t>D</a:t>
                  </a:r>
                </a:p>
              </p:txBody>
            </p:sp>
            <p:grpSp>
              <p:nvGrpSpPr>
                <p:cNvPr id="3" name="Group 2"/>
                <p:cNvGrpSpPr/>
                <p:nvPr/>
              </p:nvGrpSpPr>
              <p:grpSpPr>
                <a:xfrm>
                  <a:off x="1476375" y="1146389"/>
                  <a:ext cx="9160545" cy="1379619"/>
                  <a:chOff x="1476374" y="1137680"/>
                  <a:chExt cx="9160545" cy="1379619"/>
                </a:xfrm>
              </p:grpSpPr>
              <p:grpSp>
                <p:nvGrpSpPr>
                  <p:cNvPr id="81" name="Group 80"/>
                  <p:cNvGrpSpPr/>
                  <p:nvPr/>
                </p:nvGrpSpPr>
                <p:grpSpPr>
                  <a:xfrm>
                    <a:off x="1476374" y="1137680"/>
                    <a:ext cx="9156245" cy="1369779"/>
                    <a:chOff x="2343149" y="280130"/>
                    <a:chExt cx="9140244" cy="1369779"/>
                  </a:xfrm>
                </p:grpSpPr>
                <p:sp>
                  <p:nvSpPr>
                    <p:cNvPr id="41" name="object 81"/>
                    <p:cNvSpPr txBox="1"/>
                    <p:nvPr/>
                  </p:nvSpPr>
                  <p:spPr>
                    <a:xfrm>
                      <a:off x="4334694" y="286211"/>
                      <a:ext cx="431165" cy="276999"/>
                    </a:xfrm>
                    <a:prstGeom prst="rect">
                      <a:avLst/>
                    </a:prstGeom>
                  </p:spPr>
                  <p:txBody>
                    <a:bodyPr vert="horz" wrap="square" lIns="0" tIns="0" rIns="0" bIns="0" rtlCol="0">
                      <a:spAutoFit/>
                    </a:bodyPr>
                    <a:lstStyle/>
                    <a:p>
                      <a:pPr marL="12700" marR="5080" indent="89535">
                        <a:lnSpc>
                          <a:spcPct val="100000"/>
                        </a:lnSpc>
                      </a:pPr>
                      <a:r>
                        <a:rPr sz="9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lang="en-US" sz="9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W3</a:t>
                      </a:r>
                      <a:r>
                        <a:rPr sz="9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BOAR</a:t>
                      </a:r>
                      <a:r>
                        <a:rPr sz="9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</a:t>
                      </a:r>
                    </a:p>
                  </p:txBody>
                </p:sp>
                <p:grpSp>
                  <p:nvGrpSpPr>
                    <p:cNvPr id="48" name="Group 47"/>
                    <p:cNvGrpSpPr/>
                    <p:nvPr/>
                  </p:nvGrpSpPr>
                  <p:grpSpPr>
                    <a:xfrm>
                      <a:off x="2343149" y="1091016"/>
                      <a:ext cx="9140244" cy="558893"/>
                      <a:chOff x="2343149" y="976716"/>
                      <a:chExt cx="9140244" cy="558893"/>
                    </a:xfrm>
                  </p:grpSpPr>
                  <p:grpSp>
                    <p:nvGrpSpPr>
                      <p:cNvPr id="36" name="Group 35"/>
                      <p:cNvGrpSpPr/>
                      <p:nvPr/>
                    </p:nvGrpSpPr>
                    <p:grpSpPr>
                      <a:xfrm>
                        <a:off x="2343149" y="976716"/>
                        <a:ext cx="9140244" cy="558893"/>
                        <a:chOff x="2343149" y="1052916"/>
                        <a:chExt cx="9140244" cy="558893"/>
                      </a:xfrm>
                    </p:grpSpPr>
                    <p:sp>
                      <p:nvSpPr>
                        <p:cNvPr id="6" name="object 18"/>
                        <p:cNvSpPr/>
                        <p:nvPr/>
                      </p:nvSpPr>
                      <p:spPr>
                        <a:xfrm>
                          <a:off x="2343149" y="1202014"/>
                          <a:ext cx="9140244" cy="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8467090" h="19685">
                              <a:moveTo>
                                <a:pt x="0" y="19685"/>
                              </a:moveTo>
                              <a:lnTo>
                                <a:pt x="8466963" y="0"/>
                              </a:lnTo>
                            </a:path>
                          </a:pathLst>
                        </a:custGeom>
                        <a:ln w="28955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  <p:sp>
                      <p:nvSpPr>
                        <p:cNvPr id="9" name="object 28"/>
                        <p:cNvSpPr/>
                        <p:nvPr/>
                      </p:nvSpPr>
                      <p:spPr>
                        <a:xfrm>
                          <a:off x="10171440" y="1060536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  <p:sp>
                      <p:nvSpPr>
                        <p:cNvPr id="10" name="object 29"/>
                        <p:cNvSpPr/>
                        <p:nvPr/>
                      </p:nvSpPr>
                      <p:spPr>
                        <a:xfrm>
                          <a:off x="8981098" y="1056726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  <p:sp>
                      <p:nvSpPr>
                        <p:cNvPr id="11" name="object 30"/>
                        <p:cNvSpPr/>
                        <p:nvPr/>
                      </p:nvSpPr>
                      <p:spPr>
                        <a:xfrm>
                          <a:off x="8598503" y="1060536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  <p:sp>
                      <p:nvSpPr>
                        <p:cNvPr id="12" name="object 31"/>
                        <p:cNvSpPr/>
                        <p:nvPr/>
                      </p:nvSpPr>
                      <p:spPr>
                        <a:xfrm>
                          <a:off x="7796845" y="1060536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  <p:sp>
                      <p:nvSpPr>
                        <p:cNvPr id="14" name="object 33"/>
                        <p:cNvSpPr/>
                        <p:nvPr/>
                      </p:nvSpPr>
                      <p:spPr>
                        <a:xfrm>
                          <a:off x="7004470" y="1060536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  <p:sp>
                      <p:nvSpPr>
                        <p:cNvPr id="15" name="object 34"/>
                        <p:cNvSpPr/>
                        <p:nvPr/>
                      </p:nvSpPr>
                      <p:spPr>
                        <a:xfrm>
                          <a:off x="6629530" y="1060536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  <p:sp>
                      <p:nvSpPr>
                        <p:cNvPr id="17" name="object 37"/>
                        <p:cNvSpPr/>
                        <p:nvPr/>
                      </p:nvSpPr>
                      <p:spPr>
                        <a:xfrm>
                          <a:off x="5828468" y="1053713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  <p:sp>
                      <p:nvSpPr>
                        <p:cNvPr id="19" name="object 71"/>
                        <p:cNvSpPr txBox="1"/>
                        <p:nvPr/>
                      </p:nvSpPr>
                      <p:spPr>
                        <a:xfrm>
                          <a:off x="2939946" y="1396365"/>
                          <a:ext cx="125095" cy="215444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/>
                        <a:p>
                          <a:pPr marL="12700">
                            <a:lnSpc>
                              <a:spcPct val="100000"/>
                            </a:lnSpc>
                          </a:pPr>
                          <a:r>
                            <a:rPr sz="1400" dirty="0">
                              <a:latin typeface="Arial"/>
                              <a:cs typeface="Arial"/>
                            </a:rPr>
                            <a:t>2</a:t>
                          </a:r>
                        </a:p>
                      </p:txBody>
                    </p:sp>
                    <p:sp>
                      <p:nvSpPr>
                        <p:cNvPr id="20" name="object 72"/>
                        <p:cNvSpPr txBox="1"/>
                        <p:nvPr/>
                      </p:nvSpPr>
                      <p:spPr>
                        <a:xfrm>
                          <a:off x="3667295" y="1396365"/>
                          <a:ext cx="125095" cy="215444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/>
                        <a:p>
                          <a:pPr marL="12700">
                            <a:lnSpc>
                              <a:spcPct val="100000"/>
                            </a:lnSpc>
                          </a:pPr>
                          <a:r>
                            <a:rPr sz="1400" dirty="0">
                              <a:latin typeface="Arial"/>
                              <a:cs typeface="Arial"/>
                            </a:rPr>
                            <a:t>4</a:t>
                          </a:r>
                        </a:p>
                      </p:txBody>
                    </p:sp>
                    <p:sp>
                      <p:nvSpPr>
                        <p:cNvPr id="21" name="object 73"/>
                        <p:cNvSpPr txBox="1"/>
                        <p:nvPr/>
                      </p:nvSpPr>
                      <p:spPr>
                        <a:xfrm>
                          <a:off x="4490483" y="1396365"/>
                          <a:ext cx="125095" cy="215444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/>
                        <a:p>
                          <a:pPr marL="12700">
                            <a:lnSpc>
                              <a:spcPct val="100000"/>
                            </a:lnSpc>
                          </a:pPr>
                          <a:r>
                            <a:rPr sz="1400" dirty="0">
                              <a:solidFill>
                                <a:srgbClr val="FF0000"/>
                              </a:solidFill>
                              <a:latin typeface="Arial"/>
                              <a:cs typeface="Arial"/>
                            </a:rPr>
                            <a:t>6</a:t>
                          </a:r>
                        </a:p>
                      </p:txBody>
                    </p:sp>
                    <p:sp>
                      <p:nvSpPr>
                        <p:cNvPr id="23" name="object 75"/>
                        <p:cNvSpPr txBox="1"/>
                        <p:nvPr/>
                      </p:nvSpPr>
                      <p:spPr>
                        <a:xfrm>
                          <a:off x="5721224" y="1396365"/>
                          <a:ext cx="224154" cy="215444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/>
                        <a:p>
                          <a:pPr marL="12700" algn="ctr">
                            <a:lnSpc>
                              <a:spcPct val="100000"/>
                            </a:lnSpc>
                          </a:pPr>
                          <a:r>
                            <a:rPr lang="en-US" sz="1400" spc="-5" dirty="0">
                              <a:latin typeface="Arial"/>
                              <a:cs typeface="Arial"/>
                            </a:rPr>
                            <a:t>9</a:t>
                          </a:r>
                          <a:endParaRPr sz="1400" dirty="0">
                            <a:latin typeface="Arial"/>
                            <a:cs typeface="Arial"/>
                          </a:endParaRPr>
                        </a:p>
                      </p:txBody>
                    </p:sp>
                    <p:sp>
                      <p:nvSpPr>
                        <p:cNvPr id="24" name="object 76"/>
                        <p:cNvSpPr txBox="1"/>
                        <p:nvPr/>
                      </p:nvSpPr>
                      <p:spPr>
                        <a:xfrm>
                          <a:off x="6909947" y="1396365"/>
                          <a:ext cx="224154" cy="215444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/>
                        <a:p>
                          <a:pPr marL="12700">
                            <a:lnSpc>
                              <a:spcPct val="100000"/>
                            </a:lnSpc>
                          </a:pPr>
                          <a:r>
                            <a:rPr sz="1400" spc="-5" dirty="0">
                              <a:latin typeface="Arial"/>
                              <a:cs typeface="Arial"/>
                            </a:rPr>
                            <a:t>1</a:t>
                          </a:r>
                          <a:r>
                            <a:rPr sz="1400" dirty="0">
                              <a:latin typeface="Arial"/>
                              <a:cs typeface="Arial"/>
                            </a:rPr>
                            <a:t>2</a:t>
                          </a:r>
                        </a:p>
                      </p:txBody>
                    </p:sp>
                    <p:sp>
                      <p:nvSpPr>
                        <p:cNvPr id="25" name="object 77"/>
                        <p:cNvSpPr txBox="1"/>
                        <p:nvPr/>
                      </p:nvSpPr>
                      <p:spPr>
                        <a:xfrm>
                          <a:off x="7693466" y="1396365"/>
                          <a:ext cx="224154" cy="215444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/>
                        <a:p>
                          <a:pPr marL="12700">
                            <a:lnSpc>
                              <a:spcPct val="100000"/>
                            </a:lnSpc>
                          </a:pPr>
                          <a:r>
                            <a:rPr sz="1400" spc="-5" dirty="0">
                              <a:latin typeface="Arial"/>
                              <a:cs typeface="Arial"/>
                            </a:rPr>
                            <a:t>1</a:t>
                          </a:r>
                          <a:r>
                            <a:rPr sz="1400" dirty="0">
                              <a:latin typeface="Arial"/>
                              <a:cs typeface="Arial"/>
                            </a:rPr>
                            <a:t>4</a:t>
                          </a:r>
                        </a:p>
                      </p:txBody>
                    </p:sp>
                    <p:sp>
                      <p:nvSpPr>
                        <p:cNvPr id="26" name="object 78"/>
                        <p:cNvSpPr txBox="1"/>
                        <p:nvPr/>
                      </p:nvSpPr>
                      <p:spPr>
                        <a:xfrm>
                          <a:off x="8487932" y="1396365"/>
                          <a:ext cx="224154" cy="215444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/>
                        <a:p>
                          <a:pPr marL="12700">
                            <a:lnSpc>
                              <a:spcPct val="100000"/>
                            </a:lnSpc>
                          </a:pPr>
                          <a:r>
                            <a:rPr sz="1400" spc="-5" dirty="0">
                              <a:solidFill>
                                <a:srgbClr val="FF0000"/>
                              </a:solidFill>
                              <a:latin typeface="Arial"/>
                              <a:cs typeface="Arial"/>
                            </a:rPr>
                            <a:t>1</a:t>
                          </a:r>
                          <a:r>
                            <a:rPr sz="1400" dirty="0">
                              <a:solidFill>
                                <a:srgbClr val="FF0000"/>
                              </a:solidFill>
                              <a:latin typeface="Arial"/>
                              <a:cs typeface="Arial"/>
                            </a:rPr>
                            <a:t>6</a:t>
                          </a:r>
                        </a:p>
                      </p:txBody>
                    </p:sp>
                    <p:sp>
                      <p:nvSpPr>
                        <p:cNvPr id="28" name="object 80"/>
                        <p:cNvSpPr txBox="1"/>
                        <p:nvPr/>
                      </p:nvSpPr>
                      <p:spPr>
                        <a:xfrm>
                          <a:off x="10035726" y="1396365"/>
                          <a:ext cx="278765" cy="215444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/>
                        <a:p>
                          <a:pPr marL="12700" algn="ctr">
                            <a:lnSpc>
                              <a:spcPct val="100000"/>
                            </a:lnSpc>
                          </a:pPr>
                          <a:r>
                            <a:rPr sz="1400" spc="-5" dirty="0">
                              <a:latin typeface="Arial"/>
                              <a:cs typeface="Arial"/>
                            </a:rPr>
                            <a:t>2</a:t>
                          </a:r>
                          <a:r>
                            <a:rPr sz="1400" dirty="0">
                              <a:latin typeface="Arial"/>
                              <a:cs typeface="Arial"/>
                            </a:rPr>
                            <a:t>0</a:t>
                          </a:r>
                          <a:endParaRPr sz="900" dirty="0">
                            <a:latin typeface="Arial"/>
                            <a:cs typeface="Arial"/>
                          </a:endParaRPr>
                        </a:p>
                      </p:txBody>
                    </p:sp>
                    <p:sp>
                      <p:nvSpPr>
                        <p:cNvPr id="32" name="object 27"/>
                        <p:cNvSpPr/>
                        <p:nvPr/>
                      </p:nvSpPr>
                      <p:spPr>
                        <a:xfrm>
                          <a:off x="4548903" y="1058285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  <p:sp>
                      <p:nvSpPr>
                        <p:cNvPr id="33" name="object 27"/>
                        <p:cNvSpPr/>
                        <p:nvPr/>
                      </p:nvSpPr>
                      <p:spPr>
                        <a:xfrm>
                          <a:off x="3724607" y="1052916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  <p:sp>
                      <p:nvSpPr>
                        <p:cNvPr id="34" name="object 27"/>
                        <p:cNvSpPr/>
                        <p:nvPr/>
                      </p:nvSpPr>
                      <p:spPr>
                        <a:xfrm>
                          <a:off x="2994301" y="1053678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  <p:sp>
                      <p:nvSpPr>
                        <p:cNvPr id="35" name="object 27"/>
                        <p:cNvSpPr/>
                        <p:nvPr/>
                      </p:nvSpPr>
                      <p:spPr>
                        <a:xfrm>
                          <a:off x="2351580" y="1056726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</p:grpSp>
                  <p:sp>
                    <p:nvSpPr>
                      <p:cNvPr id="47" name="object 26"/>
                      <p:cNvSpPr/>
                      <p:nvPr/>
                    </p:nvSpPr>
                    <p:spPr>
                      <a:xfrm>
                        <a:off x="4970345" y="985098"/>
                        <a:ext cx="0" cy="304800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h="304800">
                            <a:moveTo>
                              <a:pt x="0" y="0"/>
                            </a:moveTo>
                            <a:lnTo>
                              <a:pt x="0" y="304800"/>
                            </a:lnTo>
                          </a:path>
                        </a:pathLst>
                      </a:custGeom>
                      <a:ln w="28956">
                        <a:solidFill>
                          <a:srgbClr val="000000"/>
                        </a:solidFill>
                      </a:ln>
                    </p:spPr>
                    <p:txBody>
                      <a:bodyPr wrap="square" lIns="0" tIns="0" rIns="0" bIns="0" rtlCol="0"/>
                      <a:lstStyle/>
                      <a:p>
                        <a:endParaRPr/>
                      </a:p>
                    </p:txBody>
                  </p:sp>
                </p:grpSp>
                <p:sp>
                  <p:nvSpPr>
                    <p:cNvPr id="56" name="object 84"/>
                    <p:cNvSpPr txBox="1"/>
                    <p:nvPr/>
                  </p:nvSpPr>
                  <p:spPr>
                    <a:xfrm>
                      <a:off x="6402097" y="280130"/>
                      <a:ext cx="457460" cy="276999"/>
                    </a:xfrm>
                    <a:prstGeom prst="rect">
                      <a:avLst/>
                    </a:prstGeom>
                  </p:spPr>
                  <p:txBody>
                    <a:bodyPr vert="horz" wrap="square" lIns="0" tIns="0" rIns="0" bIns="0" rtlCol="0">
                      <a:spAutoFit/>
                    </a:bodyPr>
                    <a:lstStyle/>
                    <a:p>
                      <a:pPr marL="12700" marR="5080" algn="ctr">
                        <a:lnSpc>
                          <a:spcPct val="100000"/>
                        </a:lnSpc>
                        <a:tabLst>
                          <a:tab pos="589915" algn="l"/>
                        </a:tabLst>
                      </a:pPr>
                      <a:r>
                        <a:rPr lang="en-US" sz="9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CW4 </a:t>
                      </a:r>
                    </a:p>
                    <a:p>
                      <a:pPr marL="12700" marR="5080" algn="ctr">
                        <a:lnSpc>
                          <a:spcPct val="100000"/>
                        </a:lnSpc>
                        <a:tabLst>
                          <a:tab pos="589915" algn="l"/>
                        </a:tabLst>
                      </a:pPr>
                      <a:r>
                        <a:rPr lang="en-US" sz="9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BOARD</a:t>
                      </a:r>
                      <a:endParaRPr sz="900" dirty="0">
                        <a:solidFill>
                          <a:srgbClr val="FF0000"/>
                        </a:solidFill>
                        <a:latin typeface="Arial"/>
                        <a:cs typeface="Arial"/>
                      </a:endParaRPr>
                    </a:p>
                  </p:txBody>
                </p:sp>
              </p:grpSp>
              <p:sp>
                <p:nvSpPr>
                  <p:cNvPr id="74" name="object 49"/>
                  <p:cNvSpPr/>
                  <p:nvPr/>
                </p:nvSpPr>
                <p:spPr>
                  <a:xfrm>
                    <a:off x="10014245" y="1946661"/>
                    <a:ext cx="0" cy="3048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304800">
                        <a:moveTo>
                          <a:pt x="0" y="0"/>
                        </a:moveTo>
                        <a:lnTo>
                          <a:pt x="0" y="304800"/>
                        </a:lnTo>
                      </a:path>
                    </a:pathLst>
                  </a:custGeom>
                  <a:ln w="28956">
                    <a:solidFill>
                      <a:srgbClr val="000000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6" name="object 49"/>
                  <p:cNvSpPr/>
                  <p:nvPr/>
                </p:nvSpPr>
                <p:spPr>
                  <a:xfrm>
                    <a:off x="10636919" y="1952721"/>
                    <a:ext cx="0" cy="3048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304800">
                        <a:moveTo>
                          <a:pt x="0" y="0"/>
                        </a:moveTo>
                        <a:lnTo>
                          <a:pt x="0" y="304800"/>
                        </a:lnTo>
                      </a:path>
                    </a:pathLst>
                  </a:custGeom>
                  <a:ln w="28956">
                    <a:solidFill>
                      <a:srgbClr val="000000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7" name="object 80"/>
                  <p:cNvSpPr txBox="1"/>
                  <p:nvPr/>
                </p:nvSpPr>
                <p:spPr>
                  <a:xfrm>
                    <a:off x="9880624" y="2301855"/>
                    <a:ext cx="279253" cy="215444"/>
                  </a:xfrm>
                  <a:prstGeom prst="rect">
                    <a:avLst/>
                  </a:prstGeom>
                </p:spPr>
                <p:txBody>
                  <a:bodyPr vert="horz" wrap="square" lIns="0" tIns="0" rIns="0" bIns="0" rtlCol="0">
                    <a:spAutoFit/>
                  </a:bodyPr>
                  <a:lstStyle/>
                  <a:p>
                    <a:pPr marL="12700" algn="ctr">
                      <a:lnSpc>
                        <a:spcPct val="100000"/>
                      </a:lnSpc>
                    </a:pPr>
                    <a:r>
                      <a:rPr sz="1400" spc="-5" dirty="0">
                        <a:latin typeface="Arial"/>
                        <a:cs typeface="Arial"/>
                      </a:rPr>
                      <a:t>2</a:t>
                    </a:r>
                    <a:r>
                      <a:rPr lang="en-US" sz="1400" spc="-5" dirty="0">
                        <a:latin typeface="Arial"/>
                        <a:cs typeface="Arial"/>
                      </a:rPr>
                      <a:t>5</a:t>
                    </a:r>
                    <a:endParaRPr sz="900" dirty="0">
                      <a:latin typeface="Arial"/>
                      <a:cs typeface="Arial"/>
                    </a:endParaRPr>
                  </a:p>
                </p:txBody>
              </p:sp>
            </p:grpSp>
          </p:grpSp>
          <p:pic>
            <p:nvPicPr>
              <p:cNvPr id="53" name="Picture 52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14587" y="998269"/>
                <a:ext cx="672726" cy="399075"/>
              </a:xfrm>
              <a:prstGeom prst="rect">
                <a:avLst/>
              </a:prstGeom>
            </p:spPr>
          </p:pic>
          <p:pic>
            <p:nvPicPr>
              <p:cNvPr id="54" name="Picture 53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840367" y="976999"/>
                <a:ext cx="717222" cy="425471"/>
              </a:xfrm>
              <a:prstGeom prst="rect">
                <a:avLst/>
              </a:prstGeom>
            </p:spPr>
          </p:pic>
          <p:pic>
            <p:nvPicPr>
              <p:cNvPr id="55" name="Picture 54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54320" y="994626"/>
                <a:ext cx="679323" cy="402988"/>
              </a:xfrm>
              <a:prstGeom prst="rect">
                <a:avLst/>
              </a:prstGeom>
            </p:spPr>
          </p:pic>
          <p:pic>
            <p:nvPicPr>
              <p:cNvPr id="86" name="Picture 85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503676" y="987297"/>
                <a:ext cx="697363" cy="413689"/>
              </a:xfrm>
              <a:prstGeom prst="rect">
                <a:avLst/>
              </a:prstGeom>
            </p:spPr>
          </p:pic>
          <p:cxnSp>
            <p:nvCxnSpPr>
              <p:cNvPr id="82" name="Straight Arrow Connector 81"/>
              <p:cNvCxnSpPr/>
              <p:nvPr/>
            </p:nvCxnSpPr>
            <p:spPr>
              <a:xfrm>
                <a:off x="6411940" y="1072635"/>
                <a:ext cx="2790" cy="263497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Arrow Connector 82"/>
              <p:cNvCxnSpPr/>
              <p:nvPr/>
            </p:nvCxnSpPr>
            <p:spPr>
              <a:xfrm>
                <a:off x="3999759" y="1063468"/>
                <a:ext cx="2790" cy="263497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Arrow Connector 93"/>
              <p:cNvCxnSpPr/>
              <p:nvPr/>
            </p:nvCxnSpPr>
            <p:spPr>
              <a:xfrm>
                <a:off x="8693017" y="1093872"/>
                <a:ext cx="2790" cy="263497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7" name="object 75"/>
              <p:cNvSpPr txBox="1"/>
              <p:nvPr/>
            </p:nvSpPr>
            <p:spPr>
              <a:xfrm>
                <a:off x="6289058" y="1772937"/>
                <a:ext cx="260125" cy="215444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</a:pPr>
                <a:r>
                  <a:rPr sz="1400" spc="-5" dirty="0">
                    <a:solidFill>
                      <a:srgbClr val="FF0000"/>
                    </a:solidFill>
                    <a:latin typeface="Arial"/>
                    <a:cs typeface="Arial"/>
                  </a:rPr>
                  <a:t>1</a:t>
                </a:r>
                <a:r>
                  <a:rPr lang="en-US" sz="1400" dirty="0">
                    <a:solidFill>
                      <a:srgbClr val="FF0000"/>
                    </a:solidFill>
                    <a:latin typeface="Arial"/>
                    <a:cs typeface="Arial"/>
                  </a:rPr>
                  <a:t>1</a:t>
                </a:r>
                <a:endParaRPr sz="1400" dirty="0">
                  <a:solidFill>
                    <a:srgbClr val="FF0000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95" name="object 75"/>
              <p:cNvSpPr txBox="1"/>
              <p:nvPr/>
            </p:nvSpPr>
            <p:spPr>
              <a:xfrm>
                <a:off x="9022791" y="1785492"/>
                <a:ext cx="260125" cy="215444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</a:pPr>
                <a:r>
                  <a:rPr sz="1400" spc="-5" dirty="0">
                    <a:latin typeface="Arial"/>
                    <a:cs typeface="Arial"/>
                  </a:rPr>
                  <a:t>1</a:t>
                </a:r>
                <a:r>
                  <a:rPr lang="en-US" sz="1400" dirty="0">
                    <a:latin typeface="Arial"/>
                    <a:cs typeface="Arial"/>
                  </a:rPr>
                  <a:t>7</a:t>
                </a:r>
                <a:endParaRPr sz="1400" dirty="0">
                  <a:latin typeface="Arial"/>
                  <a:cs typeface="Arial"/>
                </a:endParaRPr>
              </a:p>
            </p:txBody>
          </p:sp>
          <p:sp>
            <p:nvSpPr>
              <p:cNvPr id="96" name="object 80"/>
              <p:cNvSpPr txBox="1"/>
              <p:nvPr/>
            </p:nvSpPr>
            <p:spPr>
              <a:xfrm>
                <a:off x="11888423" y="1782072"/>
                <a:ext cx="323500" cy="215444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 algn="ctr">
                  <a:lnSpc>
                    <a:spcPct val="100000"/>
                  </a:lnSpc>
                </a:pPr>
                <a:r>
                  <a:rPr lang="en-US" sz="1400" spc="-5" dirty="0">
                    <a:latin typeface="Arial"/>
                    <a:cs typeface="Arial"/>
                  </a:rPr>
                  <a:t>30</a:t>
                </a:r>
                <a:endParaRPr sz="900" dirty="0">
                  <a:latin typeface="Arial"/>
                  <a:cs typeface="Arial"/>
                </a:endParaRPr>
              </a:p>
            </p:txBody>
          </p:sp>
          <p:sp>
            <p:nvSpPr>
              <p:cNvPr id="97" name="object 80"/>
              <p:cNvSpPr txBox="1"/>
              <p:nvPr/>
            </p:nvSpPr>
            <p:spPr>
              <a:xfrm>
                <a:off x="4326576" y="1786152"/>
                <a:ext cx="323500" cy="215444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 algn="ctr">
                  <a:lnSpc>
                    <a:spcPct val="100000"/>
                  </a:lnSpc>
                </a:pPr>
                <a:r>
                  <a:rPr lang="en-US" sz="1400" spc="-5" dirty="0">
                    <a:latin typeface="Arial"/>
                    <a:cs typeface="Arial"/>
                  </a:rPr>
                  <a:t>7</a:t>
                </a:r>
                <a:endParaRPr sz="900" dirty="0">
                  <a:latin typeface="Arial"/>
                  <a:cs typeface="Arial"/>
                </a:endParaRP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215003" y="1155271"/>
                <a:ext cx="929008" cy="5764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Promotion </a:t>
                </a:r>
              </a:p>
              <a:p>
                <a:pPr algn="ctr"/>
                <a:r>
                  <a:rPr lang="en-US" sz="1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Info by Years</a:t>
                </a:r>
              </a:p>
            </p:txBody>
          </p:sp>
        </p:grp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3D321D5C-19FC-A464-F0ED-6207E92E2308}"/>
                </a:ext>
              </a:extLst>
            </p:cNvPr>
            <p:cNvSpPr/>
            <p:nvPr/>
          </p:nvSpPr>
          <p:spPr>
            <a:xfrm>
              <a:off x="288099" y="749890"/>
              <a:ext cx="11765355" cy="112043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</p:grpSp>
      <p:graphicFrame>
        <p:nvGraphicFramePr>
          <p:cNvPr id="8" name="Table 12">
            <a:extLst>
              <a:ext uri="{FF2B5EF4-FFF2-40B4-BE49-F238E27FC236}">
                <a16:creationId xmlns:a16="http://schemas.microsoft.com/office/drawing/2014/main" id="{E553CA1B-C62A-EBA6-4C87-CB9C55851C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892726"/>
              </p:ext>
            </p:extLst>
          </p:nvPr>
        </p:nvGraphicFramePr>
        <p:xfrm>
          <a:off x="635491" y="2406519"/>
          <a:ext cx="11049247" cy="39903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5056">
                  <a:extLst>
                    <a:ext uri="{9D8B030D-6E8A-4147-A177-3AD203B41FA5}">
                      <a16:colId xmlns:a16="http://schemas.microsoft.com/office/drawing/2014/main" val="2220642840"/>
                    </a:ext>
                  </a:extLst>
                </a:gridCol>
                <a:gridCol w="1098397">
                  <a:extLst>
                    <a:ext uri="{9D8B030D-6E8A-4147-A177-3AD203B41FA5}">
                      <a16:colId xmlns:a16="http://schemas.microsoft.com/office/drawing/2014/main" val="16793742"/>
                    </a:ext>
                  </a:extLst>
                </a:gridCol>
                <a:gridCol w="1174587">
                  <a:extLst>
                    <a:ext uri="{9D8B030D-6E8A-4147-A177-3AD203B41FA5}">
                      <a16:colId xmlns:a16="http://schemas.microsoft.com/office/drawing/2014/main" val="3994795449"/>
                    </a:ext>
                  </a:extLst>
                </a:gridCol>
                <a:gridCol w="1323156">
                  <a:extLst>
                    <a:ext uri="{9D8B030D-6E8A-4147-A177-3AD203B41FA5}">
                      <a16:colId xmlns:a16="http://schemas.microsoft.com/office/drawing/2014/main" val="72232301"/>
                    </a:ext>
                  </a:extLst>
                </a:gridCol>
                <a:gridCol w="1299854">
                  <a:extLst>
                    <a:ext uri="{9D8B030D-6E8A-4147-A177-3AD203B41FA5}">
                      <a16:colId xmlns:a16="http://schemas.microsoft.com/office/drawing/2014/main" val="2774523812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547524302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1729091326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622465022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1643929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184607363"/>
                    </a:ext>
                  </a:extLst>
                </a:gridCol>
                <a:gridCol w="997591">
                  <a:extLst>
                    <a:ext uri="{9D8B030D-6E8A-4147-A177-3AD203B41FA5}">
                      <a16:colId xmlns:a16="http://schemas.microsoft.com/office/drawing/2014/main" val="347352067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317759835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1016462906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4242147342"/>
                    </a:ext>
                  </a:extLst>
                </a:gridCol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Operational Domain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Developmental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Cyber Warfare Tech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Cyber Warfare Tech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Cyber Warfare Tech</a:t>
                      </a:r>
                    </a:p>
                    <a:p>
                      <a:pPr algn="ctr"/>
                      <a:r>
                        <a:rPr lang="en-US" sz="7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Senior Cyber Warfare Tech</a:t>
                      </a:r>
                      <a:endParaRPr lang="en-US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Senior Cyber Warfare Tech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892234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Broadening </a:t>
                      </a:r>
                    </a:p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Opportunities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Operating Force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Mission Element Lead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Section Lead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Cyber Tech Lead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IPE STA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BN SWOA</a:t>
                      </a:r>
                    </a:p>
                    <a:p>
                      <a:pPr algn="ctr"/>
                      <a:r>
                        <a:rPr lang="en-US" sz="7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Cyber STA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ASCC CCWO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BDE CCWO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0217710"/>
                  </a:ext>
                </a:extLst>
              </a:tr>
              <a:tr h="6324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Generating Force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Advanced Civil Schooling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Training with Industry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DoD Fellowships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Instructor/Writer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Line of Effort Lead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Advanced Civil Schooling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Training with Industry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DoD Fellowships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Senior Instructor/Writer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Senior Line of Effort Lead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PCA STA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DoD Fellowships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Cyber CWOB</a:t>
                      </a:r>
                    </a:p>
                    <a:p>
                      <a:pPr algn="ctr"/>
                      <a:r>
                        <a:rPr lang="en-US" sz="7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CCoE</a:t>
                      </a:r>
                      <a:r>
                        <a:rPr lang="en-US" sz="7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CCWO</a:t>
                      </a:r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Cyber Tech Director (CTED)</a:t>
                      </a:r>
                      <a:endParaRPr lang="en-US" sz="800" dirty="0"/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Senior Career Program Manager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006543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Institutional Domain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PME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WOBC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WOAC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WOILE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WOSSE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65009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Functional Training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EA Course, FORGE, MCC CNODP, SANS, COPC, BOC, AOC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031645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Structured Self-Development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Associates Degree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Associates Degree</a:t>
                      </a:r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Baccalaureate Degree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Baccalaureate Degree</a:t>
                      </a:r>
                    </a:p>
                    <a:p>
                      <a:pPr algn="ctr"/>
                      <a:r>
                        <a:rPr lang="en-US" sz="7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Graduate Degree</a:t>
                      </a:r>
                      <a:endParaRPr lang="en-US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Graduate Degree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2442723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Guided Self-Development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Joint Courses</a:t>
                      </a:r>
                    </a:p>
                    <a:p>
                      <a:pPr algn="ctr"/>
                      <a:r>
                        <a:rPr lang="en-US" sz="7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Senior Level Education</a:t>
                      </a:r>
                    </a:p>
                    <a:p>
                      <a:pPr algn="ctr"/>
                      <a:r>
                        <a:rPr lang="en-US" sz="7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the Army Runs Course</a:t>
                      </a:r>
                    </a:p>
                    <a:p>
                      <a:pPr algn="ctr"/>
                      <a:r>
                        <a:rPr lang="en-US" sz="7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Advanced Military Studies</a:t>
                      </a:r>
                      <a:endParaRPr lang="en-US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Joint Courses</a:t>
                      </a:r>
                    </a:p>
                    <a:p>
                      <a:pPr algn="ctr"/>
                      <a:r>
                        <a:rPr lang="en-US" sz="7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Senior Level Education</a:t>
                      </a:r>
                    </a:p>
                    <a:p>
                      <a:pPr algn="ctr"/>
                      <a:r>
                        <a:rPr lang="en-US" sz="7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the Army Runs Course</a:t>
                      </a:r>
                    </a:p>
                    <a:p>
                      <a:pPr algn="ctr"/>
                      <a:r>
                        <a:rPr lang="en-US" sz="7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Advanced Military Studies</a:t>
                      </a:r>
                      <a:endParaRPr lang="en-US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945277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Assignment Locations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Team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BN/BDE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ECT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MDEB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Team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BN/BDE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MDEB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 Army Cyber School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 Military Academy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Joint Force Headquarters-Cyber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Cyber Center of Excellence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Team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BN/BDE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 Staff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Cyber Center of Excellence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Joint Force Headquarters- Cyber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 Army Cyber School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Army Futures Command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Special Forces Command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Department of the Army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BDE/GO Staff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ARCYBER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USCC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Joint Force Headquarters-Cyber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 Army Cyber School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Cyber Center of Excellence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31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2301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48"/>
          <p:cNvSpPr>
            <a:spLocks noGrp="1"/>
          </p:cNvSpPr>
          <p:nvPr>
            <p:ph type="title"/>
          </p:nvPr>
        </p:nvSpPr>
        <p:spPr>
          <a:xfrm>
            <a:off x="0" y="-228998"/>
            <a:ext cx="12191999" cy="1325563"/>
          </a:xfrm>
        </p:spPr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170A RC Warrant Officer Career Timeline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37BC90F-07F8-33EA-FC0F-72D00914819B}"/>
              </a:ext>
            </a:extLst>
          </p:cNvPr>
          <p:cNvGrpSpPr/>
          <p:nvPr/>
        </p:nvGrpSpPr>
        <p:grpSpPr>
          <a:xfrm>
            <a:off x="479469" y="749890"/>
            <a:ext cx="11190835" cy="1120438"/>
            <a:chOff x="288099" y="749890"/>
            <a:chExt cx="11765355" cy="1120438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7820B5DD-ED47-B76D-E9ED-9081E937ACCC}"/>
                </a:ext>
              </a:extLst>
            </p:cNvPr>
            <p:cNvGrpSpPr/>
            <p:nvPr/>
          </p:nvGrpSpPr>
          <p:grpSpPr>
            <a:xfrm>
              <a:off x="519027" y="797197"/>
              <a:ext cx="11534427" cy="1023626"/>
              <a:chOff x="215003" y="621707"/>
              <a:chExt cx="11996920" cy="1474861"/>
            </a:xfrm>
          </p:grpSpPr>
          <p:pic>
            <p:nvPicPr>
              <p:cNvPr id="92" name="Picture 91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748102" y="969884"/>
                <a:ext cx="637656" cy="429511"/>
              </a:xfrm>
              <a:prstGeom prst="rect">
                <a:avLst/>
              </a:prstGeom>
            </p:spPr>
          </p:pic>
          <p:grpSp>
            <p:nvGrpSpPr>
              <p:cNvPr id="91" name="Group 90"/>
              <p:cNvGrpSpPr/>
              <p:nvPr/>
            </p:nvGrpSpPr>
            <p:grpSpPr>
              <a:xfrm>
                <a:off x="1439241" y="621707"/>
                <a:ext cx="10612021" cy="1464752"/>
                <a:chOff x="1476375" y="1146389"/>
                <a:chExt cx="9160545" cy="1464752"/>
              </a:xfrm>
            </p:grpSpPr>
            <p:sp>
              <p:nvSpPr>
                <p:cNvPr id="78" name="object 136"/>
                <p:cNvSpPr txBox="1"/>
                <p:nvPr/>
              </p:nvSpPr>
              <p:spPr>
                <a:xfrm>
                  <a:off x="8324955" y="1163502"/>
                  <a:ext cx="431920" cy="276999"/>
                </a:xfrm>
                <a:prstGeom prst="rect">
                  <a:avLst/>
                </a:prstGeom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pPr marL="12700" marR="5080" indent="-1270" algn="ctr">
                    <a:lnSpc>
                      <a:spcPct val="100000"/>
                    </a:lnSpc>
                  </a:pPr>
                  <a:r>
                    <a:rPr lang="en-US" sz="900" spc="-5" dirty="0">
                      <a:solidFill>
                        <a:srgbClr val="FF0000"/>
                      </a:solidFill>
                      <a:latin typeface="Arial"/>
                      <a:cs typeface="Arial"/>
                    </a:rPr>
                    <a:t>CW5</a:t>
                  </a:r>
                  <a:r>
                    <a:rPr sz="900" dirty="0">
                      <a:solidFill>
                        <a:srgbClr val="FF0000"/>
                      </a:solidFill>
                      <a:latin typeface="Arial"/>
                      <a:cs typeface="Arial"/>
                    </a:rPr>
                    <a:t> </a:t>
                  </a:r>
                  <a:r>
                    <a:rPr sz="900" spc="-5" dirty="0">
                      <a:solidFill>
                        <a:srgbClr val="FF0000"/>
                      </a:solidFill>
                      <a:latin typeface="Arial"/>
                      <a:cs typeface="Arial"/>
                    </a:rPr>
                    <a:t>BOAR</a:t>
                  </a:r>
                  <a:r>
                    <a:rPr sz="900" dirty="0">
                      <a:solidFill>
                        <a:srgbClr val="FF0000"/>
                      </a:solidFill>
                      <a:latin typeface="Arial"/>
                      <a:cs typeface="Arial"/>
                    </a:rPr>
                    <a:t>D</a:t>
                  </a:r>
                </a:p>
              </p:txBody>
            </p:sp>
            <p:grpSp>
              <p:nvGrpSpPr>
                <p:cNvPr id="3" name="Group 2"/>
                <p:cNvGrpSpPr/>
                <p:nvPr/>
              </p:nvGrpSpPr>
              <p:grpSpPr>
                <a:xfrm>
                  <a:off x="1476375" y="1146389"/>
                  <a:ext cx="9160545" cy="1464752"/>
                  <a:chOff x="1476374" y="1137680"/>
                  <a:chExt cx="9160545" cy="1464752"/>
                </a:xfrm>
              </p:grpSpPr>
              <p:grpSp>
                <p:nvGrpSpPr>
                  <p:cNvPr id="81" name="Group 80"/>
                  <p:cNvGrpSpPr/>
                  <p:nvPr/>
                </p:nvGrpSpPr>
                <p:grpSpPr>
                  <a:xfrm>
                    <a:off x="1476374" y="1137680"/>
                    <a:ext cx="9156245" cy="1464752"/>
                    <a:chOff x="2343149" y="280130"/>
                    <a:chExt cx="9140244" cy="1464752"/>
                  </a:xfrm>
                </p:grpSpPr>
                <p:sp>
                  <p:nvSpPr>
                    <p:cNvPr id="41" name="object 81"/>
                    <p:cNvSpPr txBox="1"/>
                    <p:nvPr/>
                  </p:nvSpPr>
                  <p:spPr>
                    <a:xfrm>
                      <a:off x="4334694" y="286211"/>
                      <a:ext cx="431165" cy="276999"/>
                    </a:xfrm>
                    <a:prstGeom prst="rect">
                      <a:avLst/>
                    </a:prstGeom>
                  </p:spPr>
                  <p:txBody>
                    <a:bodyPr vert="horz" wrap="square" lIns="0" tIns="0" rIns="0" bIns="0" rtlCol="0">
                      <a:spAutoFit/>
                    </a:bodyPr>
                    <a:lstStyle/>
                    <a:p>
                      <a:pPr marL="12700" marR="5080" indent="89535">
                        <a:lnSpc>
                          <a:spcPct val="100000"/>
                        </a:lnSpc>
                      </a:pPr>
                      <a:r>
                        <a:rPr sz="9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lang="en-US" sz="9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W3</a:t>
                      </a:r>
                      <a:r>
                        <a:rPr sz="9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BOAR</a:t>
                      </a:r>
                      <a:r>
                        <a:rPr sz="9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</a:t>
                      </a:r>
                    </a:p>
                  </p:txBody>
                </p:sp>
                <p:grpSp>
                  <p:nvGrpSpPr>
                    <p:cNvPr id="48" name="Group 47"/>
                    <p:cNvGrpSpPr/>
                    <p:nvPr/>
                  </p:nvGrpSpPr>
                  <p:grpSpPr>
                    <a:xfrm>
                      <a:off x="2343149" y="1091016"/>
                      <a:ext cx="9140244" cy="653866"/>
                      <a:chOff x="2343149" y="976716"/>
                      <a:chExt cx="9140244" cy="653866"/>
                    </a:xfrm>
                  </p:grpSpPr>
                  <p:grpSp>
                    <p:nvGrpSpPr>
                      <p:cNvPr id="36" name="Group 35"/>
                      <p:cNvGrpSpPr/>
                      <p:nvPr/>
                    </p:nvGrpSpPr>
                    <p:grpSpPr>
                      <a:xfrm>
                        <a:off x="2343149" y="976716"/>
                        <a:ext cx="9140244" cy="653866"/>
                        <a:chOff x="2343149" y="1052916"/>
                        <a:chExt cx="9140244" cy="653866"/>
                      </a:xfrm>
                    </p:grpSpPr>
                    <p:sp>
                      <p:nvSpPr>
                        <p:cNvPr id="6" name="object 18"/>
                        <p:cNvSpPr/>
                        <p:nvPr/>
                      </p:nvSpPr>
                      <p:spPr>
                        <a:xfrm>
                          <a:off x="2343149" y="1202014"/>
                          <a:ext cx="9140244" cy="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8467090" h="19685">
                              <a:moveTo>
                                <a:pt x="0" y="19685"/>
                              </a:moveTo>
                              <a:lnTo>
                                <a:pt x="8466963" y="0"/>
                              </a:lnTo>
                            </a:path>
                          </a:pathLst>
                        </a:custGeom>
                        <a:ln w="28955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  <p:sp>
                      <p:nvSpPr>
                        <p:cNvPr id="9" name="object 28"/>
                        <p:cNvSpPr/>
                        <p:nvPr/>
                      </p:nvSpPr>
                      <p:spPr>
                        <a:xfrm>
                          <a:off x="10171440" y="1060536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  <p:sp>
                      <p:nvSpPr>
                        <p:cNvPr id="10" name="object 29"/>
                        <p:cNvSpPr/>
                        <p:nvPr/>
                      </p:nvSpPr>
                      <p:spPr>
                        <a:xfrm>
                          <a:off x="9783590" y="1056726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  <p:sp>
                      <p:nvSpPr>
                        <p:cNvPr id="11" name="object 30"/>
                        <p:cNvSpPr/>
                        <p:nvPr/>
                      </p:nvSpPr>
                      <p:spPr>
                        <a:xfrm>
                          <a:off x="9400998" y="1060537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  <p:sp>
                      <p:nvSpPr>
                        <p:cNvPr id="12" name="object 31"/>
                        <p:cNvSpPr/>
                        <p:nvPr/>
                      </p:nvSpPr>
                      <p:spPr>
                        <a:xfrm>
                          <a:off x="7796845" y="1060536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  <p:sp>
                      <p:nvSpPr>
                        <p:cNvPr id="14" name="object 33"/>
                        <p:cNvSpPr/>
                        <p:nvPr/>
                      </p:nvSpPr>
                      <p:spPr>
                        <a:xfrm>
                          <a:off x="7426837" y="1060536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  <p:sp>
                      <p:nvSpPr>
                        <p:cNvPr id="15" name="object 34"/>
                        <p:cNvSpPr/>
                        <p:nvPr/>
                      </p:nvSpPr>
                      <p:spPr>
                        <a:xfrm>
                          <a:off x="6629530" y="1060536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  <p:sp>
                      <p:nvSpPr>
                        <p:cNvPr id="17" name="object 37"/>
                        <p:cNvSpPr/>
                        <p:nvPr/>
                      </p:nvSpPr>
                      <p:spPr>
                        <a:xfrm>
                          <a:off x="5828468" y="1053713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  <p:sp>
                      <p:nvSpPr>
                        <p:cNvPr id="19" name="object 71"/>
                        <p:cNvSpPr txBox="1"/>
                        <p:nvPr/>
                      </p:nvSpPr>
                      <p:spPr>
                        <a:xfrm>
                          <a:off x="2939946" y="1396365"/>
                          <a:ext cx="125095" cy="215444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/>
                        <a:p>
                          <a:pPr marL="12700">
                            <a:lnSpc>
                              <a:spcPct val="100000"/>
                            </a:lnSpc>
                          </a:pPr>
                          <a:r>
                            <a:rPr sz="1400" dirty="0">
                              <a:latin typeface="Arial"/>
                              <a:cs typeface="Arial"/>
                            </a:rPr>
                            <a:t>2</a:t>
                          </a:r>
                        </a:p>
                      </p:txBody>
                    </p:sp>
                    <p:sp>
                      <p:nvSpPr>
                        <p:cNvPr id="20" name="object 72"/>
                        <p:cNvSpPr txBox="1"/>
                        <p:nvPr/>
                      </p:nvSpPr>
                      <p:spPr>
                        <a:xfrm>
                          <a:off x="3667295" y="1396365"/>
                          <a:ext cx="125095" cy="215444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/>
                        <a:p>
                          <a:pPr marL="12700">
                            <a:lnSpc>
                              <a:spcPct val="100000"/>
                            </a:lnSpc>
                          </a:pPr>
                          <a:r>
                            <a:rPr sz="1400" dirty="0">
                              <a:latin typeface="Arial"/>
                              <a:cs typeface="Arial"/>
                            </a:rPr>
                            <a:t>4</a:t>
                          </a:r>
                        </a:p>
                      </p:txBody>
                    </p:sp>
                    <p:sp>
                      <p:nvSpPr>
                        <p:cNvPr id="21" name="object 73"/>
                        <p:cNvSpPr txBox="1"/>
                        <p:nvPr/>
                      </p:nvSpPr>
                      <p:spPr>
                        <a:xfrm>
                          <a:off x="4490483" y="1396365"/>
                          <a:ext cx="125095" cy="310415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/>
                        <a:p>
                          <a:pPr marL="12700">
                            <a:lnSpc>
                              <a:spcPct val="100000"/>
                            </a:lnSpc>
                          </a:pPr>
                          <a:r>
                            <a:rPr lang="en-US" sz="1400" dirty="0">
                              <a:solidFill>
                                <a:srgbClr val="FF0000"/>
                              </a:solidFill>
                              <a:latin typeface="Arial"/>
                              <a:cs typeface="Arial"/>
                            </a:rPr>
                            <a:t>7</a:t>
                          </a:r>
                          <a:endParaRPr sz="1400" dirty="0">
                            <a:solidFill>
                              <a:srgbClr val="FF0000"/>
                            </a:solidFill>
                            <a:latin typeface="Arial"/>
                            <a:cs typeface="Arial"/>
                          </a:endParaRPr>
                        </a:p>
                      </p:txBody>
                    </p:sp>
                    <p:sp>
                      <p:nvSpPr>
                        <p:cNvPr id="23" name="object 75"/>
                        <p:cNvSpPr txBox="1"/>
                        <p:nvPr/>
                      </p:nvSpPr>
                      <p:spPr>
                        <a:xfrm>
                          <a:off x="5721224" y="1396365"/>
                          <a:ext cx="224154" cy="215444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/>
                        <a:p>
                          <a:pPr marL="12700" algn="ctr">
                            <a:lnSpc>
                              <a:spcPct val="100000"/>
                            </a:lnSpc>
                          </a:pPr>
                          <a:r>
                            <a:rPr lang="en-US" sz="1400" spc="-5" dirty="0">
                              <a:latin typeface="Arial"/>
                              <a:cs typeface="Arial"/>
                            </a:rPr>
                            <a:t>9</a:t>
                          </a:r>
                          <a:endParaRPr sz="1400" dirty="0">
                            <a:latin typeface="Arial"/>
                            <a:cs typeface="Arial"/>
                          </a:endParaRPr>
                        </a:p>
                      </p:txBody>
                    </p:sp>
                    <p:sp>
                      <p:nvSpPr>
                        <p:cNvPr id="24" name="object 76"/>
                        <p:cNvSpPr txBox="1"/>
                        <p:nvPr/>
                      </p:nvSpPr>
                      <p:spPr>
                        <a:xfrm>
                          <a:off x="7332314" y="1396366"/>
                          <a:ext cx="224154" cy="310416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/>
                        <a:p>
                          <a:pPr marL="12700">
                            <a:lnSpc>
                              <a:spcPct val="100000"/>
                            </a:lnSpc>
                          </a:pPr>
                          <a:r>
                            <a:rPr sz="1400" spc="-5" dirty="0">
                              <a:solidFill>
                                <a:srgbClr val="FF0000"/>
                              </a:solidFill>
                              <a:latin typeface="Arial"/>
                              <a:cs typeface="Arial"/>
                            </a:rPr>
                            <a:t>1</a:t>
                          </a:r>
                          <a:r>
                            <a:rPr lang="en-US" sz="1400" spc="-5" dirty="0">
                              <a:solidFill>
                                <a:srgbClr val="FF0000"/>
                              </a:solidFill>
                              <a:latin typeface="Arial"/>
                              <a:cs typeface="Arial"/>
                            </a:rPr>
                            <a:t>3</a:t>
                          </a:r>
                          <a:endParaRPr sz="1400" dirty="0">
                            <a:solidFill>
                              <a:srgbClr val="FF0000"/>
                            </a:solidFill>
                            <a:latin typeface="Arial"/>
                            <a:cs typeface="Arial"/>
                          </a:endParaRPr>
                        </a:p>
                      </p:txBody>
                    </p:sp>
                    <p:sp>
                      <p:nvSpPr>
                        <p:cNvPr id="25" name="object 77"/>
                        <p:cNvSpPr txBox="1"/>
                        <p:nvPr/>
                      </p:nvSpPr>
                      <p:spPr>
                        <a:xfrm>
                          <a:off x="7693466" y="1396365"/>
                          <a:ext cx="224154" cy="215444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/>
                        <a:p>
                          <a:pPr marL="12700">
                            <a:lnSpc>
                              <a:spcPct val="100000"/>
                            </a:lnSpc>
                          </a:pPr>
                          <a:r>
                            <a:rPr sz="1400" spc="-5" dirty="0">
                              <a:latin typeface="Arial"/>
                              <a:cs typeface="Arial"/>
                            </a:rPr>
                            <a:t>1</a:t>
                          </a:r>
                          <a:r>
                            <a:rPr sz="1400" dirty="0">
                              <a:latin typeface="Arial"/>
                              <a:cs typeface="Arial"/>
                            </a:rPr>
                            <a:t>4</a:t>
                          </a:r>
                        </a:p>
                      </p:txBody>
                    </p:sp>
                    <p:sp>
                      <p:nvSpPr>
                        <p:cNvPr id="26" name="object 78"/>
                        <p:cNvSpPr txBox="1"/>
                        <p:nvPr/>
                      </p:nvSpPr>
                      <p:spPr>
                        <a:xfrm>
                          <a:off x="9290425" y="1396364"/>
                          <a:ext cx="224154" cy="310416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/>
                        <a:p>
                          <a:pPr marL="12700">
                            <a:lnSpc>
                              <a:spcPct val="100000"/>
                            </a:lnSpc>
                          </a:pPr>
                          <a:r>
                            <a:rPr sz="1400" spc="-5" dirty="0">
                              <a:solidFill>
                                <a:srgbClr val="FF0000"/>
                              </a:solidFill>
                              <a:latin typeface="Arial"/>
                              <a:cs typeface="Arial"/>
                            </a:rPr>
                            <a:t>1</a:t>
                          </a:r>
                          <a:r>
                            <a:rPr lang="en-US" sz="1400" spc="-5" dirty="0">
                              <a:solidFill>
                                <a:srgbClr val="FF0000"/>
                              </a:solidFill>
                              <a:latin typeface="Arial"/>
                              <a:cs typeface="Arial"/>
                            </a:rPr>
                            <a:t>8</a:t>
                          </a:r>
                          <a:endParaRPr sz="1400" dirty="0">
                            <a:solidFill>
                              <a:srgbClr val="FF0000"/>
                            </a:solidFill>
                            <a:latin typeface="Arial"/>
                            <a:cs typeface="Arial"/>
                          </a:endParaRPr>
                        </a:p>
                      </p:txBody>
                    </p:sp>
                    <p:sp>
                      <p:nvSpPr>
                        <p:cNvPr id="28" name="object 80"/>
                        <p:cNvSpPr txBox="1"/>
                        <p:nvPr/>
                      </p:nvSpPr>
                      <p:spPr>
                        <a:xfrm>
                          <a:off x="10035726" y="1396365"/>
                          <a:ext cx="278765" cy="215444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/>
                        <a:p>
                          <a:pPr marL="12700" algn="ctr">
                            <a:lnSpc>
                              <a:spcPct val="100000"/>
                            </a:lnSpc>
                          </a:pPr>
                          <a:r>
                            <a:rPr sz="1400" spc="-5" dirty="0">
                              <a:latin typeface="Arial"/>
                              <a:cs typeface="Arial"/>
                            </a:rPr>
                            <a:t>2</a:t>
                          </a:r>
                          <a:r>
                            <a:rPr sz="1400" dirty="0">
                              <a:latin typeface="Arial"/>
                              <a:cs typeface="Arial"/>
                            </a:rPr>
                            <a:t>0</a:t>
                          </a:r>
                          <a:endParaRPr sz="900" dirty="0">
                            <a:latin typeface="Arial"/>
                            <a:cs typeface="Arial"/>
                          </a:endParaRPr>
                        </a:p>
                      </p:txBody>
                    </p:sp>
                    <p:sp>
                      <p:nvSpPr>
                        <p:cNvPr id="32" name="object 27"/>
                        <p:cNvSpPr/>
                        <p:nvPr/>
                      </p:nvSpPr>
                      <p:spPr>
                        <a:xfrm>
                          <a:off x="4548903" y="1058285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  <p:sp>
                      <p:nvSpPr>
                        <p:cNvPr id="33" name="object 27"/>
                        <p:cNvSpPr/>
                        <p:nvPr/>
                      </p:nvSpPr>
                      <p:spPr>
                        <a:xfrm>
                          <a:off x="3724607" y="1052916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  <p:sp>
                      <p:nvSpPr>
                        <p:cNvPr id="34" name="object 27"/>
                        <p:cNvSpPr/>
                        <p:nvPr/>
                      </p:nvSpPr>
                      <p:spPr>
                        <a:xfrm>
                          <a:off x="2994301" y="1053678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  <p:sp>
                      <p:nvSpPr>
                        <p:cNvPr id="35" name="object 27"/>
                        <p:cNvSpPr/>
                        <p:nvPr/>
                      </p:nvSpPr>
                      <p:spPr>
                        <a:xfrm>
                          <a:off x="2351580" y="1056726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/>
                        </a:p>
                      </p:txBody>
                    </p:sp>
                  </p:grpSp>
                  <p:sp>
                    <p:nvSpPr>
                      <p:cNvPr id="47" name="object 26"/>
                      <p:cNvSpPr/>
                      <p:nvPr/>
                    </p:nvSpPr>
                    <p:spPr>
                      <a:xfrm>
                        <a:off x="4970345" y="985098"/>
                        <a:ext cx="0" cy="304800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h="304800">
                            <a:moveTo>
                              <a:pt x="0" y="0"/>
                            </a:moveTo>
                            <a:lnTo>
                              <a:pt x="0" y="304800"/>
                            </a:lnTo>
                          </a:path>
                        </a:pathLst>
                      </a:custGeom>
                      <a:ln w="28956">
                        <a:solidFill>
                          <a:srgbClr val="000000"/>
                        </a:solidFill>
                      </a:ln>
                    </p:spPr>
                    <p:txBody>
                      <a:bodyPr wrap="square" lIns="0" tIns="0" rIns="0" bIns="0" rtlCol="0"/>
                      <a:lstStyle/>
                      <a:p>
                        <a:endParaRPr/>
                      </a:p>
                    </p:txBody>
                  </p:sp>
                </p:grpSp>
                <p:sp>
                  <p:nvSpPr>
                    <p:cNvPr id="56" name="object 84"/>
                    <p:cNvSpPr txBox="1"/>
                    <p:nvPr/>
                  </p:nvSpPr>
                  <p:spPr>
                    <a:xfrm>
                      <a:off x="7204590" y="280130"/>
                      <a:ext cx="457460" cy="276999"/>
                    </a:xfrm>
                    <a:prstGeom prst="rect">
                      <a:avLst/>
                    </a:prstGeom>
                  </p:spPr>
                  <p:txBody>
                    <a:bodyPr vert="horz" wrap="square" lIns="0" tIns="0" rIns="0" bIns="0" rtlCol="0">
                      <a:spAutoFit/>
                    </a:bodyPr>
                    <a:lstStyle/>
                    <a:p>
                      <a:pPr marL="12700" marR="5080" algn="ctr">
                        <a:lnSpc>
                          <a:spcPct val="100000"/>
                        </a:lnSpc>
                        <a:tabLst>
                          <a:tab pos="589915" algn="l"/>
                        </a:tabLst>
                      </a:pPr>
                      <a:r>
                        <a:rPr lang="en-US" sz="9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CW4 </a:t>
                      </a:r>
                    </a:p>
                    <a:p>
                      <a:pPr marL="12700" marR="5080" algn="ctr">
                        <a:lnSpc>
                          <a:spcPct val="100000"/>
                        </a:lnSpc>
                        <a:tabLst>
                          <a:tab pos="589915" algn="l"/>
                        </a:tabLst>
                      </a:pPr>
                      <a:r>
                        <a:rPr lang="en-US" sz="90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BOARD</a:t>
                      </a:r>
                      <a:endParaRPr sz="900" dirty="0">
                        <a:solidFill>
                          <a:srgbClr val="FF0000"/>
                        </a:solidFill>
                        <a:latin typeface="Arial"/>
                        <a:cs typeface="Arial"/>
                      </a:endParaRPr>
                    </a:p>
                  </p:txBody>
                </p:sp>
              </p:grpSp>
              <p:sp>
                <p:nvSpPr>
                  <p:cNvPr id="74" name="object 49"/>
                  <p:cNvSpPr/>
                  <p:nvPr/>
                </p:nvSpPr>
                <p:spPr>
                  <a:xfrm>
                    <a:off x="10014245" y="1946661"/>
                    <a:ext cx="0" cy="3048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304800">
                        <a:moveTo>
                          <a:pt x="0" y="0"/>
                        </a:moveTo>
                        <a:lnTo>
                          <a:pt x="0" y="304800"/>
                        </a:lnTo>
                      </a:path>
                    </a:pathLst>
                  </a:custGeom>
                  <a:ln w="28956">
                    <a:solidFill>
                      <a:srgbClr val="000000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6" name="object 49"/>
                  <p:cNvSpPr/>
                  <p:nvPr/>
                </p:nvSpPr>
                <p:spPr>
                  <a:xfrm>
                    <a:off x="10636919" y="1952721"/>
                    <a:ext cx="0" cy="3048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304800">
                        <a:moveTo>
                          <a:pt x="0" y="0"/>
                        </a:moveTo>
                        <a:lnTo>
                          <a:pt x="0" y="304800"/>
                        </a:lnTo>
                      </a:path>
                    </a:pathLst>
                  </a:custGeom>
                  <a:ln w="28956">
                    <a:solidFill>
                      <a:srgbClr val="000000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/>
                  </a:p>
                </p:txBody>
              </p:sp>
              <p:sp>
                <p:nvSpPr>
                  <p:cNvPr id="77" name="object 80"/>
                  <p:cNvSpPr txBox="1"/>
                  <p:nvPr/>
                </p:nvSpPr>
                <p:spPr>
                  <a:xfrm>
                    <a:off x="9880624" y="2301855"/>
                    <a:ext cx="279253" cy="215444"/>
                  </a:xfrm>
                  <a:prstGeom prst="rect">
                    <a:avLst/>
                  </a:prstGeom>
                </p:spPr>
                <p:txBody>
                  <a:bodyPr vert="horz" wrap="square" lIns="0" tIns="0" rIns="0" bIns="0" rtlCol="0">
                    <a:spAutoFit/>
                  </a:bodyPr>
                  <a:lstStyle/>
                  <a:p>
                    <a:pPr marL="12700" algn="ctr">
                      <a:lnSpc>
                        <a:spcPct val="100000"/>
                      </a:lnSpc>
                    </a:pPr>
                    <a:r>
                      <a:rPr sz="1400" spc="-5" dirty="0">
                        <a:latin typeface="Arial"/>
                        <a:cs typeface="Arial"/>
                      </a:rPr>
                      <a:t>2</a:t>
                    </a:r>
                    <a:r>
                      <a:rPr lang="en-US" sz="1400" spc="-5" dirty="0">
                        <a:latin typeface="Arial"/>
                        <a:cs typeface="Arial"/>
                      </a:rPr>
                      <a:t>5</a:t>
                    </a:r>
                    <a:endParaRPr sz="900" dirty="0">
                      <a:latin typeface="Arial"/>
                      <a:cs typeface="Arial"/>
                    </a:endParaRPr>
                  </a:p>
                </p:txBody>
              </p:sp>
            </p:grpSp>
          </p:grpSp>
          <p:pic>
            <p:nvPicPr>
              <p:cNvPr id="53" name="Picture 52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14587" y="998269"/>
                <a:ext cx="672726" cy="399075"/>
              </a:xfrm>
              <a:prstGeom prst="rect">
                <a:avLst/>
              </a:prstGeom>
            </p:spPr>
          </p:pic>
          <p:pic>
            <p:nvPicPr>
              <p:cNvPr id="54" name="Picture 53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840367" y="976999"/>
                <a:ext cx="717222" cy="425471"/>
              </a:xfrm>
              <a:prstGeom prst="rect">
                <a:avLst/>
              </a:prstGeom>
            </p:spPr>
          </p:pic>
          <p:pic>
            <p:nvPicPr>
              <p:cNvPr id="55" name="Picture 54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54320" y="994626"/>
                <a:ext cx="679323" cy="402988"/>
              </a:xfrm>
              <a:prstGeom prst="rect">
                <a:avLst/>
              </a:prstGeom>
            </p:spPr>
          </p:pic>
          <p:pic>
            <p:nvPicPr>
              <p:cNvPr id="86" name="Picture 85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415345" y="987298"/>
                <a:ext cx="697364" cy="413690"/>
              </a:xfrm>
              <a:prstGeom prst="rect">
                <a:avLst/>
              </a:prstGeom>
            </p:spPr>
          </p:pic>
          <p:cxnSp>
            <p:nvCxnSpPr>
              <p:cNvPr id="82" name="Straight Arrow Connector 81"/>
              <p:cNvCxnSpPr/>
              <p:nvPr/>
            </p:nvCxnSpPr>
            <p:spPr>
              <a:xfrm>
                <a:off x="7343215" y="1072635"/>
                <a:ext cx="2790" cy="263497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Arrow Connector 82"/>
              <p:cNvCxnSpPr/>
              <p:nvPr/>
            </p:nvCxnSpPr>
            <p:spPr>
              <a:xfrm>
                <a:off x="3999759" y="1063468"/>
                <a:ext cx="2790" cy="263497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Arrow Connector 93"/>
              <p:cNvCxnSpPr/>
              <p:nvPr/>
            </p:nvCxnSpPr>
            <p:spPr>
              <a:xfrm>
                <a:off x="9624289" y="1093872"/>
                <a:ext cx="2790" cy="263497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7" name="object 75"/>
              <p:cNvSpPr txBox="1"/>
              <p:nvPr/>
            </p:nvSpPr>
            <p:spPr>
              <a:xfrm>
                <a:off x="6289058" y="1772937"/>
                <a:ext cx="260125" cy="310416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</a:pPr>
                <a:r>
                  <a:rPr sz="1400" spc="-5" dirty="0">
                    <a:latin typeface="Arial"/>
                    <a:cs typeface="Arial"/>
                  </a:rPr>
                  <a:t>1</a:t>
                </a:r>
                <a:r>
                  <a:rPr lang="en-US" sz="1400" dirty="0">
                    <a:latin typeface="Arial"/>
                    <a:cs typeface="Arial"/>
                  </a:rPr>
                  <a:t>1</a:t>
                </a:r>
                <a:endParaRPr sz="1400" dirty="0">
                  <a:latin typeface="Arial"/>
                  <a:cs typeface="Arial"/>
                </a:endParaRPr>
              </a:p>
            </p:txBody>
          </p:sp>
          <p:sp>
            <p:nvSpPr>
              <p:cNvPr id="95" name="object 75"/>
              <p:cNvSpPr txBox="1"/>
              <p:nvPr/>
            </p:nvSpPr>
            <p:spPr>
              <a:xfrm>
                <a:off x="9954066" y="1785492"/>
                <a:ext cx="260125" cy="310416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</a:pPr>
                <a:r>
                  <a:rPr sz="1400" spc="-5" dirty="0">
                    <a:latin typeface="Arial"/>
                    <a:cs typeface="Arial"/>
                  </a:rPr>
                  <a:t>1</a:t>
                </a:r>
                <a:r>
                  <a:rPr lang="en-US" sz="1400" spc="-5" dirty="0">
                    <a:latin typeface="Arial"/>
                    <a:cs typeface="Arial"/>
                  </a:rPr>
                  <a:t>9</a:t>
                </a:r>
                <a:endParaRPr sz="1400" dirty="0">
                  <a:latin typeface="Arial"/>
                  <a:cs typeface="Arial"/>
                </a:endParaRPr>
              </a:p>
            </p:txBody>
          </p:sp>
          <p:sp>
            <p:nvSpPr>
              <p:cNvPr id="96" name="object 80"/>
              <p:cNvSpPr txBox="1"/>
              <p:nvPr/>
            </p:nvSpPr>
            <p:spPr>
              <a:xfrm>
                <a:off x="11888423" y="1782072"/>
                <a:ext cx="323500" cy="215444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 algn="ctr">
                  <a:lnSpc>
                    <a:spcPct val="100000"/>
                  </a:lnSpc>
                </a:pPr>
                <a:r>
                  <a:rPr lang="en-US" sz="1400" spc="-5" dirty="0">
                    <a:latin typeface="Arial"/>
                    <a:cs typeface="Arial"/>
                  </a:rPr>
                  <a:t>30</a:t>
                </a:r>
                <a:endParaRPr sz="900" dirty="0">
                  <a:latin typeface="Arial"/>
                  <a:cs typeface="Arial"/>
                </a:endParaRPr>
              </a:p>
            </p:txBody>
          </p:sp>
          <p:sp>
            <p:nvSpPr>
              <p:cNvPr id="97" name="object 80"/>
              <p:cNvSpPr txBox="1"/>
              <p:nvPr/>
            </p:nvSpPr>
            <p:spPr>
              <a:xfrm>
                <a:off x="4326576" y="1786152"/>
                <a:ext cx="323500" cy="310416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 algn="ctr">
                  <a:lnSpc>
                    <a:spcPct val="100000"/>
                  </a:lnSpc>
                </a:pPr>
                <a:r>
                  <a:rPr lang="en-US" sz="1400" dirty="0">
                    <a:latin typeface="Arial"/>
                    <a:cs typeface="Arial"/>
                  </a:rPr>
                  <a:t>8</a:t>
                </a:r>
                <a:endParaRPr sz="1400" dirty="0">
                  <a:latin typeface="Arial"/>
                  <a:cs typeface="Arial"/>
                </a:endParaRP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215003" y="1155271"/>
                <a:ext cx="929008" cy="5764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Promotion </a:t>
                </a:r>
              </a:p>
              <a:p>
                <a:pPr algn="ctr"/>
                <a:r>
                  <a:rPr lang="en-US" sz="1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Info by Years</a:t>
                </a:r>
              </a:p>
            </p:txBody>
          </p:sp>
        </p:grp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3D321D5C-19FC-A464-F0ED-6207E92E2308}"/>
                </a:ext>
              </a:extLst>
            </p:cNvPr>
            <p:cNvSpPr/>
            <p:nvPr/>
          </p:nvSpPr>
          <p:spPr>
            <a:xfrm>
              <a:off x="288099" y="749890"/>
              <a:ext cx="11765355" cy="112043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</p:grpSp>
      <p:graphicFrame>
        <p:nvGraphicFramePr>
          <p:cNvPr id="4" name="Table 12">
            <a:extLst>
              <a:ext uri="{FF2B5EF4-FFF2-40B4-BE49-F238E27FC236}">
                <a16:creationId xmlns:a16="http://schemas.microsoft.com/office/drawing/2014/main" id="{DD5B6468-F110-4613-CE50-888C67731F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451416"/>
              </p:ext>
            </p:extLst>
          </p:nvPr>
        </p:nvGraphicFramePr>
        <p:xfrm>
          <a:off x="635491" y="2591451"/>
          <a:ext cx="10997171" cy="38836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5056">
                  <a:extLst>
                    <a:ext uri="{9D8B030D-6E8A-4147-A177-3AD203B41FA5}">
                      <a16:colId xmlns:a16="http://schemas.microsoft.com/office/drawing/2014/main" val="2220642840"/>
                    </a:ext>
                  </a:extLst>
                </a:gridCol>
                <a:gridCol w="1098397">
                  <a:extLst>
                    <a:ext uri="{9D8B030D-6E8A-4147-A177-3AD203B41FA5}">
                      <a16:colId xmlns:a16="http://schemas.microsoft.com/office/drawing/2014/main" val="16793742"/>
                    </a:ext>
                  </a:extLst>
                </a:gridCol>
                <a:gridCol w="1174587">
                  <a:extLst>
                    <a:ext uri="{9D8B030D-6E8A-4147-A177-3AD203B41FA5}">
                      <a16:colId xmlns:a16="http://schemas.microsoft.com/office/drawing/2014/main" val="3994795449"/>
                    </a:ext>
                  </a:extLst>
                </a:gridCol>
                <a:gridCol w="1323156">
                  <a:extLst>
                    <a:ext uri="{9D8B030D-6E8A-4147-A177-3AD203B41FA5}">
                      <a16:colId xmlns:a16="http://schemas.microsoft.com/office/drawing/2014/main" val="72232301"/>
                    </a:ext>
                  </a:extLst>
                </a:gridCol>
                <a:gridCol w="1299854">
                  <a:extLst>
                    <a:ext uri="{9D8B030D-6E8A-4147-A177-3AD203B41FA5}">
                      <a16:colId xmlns:a16="http://schemas.microsoft.com/office/drawing/2014/main" val="2774523812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547524302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1729091326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622465022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1643929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184607363"/>
                    </a:ext>
                  </a:extLst>
                </a:gridCol>
                <a:gridCol w="945515">
                  <a:extLst>
                    <a:ext uri="{9D8B030D-6E8A-4147-A177-3AD203B41FA5}">
                      <a16:colId xmlns:a16="http://schemas.microsoft.com/office/drawing/2014/main" val="347352067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317759835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1016462906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4242147342"/>
                    </a:ext>
                  </a:extLst>
                </a:gridCol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Operational Domain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Developmental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Cyber Warfare Tech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Cyber Warfare Tech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Cyber Warfare Tech</a:t>
                      </a:r>
                    </a:p>
                    <a:p>
                      <a:pPr algn="ctr"/>
                      <a:r>
                        <a:rPr lang="en-US" sz="7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Senior Cyber Warfare Tech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Senior Cyber Warfare Tech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892234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Broadening </a:t>
                      </a:r>
                    </a:p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Opportunities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Operating Force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Mission Element Lead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Section Lead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Cyber Tech Lead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BN SWOA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Senior Cyber Warfare Tech (IMA)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CCWO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0217710"/>
                  </a:ext>
                </a:extLst>
              </a:tr>
              <a:tr h="6324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Generating Force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DoD Fellowships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DoD Fellowships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DoD Fellowships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006543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Institutional Domain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PME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WOBC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WOAC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WOILE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WOSSE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65009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Functional Training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EA Course, FORGE, MCC CNODP, SANS, COPC, BOC, AOC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031645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Structured Self-Development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Associates Degree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Associates Degree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Baccalaureate Degree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Baccalaureate Degree</a:t>
                      </a:r>
                    </a:p>
                    <a:p>
                      <a:pPr algn="ctr"/>
                      <a:r>
                        <a:rPr lang="en-US" sz="7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Graduate Degree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Graduate Degree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2442723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Guided Self-Development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Joint Courses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Senior Level Education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the Army Runs Course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Advanced Military Studies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Joint Courses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Senior Level Education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the Army Runs Course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Advanced Military Studies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945277"/>
                  </a:ext>
                </a:extLst>
              </a:tr>
              <a:tr h="317531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Assignment Locations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Team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BN/BDE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Joint Force Headquarters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Team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BN/BDE/DIV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MDEB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 Army Cyber School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Cyber Center of Excellence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Joint Force Headquarters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National Guard Bureau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Team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Cyber Warfare Company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BN/BDE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 Staff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Cyber Center of Excellence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 Army Cyber School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Joint Force Headquarters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National Guard Bureau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BDE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31074"/>
                  </a:ext>
                </a:extLst>
              </a:tr>
            </a:tbl>
          </a:graphicData>
        </a:graphic>
      </p:graphicFrame>
      <p:graphicFrame>
        <p:nvGraphicFramePr>
          <p:cNvPr id="5" name="Table 21">
            <a:extLst>
              <a:ext uri="{FF2B5EF4-FFF2-40B4-BE49-F238E27FC236}">
                <a16:creationId xmlns:a16="http://schemas.microsoft.com/office/drawing/2014/main" id="{6A39091E-EAC6-86C4-68E7-EA81163313F1}"/>
              </a:ext>
            </a:extLst>
          </p:cNvPr>
          <p:cNvGraphicFramePr>
            <a:graphicFrameLocks noGrp="1"/>
          </p:cNvGraphicFramePr>
          <p:nvPr/>
        </p:nvGraphicFramePr>
        <p:xfrm>
          <a:off x="3932225" y="2194869"/>
          <a:ext cx="7688275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1046">
                  <a:extLst>
                    <a:ext uri="{9D8B030D-6E8A-4147-A177-3AD203B41FA5}">
                      <a16:colId xmlns:a16="http://schemas.microsoft.com/office/drawing/2014/main" val="673096412"/>
                    </a:ext>
                  </a:extLst>
                </a:gridCol>
                <a:gridCol w="1556154">
                  <a:extLst>
                    <a:ext uri="{9D8B030D-6E8A-4147-A177-3AD203B41FA5}">
                      <a16:colId xmlns:a16="http://schemas.microsoft.com/office/drawing/2014/main" val="2057453368"/>
                    </a:ext>
                  </a:extLst>
                </a:gridCol>
                <a:gridCol w="1724025">
                  <a:extLst>
                    <a:ext uri="{9D8B030D-6E8A-4147-A177-3AD203B41FA5}">
                      <a16:colId xmlns:a16="http://schemas.microsoft.com/office/drawing/2014/main" val="1458891905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105973021"/>
                    </a:ext>
                  </a:extLst>
                </a:gridCol>
                <a:gridCol w="1581150">
                  <a:extLst>
                    <a:ext uri="{9D8B030D-6E8A-4147-A177-3AD203B41FA5}">
                      <a16:colId xmlns:a16="http://schemas.microsoft.com/office/drawing/2014/main" val="2545387871"/>
                    </a:ext>
                  </a:extLst>
                </a:gridCol>
              </a:tblGrid>
              <a:tr h="3480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CW2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CW3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CW4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CW5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83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0583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48"/>
          <p:cNvSpPr>
            <a:spLocks noGrp="1"/>
          </p:cNvSpPr>
          <p:nvPr>
            <p:ph type="title"/>
          </p:nvPr>
        </p:nvSpPr>
        <p:spPr>
          <a:xfrm>
            <a:off x="0" y="-228998"/>
            <a:ext cx="12191999" cy="1325563"/>
          </a:xfrm>
        </p:spPr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170B AC Warrant Officer Career Timeline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25316CF1-AC1C-9DF8-D9C8-AE29977C83A6}"/>
              </a:ext>
            </a:extLst>
          </p:cNvPr>
          <p:cNvGrpSpPr/>
          <p:nvPr/>
        </p:nvGrpSpPr>
        <p:grpSpPr>
          <a:xfrm>
            <a:off x="479469" y="690424"/>
            <a:ext cx="11185094" cy="1139994"/>
            <a:chOff x="288099" y="715618"/>
            <a:chExt cx="11765355" cy="1139994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3E4B6FD6-F466-F6A7-4185-15B22F5D9B21}"/>
                </a:ext>
              </a:extLst>
            </p:cNvPr>
            <p:cNvGrpSpPr/>
            <p:nvPr/>
          </p:nvGrpSpPr>
          <p:grpSpPr>
            <a:xfrm>
              <a:off x="519027" y="797197"/>
              <a:ext cx="11534427" cy="1023626"/>
              <a:chOff x="215003" y="621707"/>
              <a:chExt cx="11996920" cy="1474860"/>
            </a:xfrm>
          </p:grpSpPr>
          <p:pic>
            <p:nvPicPr>
              <p:cNvPr id="72" name="Picture 71">
                <a:extLst>
                  <a:ext uri="{FF2B5EF4-FFF2-40B4-BE49-F238E27FC236}">
                    <a16:creationId xmlns:a16="http://schemas.microsoft.com/office/drawing/2014/main" id="{CCCF818A-9CCB-6B98-E74A-0CC37FC24C8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16828" y="969884"/>
                <a:ext cx="637655" cy="429511"/>
              </a:xfrm>
              <a:prstGeom prst="rect">
                <a:avLst/>
              </a:prstGeom>
            </p:spPr>
          </p:pic>
          <p:grpSp>
            <p:nvGrpSpPr>
              <p:cNvPr id="75" name="Group 74">
                <a:extLst>
                  <a:ext uri="{FF2B5EF4-FFF2-40B4-BE49-F238E27FC236}">
                    <a16:creationId xmlns:a16="http://schemas.microsoft.com/office/drawing/2014/main" id="{515C2744-88B1-734C-3062-67E1FA269C9D}"/>
                  </a:ext>
                </a:extLst>
              </p:cNvPr>
              <p:cNvGrpSpPr/>
              <p:nvPr/>
            </p:nvGrpSpPr>
            <p:grpSpPr>
              <a:xfrm>
                <a:off x="1439241" y="621707"/>
                <a:ext cx="10612021" cy="1474591"/>
                <a:chOff x="1476375" y="1146389"/>
                <a:chExt cx="9160545" cy="1474591"/>
              </a:xfrm>
            </p:grpSpPr>
            <p:sp>
              <p:nvSpPr>
                <p:cNvPr id="102" name="object 136">
                  <a:extLst>
                    <a:ext uri="{FF2B5EF4-FFF2-40B4-BE49-F238E27FC236}">
                      <a16:creationId xmlns:a16="http://schemas.microsoft.com/office/drawing/2014/main" id="{5B2DE745-2471-3BE2-3F46-9538FB528C02}"/>
                    </a:ext>
                  </a:extLst>
                </p:cNvPr>
                <p:cNvSpPr txBox="1"/>
                <p:nvPr/>
              </p:nvSpPr>
              <p:spPr>
                <a:xfrm>
                  <a:off x="7521055" y="1163502"/>
                  <a:ext cx="431920" cy="399105"/>
                </a:xfrm>
                <a:prstGeom prst="rect">
                  <a:avLst/>
                </a:prstGeom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pPr marL="12700" marR="5080" indent="-1270" algn="ctr">
                    <a:lnSpc>
                      <a:spcPct val="100000"/>
                    </a:lnSpc>
                  </a:pPr>
                  <a:r>
                    <a:rPr lang="en-US" sz="900" spc="-5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CW5</a:t>
                  </a:r>
                  <a:r>
                    <a:rPr sz="900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sz="900" spc="-5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BOAR</a:t>
                  </a:r>
                  <a:r>
                    <a:rPr sz="900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</a:t>
                  </a:r>
                </a:p>
              </p:txBody>
            </p:sp>
            <p:grpSp>
              <p:nvGrpSpPr>
                <p:cNvPr id="103" name="Group 102">
                  <a:extLst>
                    <a:ext uri="{FF2B5EF4-FFF2-40B4-BE49-F238E27FC236}">
                      <a16:creationId xmlns:a16="http://schemas.microsoft.com/office/drawing/2014/main" id="{D7ABB313-109C-B4B1-0206-2DE7FE790BBC}"/>
                    </a:ext>
                  </a:extLst>
                </p:cNvPr>
                <p:cNvGrpSpPr/>
                <p:nvPr/>
              </p:nvGrpSpPr>
              <p:grpSpPr>
                <a:xfrm>
                  <a:off x="1476375" y="1146389"/>
                  <a:ext cx="9160545" cy="1474591"/>
                  <a:chOff x="1476374" y="1137680"/>
                  <a:chExt cx="9160545" cy="1474591"/>
                </a:xfrm>
              </p:grpSpPr>
              <p:grpSp>
                <p:nvGrpSpPr>
                  <p:cNvPr id="104" name="Group 103">
                    <a:extLst>
                      <a:ext uri="{FF2B5EF4-FFF2-40B4-BE49-F238E27FC236}">
                        <a16:creationId xmlns:a16="http://schemas.microsoft.com/office/drawing/2014/main" id="{8CD66735-B99A-7C55-36FF-938E67DD65C2}"/>
                      </a:ext>
                    </a:extLst>
                  </p:cNvPr>
                  <p:cNvGrpSpPr/>
                  <p:nvPr/>
                </p:nvGrpSpPr>
                <p:grpSpPr>
                  <a:xfrm>
                    <a:off x="1476374" y="1137680"/>
                    <a:ext cx="9156245" cy="1464752"/>
                    <a:chOff x="2343149" y="280130"/>
                    <a:chExt cx="9140244" cy="1464752"/>
                  </a:xfrm>
                </p:grpSpPr>
                <p:sp>
                  <p:nvSpPr>
                    <p:cNvPr id="108" name="object 81">
                      <a:extLst>
                        <a:ext uri="{FF2B5EF4-FFF2-40B4-BE49-F238E27FC236}">
                          <a16:creationId xmlns:a16="http://schemas.microsoft.com/office/drawing/2014/main" id="{BD7B1E39-88DA-6D59-88E2-FC60789EE635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4334694" y="286212"/>
                      <a:ext cx="431165" cy="399105"/>
                    </a:xfrm>
                    <a:prstGeom prst="rect">
                      <a:avLst/>
                    </a:prstGeom>
                  </p:spPr>
                  <p:txBody>
                    <a:bodyPr vert="horz" wrap="square" lIns="0" tIns="0" rIns="0" bIns="0" rtlCol="0">
                      <a:spAutoFit/>
                    </a:bodyPr>
                    <a:lstStyle/>
                    <a:p>
                      <a:pPr marL="12700" marR="5080" indent="89535">
                        <a:lnSpc>
                          <a:spcPct val="100000"/>
                        </a:lnSpc>
                      </a:pPr>
                      <a:r>
                        <a:rPr sz="900" spc="-5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900" spc="-5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W3</a:t>
                      </a:r>
                      <a:r>
                        <a:rPr sz="9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900" spc="-5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BOAR</a:t>
                      </a:r>
                      <a:r>
                        <a:rPr sz="9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p:txBody>
                </p:sp>
                <p:grpSp>
                  <p:nvGrpSpPr>
                    <p:cNvPr id="109" name="Group 108">
                      <a:extLst>
                        <a:ext uri="{FF2B5EF4-FFF2-40B4-BE49-F238E27FC236}">
                          <a16:creationId xmlns:a16="http://schemas.microsoft.com/office/drawing/2014/main" id="{E62F59A8-AA49-4D12-881B-07321B551D0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343149" y="1091016"/>
                      <a:ext cx="9140244" cy="653866"/>
                      <a:chOff x="2343149" y="976716"/>
                      <a:chExt cx="9140244" cy="653866"/>
                    </a:xfrm>
                  </p:grpSpPr>
                  <p:grpSp>
                    <p:nvGrpSpPr>
                      <p:cNvPr id="111" name="Group 110">
                        <a:extLst>
                          <a:ext uri="{FF2B5EF4-FFF2-40B4-BE49-F238E27FC236}">
                            <a16:creationId xmlns:a16="http://schemas.microsoft.com/office/drawing/2014/main" id="{AC4488BA-FB8F-737D-985C-1F13678E5248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343149" y="976716"/>
                        <a:ext cx="9140244" cy="653866"/>
                        <a:chOff x="2343149" y="1052916"/>
                        <a:chExt cx="9140244" cy="653866"/>
                      </a:xfrm>
                    </p:grpSpPr>
                    <p:sp>
                      <p:nvSpPr>
                        <p:cNvPr id="113" name="object 18">
                          <a:extLst>
                            <a:ext uri="{FF2B5EF4-FFF2-40B4-BE49-F238E27FC236}">
                              <a16:creationId xmlns:a16="http://schemas.microsoft.com/office/drawing/2014/main" id="{EAB2655F-CA7B-AB56-FC44-0C628E133BE2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343149" y="1202014"/>
                          <a:ext cx="9140244" cy="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8467090" h="19685">
                              <a:moveTo>
                                <a:pt x="0" y="19685"/>
                              </a:moveTo>
                              <a:lnTo>
                                <a:pt x="8466963" y="0"/>
                              </a:lnTo>
                            </a:path>
                          </a:pathLst>
                        </a:custGeom>
                        <a:ln w="28955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114" name="object 28">
                          <a:extLst>
                            <a:ext uri="{FF2B5EF4-FFF2-40B4-BE49-F238E27FC236}">
                              <a16:creationId xmlns:a16="http://schemas.microsoft.com/office/drawing/2014/main" id="{A0A39CB0-50CB-35D4-FF6B-089323F9FDE7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0171440" y="1060536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115" name="object 29">
                          <a:extLst>
                            <a:ext uri="{FF2B5EF4-FFF2-40B4-BE49-F238E27FC236}">
                              <a16:creationId xmlns:a16="http://schemas.microsoft.com/office/drawing/2014/main" id="{615B8912-9F37-B8A5-CF3F-98AE40076DA7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8981098" y="1056726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116" name="object 30">
                          <a:extLst>
                            <a:ext uri="{FF2B5EF4-FFF2-40B4-BE49-F238E27FC236}">
                              <a16:creationId xmlns:a16="http://schemas.microsoft.com/office/drawing/2014/main" id="{614AB259-FA93-F64A-458E-29ADC207933C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8598503" y="1060536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117" name="object 31">
                          <a:extLst>
                            <a:ext uri="{FF2B5EF4-FFF2-40B4-BE49-F238E27FC236}">
                              <a16:creationId xmlns:a16="http://schemas.microsoft.com/office/drawing/2014/main" id="{738BEA0E-C413-214E-73F3-D8BD85F7E83A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7796845" y="1060536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118" name="object 33">
                          <a:extLst>
                            <a:ext uri="{FF2B5EF4-FFF2-40B4-BE49-F238E27FC236}">
                              <a16:creationId xmlns:a16="http://schemas.microsoft.com/office/drawing/2014/main" id="{1691087E-F9D2-329A-77FD-853D8F4A2C76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7004470" y="1060536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119" name="object 34">
                          <a:extLst>
                            <a:ext uri="{FF2B5EF4-FFF2-40B4-BE49-F238E27FC236}">
                              <a16:creationId xmlns:a16="http://schemas.microsoft.com/office/drawing/2014/main" id="{A8EB1EF2-92BD-1DED-2AAB-476BB2B0ADAE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6629530" y="1060536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120" name="object 37">
                          <a:extLst>
                            <a:ext uri="{FF2B5EF4-FFF2-40B4-BE49-F238E27FC236}">
                              <a16:creationId xmlns:a16="http://schemas.microsoft.com/office/drawing/2014/main" id="{BE1968BA-5849-A9D2-3F0C-0BCFB1659695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5828468" y="1053713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121" name="object 71">
                          <a:extLst>
                            <a:ext uri="{FF2B5EF4-FFF2-40B4-BE49-F238E27FC236}">
                              <a16:creationId xmlns:a16="http://schemas.microsoft.com/office/drawing/2014/main" id="{795BD87A-2017-0888-5C82-6035D0EC7E09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2939946" y="1396365"/>
                          <a:ext cx="125095" cy="310415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/>
                        <a:p>
                          <a:pPr marL="12700">
                            <a:lnSpc>
                              <a:spcPct val="100000"/>
                            </a:lnSpc>
                          </a:pPr>
                          <a:r>
                            <a:rPr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</a:p>
                      </p:txBody>
                    </p:sp>
                    <p:sp>
                      <p:nvSpPr>
                        <p:cNvPr id="122" name="object 72">
                          <a:extLst>
                            <a:ext uri="{FF2B5EF4-FFF2-40B4-BE49-F238E27FC236}">
                              <a16:creationId xmlns:a16="http://schemas.microsoft.com/office/drawing/2014/main" id="{A81124B6-2C97-CC94-64E3-2001231D3A1E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3667295" y="1396366"/>
                          <a:ext cx="125095" cy="310416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/>
                        <a:p>
                          <a:pPr marL="12700">
                            <a:lnSpc>
                              <a:spcPct val="100000"/>
                            </a:lnSpc>
                          </a:pPr>
                          <a:r>
                            <a:rPr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</a:p>
                      </p:txBody>
                    </p:sp>
                    <p:sp>
                      <p:nvSpPr>
                        <p:cNvPr id="123" name="object 73">
                          <a:extLst>
                            <a:ext uri="{FF2B5EF4-FFF2-40B4-BE49-F238E27FC236}">
                              <a16:creationId xmlns:a16="http://schemas.microsoft.com/office/drawing/2014/main" id="{6A199A5F-6615-B489-54AD-0F4A5EA8C043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4490483" y="1396364"/>
                          <a:ext cx="125095" cy="310416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/>
                        <a:p>
                          <a:pPr marL="12700">
                            <a:lnSpc>
                              <a:spcPct val="100000"/>
                            </a:lnSpc>
                          </a:pPr>
                          <a:r>
                            <a:rPr sz="1400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</a:p>
                      </p:txBody>
                    </p:sp>
                    <p:sp>
                      <p:nvSpPr>
                        <p:cNvPr id="124" name="object 75">
                          <a:extLst>
                            <a:ext uri="{FF2B5EF4-FFF2-40B4-BE49-F238E27FC236}">
                              <a16:creationId xmlns:a16="http://schemas.microsoft.com/office/drawing/2014/main" id="{2FA53C33-3A01-8F3F-22DF-FE2B9A984C06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5721224" y="1396364"/>
                          <a:ext cx="224154" cy="310416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/>
                        <a:p>
                          <a:pPr marL="12700" algn="ctr">
                            <a:lnSpc>
                              <a:spcPct val="100000"/>
                            </a:lnSpc>
                          </a:pPr>
                          <a:r>
                            <a:rPr lang="en-US" sz="1400" spc="-5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</a:t>
                          </a:r>
                          <a:endParaRPr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125" name="object 76">
                          <a:extLst>
                            <a:ext uri="{FF2B5EF4-FFF2-40B4-BE49-F238E27FC236}">
                              <a16:creationId xmlns:a16="http://schemas.microsoft.com/office/drawing/2014/main" id="{CAA9CE89-17B1-AC96-CEB9-0118A526A4B9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6909947" y="1396364"/>
                          <a:ext cx="224154" cy="310416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/>
                        <a:p>
                          <a:pPr marL="12700">
                            <a:lnSpc>
                              <a:spcPct val="100000"/>
                            </a:lnSpc>
                          </a:pPr>
                          <a:r>
                            <a:rPr sz="1400" spc="-5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r>
                            <a:rPr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</a:p>
                      </p:txBody>
                    </p:sp>
                    <p:sp>
                      <p:nvSpPr>
                        <p:cNvPr id="126" name="object 77">
                          <a:extLst>
                            <a:ext uri="{FF2B5EF4-FFF2-40B4-BE49-F238E27FC236}">
                              <a16:creationId xmlns:a16="http://schemas.microsoft.com/office/drawing/2014/main" id="{AD2A23E7-9CA0-0A99-20ED-E5987A1BEC97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7693466" y="1396364"/>
                          <a:ext cx="224154" cy="310416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/>
                        <a:p>
                          <a:pPr marL="12700">
                            <a:lnSpc>
                              <a:spcPct val="100000"/>
                            </a:lnSpc>
                          </a:pPr>
                          <a:r>
                            <a:rPr sz="1400" spc="-5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r>
                            <a:rPr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</a:p>
                      </p:txBody>
                    </p:sp>
                    <p:sp>
                      <p:nvSpPr>
                        <p:cNvPr id="127" name="object 78">
                          <a:extLst>
                            <a:ext uri="{FF2B5EF4-FFF2-40B4-BE49-F238E27FC236}">
                              <a16:creationId xmlns:a16="http://schemas.microsoft.com/office/drawing/2014/main" id="{6999366E-AFBC-E766-4D49-ADFFECE3169D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8487932" y="1396364"/>
                          <a:ext cx="224154" cy="310416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/>
                        <a:p>
                          <a:pPr marL="12700">
                            <a:lnSpc>
                              <a:spcPct val="100000"/>
                            </a:lnSpc>
                          </a:pPr>
                          <a:r>
                            <a:rPr sz="1400" spc="-5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r>
                            <a:rPr sz="1400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</a:p>
                      </p:txBody>
                    </p:sp>
                    <p:sp>
                      <p:nvSpPr>
                        <p:cNvPr id="128" name="object 80">
                          <a:extLst>
                            <a:ext uri="{FF2B5EF4-FFF2-40B4-BE49-F238E27FC236}">
                              <a16:creationId xmlns:a16="http://schemas.microsoft.com/office/drawing/2014/main" id="{6A740FAF-8777-A36F-E073-9430433BA8D8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10035726" y="1396364"/>
                          <a:ext cx="278765" cy="310416"/>
                        </a:xfrm>
                        <a:prstGeom prst="rect">
                          <a:avLst/>
                        </a:prstGeom>
                      </p:spPr>
                      <p:txBody>
                        <a:bodyPr vert="horz" wrap="square" lIns="0" tIns="0" rIns="0" bIns="0" rtlCol="0">
                          <a:spAutoFit/>
                        </a:bodyPr>
                        <a:lstStyle/>
                        <a:p>
                          <a:pPr marL="12700" algn="ctr">
                            <a:lnSpc>
                              <a:spcPct val="100000"/>
                            </a:lnSpc>
                          </a:pPr>
                          <a:r>
                            <a:rPr sz="1400" spc="-5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sz="9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129" name="object 27">
                          <a:extLst>
                            <a:ext uri="{FF2B5EF4-FFF2-40B4-BE49-F238E27FC236}">
                              <a16:creationId xmlns:a16="http://schemas.microsoft.com/office/drawing/2014/main" id="{5D39B1EB-4428-E015-6162-A113EF8766BF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4548903" y="1058285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130" name="object 27">
                          <a:extLst>
                            <a:ext uri="{FF2B5EF4-FFF2-40B4-BE49-F238E27FC236}">
                              <a16:creationId xmlns:a16="http://schemas.microsoft.com/office/drawing/2014/main" id="{4D3D3635-D6F9-CFE7-4358-DBA7479DC191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3724607" y="1052916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131" name="object 27">
                          <a:extLst>
                            <a:ext uri="{FF2B5EF4-FFF2-40B4-BE49-F238E27FC236}">
                              <a16:creationId xmlns:a16="http://schemas.microsoft.com/office/drawing/2014/main" id="{15E1F8EC-F08E-A7A4-4EE1-5DE1E722EC16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994301" y="1053678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132" name="object 27">
                          <a:extLst>
                            <a:ext uri="{FF2B5EF4-FFF2-40B4-BE49-F238E27FC236}">
                              <a16:creationId xmlns:a16="http://schemas.microsoft.com/office/drawing/2014/main" id="{A81AF1F6-37E6-E6EA-436D-F43AE96A974D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351580" y="1056726"/>
                          <a:ext cx="0" cy="3048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h="304800">
                              <a:moveTo>
                                <a:pt x="0" y="0"/>
                              </a:moveTo>
                              <a:lnTo>
                                <a:pt x="0" y="304800"/>
                              </a:lnTo>
                            </a:path>
                          </a:pathLst>
                        </a:custGeom>
                        <a:ln w="28956">
                          <a:solidFill>
                            <a:srgbClr val="000000"/>
                          </a:solidFill>
                        </a:ln>
                      </p:spPr>
                      <p:txBody>
                        <a:bodyPr wrap="square" lIns="0" tIns="0" rIns="0" bIns="0" rtlCol="0"/>
                        <a:lstStyle/>
                        <a:p>
                          <a:endParaRPr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</p:grpSp>
                  <p:sp>
                    <p:nvSpPr>
                      <p:cNvPr id="112" name="object 26">
                        <a:extLst>
                          <a:ext uri="{FF2B5EF4-FFF2-40B4-BE49-F238E27FC236}">
                            <a16:creationId xmlns:a16="http://schemas.microsoft.com/office/drawing/2014/main" id="{023CC2D6-E4B2-C2AB-82C3-4BDA6B362C6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4970345" y="985098"/>
                        <a:ext cx="0" cy="304800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h="304800">
                            <a:moveTo>
                              <a:pt x="0" y="0"/>
                            </a:moveTo>
                            <a:lnTo>
                              <a:pt x="0" y="304800"/>
                            </a:lnTo>
                          </a:path>
                        </a:pathLst>
                      </a:custGeom>
                      <a:ln w="28956">
                        <a:solidFill>
                          <a:srgbClr val="000000"/>
                        </a:solidFill>
                      </a:ln>
                    </p:spPr>
                    <p:txBody>
                      <a:bodyPr wrap="square" lIns="0" tIns="0" rIns="0" bIns="0" rtlCol="0"/>
                      <a:lstStyle/>
                      <a:p>
                        <a:endParaRPr>
                          <a:latin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</p:grpSp>
                <p:sp>
                  <p:nvSpPr>
                    <p:cNvPr id="110" name="object 84">
                      <a:extLst>
                        <a:ext uri="{FF2B5EF4-FFF2-40B4-BE49-F238E27FC236}">
                          <a16:creationId xmlns:a16="http://schemas.microsoft.com/office/drawing/2014/main" id="{25F6057A-FBD1-58EE-766F-E74A96E5BEA4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402097" y="280130"/>
                      <a:ext cx="457460" cy="399106"/>
                    </a:xfrm>
                    <a:prstGeom prst="rect">
                      <a:avLst/>
                    </a:prstGeom>
                  </p:spPr>
                  <p:txBody>
                    <a:bodyPr vert="horz" wrap="square" lIns="0" tIns="0" rIns="0" bIns="0" rtlCol="0">
                      <a:spAutoFit/>
                    </a:bodyPr>
                    <a:lstStyle/>
                    <a:p>
                      <a:pPr marL="12700" marR="5080" algn="ctr">
                        <a:lnSpc>
                          <a:spcPct val="100000"/>
                        </a:lnSpc>
                        <a:tabLst>
                          <a:tab pos="589915" algn="l"/>
                        </a:tabLst>
                      </a:pPr>
                      <a:r>
                        <a:rPr lang="en-US" sz="9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CW4 </a:t>
                      </a:r>
                    </a:p>
                    <a:p>
                      <a:pPr marL="12700" marR="5080" algn="ctr">
                        <a:lnSpc>
                          <a:spcPct val="100000"/>
                        </a:lnSpc>
                        <a:tabLst>
                          <a:tab pos="589915" algn="l"/>
                        </a:tabLst>
                      </a:pPr>
                      <a:r>
                        <a:rPr lang="en-US" sz="9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BOARD</a:t>
                      </a:r>
                      <a:endParaRPr sz="9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105" name="object 49">
                    <a:extLst>
                      <a:ext uri="{FF2B5EF4-FFF2-40B4-BE49-F238E27FC236}">
                        <a16:creationId xmlns:a16="http://schemas.microsoft.com/office/drawing/2014/main" id="{F44A7149-25F2-0FDE-5147-D7AF63C43A33}"/>
                      </a:ext>
                    </a:extLst>
                  </p:cNvPr>
                  <p:cNvSpPr/>
                  <p:nvPr/>
                </p:nvSpPr>
                <p:spPr>
                  <a:xfrm>
                    <a:off x="10014245" y="1946661"/>
                    <a:ext cx="0" cy="3048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304800">
                        <a:moveTo>
                          <a:pt x="0" y="0"/>
                        </a:moveTo>
                        <a:lnTo>
                          <a:pt x="0" y="304800"/>
                        </a:lnTo>
                      </a:path>
                    </a:pathLst>
                  </a:custGeom>
                  <a:ln w="28956">
                    <a:solidFill>
                      <a:srgbClr val="000000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6" name="object 49">
                    <a:extLst>
                      <a:ext uri="{FF2B5EF4-FFF2-40B4-BE49-F238E27FC236}">
                        <a16:creationId xmlns:a16="http://schemas.microsoft.com/office/drawing/2014/main" id="{FA44B074-10F0-2987-858A-8FD4DC7E8F4F}"/>
                      </a:ext>
                    </a:extLst>
                  </p:cNvPr>
                  <p:cNvSpPr/>
                  <p:nvPr/>
                </p:nvSpPr>
                <p:spPr>
                  <a:xfrm>
                    <a:off x="10636919" y="1952721"/>
                    <a:ext cx="0" cy="3048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h="304800">
                        <a:moveTo>
                          <a:pt x="0" y="0"/>
                        </a:moveTo>
                        <a:lnTo>
                          <a:pt x="0" y="304800"/>
                        </a:lnTo>
                      </a:path>
                    </a:pathLst>
                  </a:custGeom>
                  <a:ln w="28956">
                    <a:solidFill>
                      <a:srgbClr val="000000"/>
                    </a:solidFill>
                  </a:ln>
                </p:spPr>
                <p:txBody>
                  <a:bodyPr wrap="square" lIns="0" tIns="0" rIns="0" bIns="0" rtlCol="0"/>
                  <a:lstStyle/>
                  <a:p>
                    <a:endParaRPr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7" name="object 80">
                    <a:extLst>
                      <a:ext uri="{FF2B5EF4-FFF2-40B4-BE49-F238E27FC236}">
                        <a16:creationId xmlns:a16="http://schemas.microsoft.com/office/drawing/2014/main" id="{C0EE253E-CE37-EA1C-1E28-1E80F4D6DD82}"/>
                      </a:ext>
                    </a:extLst>
                  </p:cNvPr>
                  <p:cNvSpPr txBox="1"/>
                  <p:nvPr/>
                </p:nvSpPr>
                <p:spPr>
                  <a:xfrm>
                    <a:off x="9880624" y="2301855"/>
                    <a:ext cx="279253" cy="310416"/>
                  </a:xfrm>
                  <a:prstGeom prst="rect">
                    <a:avLst/>
                  </a:prstGeom>
                </p:spPr>
                <p:txBody>
                  <a:bodyPr vert="horz" wrap="square" lIns="0" tIns="0" rIns="0" bIns="0" rtlCol="0">
                    <a:spAutoFit/>
                  </a:bodyPr>
                  <a:lstStyle/>
                  <a:p>
                    <a:pPr marL="12700" algn="ctr">
                      <a:lnSpc>
                        <a:spcPct val="100000"/>
                      </a:lnSpc>
                    </a:pPr>
                    <a:r>
                      <a:rPr sz="1400" spc="-5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</a:t>
                    </a:r>
                    <a:r>
                      <a:rPr lang="en-US" sz="1400" spc="-5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</a:t>
                    </a:r>
                    <a:endParaRPr sz="9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  <p:pic>
            <p:nvPicPr>
              <p:cNvPr id="79" name="Picture 78">
                <a:extLst>
                  <a:ext uri="{FF2B5EF4-FFF2-40B4-BE49-F238E27FC236}">
                    <a16:creationId xmlns:a16="http://schemas.microsoft.com/office/drawing/2014/main" id="{F92BFAC9-BFCE-8C7E-AC42-F9B76598407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14587" y="998269"/>
                <a:ext cx="672726" cy="399075"/>
              </a:xfrm>
              <a:prstGeom prst="rect">
                <a:avLst/>
              </a:prstGeom>
            </p:spPr>
          </p:pic>
          <p:pic>
            <p:nvPicPr>
              <p:cNvPr id="80" name="Picture 79">
                <a:extLst>
                  <a:ext uri="{FF2B5EF4-FFF2-40B4-BE49-F238E27FC236}">
                    <a16:creationId xmlns:a16="http://schemas.microsoft.com/office/drawing/2014/main" id="{1F50AFFC-7374-763F-E259-A712C2FDE11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840367" y="976999"/>
                <a:ext cx="717222" cy="425471"/>
              </a:xfrm>
              <a:prstGeom prst="rect">
                <a:avLst/>
              </a:prstGeom>
            </p:spPr>
          </p:pic>
          <p:pic>
            <p:nvPicPr>
              <p:cNvPr id="84" name="Picture 83">
                <a:extLst>
                  <a:ext uri="{FF2B5EF4-FFF2-40B4-BE49-F238E27FC236}">
                    <a16:creationId xmlns:a16="http://schemas.microsoft.com/office/drawing/2014/main" id="{115E1C3D-9B2C-CCCF-AB67-59AF4035E08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54320" y="994626"/>
                <a:ext cx="679323" cy="402988"/>
              </a:xfrm>
              <a:prstGeom prst="rect">
                <a:avLst/>
              </a:prstGeom>
            </p:spPr>
          </p:pic>
          <p:pic>
            <p:nvPicPr>
              <p:cNvPr id="85" name="Picture 84">
                <a:extLst>
                  <a:ext uri="{FF2B5EF4-FFF2-40B4-BE49-F238E27FC236}">
                    <a16:creationId xmlns:a16="http://schemas.microsoft.com/office/drawing/2014/main" id="{7A1DF4C1-ADFD-9804-2F53-B667B447CD3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503676" y="987297"/>
                <a:ext cx="697363" cy="413689"/>
              </a:xfrm>
              <a:prstGeom prst="rect">
                <a:avLst/>
              </a:prstGeom>
            </p:spPr>
          </p:pic>
          <p:cxnSp>
            <p:nvCxnSpPr>
              <p:cNvPr id="88" name="Straight Arrow Connector 87">
                <a:extLst>
                  <a:ext uri="{FF2B5EF4-FFF2-40B4-BE49-F238E27FC236}">
                    <a16:creationId xmlns:a16="http://schemas.microsoft.com/office/drawing/2014/main" id="{0EF395AD-8E42-4292-120E-4DF1AA10798A}"/>
                  </a:ext>
                </a:extLst>
              </p:cNvPr>
              <p:cNvCxnSpPr/>
              <p:nvPr/>
            </p:nvCxnSpPr>
            <p:spPr>
              <a:xfrm>
                <a:off x="6411940" y="1072637"/>
                <a:ext cx="2790" cy="263497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Arrow Connector 88">
                <a:extLst>
                  <a:ext uri="{FF2B5EF4-FFF2-40B4-BE49-F238E27FC236}">
                    <a16:creationId xmlns:a16="http://schemas.microsoft.com/office/drawing/2014/main" id="{5380B3F9-F888-C406-5B87-9B74FFE48EBC}"/>
                  </a:ext>
                </a:extLst>
              </p:cNvPr>
              <p:cNvCxnSpPr/>
              <p:nvPr/>
            </p:nvCxnSpPr>
            <p:spPr>
              <a:xfrm>
                <a:off x="3999759" y="1063464"/>
                <a:ext cx="2790" cy="263497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Arrow Connector 89">
                <a:extLst>
                  <a:ext uri="{FF2B5EF4-FFF2-40B4-BE49-F238E27FC236}">
                    <a16:creationId xmlns:a16="http://schemas.microsoft.com/office/drawing/2014/main" id="{08C02451-ED00-F8A3-3165-45D2EA8A12AE}"/>
                  </a:ext>
                </a:extLst>
              </p:cNvPr>
              <p:cNvCxnSpPr/>
              <p:nvPr/>
            </p:nvCxnSpPr>
            <p:spPr>
              <a:xfrm>
                <a:off x="8693017" y="1077710"/>
                <a:ext cx="2790" cy="263497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3" name="object 75">
                <a:extLst>
                  <a:ext uri="{FF2B5EF4-FFF2-40B4-BE49-F238E27FC236}">
                    <a16:creationId xmlns:a16="http://schemas.microsoft.com/office/drawing/2014/main" id="{C2842507-2F75-D17F-2376-9B58E272C84C}"/>
                  </a:ext>
                </a:extLst>
              </p:cNvPr>
              <p:cNvSpPr txBox="1"/>
              <p:nvPr/>
            </p:nvSpPr>
            <p:spPr>
              <a:xfrm>
                <a:off x="6289058" y="1772936"/>
                <a:ext cx="260125" cy="310416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</a:pPr>
                <a:r>
                  <a:rPr sz="1400" spc="-5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1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8" name="object 75">
                <a:extLst>
                  <a:ext uri="{FF2B5EF4-FFF2-40B4-BE49-F238E27FC236}">
                    <a16:creationId xmlns:a16="http://schemas.microsoft.com/office/drawing/2014/main" id="{7755C17E-675A-3994-9040-6FE628DB74BF}"/>
                  </a:ext>
                </a:extLst>
              </p:cNvPr>
              <p:cNvSpPr txBox="1"/>
              <p:nvPr/>
            </p:nvSpPr>
            <p:spPr>
              <a:xfrm>
                <a:off x="9022791" y="1785492"/>
                <a:ext cx="260125" cy="310416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</a:pPr>
                <a:r>
                  <a:rPr sz="1400" spc="-5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</a:t>
                </a:r>
                <a:endParaRPr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9" name="object 80">
                <a:extLst>
                  <a:ext uri="{FF2B5EF4-FFF2-40B4-BE49-F238E27FC236}">
                    <a16:creationId xmlns:a16="http://schemas.microsoft.com/office/drawing/2014/main" id="{C385E383-B16C-CC9E-7485-96092F965A12}"/>
                  </a:ext>
                </a:extLst>
              </p:cNvPr>
              <p:cNvSpPr txBox="1"/>
              <p:nvPr/>
            </p:nvSpPr>
            <p:spPr>
              <a:xfrm>
                <a:off x="11888423" y="1782073"/>
                <a:ext cx="323500" cy="310416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 algn="ctr">
                  <a:lnSpc>
                    <a:spcPct val="100000"/>
                  </a:lnSpc>
                </a:pPr>
                <a:r>
                  <a:rPr lang="en-US" sz="1400" spc="-5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30</a:t>
                </a:r>
                <a:endParaRPr sz="9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0" name="object 80">
                <a:extLst>
                  <a:ext uri="{FF2B5EF4-FFF2-40B4-BE49-F238E27FC236}">
                    <a16:creationId xmlns:a16="http://schemas.microsoft.com/office/drawing/2014/main" id="{183EAE59-3180-556C-D534-FEAD71F58D1F}"/>
                  </a:ext>
                </a:extLst>
              </p:cNvPr>
              <p:cNvSpPr txBox="1"/>
              <p:nvPr/>
            </p:nvSpPr>
            <p:spPr>
              <a:xfrm>
                <a:off x="4326576" y="1786151"/>
                <a:ext cx="323500" cy="310416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12700" algn="ctr">
                  <a:lnSpc>
                    <a:spcPct val="100000"/>
                  </a:lnSpc>
                </a:pPr>
                <a:r>
                  <a:rPr lang="en-US" sz="1400" spc="-5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</a:t>
                </a:r>
                <a:endParaRPr sz="9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9F2567E2-B54B-1A80-674A-66517B661CFC}"/>
                  </a:ext>
                </a:extLst>
              </p:cNvPr>
              <p:cNvSpPr txBox="1"/>
              <p:nvPr/>
            </p:nvSpPr>
            <p:spPr>
              <a:xfrm>
                <a:off x="215003" y="1155271"/>
                <a:ext cx="929008" cy="5764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Promotion </a:t>
                </a:r>
              </a:p>
              <a:p>
                <a:pPr algn="ctr"/>
                <a:r>
                  <a:rPr lang="en-US" sz="1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Info by Years</a:t>
                </a:r>
              </a:p>
            </p:txBody>
          </p:sp>
        </p:grp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722C68C8-7E98-B40A-5582-3CDBC45E8034}"/>
                </a:ext>
              </a:extLst>
            </p:cNvPr>
            <p:cNvSpPr/>
            <p:nvPr/>
          </p:nvSpPr>
          <p:spPr>
            <a:xfrm>
              <a:off x="288099" y="715618"/>
              <a:ext cx="11765355" cy="1139994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2" name="Table 12">
            <a:extLst>
              <a:ext uri="{FF2B5EF4-FFF2-40B4-BE49-F238E27FC236}">
                <a16:creationId xmlns:a16="http://schemas.microsoft.com/office/drawing/2014/main" id="{FA985FD9-F1B7-DD75-E699-75B7684E7972}"/>
              </a:ext>
            </a:extLst>
          </p:cNvPr>
          <p:cNvGraphicFramePr>
            <a:graphicFrameLocks noGrp="1"/>
          </p:cNvGraphicFramePr>
          <p:nvPr/>
        </p:nvGraphicFramePr>
        <p:xfrm>
          <a:off x="635491" y="2242135"/>
          <a:ext cx="10997172" cy="4556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5056">
                  <a:extLst>
                    <a:ext uri="{9D8B030D-6E8A-4147-A177-3AD203B41FA5}">
                      <a16:colId xmlns:a16="http://schemas.microsoft.com/office/drawing/2014/main" val="2220642840"/>
                    </a:ext>
                  </a:extLst>
                </a:gridCol>
                <a:gridCol w="1098397">
                  <a:extLst>
                    <a:ext uri="{9D8B030D-6E8A-4147-A177-3AD203B41FA5}">
                      <a16:colId xmlns:a16="http://schemas.microsoft.com/office/drawing/2014/main" val="16793742"/>
                    </a:ext>
                  </a:extLst>
                </a:gridCol>
                <a:gridCol w="1174587">
                  <a:extLst>
                    <a:ext uri="{9D8B030D-6E8A-4147-A177-3AD203B41FA5}">
                      <a16:colId xmlns:a16="http://schemas.microsoft.com/office/drawing/2014/main" val="3994795449"/>
                    </a:ext>
                  </a:extLst>
                </a:gridCol>
                <a:gridCol w="1323156">
                  <a:extLst>
                    <a:ext uri="{9D8B030D-6E8A-4147-A177-3AD203B41FA5}">
                      <a16:colId xmlns:a16="http://schemas.microsoft.com/office/drawing/2014/main" val="72232301"/>
                    </a:ext>
                  </a:extLst>
                </a:gridCol>
                <a:gridCol w="1299854">
                  <a:extLst>
                    <a:ext uri="{9D8B030D-6E8A-4147-A177-3AD203B41FA5}">
                      <a16:colId xmlns:a16="http://schemas.microsoft.com/office/drawing/2014/main" val="2774523812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547524302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1729091326"/>
                    </a:ext>
                  </a:extLst>
                </a:gridCol>
                <a:gridCol w="1168401">
                  <a:extLst>
                    <a:ext uri="{9D8B030D-6E8A-4147-A177-3AD203B41FA5}">
                      <a16:colId xmlns:a16="http://schemas.microsoft.com/office/drawing/2014/main" val="2622465022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1643929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184607363"/>
                    </a:ext>
                  </a:extLst>
                </a:gridCol>
                <a:gridCol w="945515">
                  <a:extLst>
                    <a:ext uri="{9D8B030D-6E8A-4147-A177-3AD203B41FA5}">
                      <a16:colId xmlns:a16="http://schemas.microsoft.com/office/drawing/2014/main" val="347352067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317759835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1016462906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4242147342"/>
                    </a:ext>
                  </a:extLst>
                </a:gridCol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Operational Domain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Developmental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EW Tech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EW Tech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EW Tech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Senior EW Tech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Senior EW Tech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892234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Broadening </a:t>
                      </a:r>
                    </a:p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Opportunities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Operating Force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OC/T EW Tech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OPFOR EW Tech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EW Tech Lead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OC/T EW Tech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Senior OC/T EW Tech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EW Tech Director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Senior OC/T EW Tech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EW STA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EW STA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ASCC CCWO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0217710"/>
                  </a:ext>
                </a:extLst>
              </a:tr>
              <a:tr h="6324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Generating Force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Advanced Civil Schooling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Training with Industry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DoD Fellowships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Instructor/Writer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Advanced Civil Schooling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Training with Industry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DoD Fellowships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Senior Instructor/Writer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EW Career Program Manager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 Assignment </a:t>
                      </a:r>
                      <a:r>
                        <a:rPr lang="en-US" sz="7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Mgr</a:t>
                      </a:r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(HRC)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Advanced Civil Schooling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Training with Industry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DoD Fellowships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Cyber CWOB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006543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Institutional Domain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PME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WOBC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WOAC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WOILE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WOSSE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65009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Functional Training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ASBC, COPC, JOFEC, JEWTOC, NATO EW COURSE, STO PLANNERS COURSE, CYBER 200, BRIGHTON, TOUCHSTONE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Joint Targeting, MILDEC, JCOPC, ALCOC, CYBER 300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031645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Structured Self-Development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Associates Degree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Associates Degree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Baccalaureate Degree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Baccalaureate Degree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Graduate Degree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Graduate Degree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2442723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Guided Self-Development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Joint Courses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Senior Level Education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the Army Runs Course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Advanced Military Studies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Joint Courses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Senior Level Education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the Army Runs Course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Advanced Military Studies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945277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Assignment Locations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BCT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SFAB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MDEB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Combat Aviation BDE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Cyber Warfare Battalion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Ranger Regiment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Special Forces Command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Combat Training Center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 Army WO Career College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BCT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DIV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MDEB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SMDC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 Staff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Cyber Warfare Battalion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Civil Affairs BDE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Special Forces Command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Theater Fires Element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Combat Training Center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 Army Cyber School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Army Cyber Institute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Army Futures Command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DIV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CORPS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ASCC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Expeditionary MI BDE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Threat Fires Element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 Army Cyber School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Army Futures Command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Cyber Center of Excellence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ARCYBER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FORSCOM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 Army WO Career College</a:t>
                      </a:r>
                    </a:p>
                    <a:p>
                      <a:pPr algn="ctr"/>
                      <a:r>
                        <a:rPr lang="en-US" sz="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Army Futures Command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31074"/>
                  </a:ext>
                </a:extLst>
              </a:tr>
            </a:tbl>
          </a:graphicData>
        </a:graphic>
      </p:graphicFrame>
      <p:graphicFrame>
        <p:nvGraphicFramePr>
          <p:cNvPr id="3" name="Table 21">
            <a:extLst>
              <a:ext uri="{FF2B5EF4-FFF2-40B4-BE49-F238E27FC236}">
                <a16:creationId xmlns:a16="http://schemas.microsoft.com/office/drawing/2014/main" id="{038A7718-DE70-66CB-CD1A-96C3D0F37D66}"/>
              </a:ext>
            </a:extLst>
          </p:cNvPr>
          <p:cNvGraphicFramePr>
            <a:graphicFrameLocks noGrp="1"/>
          </p:cNvGraphicFramePr>
          <p:nvPr/>
        </p:nvGraphicFramePr>
        <p:xfrm>
          <a:off x="3932225" y="1855827"/>
          <a:ext cx="76978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1046">
                  <a:extLst>
                    <a:ext uri="{9D8B030D-6E8A-4147-A177-3AD203B41FA5}">
                      <a16:colId xmlns:a16="http://schemas.microsoft.com/office/drawing/2014/main" val="673096412"/>
                    </a:ext>
                  </a:extLst>
                </a:gridCol>
                <a:gridCol w="1565679">
                  <a:extLst>
                    <a:ext uri="{9D8B030D-6E8A-4147-A177-3AD203B41FA5}">
                      <a16:colId xmlns:a16="http://schemas.microsoft.com/office/drawing/2014/main" val="2057453368"/>
                    </a:ext>
                  </a:extLst>
                </a:gridCol>
                <a:gridCol w="1724025">
                  <a:extLst>
                    <a:ext uri="{9D8B030D-6E8A-4147-A177-3AD203B41FA5}">
                      <a16:colId xmlns:a16="http://schemas.microsoft.com/office/drawing/2014/main" val="1458891905"/>
                    </a:ext>
                  </a:extLst>
                </a:gridCol>
                <a:gridCol w="1476375">
                  <a:extLst>
                    <a:ext uri="{9D8B030D-6E8A-4147-A177-3AD203B41FA5}">
                      <a16:colId xmlns:a16="http://schemas.microsoft.com/office/drawing/2014/main" val="2105973021"/>
                    </a:ext>
                  </a:extLst>
                </a:gridCol>
                <a:gridCol w="1590675">
                  <a:extLst>
                    <a:ext uri="{9D8B030D-6E8A-4147-A177-3AD203B41FA5}">
                      <a16:colId xmlns:a16="http://schemas.microsoft.com/office/drawing/2014/main" val="2545387871"/>
                    </a:ext>
                  </a:extLst>
                </a:gridCol>
              </a:tblGrid>
              <a:tr h="3480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CW2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CW3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CW4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CW5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83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1786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8502ec47-d558-40c2-9f93-e2e2c501ef3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5CA75D7E1E5449A0905842D70E1E87" ma:contentTypeVersion="13" ma:contentTypeDescription="Create a new document." ma:contentTypeScope="" ma:versionID="e5b2926c774933773acb42d1398471c2">
  <xsd:schema xmlns:xsd="http://www.w3.org/2001/XMLSchema" xmlns:xs="http://www.w3.org/2001/XMLSchema" xmlns:p="http://schemas.microsoft.com/office/2006/metadata/properties" xmlns:ns1="http://schemas.microsoft.com/sharepoint/v3" xmlns:ns2="8502ec47-d558-40c2-9f93-e2e2c501ef3a" targetNamespace="http://schemas.microsoft.com/office/2006/metadata/properties" ma:root="true" ma:fieldsID="85800117876f5accf33b09e1e3f39fb9" ns1:_="" ns2:_="">
    <xsd:import namespace="http://schemas.microsoft.com/sharepoint/v3"/>
    <xsd:import namespace="8502ec47-d558-40c2-9f93-e2e2c501ef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02ec47-d558-40c2-9f93-e2e2c501ef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cc874fec-6985-468d-9a86-0194f6fd86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9919CBF-EE47-4165-B317-0007646C2DAB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  <ds:schemaRef ds:uri="http://schemas.microsoft.com/sharepoint/v3"/>
    <ds:schemaRef ds:uri="8502ec47-d558-40c2-9f93-e2e2c501ef3a"/>
  </ds:schemaRefs>
</ds:datastoreItem>
</file>

<file path=customXml/itemProps2.xml><?xml version="1.0" encoding="utf-8"?>
<ds:datastoreItem xmlns:ds="http://schemas.openxmlformats.org/officeDocument/2006/customXml" ds:itemID="{0DDAD319-0018-4696-A763-81DE6290B62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A96B334-35D3-4C5C-8A88-A7ED39C7FB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502ec47-d558-40c2-9f93-e2e2c501ef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5223</TotalTime>
  <Words>4244</Words>
  <Application>Microsoft Office PowerPoint</Application>
  <PresentationFormat>Widescreen</PresentationFormat>
  <Paragraphs>1121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Aptos</vt:lpstr>
      <vt:lpstr>Arial</vt:lpstr>
      <vt:lpstr>Calibri</vt:lpstr>
      <vt:lpstr>Calibri Light</vt:lpstr>
      <vt:lpstr>Times New Roman</vt:lpstr>
      <vt:lpstr>Office Theme</vt:lpstr>
      <vt:lpstr>17A AC Officer Career Timeline</vt:lpstr>
      <vt:lpstr>17A RC Officer Career Timeline</vt:lpstr>
      <vt:lpstr>17B AC Officer Career Timeline</vt:lpstr>
      <vt:lpstr>17B RC Officer Career Timeline</vt:lpstr>
      <vt:lpstr>17D AC Officer Career Timeline</vt:lpstr>
      <vt:lpstr>17D RC Officer Career Timeline</vt:lpstr>
      <vt:lpstr>170A AC Warrant Officer Career Timeline</vt:lpstr>
      <vt:lpstr>170A RC Warrant Officer Career Timeline</vt:lpstr>
      <vt:lpstr>170B AC Warrant Officer Career Timeline</vt:lpstr>
      <vt:lpstr>170B RC Warrant Officer Career Timeline</vt:lpstr>
      <vt:lpstr>170D AC Warrant Officer Career Timeline</vt:lpstr>
    </vt:vector>
  </TitlesOfParts>
  <Company>United States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Bush, Donna M CIV USARMY HQDA DCS G-1 (USA)</cp:lastModifiedBy>
  <cp:revision>278</cp:revision>
  <cp:lastPrinted>2021-06-24T18:22:49Z</cp:lastPrinted>
  <dcterms:created xsi:type="dcterms:W3CDTF">2016-08-17T20:03:24Z</dcterms:created>
  <dcterms:modified xsi:type="dcterms:W3CDTF">2025-02-19T14:14:42Z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0x0101003C5CA75D7E1E5449A0905842D70E1E87</vt:lpwstr>
  </property>
</Properties>
</file>