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68" r:id="rId5"/>
    <p:sldId id="269" r:id="rId6"/>
    <p:sldId id="260" r:id="rId7"/>
    <p:sldId id="264" r:id="rId8"/>
    <p:sldId id="266" r:id="rId9"/>
    <p:sldId id="258" r:id="rId10"/>
    <p:sldId id="259" r:id="rId11"/>
    <p:sldId id="261" r:id="rId12"/>
    <p:sldId id="267" r:id="rId13"/>
    <p:sldId id="270" r:id="rId14"/>
    <p:sldId id="265" r:id="rId15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8392" autoAdjust="0"/>
  </p:normalViewPr>
  <p:slideViewPr>
    <p:cSldViewPr snapToGrid="0">
      <p:cViewPr varScale="1">
        <p:scale>
          <a:sx n="85" d="100"/>
          <a:sy n="85" d="100"/>
        </p:scale>
        <p:origin x="57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3C65D-2E2C-4283-B1AB-B37C6DD1C3CE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ADAB1-43E1-41F6-96DD-1A613436B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42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dirty="0"/>
              <a:t>This</a:t>
            </a:r>
            <a:r>
              <a:rPr lang="en-US" baseline="0" dirty="0"/>
              <a:t> conditions check list in utilized once the Unit has received notification of upcoming funeral duty status. 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baseline="0" dirty="0"/>
              <a:t>Unit will complete all assigned tasks prior to the start of duties.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ADAB1-43E1-41F6-96DD-1A613436B7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0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funeral Checklist will be Filled out for EVERY</a:t>
            </a:r>
            <a:r>
              <a:rPr lang="en-US" baseline="0" dirty="0"/>
              <a:t> Funeral Received.  This serves as a forcing function for the Team NCOIC and 1SG to ensure that checks at mandatory gates are being met for every funeral.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ADAB1-43E1-41F6-96DD-1A613436B7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ADAB1-43E1-41F6-96DD-1A613436B7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02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check list is in additional to all appropriate checks</a:t>
            </a:r>
            <a:r>
              <a:rPr lang="en-US" baseline="0" dirty="0"/>
              <a:t> made IAW the timeline.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ADAB1-43E1-41F6-96DD-1A613436B7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99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1021132" y="6600216"/>
            <a:ext cx="6553200" cy="1588"/>
          </a:xfrm>
          <a:prstGeom prst="line">
            <a:avLst/>
          </a:prstGeom>
          <a:ln w="28575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1574800" y="6660539"/>
            <a:ext cx="6591300" cy="1588"/>
          </a:xfrm>
          <a:prstGeom prst="line">
            <a:avLst/>
          </a:prstGeom>
          <a:ln w="28575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2"/>
          <p:cNvSpPr txBox="1">
            <a:spLocks/>
          </p:cNvSpPr>
          <p:nvPr userDrawn="1"/>
        </p:nvSpPr>
        <p:spPr bwMode="auto">
          <a:xfrm>
            <a:off x="5791200" y="6727527"/>
            <a:ext cx="1828800" cy="12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ctr">
              <a:defRPr/>
            </a:pPr>
            <a:r>
              <a:rPr lang="en-US" sz="788" b="1" dirty="0">
                <a:solidFill>
                  <a:srgbClr val="006600"/>
                </a:solidFill>
                <a:latin typeface="Arial Bold" pitchFamily="34" charset="0"/>
                <a:cs typeface="Arial Bold" pitchFamily="34" charset="0"/>
              </a:rPr>
              <a:t>UNCLASSIFIED // FOUO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08432" y="777240"/>
            <a:ext cx="6553200" cy="1588"/>
          </a:xfrm>
          <a:prstGeom prst="line">
            <a:avLst/>
          </a:prstGeom>
          <a:ln w="28575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562100" y="837563"/>
            <a:ext cx="6591300" cy="1588"/>
          </a:xfrm>
          <a:prstGeom prst="line">
            <a:avLst/>
          </a:prstGeom>
          <a:ln w="28575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 bwMode="auto">
          <a:xfrm>
            <a:off x="0" y="6643689"/>
            <a:ext cx="5772150" cy="21358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788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2/25  Infantry Brigade Combat Team  –  </a:t>
            </a:r>
            <a:r>
              <a:rPr lang="en-US" sz="788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 Arial"/>
              </a:rPr>
              <a:t>WARRIORS!</a:t>
            </a:r>
          </a:p>
        </p:txBody>
      </p:sp>
    </p:spTree>
    <p:extLst>
      <p:ext uri="{BB962C8B-B14F-4D97-AF65-F5344CB8AC3E}">
        <p14:creationId xmlns:p14="http://schemas.microsoft.com/office/powerpoint/2010/main" val="371615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0C228-5E24-463A-AE78-76D2ABAEE53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6AA11739-BAEE-4D4B-B3B2-65663074A3A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7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913" y="0"/>
            <a:ext cx="7169426" cy="762000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26" y="1298716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94788" y="660022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E70007-CD94-42B2-9726-1A546944681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7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prstClr val="black"/>
              </a:solidFill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prstClr val="black"/>
              </a:solidFill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kern="0">
                <a:solidFill>
                  <a:prstClr val="black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07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1021132" y="6600216"/>
            <a:ext cx="6553200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74801" y="6660540"/>
            <a:ext cx="6591300" cy="1588"/>
          </a:xfrm>
          <a:prstGeom prst="line">
            <a:avLst/>
          </a:prstGeom>
          <a:ln w="28575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08432" y="777240"/>
            <a:ext cx="6553200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62101" y="837564"/>
            <a:ext cx="6591300" cy="1588"/>
          </a:xfrm>
          <a:prstGeom prst="line">
            <a:avLst/>
          </a:prstGeom>
          <a:ln w="28575"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2"/>
          <p:cNvSpPr txBox="1">
            <a:spLocks/>
          </p:cNvSpPr>
          <p:nvPr/>
        </p:nvSpPr>
        <p:spPr bwMode="auto">
          <a:xfrm>
            <a:off x="6864078" y="6716495"/>
            <a:ext cx="1828800" cy="12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88" b="1" dirty="0">
                <a:solidFill>
                  <a:srgbClr val="006600"/>
                </a:solidFill>
                <a:latin typeface="Arial Bold" pitchFamily="34" charset="0"/>
                <a:cs typeface="Arial Bold" pitchFamily="34" charset="0"/>
              </a:rPr>
              <a:t>UNCLASSIFIED // FOUO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549192" y="6667153"/>
            <a:ext cx="1708768" cy="2199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788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 CORPS – </a:t>
            </a:r>
            <a:r>
              <a:rPr lang="en-US" sz="788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Courage!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763000" y="6581007"/>
            <a:ext cx="381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1411760-0E44-4B59-86BE-CD5F6962829C}" type="slidenum">
              <a:rPr lang="en-US" sz="9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/>
              <a:t>‹#›</a:t>
            </a:fld>
            <a:endParaRPr lang="en-US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3494788" y="66002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57DDF-9996-406D-A4D4-CE0642D5CA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920BD4-BE7E-03AA-32A6-3D9ED2D18DD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990599" cy="86583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94A7245-136E-1BC3-E01E-674B5813575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277224" y="0"/>
            <a:ext cx="8667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1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 flipH="1">
            <a:off x="4472662" y="2289872"/>
            <a:ext cx="5449" cy="1898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05000" y="323850"/>
            <a:ext cx="5937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 Arial"/>
              </a:rPr>
              <a:t>Funeral Mission Flow Chart</a:t>
            </a:r>
          </a:p>
        </p:txBody>
      </p:sp>
      <p:sp>
        <p:nvSpPr>
          <p:cNvPr id="2" name="Rectangle 1"/>
          <p:cNvSpPr/>
          <p:nvPr/>
        </p:nvSpPr>
        <p:spPr>
          <a:xfrm>
            <a:off x="3670891" y="1814825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RECEIVES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670891" y="2526949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COMPANY 1SG</a:t>
            </a:r>
          </a:p>
        </p:txBody>
      </p:sp>
      <p:sp>
        <p:nvSpPr>
          <p:cNvPr id="7" name="Rectangle 6"/>
          <p:cNvSpPr/>
          <p:nvPr/>
        </p:nvSpPr>
        <p:spPr>
          <a:xfrm>
            <a:off x="5833382" y="4502317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FUNERAL SITE/DIRECTOR CONTACTED / DETAILS CONFIRMED</a:t>
            </a:r>
          </a:p>
        </p:txBody>
      </p:sp>
      <p:sp>
        <p:nvSpPr>
          <p:cNvPr id="9" name="Rectangle 8"/>
          <p:cNvSpPr/>
          <p:nvPr/>
        </p:nvSpPr>
        <p:spPr>
          <a:xfrm>
            <a:off x="3670891" y="3239074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NCOIC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70891" y="3901656"/>
            <a:ext cx="1608992" cy="5187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CONDITIONS CHECK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RANK:SGM / MAJ &amp; ABOVE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Military Chaplain Required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Date/Time Conflict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54072" y="4502317"/>
            <a:ext cx="77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93727" y="4506833"/>
            <a:ext cx="77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 flipH="1">
            <a:off x="2976298" y="2786322"/>
            <a:ext cx="583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2970850" y="2788579"/>
            <a:ext cx="5449" cy="1898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 flipH="1">
            <a:off x="2970851" y="4686983"/>
            <a:ext cx="583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 rot="16200000">
            <a:off x="1732027" y="2693951"/>
            <a:ext cx="1608992" cy="5187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Submit BN Assistance Request Through Co 1SG to BN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0800000" flipH="1">
            <a:off x="2970851" y="1949925"/>
            <a:ext cx="583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970850" y="1949926"/>
            <a:ext cx="1" cy="678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 flipH="1">
            <a:off x="2970851" y="2628280"/>
            <a:ext cx="583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45332" y="2289872"/>
            <a:ext cx="276095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All WITHIN FIRST 24 HRS OF MISSIONS RECEIPT 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10800000" flipH="1">
            <a:off x="5162111" y="4686983"/>
            <a:ext cx="58322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911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>
                <a:latin typeface=" Arial"/>
              </a:rPr>
              <a:t>Flight Conditions Check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671732"/>
              </p:ext>
            </p:extLst>
          </p:nvPr>
        </p:nvGraphicFramePr>
        <p:xfrm>
          <a:off x="-1" y="866883"/>
          <a:ext cx="9143999" cy="5769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1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6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6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13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NCOIC 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19">
                <a:tc>
                  <a:txBody>
                    <a:bodyPr/>
                    <a:lstStyle/>
                    <a:p>
                      <a:r>
                        <a:rPr lang="en-US" sz="950" dirty="0"/>
                        <a:t>Contact</a:t>
                      </a:r>
                      <a:r>
                        <a:rPr lang="en-US" sz="950" baseline="0" dirty="0"/>
                        <a:t> Carrier and remind of Military funeral (Weapons and Ammo to be flown)</a:t>
                      </a:r>
                      <a:endParaRPr lang="en-US" sz="9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30">
                <a:tc>
                  <a:txBody>
                    <a:bodyPr/>
                    <a:lstStyle/>
                    <a:p>
                      <a:r>
                        <a:rPr lang="en-US" sz="950" dirty="0"/>
                        <a:t>Arrive 5 Hours Prior</a:t>
                      </a:r>
                      <a:r>
                        <a:rPr lang="en-US" sz="950" baseline="0" dirty="0"/>
                        <a:t> at Company Area </a:t>
                      </a:r>
                      <a:r>
                        <a:rPr lang="en-US" sz="950" b="1" i="1" u="sng" baseline="0" dirty="0"/>
                        <a:t>(Uniform is Business Casual)</a:t>
                      </a:r>
                      <a:endParaRPr lang="en-US" sz="950" b="1" i="1" u="sng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7712">
                <a:tc>
                  <a:txBody>
                    <a:bodyPr/>
                    <a:lstStyle/>
                    <a:p>
                      <a:r>
                        <a:rPr lang="en-US" sz="950" dirty="0"/>
                        <a:t>Equipment</a:t>
                      </a:r>
                      <a:r>
                        <a:rPr lang="en-US" sz="950" baseline="0" dirty="0"/>
                        <a:t> Inspection</a:t>
                      </a:r>
                      <a:endParaRPr lang="en-US" sz="95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X7 Weapons (loaded in to Weapons Box)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X7 Magazines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X1 Bugle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X1 TMP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TMP</a:t>
                      </a:r>
                      <a:r>
                        <a:rPr lang="en-US" sz="950" baseline="0" dirty="0"/>
                        <a:t> License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950" baseline="0" dirty="0"/>
                        <a:t>x</a:t>
                      </a:r>
                      <a:r>
                        <a:rPr lang="en-US" sz="950" dirty="0"/>
                        <a:t>3 Spent Casings</a:t>
                      </a:r>
                      <a:r>
                        <a:rPr lang="en-US" sz="950" baseline="0" dirty="0"/>
                        <a:t> inspected properly shined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950" dirty="0"/>
                        <a:t>Obtain 21 Blank</a:t>
                      </a:r>
                      <a:r>
                        <a:rPr lang="en-US" sz="950" baseline="0" dirty="0"/>
                        <a:t> Rounds – (sealed in ammo Box)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950" baseline="0" dirty="0"/>
                        <a:t>All 1610s Verified (additional copy with NCOIC)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950" baseline="0" dirty="0"/>
                        <a:t>Full ASU (CARRIED)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Beret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Belt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Socks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Shoes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Tie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T-Shirt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dirty="0"/>
                        <a:t>White Shirt</a:t>
                      </a:r>
                      <a:r>
                        <a:rPr lang="en-US" sz="950" baseline="0" dirty="0"/>
                        <a:t>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baseline="0" dirty="0"/>
                        <a:t>Jacket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baseline="0" dirty="0"/>
                        <a:t>Pants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950" baseline="0" dirty="0"/>
                        <a:t>Awards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950" baseline="0" dirty="0"/>
                        <a:t>X1 Bugle </a:t>
                      </a:r>
                      <a:r>
                        <a:rPr lang="en-US" sz="950" dirty="0"/>
                        <a:t>(operational</a:t>
                      </a:r>
                      <a:r>
                        <a:rPr lang="en-US" sz="950" baseline="0" dirty="0"/>
                        <a:t> with additional set of batteries)</a:t>
                      </a:r>
                      <a:endParaRPr lang="en-US" sz="9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19">
                <a:tc>
                  <a:txBody>
                    <a:bodyPr/>
                    <a:lstStyle/>
                    <a:p>
                      <a:r>
                        <a:rPr lang="en-US" sz="950" dirty="0"/>
                        <a:t>Ensure Tickets Are present</a:t>
                      </a:r>
                      <a:endParaRPr lang="en-US" sz="95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5735">
                <a:tc>
                  <a:txBody>
                    <a:bodyPr/>
                    <a:lstStyle/>
                    <a:p>
                      <a:r>
                        <a:rPr lang="en-US" sz="950" dirty="0"/>
                        <a:t>Arrive 3 Hours Prior</a:t>
                      </a:r>
                      <a:r>
                        <a:rPr lang="en-US" sz="950" baseline="0" dirty="0"/>
                        <a:t> at Airport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9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Check-in weapons box and send a two-soldier guard detail to ensure the box is loaded onto the plane.  The detail remains with the weapons until the cargo hold is secured.</a:t>
                      </a:r>
                      <a:endParaRPr lang="en-US" sz="950" baseline="0" dirty="0"/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OIC/NCOIC must notify the crew of the two-man guard detail.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OIC/NCOIC ensures that the two-man guard detail boards the plane.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OIC/NCOIC informs the crew that the guard detail must be the first to deplane upon arrival.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Arrival at destination.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Weapons detail deplanes and secures weapons box ensuring that box has not been tampered with.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Remainder of detail deplanes and meets the weapons detail at the baggage claim.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950" dirty="0"/>
                        <a:t>Ensure nobody left anything on the plane.</a:t>
                      </a:r>
                    </a:p>
                    <a:p>
                      <a:endParaRPr lang="en-US" sz="95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59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2385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 Arial"/>
              </a:rPr>
              <a:t>Post Funeral Conditions Check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21887"/>
              </p:ext>
            </p:extLst>
          </p:nvPr>
        </p:nvGraphicFramePr>
        <p:xfrm>
          <a:off x="112602" y="1010813"/>
          <a:ext cx="8697290" cy="3384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4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4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8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NCOIC</a:t>
                      </a:r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Personal Accountability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Equipment accountability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Bugle </a:t>
                      </a:r>
                      <a:r>
                        <a:rPr lang="en-US" sz="1200" dirty="0"/>
                        <a:t>(operational</a:t>
                      </a:r>
                      <a:r>
                        <a:rPr lang="en-US" sz="1200" baseline="0" dirty="0"/>
                        <a:t> with additional set of batteries)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Rifles x7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TMP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TMP Cleaned and Filled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Rifles</a:t>
                      </a:r>
                      <a:r>
                        <a:rPr lang="en-US" sz="1200" baseline="0" dirty="0"/>
                        <a:t> Cleaned PMCS / Turned 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Bugle PMCS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049">
                <a:tc>
                  <a:txBody>
                    <a:bodyPr/>
                    <a:lstStyle/>
                    <a:p>
                      <a:r>
                        <a:rPr lang="en-US" sz="1200" dirty="0"/>
                        <a:t>Uniforms Inspected – Cleaned / Dry</a:t>
                      </a:r>
                      <a:r>
                        <a:rPr lang="en-US" sz="1200" baseline="0" dirty="0"/>
                        <a:t> Cleaned </a:t>
                      </a:r>
                      <a:r>
                        <a:rPr lang="en-US" sz="1200" dirty="0"/>
                        <a:t>as needed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049">
                <a:tc>
                  <a:txBody>
                    <a:bodyPr/>
                    <a:lstStyle/>
                    <a:p>
                      <a:r>
                        <a:rPr lang="en-US" sz="1200" b="1" i="1" u="sng" dirty="0"/>
                        <a:t>Close all DTS Vouchers within 5  Days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81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2385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 Arial"/>
              </a:rPr>
              <a:t>Phone Roster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712455" y="914281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CMA</a:t>
            </a:r>
          </a:p>
          <a:p>
            <a:pPr algn="ctr"/>
            <a:r>
              <a:rPr lang="en-US" dirty="0"/>
              <a:t>808-655-5261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712455" y="1626405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OPS SGM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744660" y="2338530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 1SG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74642" y="2338530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 1SG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04624" y="2338530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CO 1SG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14678" y="2338530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 1SG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316902" y="2338530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 1SG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44423" y="3050654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NCOIC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96310" y="3687081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Team Member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96310" y="3057122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TEAM NCOIC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14441" y="3050654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NCOIC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316665" y="3050654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NCOIC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316665" y="376277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316665" y="408367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316665" y="440457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316665" y="4725469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316665" y="5090691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316665" y="541158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316665" y="573248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8" name="Rectangle 47"/>
          <p:cNvSpPr/>
          <p:nvPr/>
        </p:nvSpPr>
        <p:spPr>
          <a:xfrm>
            <a:off x="7316665" y="605338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5514441" y="376277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514441" y="408367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514441" y="440457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514441" y="4725469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514441" y="5090691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514441" y="541158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514441" y="573248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6" name="Rectangle 55"/>
          <p:cNvSpPr/>
          <p:nvPr/>
        </p:nvSpPr>
        <p:spPr>
          <a:xfrm>
            <a:off x="5514441" y="605338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744423" y="3050654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NCOIC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744423" y="376277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44423" y="408367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1" name="Rectangle 60"/>
          <p:cNvSpPr/>
          <p:nvPr/>
        </p:nvSpPr>
        <p:spPr>
          <a:xfrm>
            <a:off x="3744423" y="440457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744423" y="4725469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744423" y="5090691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744423" y="541158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744423" y="573248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744423" y="605338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942199" y="376277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8" name="Rectangle 67"/>
          <p:cNvSpPr/>
          <p:nvPr/>
        </p:nvSpPr>
        <p:spPr>
          <a:xfrm>
            <a:off x="1942199" y="408367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942199" y="440457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942199" y="4725469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942199" y="5090691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942199" y="5411588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42199" y="5732485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942199" y="6053382"/>
            <a:ext cx="1608992" cy="255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Member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96310" y="4320268"/>
            <a:ext cx="1608992" cy="423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Team Member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8365" y="4847048"/>
            <a:ext cx="1608992" cy="487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Team Member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96310" y="5411588"/>
            <a:ext cx="1608992" cy="4959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Team Member</a:t>
            </a:r>
          </a:p>
        </p:txBody>
      </p:sp>
      <p:sp>
        <p:nvSpPr>
          <p:cNvPr id="82" name="Rectangle 81"/>
          <p:cNvSpPr/>
          <p:nvPr/>
        </p:nvSpPr>
        <p:spPr>
          <a:xfrm>
            <a:off x="196310" y="6002006"/>
            <a:ext cx="1608992" cy="420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Team Member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514441" y="1605447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Chaplain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42199" y="3050654"/>
            <a:ext cx="1608992" cy="518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TEAM NCOIC</a:t>
            </a:r>
          </a:p>
        </p:txBody>
      </p:sp>
    </p:spTree>
    <p:extLst>
      <p:ext uri="{BB962C8B-B14F-4D97-AF65-F5344CB8AC3E}">
        <p14:creationId xmlns:p14="http://schemas.microsoft.com/office/powerpoint/2010/main" val="405029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2324" y="323850"/>
            <a:ext cx="7367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 Arial"/>
              </a:rPr>
              <a:t>Funeral Duty Assumption Conditions Check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338940"/>
              </p:ext>
            </p:extLst>
          </p:nvPr>
        </p:nvGraphicFramePr>
        <p:xfrm>
          <a:off x="112601" y="1010813"/>
          <a:ext cx="8433521" cy="531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1SG</a:t>
                      </a:r>
                      <a:endParaRPr lang="en-US" sz="1200" baseline="0" dirty="0"/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9 man  Teams</a:t>
                      </a:r>
                      <a:r>
                        <a:rPr lang="en-US" sz="1200" baseline="0" dirty="0"/>
                        <a:t> Certified by CSM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3 man</a:t>
                      </a:r>
                      <a:r>
                        <a:rPr lang="en-US" sz="1200" baseline="0" dirty="0"/>
                        <a:t> Teams Certified by CSM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CSM</a:t>
                      </a:r>
                      <a:r>
                        <a:rPr lang="en-US" sz="1200" baseline="0" dirty="0"/>
                        <a:t> Certification Memo compete (Names off all APPROVED funeral detail Soldiers) and sent to CMA Office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DA 4187 Meal Voucher Complete</a:t>
                      </a:r>
                      <a:r>
                        <a:rPr lang="en-US" sz="1200" baseline="0" dirty="0"/>
                        <a:t> w/ S1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X</a:t>
                      </a:r>
                      <a:r>
                        <a:rPr lang="en-US" sz="1200" baseline="0" dirty="0"/>
                        <a:t>2 TMP Licenses Confirmed within Team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Uniforms</a:t>
                      </a:r>
                      <a:r>
                        <a:rPr lang="en-US" sz="1200" baseline="0" dirty="0"/>
                        <a:t> Inspected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b="1" i="1" u="sng" dirty="0"/>
                        <a:t>Soldier</a:t>
                      </a:r>
                      <a:r>
                        <a:rPr lang="en-US" sz="1200" b="1" i="1" u="sng" baseline="0" dirty="0"/>
                        <a:t> has GTC – Active and Functioning (or create a centrally billed memo for possible funeral travel)</a:t>
                      </a:r>
                      <a:endParaRPr lang="en-US" sz="1200" b="1" i="1" u="sng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DA 4856</a:t>
                      </a:r>
                      <a:r>
                        <a:rPr lang="en-US" sz="1200" baseline="0" dirty="0"/>
                        <a:t> Complete from Funeral NCOIC outlining duties/responsibilities/expectations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ON-GOING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Soldiers Instructed to maintain all Uniform Care receipts for</a:t>
                      </a:r>
                      <a:r>
                        <a:rPr lang="en-US" sz="1200" baseline="0" dirty="0"/>
                        <a:t> Vouchers after Duty is complete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Ensure link up</a:t>
                      </a:r>
                      <a:r>
                        <a:rPr lang="en-US" sz="1200" baseline="0" dirty="0"/>
                        <a:t> NLT 1 week prior to assumption of Duties with current Funeral Team</a:t>
                      </a:r>
                    </a:p>
                    <a:p>
                      <a:pPr marL="514350" lvl="1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Receive AAR comments</a:t>
                      </a:r>
                    </a:p>
                    <a:p>
                      <a:pPr marL="514350" lvl="1" indent="-1714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Coordinate Equipment hand off (TMPs / Bugles)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Funeral</a:t>
                      </a:r>
                      <a:r>
                        <a:rPr lang="en-US" sz="1200" baseline="0" dirty="0"/>
                        <a:t> Team Training plan completed and published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All Funeral Teams will rehearse daily prior to and after block leave on both 9 &amp; 3 man funerals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ON-GOING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08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FUNERAL #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COMPANY</a:t>
            </a:r>
          </a:p>
          <a:p>
            <a:r>
              <a:rPr lang="en-US" dirty="0"/>
              <a:t>NCOIC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3250-59E7-4872-A6C1-DDD88595F5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11739-BAEE-4D4B-B3B2-65663074A3A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7253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 Arial"/>
              </a:rPr>
              <a:t>FUNERAL CONDITIONS CHECK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677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2385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 Arial"/>
              </a:rPr>
              <a:t>Funeral Received Conditions Check (within 24 </a:t>
            </a:r>
            <a:r>
              <a:rPr lang="en-US" sz="2400" dirty="0" err="1">
                <a:latin typeface=" Arial"/>
              </a:rPr>
              <a:t>Hrs</a:t>
            </a:r>
            <a:r>
              <a:rPr lang="en-US" sz="2400" dirty="0">
                <a:latin typeface=" Arial"/>
              </a:rPr>
              <a:t>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900206"/>
              </p:ext>
            </p:extLst>
          </p:nvPr>
        </p:nvGraphicFramePr>
        <p:xfrm>
          <a:off x="112601" y="1010813"/>
          <a:ext cx="8433521" cy="5544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NCOIC</a:t>
                      </a:r>
                      <a:endParaRPr lang="en-US" sz="1200" baseline="0" dirty="0"/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NCOIC Check With CMA Office To Complete Required Questionnaire</a:t>
                      </a:r>
                      <a:r>
                        <a:rPr lang="en-US" sz="1200" baseline="0" dirty="0"/>
                        <a:t> Before Services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Confirm</a:t>
                      </a:r>
                      <a:r>
                        <a:rPr lang="en-US" sz="1200" baseline="0" dirty="0"/>
                        <a:t> Rank of Deceased – </a:t>
                      </a:r>
                    </a:p>
                    <a:p>
                      <a:r>
                        <a:rPr lang="en-US" sz="1200" baseline="0" dirty="0"/>
                        <a:t>Enlisted: SGM or above : Request Assistance from BN</a:t>
                      </a:r>
                    </a:p>
                    <a:p>
                      <a:endParaRPr lang="en-US" sz="1200" baseline="0" dirty="0"/>
                    </a:p>
                    <a:p>
                      <a:r>
                        <a:rPr lang="en-US" sz="1200" baseline="0" dirty="0"/>
                        <a:t>Officer: MAJ or above: Request Assistance from BN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Confirm</a:t>
                      </a:r>
                      <a:r>
                        <a:rPr lang="en-US" sz="1200" baseline="0" dirty="0"/>
                        <a:t> if Military Chaplain Required-</a:t>
                      </a:r>
                    </a:p>
                    <a:p>
                      <a:r>
                        <a:rPr lang="en-US" sz="1200" baseline="0" dirty="0"/>
                        <a:t>If so Request Assistance from BN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Confirm Location Of Funeral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Confirm Point Of Contact</a:t>
                      </a:r>
                      <a:r>
                        <a:rPr lang="en-US" sz="1200" baseline="0" dirty="0"/>
                        <a:t> At Site Of </a:t>
                      </a:r>
                      <a:r>
                        <a:rPr lang="en-US" sz="1200" baseline="0"/>
                        <a:t>Services /Annotate </a:t>
                      </a:r>
                      <a:r>
                        <a:rPr lang="en-US" sz="1200" baseline="0" dirty="0"/>
                        <a:t>N</a:t>
                      </a:r>
                      <a:r>
                        <a:rPr lang="en-US" sz="1200" baseline="0"/>
                        <a:t>ame, Number</a:t>
                      </a:r>
                      <a:r>
                        <a:rPr lang="en-US" sz="1200" baseline="0" dirty="0"/>
                        <a:t>, </a:t>
                      </a:r>
                      <a:r>
                        <a:rPr lang="en-US" sz="1200" baseline="0"/>
                        <a:t>and Time of Receipt from Funeral </a:t>
                      </a:r>
                      <a:r>
                        <a:rPr lang="en-US" sz="1200" baseline="0" dirty="0"/>
                        <a:t>D</a:t>
                      </a:r>
                      <a:r>
                        <a:rPr lang="en-US" sz="1200" baseline="0"/>
                        <a:t>irector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Provide NCOIC</a:t>
                      </a:r>
                      <a:r>
                        <a:rPr lang="en-US" sz="1200" baseline="0" dirty="0"/>
                        <a:t> Contact Info To Funeral Director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Print Strip Map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Organize</a:t>
                      </a:r>
                      <a:r>
                        <a:rPr lang="en-US" sz="1200" baseline="0" dirty="0"/>
                        <a:t> Detail as Needed by funeral type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r>
                        <a:rPr lang="en-US" sz="1200" dirty="0"/>
                        <a:t>Plan Rehearsals (Daily)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181">
                <a:tc>
                  <a:txBody>
                    <a:bodyPr/>
                    <a:lstStyle/>
                    <a:p>
                      <a:r>
                        <a:rPr lang="en-US" sz="1200" b="1" i="1" u="sng" dirty="0"/>
                        <a:t>DTS</a:t>
                      </a:r>
                      <a:r>
                        <a:rPr lang="en-US" sz="1200" b="1" i="1" u="sng" baseline="0" dirty="0"/>
                        <a:t> Authorization Created if Travel is required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Rental car (or cars) will need to be authorized through DTS and the soldier responsible needs to maintain all receipts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DTS needs to state that weapons are authorized to be flown for government requirement</a:t>
                      </a:r>
                      <a:endParaRPr lang="en-US" sz="1200" b="1" i="1" u="sng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888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23850"/>
            <a:ext cx="5937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 Arial"/>
              </a:rPr>
              <a:t>Funeral 72hr Conditions Check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5162"/>
              </p:ext>
            </p:extLst>
          </p:nvPr>
        </p:nvGraphicFramePr>
        <p:xfrm>
          <a:off x="68213" y="891540"/>
          <a:ext cx="9075787" cy="573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1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NCOIC </a:t>
                      </a:r>
                      <a:endParaRPr lang="en-US" sz="1200" baseline="0" dirty="0"/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Hanger Uniform Inspection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Beret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Belt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Socks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Shoes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Tie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T-Shirt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White Shirt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Jacket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Pants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Awards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Coordinate with Armorer for Weapons</a:t>
                      </a:r>
                      <a:r>
                        <a:rPr lang="en-US" sz="1200" baseline="0" dirty="0"/>
                        <a:t> issue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Obtain 3 Spent Casings</a:t>
                      </a:r>
                      <a:r>
                        <a:rPr lang="en-US" sz="1200" baseline="0" dirty="0"/>
                        <a:t> and ensure they are properly shined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Obtain 21 Blank</a:t>
                      </a:r>
                      <a:r>
                        <a:rPr lang="en-US" sz="1200" baseline="0" dirty="0"/>
                        <a:t> Rounds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PMCS Weapons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Inspect Magazines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PMCS Bugle (operational</a:t>
                      </a:r>
                      <a:r>
                        <a:rPr lang="en-US" sz="1200" baseline="0" dirty="0"/>
                        <a:t> with additional set of batteries)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Rehearsals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Pallbearers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Flag</a:t>
                      </a:r>
                      <a:r>
                        <a:rPr lang="en-US" sz="1200" baseline="0" dirty="0"/>
                        <a:t> Folding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Weapon MVMTS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Facing MVMTS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Flag Presentation to Family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Weapon Firing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baseline="0" dirty="0"/>
                        <a:t>Bugle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89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23850"/>
            <a:ext cx="5937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 Arial"/>
              </a:rPr>
              <a:t>Funeral 48hr Conditions Check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620891"/>
              </p:ext>
            </p:extLst>
          </p:nvPr>
        </p:nvGraphicFramePr>
        <p:xfrm>
          <a:off x="112602" y="1010813"/>
          <a:ext cx="8635744" cy="511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8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9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NCOIC</a:t>
                      </a:r>
                      <a:endParaRPr lang="en-US" sz="1200" baseline="0" dirty="0"/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dirty="0"/>
                        <a:t>PMCS TMP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dirty="0"/>
                        <a:t>Rehearsals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dirty="0"/>
                        <a:t>Pallbearers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dirty="0"/>
                        <a:t>Flag</a:t>
                      </a:r>
                      <a:r>
                        <a:rPr lang="en-US" baseline="0" dirty="0"/>
                        <a:t> Folding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aseline="0" dirty="0"/>
                        <a:t>Weapon MVMTS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aseline="0" dirty="0"/>
                        <a:t>Facing MVMTS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aseline="0" dirty="0"/>
                        <a:t>Flag Presentation to Family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aseline="0" dirty="0"/>
                        <a:t>Weapon Firing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baseline="0" dirty="0"/>
                        <a:t>Bugle</a:t>
                      </a:r>
                      <a:endParaRPr lang="en-US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dirty="0"/>
                        <a:t>Physical Recon</a:t>
                      </a:r>
                      <a:r>
                        <a:rPr lang="en-US" baseline="0" dirty="0"/>
                        <a:t> of Route to Services (Think added traffic considerations)</a:t>
                      </a:r>
                      <a:endParaRPr lang="en-US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dirty="0"/>
                        <a:t>Location of</a:t>
                      </a:r>
                      <a:r>
                        <a:rPr lang="en-US" baseline="0" dirty="0"/>
                        <a:t> Funeral Site and Director Office</a:t>
                      </a:r>
                      <a:endParaRPr lang="en-US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Check</a:t>
                      </a:r>
                      <a:r>
                        <a:rPr lang="en-US" sz="1400" baseline="0" dirty="0"/>
                        <a:t> with funeral</a:t>
                      </a:r>
                      <a:r>
                        <a:rPr lang="en-US" sz="1400" dirty="0"/>
                        <a:t> Point Of Contact</a:t>
                      </a:r>
                      <a:r>
                        <a:rPr lang="en-US" sz="1400" baseline="0" dirty="0"/>
                        <a:t> At Site Of Services </a:t>
                      </a:r>
                      <a:r>
                        <a:rPr lang="en-US" sz="1350" baseline="0" dirty="0"/>
                        <a:t>– Ensure no changes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DTS Approved</a:t>
                      </a:r>
                      <a:r>
                        <a:rPr lang="en-US" b="1" i="1" u="sng" baseline="0" dirty="0"/>
                        <a:t> / </a:t>
                      </a:r>
                      <a:r>
                        <a:rPr lang="en-US" b="1" i="1" u="sng" dirty="0"/>
                        <a:t>Complete if</a:t>
                      </a:r>
                      <a:r>
                        <a:rPr lang="en-US" b="1" i="1" u="sng" baseline="0" dirty="0"/>
                        <a:t> the Funeral is at a location requiring the team to fly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Rental car (or cars) will need to be authorized through DTS and the soldier responsible needs to maintain all receipts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3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1610 from DTS needs to state that weapons are authorized to be flown for government requirement</a:t>
                      </a:r>
                      <a:endParaRPr lang="en-US" b="1" i="1" u="sng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68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23850"/>
            <a:ext cx="5937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 Arial"/>
              </a:rPr>
              <a:t>Funeral 24hr Conditions Check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584807"/>
              </p:ext>
            </p:extLst>
          </p:nvPr>
        </p:nvGraphicFramePr>
        <p:xfrm>
          <a:off x="0" y="937550"/>
          <a:ext cx="9143999" cy="5767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9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97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1SG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46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PMCS TMP </a:t>
                      </a:r>
                      <a:r>
                        <a:rPr lang="en-US" sz="1000" baseline="0" dirty="0"/>
                        <a:t>(Fuel Filled)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4606">
                <a:tc>
                  <a:txBody>
                    <a:bodyPr/>
                    <a:lstStyle/>
                    <a:p>
                      <a:r>
                        <a:rPr lang="en-US" sz="1000" dirty="0"/>
                        <a:t>Rehearsals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dirty="0"/>
                        <a:t>Pallbearers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dirty="0"/>
                        <a:t>Flag</a:t>
                      </a:r>
                      <a:r>
                        <a:rPr lang="en-US" sz="1000" baseline="0" dirty="0"/>
                        <a:t> Folding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baseline="0" dirty="0"/>
                        <a:t>Weapon MVMTS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baseline="0" dirty="0"/>
                        <a:t>Facing MVMTS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baseline="0" dirty="0"/>
                        <a:t>Flag Presentation to Family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baseline="0" dirty="0"/>
                        <a:t>Weapon Firing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000" baseline="0" dirty="0"/>
                        <a:t>Bugle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94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Contact Point Of Contact</a:t>
                      </a:r>
                      <a:r>
                        <a:rPr lang="en-US" sz="1000" baseline="0" dirty="0"/>
                        <a:t> At Site Of Services – Ensure no changes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7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3 Spent Casings</a:t>
                      </a:r>
                      <a:r>
                        <a:rPr lang="en-US" sz="1000" baseline="0" dirty="0"/>
                        <a:t> inspected that they are properly shined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77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Obtain 21 Blank</a:t>
                      </a:r>
                      <a:r>
                        <a:rPr lang="en-US" sz="1000" baseline="0"/>
                        <a:t> Rounds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Weapons</a:t>
                      </a:r>
                      <a:r>
                        <a:rPr lang="en-US" sz="1000" baseline="0" dirty="0"/>
                        <a:t> / Magazines inspected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000" dirty="0"/>
                        <a:t>Worn ASUs inspected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Beret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Belt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Socks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Shoes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Tie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T-Shirt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dirty="0"/>
                        <a:t>White Shirt</a:t>
                      </a:r>
                      <a:r>
                        <a:rPr lang="en-US" sz="1000" baseline="0" dirty="0"/>
                        <a:t>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aseline="0" dirty="0"/>
                        <a:t>Jacket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aseline="0" dirty="0"/>
                        <a:t>Pants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aseline="0" dirty="0"/>
                        <a:t>Awards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Bugle Inspected (operational</a:t>
                      </a:r>
                      <a:r>
                        <a:rPr lang="en-US" sz="1000" baseline="0" dirty="0"/>
                        <a:t> with additional set of batteries)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Strip Map</a:t>
                      </a:r>
                      <a:r>
                        <a:rPr lang="en-US" sz="1000" baseline="0" dirty="0"/>
                        <a:t> / Route Guidance Inspected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000" b="1" i="1" u="sng" dirty="0"/>
                        <a:t>1610</a:t>
                      </a:r>
                      <a:r>
                        <a:rPr lang="en-US" sz="1000" b="1" i="1" u="sng" baseline="0" dirty="0"/>
                        <a:t>s generated and printed from DTS if the funeral requires the Team to Fly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 state that weapons are authorized to be flown for government requirement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000" b="0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 include rental authorized</a:t>
                      </a:r>
                      <a:endParaRPr lang="en-US" sz="1000" b="0" i="0" u="none" dirty="0"/>
                    </a:p>
                    <a:p>
                      <a:endParaRPr lang="en-US" sz="1000" b="1" i="1" u="sng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19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23850"/>
            <a:ext cx="5937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 Arial"/>
              </a:rPr>
              <a:t>Funeral Execution Day Conditions Check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3646"/>
              </p:ext>
            </p:extLst>
          </p:nvPr>
        </p:nvGraphicFramePr>
        <p:xfrm>
          <a:off x="103810" y="870136"/>
          <a:ext cx="8697290" cy="591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2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6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STATUS</a:t>
                      </a:r>
                      <a:r>
                        <a:rPr lang="en-US" sz="1200" baseline="0" dirty="0"/>
                        <a:t> /REMARKS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/>
                        <a:t>NCOIC </a:t>
                      </a:r>
                    </a:p>
                    <a:p>
                      <a:pPr algn="ctr"/>
                      <a:r>
                        <a:rPr lang="en-US" sz="1200" baseline="0" dirty="0"/>
                        <a:t>Print/Sign/Date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Team Accounted for 4hrs Prior</a:t>
                      </a:r>
                      <a:r>
                        <a:rPr lang="en-US" sz="1200" baseline="0" dirty="0"/>
                        <a:t> to Funeral at Co COF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1092">
                <a:tc>
                  <a:txBody>
                    <a:bodyPr/>
                    <a:lstStyle/>
                    <a:p>
                      <a:r>
                        <a:rPr lang="en-US" sz="1200" dirty="0"/>
                        <a:t>Equipment</a:t>
                      </a:r>
                      <a:r>
                        <a:rPr lang="en-US" sz="1200" baseline="0" dirty="0"/>
                        <a:t> Inspection</a:t>
                      </a:r>
                      <a:endParaRPr lang="en-US" sz="12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X7 Weapons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X7 Magazines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X1 Bugle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X1 TMP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/>
                        <a:t>TMP</a:t>
                      </a:r>
                      <a:r>
                        <a:rPr lang="en-US" sz="1200" baseline="0" dirty="0"/>
                        <a:t> License 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x</a:t>
                      </a:r>
                      <a:r>
                        <a:rPr lang="en-US" sz="1200" dirty="0"/>
                        <a:t>3 Spent Casings</a:t>
                      </a:r>
                      <a:r>
                        <a:rPr lang="en-US" sz="1200" baseline="0" dirty="0"/>
                        <a:t> inspected properly shined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Full ASU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Beret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Belt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Socks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Shoes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Tie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T-Shirt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dirty="0"/>
                        <a:t>White Shirt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aseline="0" dirty="0"/>
                        <a:t>Jacket 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aseline="0" dirty="0"/>
                        <a:t>Pants</a:t>
                      </a:r>
                    </a:p>
                    <a:p>
                      <a:pPr marL="628650" marR="0" lvl="1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200" baseline="0" dirty="0"/>
                        <a:t>Awards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baseline="0" dirty="0"/>
                        <a:t>X1 Bugle </a:t>
                      </a:r>
                      <a:r>
                        <a:rPr lang="en-US" sz="1200" dirty="0"/>
                        <a:t>(operational</a:t>
                      </a:r>
                      <a:r>
                        <a:rPr lang="en-US" sz="1200" baseline="0" dirty="0"/>
                        <a:t> with additional set of batteries)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US" sz="1200" dirty="0"/>
                        <a:t>Obtain 21 Blank</a:t>
                      </a:r>
                      <a:r>
                        <a:rPr lang="en-US" sz="1200" baseline="0" dirty="0"/>
                        <a:t> Rounds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Strip Map</a:t>
                      </a:r>
                      <a:r>
                        <a:rPr lang="en-US" sz="1200" baseline="0" dirty="0"/>
                        <a:t> / Route Guidance Inspected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Arrive</a:t>
                      </a:r>
                      <a:r>
                        <a:rPr lang="en-US" sz="1200" baseline="0" dirty="0"/>
                        <a:t> at Funeral Site NLT 2 HRs Prior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Link-Up</a:t>
                      </a:r>
                      <a:r>
                        <a:rPr lang="en-US" sz="1200" baseline="0" dirty="0"/>
                        <a:t> with Funeral Director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Execute On-Site</a:t>
                      </a:r>
                      <a:r>
                        <a:rPr lang="en-US" sz="1200" baseline="0" dirty="0"/>
                        <a:t> Rehearsals 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30">
                <a:tc>
                  <a:txBody>
                    <a:bodyPr/>
                    <a:lstStyle/>
                    <a:p>
                      <a:r>
                        <a:rPr lang="en-US" sz="1200" dirty="0"/>
                        <a:t>Standing ready to receive</a:t>
                      </a:r>
                      <a:r>
                        <a:rPr lang="en-US" sz="1200" baseline="0" dirty="0"/>
                        <a:t> NLT 20 Min prior to funeral or as Family begin to arrive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718833"/>
      </p:ext>
    </p:extLst>
  </p:cSld>
  <p:clrMapOvr>
    <a:masterClrMapping/>
  </p:clrMapOvr>
</p:sld>
</file>

<file path=ppt/theme/theme1.xml><?xml version="1.0" encoding="utf-8"?>
<a:theme xmlns:a="http://schemas.openxmlformats.org/drawingml/2006/main" name="7_TITLE HEA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6aa099-11b5-429b-aef8-b4690966847b" xsi:nil="true"/>
    <lcf76f155ced4ddcb4097134ff3c332f xmlns="2dc2ea81-8037-48e9-9c98-f1aa3ca6896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E4E7EBD16E294EB40BB7080795454D" ma:contentTypeVersion="12" ma:contentTypeDescription="Create a new document." ma:contentTypeScope="" ma:versionID="31d70e71ba22f0884d65e6eb2c0c2d82">
  <xsd:schema xmlns:xsd="http://www.w3.org/2001/XMLSchema" xmlns:xs="http://www.w3.org/2001/XMLSchema" xmlns:p="http://schemas.microsoft.com/office/2006/metadata/properties" xmlns:ns2="2dc2ea81-8037-48e9-9c98-f1aa3ca6896f" xmlns:ns3="ab6aa099-11b5-429b-aef8-b4690966847b" targetNamespace="http://schemas.microsoft.com/office/2006/metadata/properties" ma:root="true" ma:fieldsID="52b9a7f6cdc5616b0f47f5a95e33228d" ns2:_="" ns3:_="">
    <xsd:import namespace="2dc2ea81-8037-48e9-9c98-f1aa3ca6896f"/>
    <xsd:import namespace="ab6aa099-11b5-429b-aef8-b46909668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c2ea81-8037-48e9-9c98-f1aa3ca689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aa099-11b5-429b-aef8-b4690966847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ea1a6bd-bcee-4cfc-83e3-f467b5457acf}" ma:internalName="TaxCatchAll" ma:showField="CatchAllData" ma:web="ab6aa099-11b5-429b-aef8-b46909668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BD0C38-BCB8-4613-BC44-62BBDB8C6A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53BE24-3E6A-4870-B8EF-C6F84C70EB1E}">
  <ds:schemaRefs>
    <ds:schemaRef ds:uri="http://schemas.microsoft.com/office/2006/metadata/properties"/>
    <ds:schemaRef ds:uri="http://schemas.microsoft.com/office/infopath/2007/PartnerControls"/>
    <ds:schemaRef ds:uri="ab6aa099-11b5-429b-aef8-b4690966847b"/>
    <ds:schemaRef ds:uri="2dc2ea81-8037-48e9-9c98-f1aa3ca6896f"/>
  </ds:schemaRefs>
</ds:datastoreItem>
</file>

<file path=customXml/itemProps3.xml><?xml version="1.0" encoding="utf-8"?>
<ds:datastoreItem xmlns:ds="http://schemas.openxmlformats.org/officeDocument/2006/customXml" ds:itemID="{7FA4551C-4949-496E-A9A9-8303F2477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c2ea81-8037-48e9-9c98-f1aa3ca6896f"/>
    <ds:schemaRef ds:uri="ab6aa099-11b5-429b-aef8-b469096684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9625</TotalTime>
  <Words>1296</Words>
  <Application>Microsoft Office PowerPoint</Application>
  <PresentationFormat>On-screen Show (4:3)</PresentationFormat>
  <Paragraphs>289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7_TITLE HEADING</vt:lpstr>
      <vt:lpstr>PowerPoint Presentation</vt:lpstr>
      <vt:lpstr>PowerPoint Presentation</vt:lpstr>
      <vt:lpstr>PowerPoint Presentation</vt:lpstr>
      <vt:lpstr>FUNERAL #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1-21 IN S3 Sync</dc:title>
  <dc:creator>Bowe, Thomas</dc:creator>
  <cp:lastModifiedBy>Getty, Ryan Michael SFC USARMY I CORPS (USA)</cp:lastModifiedBy>
  <cp:revision>59</cp:revision>
  <cp:lastPrinted>2018-12-18T17:05:20Z</cp:lastPrinted>
  <dcterms:created xsi:type="dcterms:W3CDTF">2018-07-03T20:34:46Z</dcterms:created>
  <dcterms:modified xsi:type="dcterms:W3CDTF">2025-02-06T23:01:17Z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0x010100C1E4E7EBD16E294EB40BB7080795454D</vt:lpwstr>
  </property>
</Properties>
</file>