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10836275" cy="77041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a:srgbClr val="FF0000"/>
    <a:srgbClr val="FFFF00"/>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AAF2A1-836F-4FC6-8A68-7EFC15715589}" v="1" dt="2024-08-17T09:01:40.7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85" autoAdjust="0"/>
    <p:restoredTop sz="94660"/>
  </p:normalViewPr>
  <p:slideViewPr>
    <p:cSldViewPr snapToGrid="0">
      <p:cViewPr varScale="1">
        <p:scale>
          <a:sx n="92" d="100"/>
          <a:sy n="92" d="100"/>
        </p:scale>
        <p:origin x="90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lter Klose" userId="fa7b9657fb6d4375" providerId="LiveId" clId="{B1AAF2A1-836F-4FC6-8A68-7EFC15715589}"/>
    <pc:docChg chg="undo custSel addSld delSld modSld">
      <pc:chgData name="Walter Klose" userId="fa7b9657fb6d4375" providerId="LiveId" clId="{B1AAF2A1-836F-4FC6-8A68-7EFC15715589}" dt="2024-08-17T09:17:02.896" v="460" actId="207"/>
      <pc:docMkLst>
        <pc:docMk/>
      </pc:docMkLst>
      <pc:sldChg chg="modSp add del mod">
        <pc:chgData name="Walter Klose" userId="fa7b9657fb6d4375" providerId="LiveId" clId="{B1AAF2A1-836F-4FC6-8A68-7EFC15715589}" dt="2024-08-17T09:17:02.896" v="460" actId="207"/>
        <pc:sldMkLst>
          <pc:docMk/>
          <pc:sldMk cId="3999237047" sldId="256"/>
        </pc:sldMkLst>
        <pc:spChg chg="mod">
          <ac:chgData name="Walter Klose" userId="fa7b9657fb6d4375" providerId="LiveId" clId="{B1AAF2A1-836F-4FC6-8A68-7EFC15715589}" dt="2024-08-17T09:15:29.796" v="454" actId="403"/>
          <ac:spMkLst>
            <pc:docMk/>
            <pc:sldMk cId="3999237047" sldId="256"/>
            <ac:spMk id="3" creationId="{E5A2BD62-8DF8-F369-B9CD-91B410E250E1}"/>
          </ac:spMkLst>
        </pc:spChg>
        <pc:spChg chg="mod">
          <ac:chgData name="Walter Klose" userId="fa7b9657fb6d4375" providerId="LiveId" clId="{B1AAF2A1-836F-4FC6-8A68-7EFC15715589}" dt="2024-08-17T09:17:02.896" v="460" actId="207"/>
          <ac:spMkLst>
            <pc:docMk/>
            <pc:sldMk cId="3999237047" sldId="256"/>
            <ac:spMk id="7" creationId="{0FE4CE0E-1B49-46BB-9698-BCCDF084AFCD}"/>
          </ac:spMkLst>
        </pc:spChg>
        <pc:spChg chg="mod">
          <ac:chgData name="Walter Klose" userId="fa7b9657fb6d4375" providerId="LiveId" clId="{B1AAF2A1-836F-4FC6-8A68-7EFC15715589}" dt="2024-08-17T09:16:05.819" v="457" actId="14100"/>
          <ac:spMkLst>
            <pc:docMk/>
            <pc:sldMk cId="3999237047" sldId="256"/>
            <ac:spMk id="16" creationId="{A14FCA3B-E4FB-4272-BDE3-28AA32DF5F29}"/>
          </ac:spMkLst>
        </pc:spChg>
        <pc:spChg chg="mod">
          <ac:chgData name="Walter Klose" userId="fa7b9657fb6d4375" providerId="LiveId" clId="{B1AAF2A1-836F-4FC6-8A68-7EFC15715589}" dt="2024-08-17T09:08:36.890" v="318" actId="255"/>
          <ac:spMkLst>
            <pc:docMk/>
            <pc:sldMk cId="3999237047" sldId="256"/>
            <ac:spMk id="35" creationId="{5BFF0877-75B7-4A61-B5C2-E3E2802FF924}"/>
          </ac:spMkLst>
        </pc:spChg>
        <pc:spChg chg="mod">
          <ac:chgData name="Walter Klose" userId="fa7b9657fb6d4375" providerId="LiveId" clId="{B1AAF2A1-836F-4FC6-8A68-7EFC15715589}" dt="2024-08-17T09:14:39.815" v="453" actId="20577"/>
          <ac:spMkLst>
            <pc:docMk/>
            <pc:sldMk cId="3999237047" sldId="256"/>
            <ac:spMk id="38" creationId="{E77D73C7-0FA8-4681-AD9D-0259CF173606}"/>
          </ac:spMkLst>
        </pc:spChg>
        <pc:picChg chg="mod">
          <ac:chgData name="Walter Klose" userId="fa7b9657fb6d4375" providerId="LiveId" clId="{B1AAF2A1-836F-4FC6-8A68-7EFC15715589}" dt="2024-08-17T09:16:17.339" v="458" actId="14100"/>
          <ac:picMkLst>
            <pc:docMk/>
            <pc:sldMk cId="3999237047" sldId="256"/>
            <ac:picMk id="18" creationId="{B8EDF520-78F1-4DC9-9532-08115E2F2495}"/>
          </ac:picMkLst>
        </pc:picChg>
      </pc:sldChg>
      <pc:sldChg chg="modSp add del mod">
        <pc:chgData name="Walter Klose" userId="fa7b9657fb6d4375" providerId="LiveId" clId="{B1AAF2A1-836F-4FC6-8A68-7EFC15715589}" dt="2024-08-17T09:13:39.766" v="438" actId="20577"/>
        <pc:sldMkLst>
          <pc:docMk/>
          <pc:sldMk cId="2706010936" sldId="257"/>
        </pc:sldMkLst>
        <pc:spChg chg="mod">
          <ac:chgData name="Walter Klose" userId="fa7b9657fb6d4375" providerId="LiveId" clId="{B1AAF2A1-836F-4FC6-8A68-7EFC15715589}" dt="2024-08-17T09:13:39.766" v="438" actId="20577"/>
          <ac:spMkLst>
            <pc:docMk/>
            <pc:sldMk cId="2706010936" sldId="257"/>
            <ac:spMk id="3" creationId="{734C41C9-5E1E-40E3-B0B4-C3656FB26EBA}"/>
          </ac:spMkLst>
        </pc:spChg>
        <pc:spChg chg="mod">
          <ac:chgData name="Walter Klose" userId="fa7b9657fb6d4375" providerId="LiveId" clId="{B1AAF2A1-836F-4FC6-8A68-7EFC15715589}" dt="2024-08-17T09:12:44.006" v="427" actId="113"/>
          <ac:spMkLst>
            <pc:docMk/>
            <pc:sldMk cId="2706010936" sldId="257"/>
            <ac:spMk id="17" creationId="{F86F8A68-12B0-4A6F-8FD9-B03296937205}"/>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812721" y="1260840"/>
            <a:ext cx="9210834" cy="2682181"/>
          </a:xfrm>
        </p:spPr>
        <p:txBody>
          <a:bodyPr anchor="b"/>
          <a:lstStyle>
            <a:lvl1pPr algn="ctr">
              <a:defRPr sz="6740"/>
            </a:lvl1pPr>
          </a:lstStyle>
          <a:p>
            <a:r>
              <a:rPr lang="de-DE"/>
              <a:t>Mastertitelformat bearbeiten</a:t>
            </a:r>
            <a:endParaRPr lang="en-US" dirty="0"/>
          </a:p>
        </p:txBody>
      </p:sp>
      <p:sp>
        <p:nvSpPr>
          <p:cNvPr id="3" name="Subtitle 2"/>
          <p:cNvSpPr>
            <a:spLocks noGrp="1"/>
          </p:cNvSpPr>
          <p:nvPr>
            <p:ph type="subTitle" idx="1"/>
          </p:nvPr>
        </p:nvSpPr>
        <p:spPr>
          <a:xfrm>
            <a:off x="1354535" y="4046457"/>
            <a:ext cx="8127206" cy="1860049"/>
          </a:xfrm>
        </p:spPr>
        <p:txBody>
          <a:bodyPr/>
          <a:lstStyle>
            <a:lvl1pPr marL="0" indent="0" algn="ctr">
              <a:buNone/>
              <a:defRPr sz="2696"/>
            </a:lvl1pPr>
            <a:lvl2pPr marL="513618" indent="0" algn="ctr">
              <a:buNone/>
              <a:defRPr sz="2247"/>
            </a:lvl2pPr>
            <a:lvl3pPr marL="1027237" indent="0" algn="ctr">
              <a:buNone/>
              <a:defRPr sz="2022"/>
            </a:lvl3pPr>
            <a:lvl4pPr marL="1540855" indent="0" algn="ctr">
              <a:buNone/>
              <a:defRPr sz="1797"/>
            </a:lvl4pPr>
            <a:lvl5pPr marL="2054474" indent="0" algn="ctr">
              <a:buNone/>
              <a:defRPr sz="1797"/>
            </a:lvl5pPr>
            <a:lvl6pPr marL="2568092" indent="0" algn="ctr">
              <a:buNone/>
              <a:defRPr sz="1797"/>
            </a:lvl6pPr>
            <a:lvl7pPr marL="3081711" indent="0" algn="ctr">
              <a:buNone/>
              <a:defRPr sz="1797"/>
            </a:lvl7pPr>
            <a:lvl8pPr marL="3595329" indent="0" algn="ctr">
              <a:buNone/>
              <a:defRPr sz="1797"/>
            </a:lvl8pPr>
            <a:lvl9pPr marL="4108948" indent="0" algn="ctr">
              <a:buNone/>
              <a:defRPr sz="1797"/>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3181562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3074351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54710" y="410174"/>
            <a:ext cx="2336572" cy="6528901"/>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744994" y="410174"/>
            <a:ext cx="6874262" cy="6528901"/>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8886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2939394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39351" y="1920687"/>
            <a:ext cx="9346287" cy="3204707"/>
          </a:xfrm>
        </p:spPr>
        <p:txBody>
          <a:bodyPr anchor="b"/>
          <a:lstStyle>
            <a:lvl1pPr>
              <a:defRPr sz="6740"/>
            </a:lvl1pPr>
          </a:lstStyle>
          <a:p>
            <a:r>
              <a:rPr lang="de-DE"/>
              <a:t>Mastertitelformat bearbeiten</a:t>
            </a:r>
            <a:endParaRPr lang="en-US" dirty="0"/>
          </a:p>
        </p:txBody>
      </p:sp>
      <p:sp>
        <p:nvSpPr>
          <p:cNvPr id="3" name="Text Placeholder 2"/>
          <p:cNvSpPr>
            <a:spLocks noGrp="1"/>
          </p:cNvSpPr>
          <p:nvPr>
            <p:ph type="body" idx="1"/>
          </p:nvPr>
        </p:nvSpPr>
        <p:spPr>
          <a:xfrm>
            <a:off x="739351" y="5155711"/>
            <a:ext cx="9346287" cy="1685280"/>
          </a:xfrm>
        </p:spPr>
        <p:txBody>
          <a:bodyPr/>
          <a:lstStyle>
            <a:lvl1pPr marL="0" indent="0">
              <a:buNone/>
              <a:defRPr sz="2696">
                <a:solidFill>
                  <a:schemeClr val="tx1"/>
                </a:solidFill>
              </a:defRPr>
            </a:lvl1pPr>
            <a:lvl2pPr marL="513618" indent="0">
              <a:buNone/>
              <a:defRPr sz="2247">
                <a:solidFill>
                  <a:schemeClr val="tx1">
                    <a:tint val="75000"/>
                  </a:schemeClr>
                </a:solidFill>
              </a:defRPr>
            </a:lvl2pPr>
            <a:lvl3pPr marL="1027237" indent="0">
              <a:buNone/>
              <a:defRPr sz="2022">
                <a:solidFill>
                  <a:schemeClr val="tx1">
                    <a:tint val="75000"/>
                  </a:schemeClr>
                </a:solidFill>
              </a:defRPr>
            </a:lvl3pPr>
            <a:lvl4pPr marL="1540855" indent="0">
              <a:buNone/>
              <a:defRPr sz="1797">
                <a:solidFill>
                  <a:schemeClr val="tx1">
                    <a:tint val="75000"/>
                  </a:schemeClr>
                </a:solidFill>
              </a:defRPr>
            </a:lvl4pPr>
            <a:lvl5pPr marL="2054474" indent="0">
              <a:buNone/>
              <a:defRPr sz="1797">
                <a:solidFill>
                  <a:schemeClr val="tx1">
                    <a:tint val="75000"/>
                  </a:schemeClr>
                </a:solidFill>
              </a:defRPr>
            </a:lvl5pPr>
            <a:lvl6pPr marL="2568092" indent="0">
              <a:buNone/>
              <a:defRPr sz="1797">
                <a:solidFill>
                  <a:schemeClr val="tx1">
                    <a:tint val="75000"/>
                  </a:schemeClr>
                </a:solidFill>
              </a:defRPr>
            </a:lvl6pPr>
            <a:lvl7pPr marL="3081711" indent="0">
              <a:buNone/>
              <a:defRPr sz="1797">
                <a:solidFill>
                  <a:schemeClr val="tx1">
                    <a:tint val="75000"/>
                  </a:schemeClr>
                </a:solidFill>
              </a:defRPr>
            </a:lvl7pPr>
            <a:lvl8pPr marL="3595329" indent="0">
              <a:buNone/>
              <a:defRPr sz="1797">
                <a:solidFill>
                  <a:schemeClr val="tx1">
                    <a:tint val="75000"/>
                  </a:schemeClr>
                </a:solidFill>
              </a:defRPr>
            </a:lvl8pPr>
            <a:lvl9pPr marL="4108948" indent="0">
              <a:buNone/>
              <a:defRPr sz="1797">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5" name="Footer Placeholder 4"/>
          <p:cNvSpPr>
            <a:spLocks noGrp="1"/>
          </p:cNvSpPr>
          <p:nvPr>
            <p:ph type="ftr" sz="quarter" idx="11"/>
          </p:nvPr>
        </p:nvSpPr>
        <p:spPr/>
        <p:txBody>
          <a:bodyPr/>
          <a:lstStyle/>
          <a:p>
            <a:endParaRPr lang="de-DE" dirty="0"/>
          </a:p>
        </p:txBody>
      </p:sp>
      <p:sp>
        <p:nvSpPr>
          <p:cNvPr id="6" name="Slide Number Placeholder 5"/>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2842666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744994" y="2050870"/>
            <a:ext cx="4605417" cy="488820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485864" y="2050870"/>
            <a:ext cx="4605417" cy="488820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117244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746405" y="410175"/>
            <a:ext cx="9346287" cy="1489111"/>
          </a:xfrm>
        </p:spPr>
        <p:txBody>
          <a:bodyPr/>
          <a:lstStyle/>
          <a:p>
            <a:r>
              <a:rPr lang="de-DE"/>
              <a:t>Mastertitelformat bearbeiten</a:t>
            </a:r>
            <a:endParaRPr lang="en-US" dirty="0"/>
          </a:p>
        </p:txBody>
      </p:sp>
      <p:sp>
        <p:nvSpPr>
          <p:cNvPr id="3" name="Text Placeholder 2"/>
          <p:cNvSpPr>
            <a:spLocks noGrp="1"/>
          </p:cNvSpPr>
          <p:nvPr>
            <p:ph type="body" idx="1"/>
          </p:nvPr>
        </p:nvSpPr>
        <p:spPr>
          <a:xfrm>
            <a:off x="746406" y="1888584"/>
            <a:ext cx="4584252" cy="925566"/>
          </a:xfrm>
        </p:spPr>
        <p:txBody>
          <a:bodyPr anchor="b"/>
          <a:lstStyle>
            <a:lvl1pPr marL="0" indent="0">
              <a:buNone/>
              <a:defRPr sz="2696" b="1"/>
            </a:lvl1pPr>
            <a:lvl2pPr marL="513618" indent="0">
              <a:buNone/>
              <a:defRPr sz="2247" b="1"/>
            </a:lvl2pPr>
            <a:lvl3pPr marL="1027237" indent="0">
              <a:buNone/>
              <a:defRPr sz="2022" b="1"/>
            </a:lvl3pPr>
            <a:lvl4pPr marL="1540855" indent="0">
              <a:buNone/>
              <a:defRPr sz="1797" b="1"/>
            </a:lvl4pPr>
            <a:lvl5pPr marL="2054474" indent="0">
              <a:buNone/>
              <a:defRPr sz="1797" b="1"/>
            </a:lvl5pPr>
            <a:lvl6pPr marL="2568092" indent="0">
              <a:buNone/>
              <a:defRPr sz="1797" b="1"/>
            </a:lvl6pPr>
            <a:lvl7pPr marL="3081711" indent="0">
              <a:buNone/>
              <a:defRPr sz="1797" b="1"/>
            </a:lvl7pPr>
            <a:lvl8pPr marL="3595329" indent="0">
              <a:buNone/>
              <a:defRPr sz="1797" b="1"/>
            </a:lvl8pPr>
            <a:lvl9pPr marL="4108948" indent="0">
              <a:buNone/>
              <a:defRPr sz="1797" b="1"/>
            </a:lvl9pPr>
          </a:lstStyle>
          <a:p>
            <a:pPr lvl="0"/>
            <a:r>
              <a:rPr lang="de-DE"/>
              <a:t>Mastertextformat bearbeiten</a:t>
            </a:r>
          </a:p>
        </p:txBody>
      </p:sp>
      <p:sp>
        <p:nvSpPr>
          <p:cNvPr id="4" name="Content Placeholder 3"/>
          <p:cNvSpPr>
            <a:spLocks noGrp="1"/>
          </p:cNvSpPr>
          <p:nvPr>
            <p:ph sz="half" idx="2"/>
          </p:nvPr>
        </p:nvSpPr>
        <p:spPr>
          <a:xfrm>
            <a:off x="746406" y="2814151"/>
            <a:ext cx="4584252" cy="4139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485865" y="1888584"/>
            <a:ext cx="4606828" cy="925566"/>
          </a:xfrm>
        </p:spPr>
        <p:txBody>
          <a:bodyPr anchor="b"/>
          <a:lstStyle>
            <a:lvl1pPr marL="0" indent="0">
              <a:buNone/>
              <a:defRPr sz="2696" b="1"/>
            </a:lvl1pPr>
            <a:lvl2pPr marL="513618" indent="0">
              <a:buNone/>
              <a:defRPr sz="2247" b="1"/>
            </a:lvl2pPr>
            <a:lvl3pPr marL="1027237" indent="0">
              <a:buNone/>
              <a:defRPr sz="2022" b="1"/>
            </a:lvl3pPr>
            <a:lvl4pPr marL="1540855" indent="0">
              <a:buNone/>
              <a:defRPr sz="1797" b="1"/>
            </a:lvl4pPr>
            <a:lvl5pPr marL="2054474" indent="0">
              <a:buNone/>
              <a:defRPr sz="1797" b="1"/>
            </a:lvl5pPr>
            <a:lvl6pPr marL="2568092" indent="0">
              <a:buNone/>
              <a:defRPr sz="1797" b="1"/>
            </a:lvl6pPr>
            <a:lvl7pPr marL="3081711" indent="0">
              <a:buNone/>
              <a:defRPr sz="1797" b="1"/>
            </a:lvl7pPr>
            <a:lvl8pPr marL="3595329" indent="0">
              <a:buNone/>
              <a:defRPr sz="1797" b="1"/>
            </a:lvl8pPr>
            <a:lvl9pPr marL="4108948" indent="0">
              <a:buNone/>
              <a:defRPr sz="1797" b="1"/>
            </a:lvl9pPr>
          </a:lstStyle>
          <a:p>
            <a:pPr lvl="0"/>
            <a:r>
              <a:rPr lang="de-DE"/>
              <a:t>Mastertextformat bearbeiten</a:t>
            </a:r>
          </a:p>
        </p:txBody>
      </p:sp>
      <p:sp>
        <p:nvSpPr>
          <p:cNvPr id="6" name="Content Placeholder 5"/>
          <p:cNvSpPr>
            <a:spLocks noGrp="1"/>
          </p:cNvSpPr>
          <p:nvPr>
            <p:ph sz="quarter" idx="4"/>
          </p:nvPr>
        </p:nvSpPr>
        <p:spPr>
          <a:xfrm>
            <a:off x="5485865" y="2814151"/>
            <a:ext cx="4606828" cy="413919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8" name="Footer Placeholder 7"/>
          <p:cNvSpPr>
            <a:spLocks noGrp="1"/>
          </p:cNvSpPr>
          <p:nvPr>
            <p:ph type="ftr" sz="quarter" idx="11"/>
          </p:nvPr>
        </p:nvSpPr>
        <p:spPr/>
        <p:txBody>
          <a:bodyPr/>
          <a:lstStyle/>
          <a:p>
            <a:endParaRPr lang="de-DE" dirty="0"/>
          </a:p>
        </p:txBody>
      </p:sp>
      <p:sp>
        <p:nvSpPr>
          <p:cNvPr id="9" name="Slide Number Placeholder 8"/>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2751528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4" name="Footer Placeholder 3"/>
          <p:cNvSpPr>
            <a:spLocks noGrp="1"/>
          </p:cNvSpPr>
          <p:nvPr>
            <p:ph type="ftr" sz="quarter" idx="11"/>
          </p:nvPr>
        </p:nvSpPr>
        <p:spPr/>
        <p:txBody>
          <a:bodyPr/>
          <a:lstStyle/>
          <a:p>
            <a:endParaRPr lang="de-DE" dirty="0"/>
          </a:p>
        </p:txBody>
      </p:sp>
      <p:sp>
        <p:nvSpPr>
          <p:cNvPr id="5" name="Slide Number Placeholder 4"/>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368186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3" name="Footer Placeholder 2"/>
          <p:cNvSpPr>
            <a:spLocks noGrp="1"/>
          </p:cNvSpPr>
          <p:nvPr>
            <p:ph type="ftr" sz="quarter" idx="11"/>
          </p:nvPr>
        </p:nvSpPr>
        <p:spPr/>
        <p:txBody>
          <a:bodyPr/>
          <a:lstStyle/>
          <a:p>
            <a:endParaRPr lang="de-DE" dirty="0"/>
          </a:p>
        </p:txBody>
      </p:sp>
      <p:sp>
        <p:nvSpPr>
          <p:cNvPr id="4" name="Slide Number Placeholder 3"/>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2038354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6405" y="513609"/>
            <a:ext cx="3494981" cy="1797632"/>
          </a:xfrm>
        </p:spPr>
        <p:txBody>
          <a:bodyPr anchor="b"/>
          <a:lstStyle>
            <a:lvl1pPr>
              <a:defRPr sz="3595"/>
            </a:lvl1pPr>
          </a:lstStyle>
          <a:p>
            <a:r>
              <a:rPr lang="de-DE"/>
              <a:t>Mastertitelformat bearbeiten</a:t>
            </a:r>
            <a:endParaRPr lang="en-US" dirty="0"/>
          </a:p>
        </p:txBody>
      </p:sp>
      <p:sp>
        <p:nvSpPr>
          <p:cNvPr id="3" name="Content Placeholder 2"/>
          <p:cNvSpPr>
            <a:spLocks noGrp="1"/>
          </p:cNvSpPr>
          <p:nvPr>
            <p:ph idx="1"/>
          </p:nvPr>
        </p:nvSpPr>
        <p:spPr>
          <a:xfrm>
            <a:off x="4606828" y="1109255"/>
            <a:ext cx="5485864" cy="5474931"/>
          </a:xfrm>
        </p:spPr>
        <p:txBody>
          <a:bodyPr/>
          <a:lstStyle>
            <a:lvl1pPr>
              <a:defRPr sz="3595"/>
            </a:lvl1pPr>
            <a:lvl2pPr>
              <a:defRPr sz="3146"/>
            </a:lvl2pPr>
            <a:lvl3pPr>
              <a:defRPr sz="2696"/>
            </a:lvl3pPr>
            <a:lvl4pPr>
              <a:defRPr sz="2247"/>
            </a:lvl4pPr>
            <a:lvl5pPr>
              <a:defRPr sz="2247"/>
            </a:lvl5pPr>
            <a:lvl6pPr>
              <a:defRPr sz="2247"/>
            </a:lvl6pPr>
            <a:lvl7pPr>
              <a:defRPr sz="2247"/>
            </a:lvl7pPr>
            <a:lvl8pPr>
              <a:defRPr sz="2247"/>
            </a:lvl8pPr>
            <a:lvl9pPr>
              <a:defRPr sz="2247"/>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746405" y="2311241"/>
            <a:ext cx="3494981" cy="4281861"/>
          </a:xfrm>
        </p:spPr>
        <p:txBody>
          <a:bodyPr/>
          <a:lstStyle>
            <a:lvl1pPr marL="0" indent="0">
              <a:buNone/>
              <a:defRPr sz="1797"/>
            </a:lvl1pPr>
            <a:lvl2pPr marL="513618" indent="0">
              <a:buNone/>
              <a:defRPr sz="1573"/>
            </a:lvl2pPr>
            <a:lvl3pPr marL="1027237" indent="0">
              <a:buNone/>
              <a:defRPr sz="1348"/>
            </a:lvl3pPr>
            <a:lvl4pPr marL="1540855" indent="0">
              <a:buNone/>
              <a:defRPr sz="1123"/>
            </a:lvl4pPr>
            <a:lvl5pPr marL="2054474" indent="0">
              <a:buNone/>
              <a:defRPr sz="1123"/>
            </a:lvl5pPr>
            <a:lvl6pPr marL="2568092" indent="0">
              <a:buNone/>
              <a:defRPr sz="1123"/>
            </a:lvl6pPr>
            <a:lvl7pPr marL="3081711" indent="0">
              <a:buNone/>
              <a:defRPr sz="1123"/>
            </a:lvl7pPr>
            <a:lvl8pPr marL="3595329" indent="0">
              <a:buNone/>
              <a:defRPr sz="1123"/>
            </a:lvl8pPr>
            <a:lvl9pPr marL="4108948" indent="0">
              <a:buNone/>
              <a:defRPr sz="1123"/>
            </a:lvl9pPr>
          </a:lstStyle>
          <a:p>
            <a:pPr lvl="0"/>
            <a:r>
              <a:rPr lang="de-DE"/>
              <a:t>Mastertextformat bearbeiten</a:t>
            </a:r>
          </a:p>
        </p:txBody>
      </p:sp>
      <p:sp>
        <p:nvSpPr>
          <p:cNvPr id="5" name="Date Placeholder 4"/>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2006000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46405" y="513609"/>
            <a:ext cx="3494981" cy="1797632"/>
          </a:xfrm>
        </p:spPr>
        <p:txBody>
          <a:bodyPr anchor="b"/>
          <a:lstStyle>
            <a:lvl1pPr>
              <a:defRPr sz="3595"/>
            </a:lvl1pPr>
          </a:lstStyle>
          <a:p>
            <a:r>
              <a:rPr lang="de-DE"/>
              <a:t>Mastertitelformat bearbeiten</a:t>
            </a:r>
            <a:endParaRPr lang="en-US" dirty="0"/>
          </a:p>
        </p:txBody>
      </p:sp>
      <p:sp>
        <p:nvSpPr>
          <p:cNvPr id="3" name="Picture Placeholder 2"/>
          <p:cNvSpPr>
            <a:spLocks noGrp="1" noChangeAspect="1"/>
          </p:cNvSpPr>
          <p:nvPr>
            <p:ph type="pic" idx="1"/>
          </p:nvPr>
        </p:nvSpPr>
        <p:spPr>
          <a:xfrm>
            <a:off x="4606828" y="1109255"/>
            <a:ext cx="5485864" cy="5474931"/>
          </a:xfrm>
        </p:spPr>
        <p:txBody>
          <a:bodyPr anchor="t"/>
          <a:lstStyle>
            <a:lvl1pPr marL="0" indent="0">
              <a:buNone/>
              <a:defRPr sz="3595"/>
            </a:lvl1pPr>
            <a:lvl2pPr marL="513618" indent="0">
              <a:buNone/>
              <a:defRPr sz="3146"/>
            </a:lvl2pPr>
            <a:lvl3pPr marL="1027237" indent="0">
              <a:buNone/>
              <a:defRPr sz="2696"/>
            </a:lvl3pPr>
            <a:lvl4pPr marL="1540855" indent="0">
              <a:buNone/>
              <a:defRPr sz="2247"/>
            </a:lvl4pPr>
            <a:lvl5pPr marL="2054474" indent="0">
              <a:buNone/>
              <a:defRPr sz="2247"/>
            </a:lvl5pPr>
            <a:lvl6pPr marL="2568092" indent="0">
              <a:buNone/>
              <a:defRPr sz="2247"/>
            </a:lvl6pPr>
            <a:lvl7pPr marL="3081711" indent="0">
              <a:buNone/>
              <a:defRPr sz="2247"/>
            </a:lvl7pPr>
            <a:lvl8pPr marL="3595329" indent="0">
              <a:buNone/>
              <a:defRPr sz="2247"/>
            </a:lvl8pPr>
            <a:lvl9pPr marL="4108948" indent="0">
              <a:buNone/>
              <a:defRPr sz="2247"/>
            </a:lvl9pPr>
          </a:lstStyle>
          <a:p>
            <a:r>
              <a:rPr lang="de-DE" dirty="0"/>
              <a:t>Bild durch Klicken auf Symbol hinzufügen</a:t>
            </a:r>
            <a:endParaRPr lang="en-US" dirty="0"/>
          </a:p>
        </p:txBody>
      </p:sp>
      <p:sp>
        <p:nvSpPr>
          <p:cNvPr id="4" name="Text Placeholder 3"/>
          <p:cNvSpPr>
            <a:spLocks noGrp="1"/>
          </p:cNvSpPr>
          <p:nvPr>
            <p:ph type="body" sz="half" idx="2"/>
          </p:nvPr>
        </p:nvSpPr>
        <p:spPr>
          <a:xfrm>
            <a:off x="746405" y="2311241"/>
            <a:ext cx="3494981" cy="4281861"/>
          </a:xfrm>
        </p:spPr>
        <p:txBody>
          <a:bodyPr/>
          <a:lstStyle>
            <a:lvl1pPr marL="0" indent="0">
              <a:buNone/>
              <a:defRPr sz="1797"/>
            </a:lvl1pPr>
            <a:lvl2pPr marL="513618" indent="0">
              <a:buNone/>
              <a:defRPr sz="1573"/>
            </a:lvl2pPr>
            <a:lvl3pPr marL="1027237" indent="0">
              <a:buNone/>
              <a:defRPr sz="1348"/>
            </a:lvl3pPr>
            <a:lvl4pPr marL="1540855" indent="0">
              <a:buNone/>
              <a:defRPr sz="1123"/>
            </a:lvl4pPr>
            <a:lvl5pPr marL="2054474" indent="0">
              <a:buNone/>
              <a:defRPr sz="1123"/>
            </a:lvl5pPr>
            <a:lvl6pPr marL="2568092" indent="0">
              <a:buNone/>
              <a:defRPr sz="1123"/>
            </a:lvl6pPr>
            <a:lvl7pPr marL="3081711" indent="0">
              <a:buNone/>
              <a:defRPr sz="1123"/>
            </a:lvl7pPr>
            <a:lvl8pPr marL="3595329" indent="0">
              <a:buNone/>
              <a:defRPr sz="1123"/>
            </a:lvl8pPr>
            <a:lvl9pPr marL="4108948" indent="0">
              <a:buNone/>
              <a:defRPr sz="1123"/>
            </a:lvl9pPr>
          </a:lstStyle>
          <a:p>
            <a:pPr lvl="0"/>
            <a:r>
              <a:rPr lang="de-DE"/>
              <a:t>Mastertextformat bearbeiten</a:t>
            </a:r>
          </a:p>
        </p:txBody>
      </p:sp>
      <p:sp>
        <p:nvSpPr>
          <p:cNvPr id="5" name="Date Placeholder 4"/>
          <p:cNvSpPr>
            <a:spLocks noGrp="1"/>
          </p:cNvSpPr>
          <p:nvPr>
            <p:ph type="dt" sz="half" idx="10"/>
          </p:nvPr>
        </p:nvSpPr>
        <p:spPr/>
        <p:txBody>
          <a:bodyPr/>
          <a:lstStyle/>
          <a:p>
            <a:fld id="{28D99CDA-AF18-4AB4-90ED-F51480F681EB}" type="datetimeFigureOut">
              <a:rPr lang="de-DE" smtClean="0"/>
              <a:t>17.08.2024</a:t>
            </a:fld>
            <a:endParaRPr lang="de-DE" dirty="0"/>
          </a:p>
        </p:txBody>
      </p:sp>
      <p:sp>
        <p:nvSpPr>
          <p:cNvPr id="6" name="Footer Placeholder 5"/>
          <p:cNvSpPr>
            <a:spLocks noGrp="1"/>
          </p:cNvSpPr>
          <p:nvPr>
            <p:ph type="ftr" sz="quarter" idx="11"/>
          </p:nvPr>
        </p:nvSpPr>
        <p:spPr/>
        <p:txBody>
          <a:bodyPr/>
          <a:lstStyle/>
          <a:p>
            <a:endParaRPr lang="de-DE" dirty="0"/>
          </a:p>
        </p:txBody>
      </p:sp>
      <p:sp>
        <p:nvSpPr>
          <p:cNvPr id="7" name="Slide Number Placeholder 6"/>
          <p:cNvSpPr>
            <a:spLocks noGrp="1"/>
          </p:cNvSpPr>
          <p:nvPr>
            <p:ph type="sldNum" sz="quarter" idx="12"/>
          </p:nvPr>
        </p:nvSpPr>
        <p:spPr/>
        <p:txBody>
          <a:bodyPr/>
          <a:lstStyle/>
          <a:p>
            <a:fld id="{0FB48870-EBA2-4B2E-85F7-6B14286BCBB5}" type="slidenum">
              <a:rPr lang="de-DE" smtClean="0"/>
              <a:t>‹Nr.›</a:t>
            </a:fld>
            <a:endParaRPr lang="de-DE" dirty="0"/>
          </a:p>
        </p:txBody>
      </p:sp>
    </p:spTree>
    <p:extLst>
      <p:ext uri="{BB962C8B-B14F-4D97-AF65-F5344CB8AC3E}">
        <p14:creationId xmlns:p14="http://schemas.microsoft.com/office/powerpoint/2010/main" val="3620590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4994" y="410175"/>
            <a:ext cx="9346287" cy="1489111"/>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744994" y="2050870"/>
            <a:ext cx="9346287" cy="4888205"/>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44994" y="7140596"/>
            <a:ext cx="2438162" cy="410174"/>
          </a:xfrm>
          <a:prstGeom prst="rect">
            <a:avLst/>
          </a:prstGeom>
        </p:spPr>
        <p:txBody>
          <a:bodyPr vert="horz" lIns="91440" tIns="45720" rIns="91440" bIns="45720" rtlCol="0" anchor="ctr"/>
          <a:lstStyle>
            <a:lvl1pPr algn="l">
              <a:defRPr sz="1348">
                <a:solidFill>
                  <a:schemeClr val="tx1">
                    <a:tint val="75000"/>
                  </a:schemeClr>
                </a:solidFill>
              </a:defRPr>
            </a:lvl1pPr>
          </a:lstStyle>
          <a:p>
            <a:fld id="{28D99CDA-AF18-4AB4-90ED-F51480F681EB}" type="datetimeFigureOut">
              <a:rPr lang="de-DE" smtClean="0"/>
              <a:t>17.08.2024</a:t>
            </a:fld>
            <a:endParaRPr lang="de-DE" dirty="0"/>
          </a:p>
        </p:txBody>
      </p:sp>
      <p:sp>
        <p:nvSpPr>
          <p:cNvPr id="5" name="Footer Placeholder 4"/>
          <p:cNvSpPr>
            <a:spLocks noGrp="1"/>
          </p:cNvSpPr>
          <p:nvPr>
            <p:ph type="ftr" sz="quarter" idx="3"/>
          </p:nvPr>
        </p:nvSpPr>
        <p:spPr>
          <a:xfrm>
            <a:off x="3589516" y="7140596"/>
            <a:ext cx="3657243" cy="410174"/>
          </a:xfrm>
          <a:prstGeom prst="rect">
            <a:avLst/>
          </a:prstGeom>
        </p:spPr>
        <p:txBody>
          <a:bodyPr vert="horz" lIns="91440" tIns="45720" rIns="91440" bIns="45720" rtlCol="0" anchor="ctr"/>
          <a:lstStyle>
            <a:lvl1pPr algn="ctr">
              <a:defRPr sz="1348">
                <a:solidFill>
                  <a:schemeClr val="tx1">
                    <a:tint val="75000"/>
                  </a:schemeClr>
                </a:solidFill>
              </a:defRPr>
            </a:lvl1pPr>
          </a:lstStyle>
          <a:p>
            <a:endParaRPr lang="de-DE" dirty="0"/>
          </a:p>
        </p:txBody>
      </p:sp>
      <p:sp>
        <p:nvSpPr>
          <p:cNvPr id="6" name="Slide Number Placeholder 5"/>
          <p:cNvSpPr>
            <a:spLocks noGrp="1"/>
          </p:cNvSpPr>
          <p:nvPr>
            <p:ph type="sldNum" sz="quarter" idx="4"/>
          </p:nvPr>
        </p:nvSpPr>
        <p:spPr>
          <a:xfrm>
            <a:off x="7653119" y="7140596"/>
            <a:ext cx="2438162" cy="410174"/>
          </a:xfrm>
          <a:prstGeom prst="rect">
            <a:avLst/>
          </a:prstGeom>
        </p:spPr>
        <p:txBody>
          <a:bodyPr vert="horz" lIns="91440" tIns="45720" rIns="91440" bIns="45720" rtlCol="0" anchor="ctr"/>
          <a:lstStyle>
            <a:lvl1pPr algn="r">
              <a:defRPr sz="1348">
                <a:solidFill>
                  <a:schemeClr val="tx1">
                    <a:tint val="75000"/>
                  </a:schemeClr>
                </a:solidFill>
              </a:defRPr>
            </a:lvl1pPr>
          </a:lstStyle>
          <a:p>
            <a:fld id="{0FB48870-EBA2-4B2E-85F7-6B14286BCBB5}" type="slidenum">
              <a:rPr lang="de-DE" smtClean="0"/>
              <a:t>‹Nr.›</a:t>
            </a:fld>
            <a:endParaRPr lang="de-DE" dirty="0"/>
          </a:p>
        </p:txBody>
      </p:sp>
    </p:spTree>
    <p:extLst>
      <p:ext uri="{BB962C8B-B14F-4D97-AF65-F5344CB8AC3E}">
        <p14:creationId xmlns:p14="http://schemas.microsoft.com/office/powerpoint/2010/main" val="42692174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27237" rtl="0" eaLnBrk="1" latinLnBrk="0" hangingPunct="1">
        <a:lnSpc>
          <a:spcPct val="90000"/>
        </a:lnSpc>
        <a:spcBef>
          <a:spcPct val="0"/>
        </a:spcBef>
        <a:buNone/>
        <a:defRPr sz="4943" kern="1200">
          <a:solidFill>
            <a:schemeClr val="tx1"/>
          </a:solidFill>
          <a:latin typeface="+mj-lt"/>
          <a:ea typeface="+mj-ea"/>
          <a:cs typeface="+mj-cs"/>
        </a:defRPr>
      </a:lvl1pPr>
    </p:titleStyle>
    <p:bodyStyle>
      <a:lvl1pPr marL="256809" indent="-256809" algn="l" defTabSz="1027237" rtl="0" eaLnBrk="1" latinLnBrk="0" hangingPunct="1">
        <a:lnSpc>
          <a:spcPct val="90000"/>
        </a:lnSpc>
        <a:spcBef>
          <a:spcPts val="1123"/>
        </a:spcBef>
        <a:buFont typeface="Arial" panose="020B0604020202020204" pitchFamily="34" charset="0"/>
        <a:buChar char="•"/>
        <a:defRPr sz="3146" kern="1200">
          <a:solidFill>
            <a:schemeClr val="tx1"/>
          </a:solidFill>
          <a:latin typeface="+mn-lt"/>
          <a:ea typeface="+mn-ea"/>
          <a:cs typeface="+mn-cs"/>
        </a:defRPr>
      </a:lvl1pPr>
      <a:lvl2pPr marL="770428" indent="-256809" algn="l" defTabSz="1027237" rtl="0" eaLnBrk="1" latinLnBrk="0" hangingPunct="1">
        <a:lnSpc>
          <a:spcPct val="90000"/>
        </a:lnSpc>
        <a:spcBef>
          <a:spcPts val="562"/>
        </a:spcBef>
        <a:buFont typeface="Arial" panose="020B0604020202020204" pitchFamily="34" charset="0"/>
        <a:buChar char="•"/>
        <a:defRPr sz="2696" kern="1200">
          <a:solidFill>
            <a:schemeClr val="tx1"/>
          </a:solidFill>
          <a:latin typeface="+mn-lt"/>
          <a:ea typeface="+mn-ea"/>
          <a:cs typeface="+mn-cs"/>
        </a:defRPr>
      </a:lvl2pPr>
      <a:lvl3pPr marL="1284046" indent="-256809" algn="l" defTabSz="1027237" rtl="0" eaLnBrk="1" latinLnBrk="0" hangingPunct="1">
        <a:lnSpc>
          <a:spcPct val="90000"/>
        </a:lnSpc>
        <a:spcBef>
          <a:spcPts val="562"/>
        </a:spcBef>
        <a:buFont typeface="Arial" panose="020B0604020202020204" pitchFamily="34" charset="0"/>
        <a:buChar char="•"/>
        <a:defRPr sz="2247" kern="1200">
          <a:solidFill>
            <a:schemeClr val="tx1"/>
          </a:solidFill>
          <a:latin typeface="+mn-lt"/>
          <a:ea typeface="+mn-ea"/>
          <a:cs typeface="+mn-cs"/>
        </a:defRPr>
      </a:lvl3pPr>
      <a:lvl4pPr marL="1797665"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4pPr>
      <a:lvl5pPr marL="2311283"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5pPr>
      <a:lvl6pPr marL="2824902"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6pPr>
      <a:lvl7pPr marL="3338520"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7pPr>
      <a:lvl8pPr marL="3852139"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8pPr>
      <a:lvl9pPr marL="4365757" indent="-256809" algn="l" defTabSz="1027237" rtl="0" eaLnBrk="1" latinLnBrk="0" hangingPunct="1">
        <a:lnSpc>
          <a:spcPct val="90000"/>
        </a:lnSpc>
        <a:spcBef>
          <a:spcPts val="562"/>
        </a:spcBef>
        <a:buFont typeface="Arial" panose="020B0604020202020204" pitchFamily="34" charset="0"/>
        <a:buChar char="•"/>
        <a:defRPr sz="2022" kern="1200">
          <a:solidFill>
            <a:schemeClr val="tx1"/>
          </a:solidFill>
          <a:latin typeface="+mn-lt"/>
          <a:ea typeface="+mn-ea"/>
          <a:cs typeface="+mn-cs"/>
        </a:defRPr>
      </a:lvl9pPr>
    </p:bodyStyle>
    <p:otherStyle>
      <a:defPPr>
        <a:defRPr lang="en-US"/>
      </a:defPPr>
      <a:lvl1pPr marL="0" algn="l" defTabSz="1027237" rtl="0" eaLnBrk="1" latinLnBrk="0" hangingPunct="1">
        <a:defRPr sz="2022" kern="1200">
          <a:solidFill>
            <a:schemeClr val="tx1"/>
          </a:solidFill>
          <a:latin typeface="+mn-lt"/>
          <a:ea typeface="+mn-ea"/>
          <a:cs typeface="+mn-cs"/>
        </a:defRPr>
      </a:lvl1pPr>
      <a:lvl2pPr marL="513618" algn="l" defTabSz="1027237" rtl="0" eaLnBrk="1" latinLnBrk="0" hangingPunct="1">
        <a:defRPr sz="2022" kern="1200">
          <a:solidFill>
            <a:schemeClr val="tx1"/>
          </a:solidFill>
          <a:latin typeface="+mn-lt"/>
          <a:ea typeface="+mn-ea"/>
          <a:cs typeface="+mn-cs"/>
        </a:defRPr>
      </a:lvl2pPr>
      <a:lvl3pPr marL="1027237" algn="l" defTabSz="1027237" rtl="0" eaLnBrk="1" latinLnBrk="0" hangingPunct="1">
        <a:defRPr sz="2022" kern="1200">
          <a:solidFill>
            <a:schemeClr val="tx1"/>
          </a:solidFill>
          <a:latin typeface="+mn-lt"/>
          <a:ea typeface="+mn-ea"/>
          <a:cs typeface="+mn-cs"/>
        </a:defRPr>
      </a:lvl3pPr>
      <a:lvl4pPr marL="1540855" algn="l" defTabSz="1027237" rtl="0" eaLnBrk="1" latinLnBrk="0" hangingPunct="1">
        <a:defRPr sz="2022" kern="1200">
          <a:solidFill>
            <a:schemeClr val="tx1"/>
          </a:solidFill>
          <a:latin typeface="+mn-lt"/>
          <a:ea typeface="+mn-ea"/>
          <a:cs typeface="+mn-cs"/>
        </a:defRPr>
      </a:lvl4pPr>
      <a:lvl5pPr marL="2054474" algn="l" defTabSz="1027237" rtl="0" eaLnBrk="1" latinLnBrk="0" hangingPunct="1">
        <a:defRPr sz="2022" kern="1200">
          <a:solidFill>
            <a:schemeClr val="tx1"/>
          </a:solidFill>
          <a:latin typeface="+mn-lt"/>
          <a:ea typeface="+mn-ea"/>
          <a:cs typeface="+mn-cs"/>
        </a:defRPr>
      </a:lvl5pPr>
      <a:lvl6pPr marL="2568092" algn="l" defTabSz="1027237" rtl="0" eaLnBrk="1" latinLnBrk="0" hangingPunct="1">
        <a:defRPr sz="2022" kern="1200">
          <a:solidFill>
            <a:schemeClr val="tx1"/>
          </a:solidFill>
          <a:latin typeface="+mn-lt"/>
          <a:ea typeface="+mn-ea"/>
          <a:cs typeface="+mn-cs"/>
        </a:defRPr>
      </a:lvl6pPr>
      <a:lvl7pPr marL="3081711" algn="l" defTabSz="1027237" rtl="0" eaLnBrk="1" latinLnBrk="0" hangingPunct="1">
        <a:defRPr sz="2022" kern="1200">
          <a:solidFill>
            <a:schemeClr val="tx1"/>
          </a:solidFill>
          <a:latin typeface="+mn-lt"/>
          <a:ea typeface="+mn-ea"/>
          <a:cs typeface="+mn-cs"/>
        </a:defRPr>
      </a:lvl7pPr>
      <a:lvl8pPr marL="3595329" algn="l" defTabSz="1027237" rtl="0" eaLnBrk="1" latinLnBrk="0" hangingPunct="1">
        <a:defRPr sz="2022" kern="1200">
          <a:solidFill>
            <a:schemeClr val="tx1"/>
          </a:solidFill>
          <a:latin typeface="+mn-lt"/>
          <a:ea typeface="+mn-ea"/>
          <a:cs typeface="+mn-cs"/>
        </a:defRPr>
      </a:lvl8pPr>
      <a:lvl9pPr marL="4108948" algn="l" defTabSz="1027237" rtl="0" eaLnBrk="1" latinLnBrk="0" hangingPunct="1">
        <a:defRPr sz="202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Grafik 17" descr="Ein Bild, das draußen, Gebäude, Himmel, Stadtplatz enthält.">
            <a:extLst>
              <a:ext uri="{FF2B5EF4-FFF2-40B4-BE49-F238E27FC236}">
                <a16:creationId xmlns:a16="http://schemas.microsoft.com/office/drawing/2014/main" id="{B8EDF520-78F1-4DC9-9532-08115E2F2495}"/>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5523673" y="1901536"/>
            <a:ext cx="5220558" cy="3905551"/>
          </a:xfrm>
          <a:prstGeom prst="rect">
            <a:avLst/>
          </a:prstGeom>
        </p:spPr>
      </p:pic>
      <p:pic>
        <p:nvPicPr>
          <p:cNvPr id="34" name="Grafik 33">
            <a:extLst>
              <a:ext uri="{FF2B5EF4-FFF2-40B4-BE49-F238E27FC236}">
                <a16:creationId xmlns:a16="http://schemas.microsoft.com/office/drawing/2014/main" id="{3CEDE2D5-7479-127A-CAA5-8EB370437D74}"/>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144759" y="4246545"/>
            <a:ext cx="5107516" cy="3324931"/>
          </a:xfrm>
          <a:prstGeom prst="rect">
            <a:avLst/>
          </a:prstGeom>
        </p:spPr>
      </p:pic>
      <p:sp>
        <p:nvSpPr>
          <p:cNvPr id="35" name="Textfeld 34" descr="Startzeiten:&#10;Samstag:  07:00 – 13:00 Uhr&#10;Sonntag:  07:00 – 13:00 Uhr&#10;&#10;Zielschluss:&#10;Samstag und Sonntag 17:00 Uhr&#10;">
            <a:extLst>
              <a:ext uri="{FF2B5EF4-FFF2-40B4-BE49-F238E27FC236}">
                <a16:creationId xmlns:a16="http://schemas.microsoft.com/office/drawing/2014/main" id="{5BFF0877-75B7-4A61-B5C2-E3E2802FF924}"/>
              </a:ext>
              <a:ext uri="{C183D7F6-B498-43B3-948B-1728B52AA6E4}">
                <adec:decorative xmlns:adec="http://schemas.microsoft.com/office/drawing/2017/decorative" val="0"/>
              </a:ext>
            </a:extLst>
          </p:cNvPr>
          <p:cNvSpPr txBox="1"/>
          <p:nvPr/>
        </p:nvSpPr>
        <p:spPr>
          <a:xfrm>
            <a:off x="5464433" y="5797848"/>
            <a:ext cx="3238944" cy="1318438"/>
          </a:xfrm>
          <a:prstGeom prst="rect">
            <a:avLst/>
          </a:prstGeom>
          <a:solidFill>
            <a:schemeClr val="bg1">
              <a:alpha val="30000"/>
            </a:schemeClr>
          </a:solidFill>
        </p:spPr>
        <p:txBody>
          <a:bodyPr wrap="square" rtlCol="0">
            <a:spAutoFit/>
          </a:bodyPr>
          <a:lstStyle/>
          <a:p>
            <a:r>
              <a:rPr lang="de-DE" sz="900" b="1" dirty="0">
                <a:latin typeface="Times New Roman" panose="02020603050405020304" pitchFamily="18" charset="0"/>
                <a:cs typeface="Times New Roman" panose="02020603050405020304" pitchFamily="18" charset="0"/>
              </a:rPr>
              <a:t>Veranstalter: Deutsch-Amerikanischer Wanderclub Ansbach</a:t>
            </a:r>
          </a:p>
          <a:p>
            <a:endParaRPr lang="de-DE" sz="500" b="1" dirty="0">
              <a:latin typeface="Times New Roman" panose="02020603050405020304" pitchFamily="18" charset="0"/>
              <a:cs typeface="Times New Roman" panose="02020603050405020304" pitchFamily="18" charset="0"/>
            </a:endParaRPr>
          </a:p>
          <a:p>
            <a:r>
              <a:rPr lang="de-DE" sz="800" b="1" dirty="0">
                <a:latin typeface="Times New Roman" panose="02020603050405020304" pitchFamily="18" charset="0"/>
                <a:cs typeface="Times New Roman" panose="02020603050405020304" pitchFamily="18" charset="0"/>
              </a:rPr>
              <a:t>Verantwortlich:</a:t>
            </a:r>
          </a:p>
          <a:p>
            <a:pPr>
              <a:lnSpc>
                <a:spcPct val="107000"/>
              </a:lnSpc>
            </a:pPr>
            <a:r>
              <a:rPr lang="de-DE" sz="800" b="1" i="0" dirty="0">
                <a:effectLst/>
                <a:latin typeface="Times New Roman" panose="02020603050405020304" pitchFamily="18" charset="0"/>
                <a:cs typeface="Times New Roman" panose="02020603050405020304" pitchFamily="18" charset="0"/>
              </a:rPr>
              <a:t>Heike Scholl,</a:t>
            </a:r>
          </a:p>
          <a:p>
            <a:pPr>
              <a:lnSpc>
                <a:spcPct val="107000"/>
              </a:lnSpc>
            </a:pPr>
            <a:r>
              <a:rPr lang="de-DE" sz="800" b="1" i="0" dirty="0">
                <a:effectLst/>
                <a:latin typeface="Times New Roman" panose="02020603050405020304" pitchFamily="18" charset="0"/>
                <a:cs typeface="Times New Roman" panose="02020603050405020304" pitchFamily="18" charset="0"/>
              </a:rPr>
              <a:t>Oberer Weinberg 71, </a:t>
            </a:r>
          </a:p>
          <a:p>
            <a:pPr>
              <a:lnSpc>
                <a:spcPct val="107000"/>
              </a:lnSpc>
            </a:pPr>
            <a:r>
              <a:rPr lang="de-DE" sz="800" b="1" i="0" dirty="0">
                <a:effectLst/>
                <a:latin typeface="Times New Roman" panose="02020603050405020304" pitchFamily="18" charset="0"/>
                <a:cs typeface="Times New Roman" panose="02020603050405020304" pitchFamily="18" charset="0"/>
              </a:rPr>
              <a:t>91522 Ansbach</a:t>
            </a:r>
            <a:endParaRPr lang="de-DE" sz="800" b="1" dirty="0">
              <a:latin typeface="Times New Roman" panose="02020603050405020304" pitchFamily="18" charset="0"/>
              <a:cs typeface="Times New Roman" panose="02020603050405020304" pitchFamily="18" charset="0"/>
            </a:endParaRPr>
          </a:p>
          <a:p>
            <a:r>
              <a:rPr lang="de-DE" sz="800" b="1" dirty="0">
                <a:latin typeface="Times New Roman" panose="02020603050405020304" pitchFamily="18" charset="0"/>
                <a:cs typeface="Times New Roman" panose="02020603050405020304" pitchFamily="18" charset="0"/>
              </a:rPr>
              <a:t>Mobil: 0171 5 80 53 29</a:t>
            </a:r>
          </a:p>
          <a:p>
            <a:endParaRPr lang="de-DE" sz="800" b="1" dirty="0">
              <a:latin typeface="Times New Roman" panose="02020603050405020304" pitchFamily="18" charset="0"/>
              <a:cs typeface="Times New Roman" panose="02020603050405020304" pitchFamily="18" charset="0"/>
            </a:endParaRPr>
          </a:p>
          <a:p>
            <a:r>
              <a:rPr lang="de-DE" sz="800" b="1" dirty="0">
                <a:latin typeface="Times New Roman" panose="02020603050405020304" pitchFamily="18" charset="0"/>
                <a:cs typeface="Times New Roman" panose="02020603050405020304" pitchFamily="18" charset="0"/>
              </a:rPr>
              <a:t>Mark Kistner</a:t>
            </a:r>
          </a:p>
          <a:p>
            <a:r>
              <a:rPr lang="de-DE" sz="800" b="1" dirty="0">
                <a:latin typeface="Times New Roman" panose="02020603050405020304" pitchFamily="18" charset="0"/>
                <a:cs typeface="Times New Roman" panose="02020603050405020304" pitchFamily="18" charset="0"/>
              </a:rPr>
              <a:t>Mobil: 0160 93 88 3341</a:t>
            </a:r>
          </a:p>
        </p:txBody>
      </p:sp>
      <p:sp>
        <p:nvSpPr>
          <p:cNvPr id="37" name="Rechteck 36">
            <a:extLst>
              <a:ext uri="{FF2B5EF4-FFF2-40B4-BE49-F238E27FC236}">
                <a16:creationId xmlns:a16="http://schemas.microsoft.com/office/drawing/2014/main" id="{444544C4-336A-40DE-93BD-04188BEB125D}"/>
              </a:ext>
            </a:extLst>
          </p:cNvPr>
          <p:cNvSpPr/>
          <p:nvPr/>
        </p:nvSpPr>
        <p:spPr>
          <a:xfrm>
            <a:off x="5439195" y="7232247"/>
            <a:ext cx="5227083" cy="307777"/>
          </a:xfrm>
          <a:prstGeom prst="rect">
            <a:avLst/>
          </a:prstGeom>
          <a:solidFill>
            <a:schemeClr val="bg1">
              <a:alpha val="50000"/>
            </a:schemeClr>
          </a:solid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de-DE" sz="1400" b="1" cap="none" spc="0" dirty="0">
                <a:ln w="19050">
                  <a:solidFill>
                    <a:srgbClr val="C00000"/>
                  </a:solidFill>
                </a:ln>
                <a:solidFill>
                  <a:srgbClr val="C00000"/>
                </a:solidFill>
                <a:effectLst>
                  <a:outerShdw blurRad="38100" dist="38100" dir="2700000" algn="tl">
                    <a:srgbClr val="000000">
                      <a:alpha val="43137"/>
                    </a:srgbClr>
                  </a:outerShdw>
                </a:effectLst>
                <a:latin typeface="Arial Black" panose="020B0A04020102020204" pitchFamily="34" charset="0"/>
                <a:cs typeface="Arial" panose="020B0604020202020204" pitchFamily="34" charset="0"/>
              </a:rPr>
              <a:t>Die Wanderung findet bei jeder Witterung statt!</a:t>
            </a:r>
          </a:p>
        </p:txBody>
      </p:sp>
      <p:sp>
        <p:nvSpPr>
          <p:cNvPr id="38" name="Textfeld 2">
            <a:extLst>
              <a:ext uri="{FF2B5EF4-FFF2-40B4-BE49-F238E27FC236}">
                <a16:creationId xmlns:a16="http://schemas.microsoft.com/office/drawing/2014/main" id="{E77D73C7-0FA8-4681-AD9D-0259CF173606}"/>
              </a:ext>
            </a:extLst>
          </p:cNvPr>
          <p:cNvSpPr txBox="1">
            <a:spLocks noChangeArrowheads="1"/>
          </p:cNvSpPr>
          <p:nvPr/>
        </p:nvSpPr>
        <p:spPr bwMode="auto">
          <a:xfrm>
            <a:off x="165420" y="455507"/>
            <a:ext cx="5038725" cy="369920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Starting</a:t>
            </a:r>
            <a:r>
              <a:rPr lang="de-DE" sz="800" b="1" dirty="0">
                <a:effectLst/>
                <a:latin typeface="Arial" panose="020B0604020202020204" pitchFamily="34" charset="0"/>
                <a:ea typeface="Calibri" panose="020F0502020204030204" pitchFamily="34" charset="0"/>
                <a:cs typeface="Arial" panose="020B0604020202020204" pitchFamily="34" charset="0"/>
              </a:rPr>
              <a:t> Point           Autohaus Oppel, Liebigstr. 1, Ansbach-Elpersdorf</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and finish Point:</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Parking</a:t>
            </a:r>
            <a:r>
              <a:rPr lang="de-DE" sz="800" b="1" dirty="0">
                <a:effectLst/>
                <a:latin typeface="Arial" panose="020B0604020202020204" pitchFamily="34" charset="0"/>
                <a:ea typeface="Calibri" panose="020F0502020204030204" pitchFamily="34" charset="0"/>
                <a:cs typeface="Arial" panose="020B0604020202020204" pitchFamily="34" charset="0"/>
              </a:rPr>
              <a:t>:                    Follow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parking</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sings</a:t>
            </a:r>
            <a:r>
              <a:rPr lang="de-DE" sz="800" b="1" dirty="0">
                <a:effectLst/>
                <a:latin typeface="Arial" panose="020B0604020202020204" pitchFamily="34" charset="0"/>
                <a:ea typeface="Calibri" panose="020F0502020204030204" pitchFamily="34" charset="0"/>
                <a:cs typeface="Arial" panose="020B0604020202020204" pitchFamily="34" charset="0"/>
              </a:rPr>
              <a:t>.</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Hiking</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distance</a:t>
            </a:r>
            <a:r>
              <a:rPr lang="de-DE" sz="800" b="1" dirty="0">
                <a:effectLst/>
                <a:latin typeface="Arial" panose="020B0604020202020204" pitchFamily="34" charset="0"/>
                <a:ea typeface="Calibri" panose="020F0502020204030204" pitchFamily="34" charset="0"/>
                <a:cs typeface="Arial" panose="020B0604020202020204" pitchFamily="34" charset="0"/>
              </a:rPr>
              <a:t>:       5 km, 10 km and 20 km</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Starting</a:t>
            </a:r>
            <a:r>
              <a:rPr lang="de-DE" sz="800" b="1" dirty="0">
                <a:effectLst/>
                <a:latin typeface="Arial" panose="020B0604020202020204" pitchFamily="34" charset="0"/>
                <a:ea typeface="Calibri" panose="020F0502020204030204" pitchFamily="34" charset="0"/>
                <a:cs typeface="Arial" panose="020B0604020202020204" pitchFamily="34" charset="0"/>
              </a:rPr>
              <a:t> time:           </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Saturday </a:t>
            </a:r>
            <a:r>
              <a:rPr lang="en-US"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between</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7:00 – 13:00h for 5, 10 and 20 Km</a:t>
            </a:r>
          </a:p>
          <a:p>
            <a:pPr>
              <a:lnSpc>
                <a:spcPct val="107000"/>
              </a:lnSpc>
              <a:spcAft>
                <a:spcPts val="0"/>
              </a:spcAft>
            </a:pPr>
            <a:r>
              <a:rPr lang="de-DE" sz="800" b="1" dirty="0">
                <a:latin typeface="Arial" panose="020B0604020202020204" pitchFamily="34" charset="0"/>
                <a:ea typeface="Calibri" panose="020F0502020204030204" pitchFamily="34" charset="0"/>
                <a:cs typeface="Arial" panose="020B0604020202020204" pitchFamily="34" charset="0"/>
              </a:rPr>
              <a:t>                                  </a:t>
            </a:r>
            <a:r>
              <a:rPr lang="de-DE" sz="800" b="1" dirty="0">
                <a:solidFill>
                  <a:srgbClr val="C00000"/>
                </a:solidFill>
                <a:latin typeface="Arial" panose="020B0604020202020204" pitchFamily="34" charset="0"/>
                <a:ea typeface="Calibri" panose="020F0502020204030204" pitchFamily="34" charset="0"/>
                <a:cs typeface="Arial" panose="020B0604020202020204" pitchFamily="34" charset="0"/>
              </a:rPr>
              <a:t>Close of finish Point Saturday 17:00 h</a:t>
            </a:r>
            <a:r>
              <a:rPr lang="de-DE" sz="800" b="1"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endParaRPr lang="de-DE" sz="400" b="1" dirty="0">
              <a:solidFill>
                <a:srgbClr val="C0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Sunday </a:t>
            </a:r>
            <a:r>
              <a:rPr lang="en-US"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between</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7:00 – 13:00 h for 5 and 10 Km</a:t>
            </a:r>
          </a:p>
          <a:p>
            <a:pPr>
              <a:lnSpc>
                <a:spcPct val="107000"/>
              </a:lnSpc>
            </a:pP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Sunday </a:t>
            </a:r>
            <a:r>
              <a:rPr lang="en-US"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between</a:t>
            </a:r>
            <a:r>
              <a:rPr lang="de-DE" sz="800" b="1" dirty="0">
                <a:solidFill>
                  <a:srgbClr val="0070C0"/>
                </a:solidFill>
                <a:effectLst/>
                <a:latin typeface="Arial" panose="020B0604020202020204" pitchFamily="34" charset="0"/>
                <a:ea typeface="Calibri" panose="020F0502020204030204" pitchFamily="34" charset="0"/>
                <a:cs typeface="Arial" panose="020B0604020202020204" pitchFamily="34" charset="0"/>
              </a:rPr>
              <a:t> 7:00 – 12:00 h for 20 Km </a:t>
            </a:r>
            <a:r>
              <a:rPr lang="de-DE" sz="800" b="1" dirty="0">
                <a:latin typeface="Arial" panose="020B0604020202020204" pitchFamily="34" charset="0"/>
                <a:ea typeface="Calibri" panose="020F0502020204030204" pitchFamily="34" charset="0"/>
                <a:cs typeface="Arial" panose="020B0604020202020204" pitchFamily="34" charset="0"/>
              </a:rPr>
              <a:t>    </a:t>
            </a:r>
            <a:endParaRPr lang="de-DE" sz="300" b="1"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de-DE" sz="800" b="1" dirty="0">
                <a:solidFill>
                  <a:srgbClr val="FF0000"/>
                </a:solidFill>
                <a:effectLst/>
                <a:latin typeface="Arial" panose="020B0604020202020204" pitchFamily="34" charset="0"/>
                <a:ea typeface="Calibri" panose="020F0502020204030204" pitchFamily="34" charset="0"/>
                <a:cs typeface="Arial" panose="020B0604020202020204" pitchFamily="34" charset="0"/>
              </a:rPr>
              <a:t>Close of finish Point Sunday 16:00 h</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Participation</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Everyone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is</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welcome</a:t>
            </a:r>
            <a:r>
              <a:rPr lang="de-DE" sz="800" b="1" dirty="0">
                <a:effectLst/>
                <a:latin typeface="Arial" panose="020B0604020202020204" pitchFamily="34" charset="0"/>
                <a:ea typeface="Calibri" panose="020F0502020204030204" pitchFamily="34" charset="0"/>
                <a:cs typeface="Arial" panose="020B0604020202020204" pitchFamily="34" charset="0"/>
              </a:rPr>
              <a:t>. Children must </a:t>
            </a:r>
            <a:r>
              <a:rPr lang="en-US" sz="800" b="1" dirty="0">
                <a:effectLst/>
                <a:latin typeface="Arial" panose="020B0604020202020204" pitchFamily="34" charset="0"/>
                <a:ea typeface="Calibri" panose="020F0502020204030204" pitchFamily="34" charset="0"/>
                <a:cs typeface="Arial" panose="020B0604020202020204" pitchFamily="34" charset="0"/>
              </a:rPr>
              <a:t>be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accompanied</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by</a:t>
            </a:r>
            <a:r>
              <a:rPr lang="de-DE" sz="800" b="1" dirty="0">
                <a:effectLst/>
                <a:latin typeface="Arial" panose="020B0604020202020204" pitchFamily="34" charset="0"/>
                <a:ea typeface="Calibri" panose="020F0502020204030204" pitchFamily="34" charset="0"/>
                <a:cs typeface="Arial" panose="020B0604020202020204" pitchFamily="34" charset="0"/>
              </a:rPr>
              <a:t> an adult.</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Participation</a:t>
            </a:r>
            <a:r>
              <a:rPr lang="de-DE" sz="800" b="1" dirty="0">
                <a:effectLst/>
                <a:latin typeface="Arial" panose="020B0604020202020204" pitchFamily="34" charset="0"/>
                <a:ea typeface="Calibri" panose="020F0502020204030204" pitchFamily="34" charset="0"/>
                <a:cs typeface="Arial" panose="020B0604020202020204" pitchFamily="34" charset="0"/>
              </a:rPr>
              <a:t> will </a:t>
            </a:r>
            <a:r>
              <a:rPr lang="en-US" sz="800" b="1" dirty="0">
                <a:effectLst/>
                <a:latin typeface="Arial" panose="020B0604020202020204" pitchFamily="34" charset="0"/>
                <a:ea typeface="Calibri" panose="020F0502020204030204" pitchFamily="34" charset="0"/>
                <a:cs typeface="Arial" panose="020B0604020202020204" pitchFamily="34" charset="0"/>
              </a:rPr>
              <a:t>be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counted</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toward</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sports</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badge</a:t>
            </a:r>
            <a:r>
              <a:rPr lang="de-DE" sz="800" b="1" dirty="0">
                <a:effectLst/>
                <a:latin typeface="Arial" panose="020B0604020202020204" pitchFamily="34" charset="0"/>
                <a:ea typeface="Calibri" panose="020F0502020204030204" pitchFamily="34" charset="0"/>
                <a:cs typeface="Arial" panose="020B0604020202020204" pitchFamily="34" charset="0"/>
              </a:rPr>
              <a:t> of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International Union </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for</a:t>
            </a:r>
            <a:r>
              <a:rPr lang="de-DE" sz="800" b="1" dirty="0">
                <a:effectLst/>
                <a:latin typeface="Arial" panose="020B0604020202020204" pitchFamily="34" charset="0"/>
                <a:ea typeface="Calibri" panose="020F0502020204030204" pitchFamily="34" charset="0"/>
                <a:cs typeface="Arial" panose="020B0604020202020204" pitchFamily="34" charset="0"/>
              </a:rPr>
              <a:t> Popular Sports IVV </a:t>
            </a:r>
            <a:r>
              <a:rPr lang="en-US" sz="800" b="1" dirty="0">
                <a:effectLst/>
                <a:latin typeface="Arial" panose="020B0604020202020204" pitchFamily="34" charset="0"/>
                <a:ea typeface="Calibri" panose="020F0502020204030204" pitchFamily="34" charset="0"/>
                <a:cs typeface="Arial" panose="020B0604020202020204" pitchFamily="34" charset="0"/>
              </a:rPr>
              <a:t>as</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well</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as</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for</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Kilometer-</a:t>
            </a:r>
            <a:r>
              <a:rPr lang="en-US" sz="800" b="1" dirty="0">
                <a:effectLst/>
                <a:latin typeface="Arial" panose="020B0604020202020204" pitchFamily="34" charset="0"/>
                <a:ea typeface="Calibri" panose="020F0502020204030204" pitchFamily="34" charset="0"/>
                <a:cs typeface="Arial" panose="020B0604020202020204" pitchFamily="34" charset="0"/>
              </a:rPr>
              <a:t>badge</a:t>
            </a:r>
            <a:r>
              <a:rPr lang="de-DE" sz="800" b="1" dirty="0">
                <a:effectLst/>
                <a:latin typeface="Arial" panose="020B0604020202020204" pitchFamily="34" charset="0"/>
                <a:ea typeface="Calibri" panose="020F0502020204030204" pitchFamily="34" charset="0"/>
                <a:cs typeface="Arial" panose="020B0604020202020204" pitchFamily="34" charset="0"/>
              </a:rPr>
              <a:t> of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IVV.</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US" sz="800" b="1" dirty="0">
                <a:effectLst/>
                <a:latin typeface="Arial" panose="020B0604020202020204" pitchFamily="34" charset="0"/>
                <a:ea typeface="Calibri" panose="020F0502020204030204" pitchFamily="34" charset="0"/>
                <a:cs typeface="Arial" panose="020B0604020202020204" pitchFamily="34" charset="0"/>
              </a:rPr>
              <a:t>Starting</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fees</a:t>
            </a:r>
            <a:r>
              <a:rPr lang="de-DE" sz="800" b="1" dirty="0">
                <a:effectLst/>
                <a:latin typeface="Arial" panose="020B0604020202020204" pitchFamily="34" charset="0"/>
                <a:ea typeface="Calibri" panose="020F0502020204030204" pitchFamily="34" charset="0"/>
                <a:cs typeface="Arial" panose="020B0604020202020204" pitchFamily="34" charset="0"/>
              </a:rPr>
              <a:t>:           Advance </a:t>
            </a:r>
            <a:r>
              <a:rPr lang="en-US" sz="800" b="1" dirty="0">
                <a:effectLst/>
                <a:latin typeface="Arial" panose="020B0604020202020204" pitchFamily="34" charset="0"/>
                <a:ea typeface="Calibri" panose="020F0502020204030204" pitchFamily="34" charset="0"/>
                <a:cs typeface="Arial" panose="020B0604020202020204" pitchFamily="34" charset="0"/>
              </a:rPr>
              <a:t>registration</a:t>
            </a:r>
            <a:r>
              <a:rPr lang="de-DE" sz="800" b="1" dirty="0">
                <a:effectLst/>
                <a:latin typeface="Arial" panose="020B0604020202020204" pitchFamily="34" charset="0"/>
                <a:ea typeface="Calibri" panose="020F0502020204030204" pitchFamily="34" charset="0"/>
                <a:cs typeface="Arial" panose="020B0604020202020204" pitchFamily="34" charset="0"/>
              </a:rPr>
              <a:t>: Can </a:t>
            </a:r>
            <a:r>
              <a:rPr lang="en-US" sz="800" b="1" dirty="0">
                <a:effectLst/>
                <a:latin typeface="Arial" panose="020B0604020202020204" pitchFamily="34" charset="0"/>
                <a:ea typeface="Calibri" panose="020F0502020204030204" pitchFamily="34" charset="0"/>
                <a:cs typeface="Arial" panose="020B0604020202020204" pitchFamily="34" charset="0"/>
              </a:rPr>
              <a:t>be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made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with</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payment</a:t>
            </a:r>
            <a:r>
              <a:rPr lang="de-DE" sz="800" b="1" dirty="0">
                <a:effectLst/>
                <a:latin typeface="Arial" panose="020B0604020202020204" pitchFamily="34" charset="0"/>
                <a:ea typeface="Calibri" panose="020F0502020204030204" pitchFamily="34" charset="0"/>
                <a:cs typeface="Arial" panose="020B0604020202020204" pitchFamily="34" charset="0"/>
              </a:rPr>
              <a:t> of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starting</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fee</a:t>
            </a:r>
            <a:r>
              <a:rPr lang="de-DE" sz="800" b="1" dirty="0">
                <a:effectLst/>
                <a:latin typeface="Arial" panose="020B0604020202020204" pitchFamily="34" charset="0"/>
                <a:ea typeface="Calibri" panose="020F0502020204030204" pitchFamily="34" charset="0"/>
                <a:cs typeface="Arial" panose="020B0604020202020204" pitchFamily="34" charset="0"/>
              </a:rPr>
              <a:t> of     </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€ 3,00 per </a:t>
            </a:r>
            <a:r>
              <a:rPr lang="en-US" sz="800" b="1" dirty="0">
                <a:effectLst/>
                <a:latin typeface="Arial" panose="020B0604020202020204" pitchFamily="34" charset="0"/>
                <a:ea typeface="Calibri" panose="020F0502020204030204" pitchFamily="34" charset="0"/>
                <a:cs typeface="Arial" panose="020B0604020202020204" pitchFamily="34" charset="0"/>
              </a:rPr>
              <a:t>participant</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to</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be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deposited</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into</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Account number: </a:t>
            </a:r>
          </a:p>
          <a:p>
            <a:pPr>
              <a:lnSpc>
                <a:spcPct val="107000"/>
              </a:lnSpc>
              <a:spcAft>
                <a:spcPts val="0"/>
              </a:spcAft>
            </a:pPr>
            <a:r>
              <a:rPr lang="de-DE" sz="800" b="1" dirty="0">
                <a:solidFill>
                  <a:srgbClr val="FF0000"/>
                </a:solidFill>
                <a:latin typeface="Arial" panose="020B0604020202020204" pitchFamily="34" charset="0"/>
                <a:ea typeface="Calibri" panose="020F0502020204030204" pitchFamily="34" charset="0"/>
                <a:cs typeface="Arial" panose="020B0604020202020204" pitchFamily="34" charset="0"/>
              </a:rPr>
              <a:t>                                  IBAN: DE66 7655 000 0000 2162 91 BIC: BYLADEM1ANS</a:t>
            </a:r>
            <a:r>
              <a:rPr lang="de-DE" sz="800" b="1" dirty="0">
                <a:latin typeface="Arial" panose="020B0604020202020204" pitchFamily="34" charset="0"/>
                <a:ea typeface="Calibri" panose="020F0502020204030204" pitchFamily="34" charset="0"/>
                <a:cs typeface="Arial" panose="020B0604020202020204" pitchFamily="34" charset="0"/>
              </a:rPr>
              <a:t> at the </a:t>
            </a:r>
            <a:r>
              <a:rPr lang="de-DE" sz="800" b="1" dirty="0">
                <a:effectLst/>
                <a:latin typeface="Arial" panose="020B0604020202020204" pitchFamily="34" charset="0"/>
                <a:ea typeface="Calibri" panose="020F0502020204030204" pitchFamily="34" charset="0"/>
                <a:cs typeface="Arial" panose="020B0604020202020204" pitchFamily="34" charset="0"/>
              </a:rPr>
              <a:t>Sparkasse          </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Ansbach and </a:t>
            </a:r>
            <a:r>
              <a:rPr lang="en-US" sz="800" b="1" dirty="0">
                <a:effectLst/>
                <a:latin typeface="Arial" panose="020B0604020202020204" pitchFamily="34" charset="0"/>
                <a:ea typeface="Calibri" panose="020F0502020204030204" pitchFamily="34" charset="0"/>
                <a:cs typeface="Arial" panose="020B0604020202020204" pitchFamily="34" charset="0"/>
              </a:rPr>
              <a:t>by </a:t>
            </a:r>
            <a:r>
              <a:rPr lang="de-DE" sz="800" b="1" dirty="0">
                <a:effectLst/>
                <a:latin typeface="Arial" panose="020B0604020202020204" pitchFamily="34" charset="0"/>
                <a:ea typeface="Calibri" panose="020F0502020204030204" pitchFamily="34" charset="0"/>
                <a:cs typeface="Arial" panose="020B0604020202020204" pitchFamily="34" charset="0"/>
              </a:rPr>
              <a:t>Providing </a:t>
            </a:r>
            <a:r>
              <a:rPr lang="en-US" sz="800" b="1" dirty="0">
                <a:effectLst/>
                <a:latin typeface="Arial" panose="020B0604020202020204" pitchFamily="34" charset="0"/>
                <a:ea typeface="Calibri" panose="020F0502020204030204" pitchFamily="34" charset="0"/>
                <a:cs typeface="Arial" panose="020B0604020202020204" pitchFamily="34" charset="0"/>
              </a:rPr>
              <a:t>the</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name</a:t>
            </a:r>
            <a:r>
              <a:rPr lang="de-DE" sz="800" b="1" dirty="0">
                <a:effectLst/>
                <a:latin typeface="Arial" panose="020B0604020202020204" pitchFamily="34" charset="0"/>
                <a:ea typeface="Calibri" panose="020F0502020204030204" pitchFamily="34" charset="0"/>
                <a:cs typeface="Arial" panose="020B0604020202020204" pitchFamily="34" charset="0"/>
              </a:rPr>
              <a:t> and </a:t>
            </a:r>
            <a:r>
              <a:rPr lang="en-US" sz="800" b="1" dirty="0">
                <a:effectLst/>
                <a:latin typeface="Arial" panose="020B0604020202020204" pitchFamily="34" charset="0"/>
                <a:ea typeface="Calibri" panose="020F0502020204030204" pitchFamily="34" charset="0"/>
                <a:cs typeface="Arial" panose="020B0604020202020204" pitchFamily="34" charset="0"/>
              </a:rPr>
              <a:t>year</a:t>
            </a:r>
            <a:r>
              <a:rPr lang="de-DE" sz="800" b="1" dirty="0">
                <a:effectLst/>
                <a:latin typeface="Arial" panose="020B0604020202020204" pitchFamily="34" charset="0"/>
                <a:ea typeface="Calibri" panose="020F0502020204030204" pitchFamily="34" charset="0"/>
                <a:cs typeface="Arial" panose="020B0604020202020204" pitchFamily="34" charset="0"/>
              </a:rPr>
              <a:t> of </a:t>
            </a:r>
            <a:r>
              <a:rPr lang="en-US" sz="800" b="1" dirty="0">
                <a:effectLst/>
                <a:latin typeface="Arial" panose="020B0604020202020204" pitchFamily="34" charset="0"/>
                <a:ea typeface="Calibri" panose="020F0502020204030204" pitchFamily="34" charset="0"/>
                <a:cs typeface="Arial" panose="020B0604020202020204" pitchFamily="34" charset="0"/>
              </a:rPr>
              <a:t>birth</a:t>
            </a:r>
            <a:r>
              <a:rPr lang="de-DE" sz="800" b="1" dirty="0">
                <a:effectLst/>
                <a:latin typeface="Arial" panose="020B0604020202020204" pitchFamily="34" charset="0"/>
                <a:ea typeface="Calibri" panose="020F0502020204030204" pitchFamily="34" charset="0"/>
                <a:cs typeface="Arial" panose="020B0604020202020204" pitchFamily="34" charset="0"/>
              </a:rPr>
              <a:t>. The last date </a:t>
            </a:r>
            <a:r>
              <a:rPr lang="en-US" sz="800" b="1" dirty="0">
                <a:effectLst/>
                <a:latin typeface="Arial" panose="020B0604020202020204" pitchFamily="34" charset="0"/>
                <a:ea typeface="Calibri" panose="020F0502020204030204" pitchFamily="34" charset="0"/>
                <a:cs typeface="Arial" panose="020B0604020202020204" pitchFamily="34" charset="0"/>
              </a:rPr>
              <a:t>for</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advance</a:t>
            </a: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de-DE" sz="800" b="1" dirty="0">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registration</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is </a:t>
            </a:r>
            <a:r>
              <a:rPr lang="de-DE" sz="800" b="1" dirty="0">
                <a:effectLst/>
                <a:latin typeface="Arial" panose="020B0604020202020204" pitchFamily="34" charset="0"/>
                <a:ea typeface="Calibri" panose="020F0502020204030204" pitchFamily="34" charset="0"/>
                <a:cs typeface="Arial" panose="020B0604020202020204" pitchFamily="34" charset="0"/>
              </a:rPr>
              <a:t>01.March 2025. </a:t>
            </a:r>
            <a:r>
              <a:rPr lang="en-US" sz="800" b="1" dirty="0">
                <a:effectLst/>
                <a:latin typeface="Arial" panose="020B0604020202020204" pitchFamily="34" charset="0"/>
                <a:ea typeface="Calibri" panose="020F0502020204030204" pitchFamily="34" charset="0"/>
                <a:cs typeface="Arial" panose="020B0604020202020204" pitchFamily="34" charset="0"/>
              </a:rPr>
              <a:t>Starting</a:t>
            </a:r>
            <a:r>
              <a:rPr lang="de-DE" sz="800" b="1" dirty="0">
                <a:effectLst/>
                <a:latin typeface="Arial" panose="020B0604020202020204" pitchFamily="34" charset="0"/>
                <a:ea typeface="Calibri" panose="020F0502020204030204" pitchFamily="34" charset="0"/>
                <a:cs typeface="Arial" panose="020B0604020202020204" pitchFamily="34" charset="0"/>
              </a:rPr>
              <a:t> </a:t>
            </a:r>
            <a:r>
              <a:rPr lang="en-US" sz="800" b="1" dirty="0">
                <a:effectLst/>
                <a:latin typeface="Arial" panose="020B0604020202020204" pitchFamily="34" charset="0"/>
                <a:ea typeface="Calibri" panose="020F0502020204030204" pitchFamily="34" charset="0"/>
                <a:cs typeface="Arial" panose="020B0604020202020204" pitchFamily="34" charset="0"/>
              </a:rPr>
              <a:t>fees</a:t>
            </a:r>
            <a:r>
              <a:rPr lang="de-DE" sz="800" b="1" dirty="0">
                <a:effectLst/>
                <a:latin typeface="Arial" panose="020B0604020202020204" pitchFamily="34" charset="0"/>
                <a:ea typeface="Calibri" panose="020F0502020204030204" pitchFamily="34" charset="0"/>
                <a:cs typeface="Arial" panose="020B0604020202020204" pitchFamily="34" charset="0"/>
              </a:rPr>
              <a:t> are € 3,00 for a start card and € </a:t>
            </a:r>
          </a:p>
          <a:p>
            <a:pPr>
              <a:lnSpc>
                <a:spcPct val="107000"/>
              </a:lnSpc>
              <a:spcAft>
                <a:spcPts val="0"/>
              </a:spcAft>
            </a:pPr>
            <a:r>
              <a:rPr lang="de-DE" sz="800" b="1" dirty="0">
                <a:latin typeface="Arial" panose="020B0604020202020204" pitchFamily="34" charset="0"/>
                <a:ea typeface="Calibri" panose="020F0502020204030204" pitchFamily="34" charset="0"/>
                <a:cs typeface="Arial" panose="020B0604020202020204" pitchFamily="34" charset="0"/>
              </a:rPr>
              <a:t>                                  </a:t>
            </a:r>
            <a:r>
              <a:rPr lang="de-DE" sz="800" b="1" dirty="0">
                <a:effectLst/>
                <a:latin typeface="Arial" panose="020B0604020202020204" pitchFamily="34" charset="0"/>
                <a:ea typeface="Calibri" panose="020F0502020204030204" pitchFamily="34" charset="0"/>
                <a:cs typeface="Arial" panose="020B0604020202020204" pitchFamily="34" charset="0"/>
              </a:rPr>
              <a:t>3,80 to receive a prize.</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Information:             Mark Kistner, </a:t>
            </a:r>
            <a:r>
              <a:rPr lang="en-US" sz="800" b="1" dirty="0">
                <a:effectLst/>
                <a:latin typeface="Arial" panose="020B0604020202020204" pitchFamily="34" charset="0"/>
                <a:ea typeface="Calibri" panose="020F0502020204030204" pitchFamily="34" charset="0"/>
                <a:cs typeface="Arial" panose="020B0604020202020204" pitchFamily="34" charset="0"/>
              </a:rPr>
              <a:t>Cellphone</a:t>
            </a:r>
            <a:r>
              <a:rPr lang="de-DE" sz="800" b="1" dirty="0">
                <a:effectLst/>
                <a:latin typeface="Arial" panose="020B0604020202020204" pitchFamily="34" charset="0"/>
                <a:ea typeface="Calibri" panose="020F0502020204030204" pitchFamily="34" charset="0"/>
                <a:cs typeface="Arial" panose="020B0604020202020204" pitchFamily="34" charset="0"/>
              </a:rPr>
              <a:t>: (0160) </a:t>
            </a:r>
            <a:r>
              <a:rPr lang="de-DE" sz="800" b="1" dirty="0">
                <a:latin typeface="Arial" panose="020B0604020202020204" pitchFamily="34" charset="0"/>
                <a:ea typeface="Calibri" panose="020F0502020204030204" pitchFamily="34" charset="0"/>
                <a:cs typeface="Arial" panose="020B0604020202020204" pitchFamily="34" charset="0"/>
              </a:rPr>
              <a:t>93 88 3341</a:t>
            </a:r>
            <a:endParaRPr lang="de-DE" sz="800"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800" b="1" dirty="0">
                <a:effectLst/>
                <a:latin typeface="Arial" panose="020B0604020202020204" pitchFamily="34" charset="0"/>
                <a:ea typeface="Calibri" panose="020F0502020204030204" pitchFamily="34" charset="0"/>
                <a:cs typeface="Arial" panose="020B0604020202020204" pitchFamily="34" charset="0"/>
              </a:rPr>
              <a:t>                                  Heike Scholl, </a:t>
            </a:r>
            <a:r>
              <a:rPr lang="en-US" sz="800" b="1" dirty="0">
                <a:effectLst/>
                <a:latin typeface="Arial" panose="020B0604020202020204" pitchFamily="34" charset="0"/>
                <a:ea typeface="Calibri" panose="020F0502020204030204" pitchFamily="34" charset="0"/>
                <a:cs typeface="Arial" panose="020B0604020202020204" pitchFamily="34" charset="0"/>
              </a:rPr>
              <a:t>Cellphone</a:t>
            </a:r>
            <a:r>
              <a:rPr lang="de-DE" sz="800" b="1" dirty="0">
                <a:effectLst/>
                <a:latin typeface="Arial" panose="020B0604020202020204" pitchFamily="34" charset="0"/>
                <a:ea typeface="Calibri" panose="020F0502020204030204" pitchFamily="34" charset="0"/>
                <a:cs typeface="Arial" panose="020B0604020202020204" pitchFamily="34" charset="0"/>
              </a:rPr>
              <a:t>:</a:t>
            </a:r>
            <a:r>
              <a:rPr lang="de-DE" sz="800" b="1" dirty="0">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(0171) 58 05 329</a:t>
            </a:r>
            <a:endParaRPr lang="de-DE" sz="8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9" name="Rechteck 38">
            <a:extLst>
              <a:ext uri="{FF2B5EF4-FFF2-40B4-BE49-F238E27FC236}">
                <a16:creationId xmlns:a16="http://schemas.microsoft.com/office/drawing/2014/main" id="{1F50A1B6-4BCD-491A-8387-486F3E5DE788}"/>
              </a:ext>
            </a:extLst>
          </p:cNvPr>
          <p:cNvSpPr/>
          <p:nvPr/>
        </p:nvSpPr>
        <p:spPr>
          <a:xfrm>
            <a:off x="16524" y="132662"/>
            <a:ext cx="5416550" cy="322845"/>
          </a:xfrm>
          <a:prstGeom prst="rect">
            <a:avLst/>
          </a:prstGeom>
        </p:spPr>
        <p:txBody>
          <a:bodyPr>
            <a:spAutoFit/>
          </a:bodyPr>
          <a:lstStyle/>
          <a:p>
            <a:pPr algn="ctr">
              <a:lnSpc>
                <a:spcPct val="107000"/>
              </a:lnSpc>
              <a:spcAft>
                <a:spcPts val="800"/>
              </a:spcAft>
            </a:pPr>
            <a:r>
              <a:rPr lang="de-DE" sz="1400" b="1" i="1" dirty="0">
                <a:ln w="9525">
                  <a:solidFill>
                    <a:schemeClr val="accent1">
                      <a:lumMod val="75000"/>
                    </a:schemeClr>
                  </a:solidFill>
                  <a:prstDash val="solid"/>
                </a:ln>
                <a:solidFill>
                  <a:schemeClr val="accent1">
                    <a:lumMod val="75000"/>
                  </a:schemeClr>
                </a:solidFill>
                <a:effectLst>
                  <a:outerShdw blurRad="12700" dist="38100" dir="2700000" algn="tl" rotWithShape="0">
                    <a:schemeClr val="bg1">
                      <a:lumMod val="50000"/>
                    </a:schemeClr>
                  </a:outerShdw>
                </a:effectLst>
                <a:latin typeface="Arial" panose="020B0604020202020204" pitchFamily="34" charset="0"/>
                <a:ea typeface="Calibri" panose="020F0502020204030204" pitchFamily="34" charset="0"/>
                <a:cs typeface="Times New Roman" panose="02020603050405020304" pitchFamily="18" charset="0"/>
              </a:rPr>
              <a:t>INFORMATION ABOUT THE ANSBACH VOLKSMARCH</a:t>
            </a:r>
            <a:endParaRPr lang="de-DE" b="1" i="1" dirty="0">
              <a:ln w="9525">
                <a:solidFill>
                  <a:schemeClr val="accent1">
                    <a:lumMod val="75000"/>
                  </a:schemeClr>
                </a:solidFill>
                <a:prstDash val="solid"/>
              </a:ln>
              <a:solidFill>
                <a:schemeClr val="accent1">
                  <a:lumMod val="75000"/>
                </a:schemeClr>
              </a:solidFill>
              <a:effectLst>
                <a:outerShdw blurRad="12700" dist="38100" dir="2700000" algn="tl" rotWithShape="0">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hteck 14">
            <a:extLst>
              <a:ext uri="{FF2B5EF4-FFF2-40B4-BE49-F238E27FC236}">
                <a16:creationId xmlns:a16="http://schemas.microsoft.com/office/drawing/2014/main" id="{8588F7A0-0061-4BEE-A96F-FA3B569C38B8}"/>
              </a:ext>
            </a:extLst>
          </p:cNvPr>
          <p:cNvSpPr/>
          <p:nvPr/>
        </p:nvSpPr>
        <p:spPr>
          <a:xfrm>
            <a:off x="5351961" y="912628"/>
            <a:ext cx="5401552" cy="2185214"/>
          </a:xfrm>
          <a:prstGeom prst="rect">
            <a:avLst/>
          </a:prstGeom>
          <a:noFill/>
        </p:spPr>
        <p:txBody>
          <a:bodyPr wrap="square" lIns="91440" tIns="45720" rIns="91440" bIns="45720">
            <a:spAutoFit/>
          </a:bodyPr>
          <a:lstStyle/>
          <a:p>
            <a:pPr algn="ctr"/>
            <a:r>
              <a:rPr lang="de-DE" sz="3200" b="1" cap="none" spc="0" dirty="0">
                <a:ln w="19050">
                  <a:solidFill>
                    <a:srgbClr val="FF0000"/>
                  </a:solidFill>
                  <a:prstDash val="solid"/>
                </a:ln>
                <a:solidFill>
                  <a:srgbClr val="0070C0"/>
                </a:solidFill>
                <a:effectLst>
                  <a:outerShdw blurRad="50800" dist="38100" dir="18900000" algn="bl" rotWithShape="0">
                    <a:prstClr val="black">
                      <a:alpha val="40000"/>
                    </a:prstClr>
                  </a:outerShdw>
                </a:effectLst>
                <a:latin typeface="Broadway" panose="04040905080B02020502" pitchFamily="82" charset="0"/>
              </a:rPr>
              <a:t>47. Internationale </a:t>
            </a:r>
          </a:p>
          <a:p>
            <a:pPr algn="ctr"/>
            <a:r>
              <a:rPr lang="de-DE" sz="3200" b="1" cap="none" spc="0" dirty="0">
                <a:ln w="19050">
                  <a:solidFill>
                    <a:srgbClr val="FF0000"/>
                  </a:solidFill>
                  <a:prstDash val="solid"/>
                </a:ln>
                <a:solidFill>
                  <a:srgbClr val="0070C0"/>
                </a:solidFill>
                <a:effectLst>
                  <a:outerShdw blurRad="50800" dist="38100" dir="18900000" algn="bl" rotWithShape="0">
                    <a:prstClr val="black">
                      <a:alpha val="40000"/>
                    </a:prstClr>
                  </a:outerShdw>
                </a:effectLst>
                <a:latin typeface="Broadway" panose="04040905080B02020502" pitchFamily="82" charset="0"/>
              </a:rPr>
              <a:t>Volkswandertage</a:t>
            </a:r>
          </a:p>
          <a:p>
            <a:pPr algn="ctr"/>
            <a:r>
              <a:rPr lang="de-DE" sz="2400" b="1" dirty="0">
                <a:ln w="19050">
                  <a:solidFill>
                    <a:srgbClr val="FF0000"/>
                  </a:solidFill>
                  <a:prstDash val="solid"/>
                </a:ln>
                <a:solidFill>
                  <a:srgbClr val="0070C0"/>
                </a:solidFill>
                <a:effectLst>
                  <a:outerShdw blurRad="50800" dist="38100" dir="18900000" algn="bl" rotWithShape="0">
                    <a:prstClr val="black">
                      <a:alpha val="40000"/>
                    </a:prstClr>
                  </a:outerShdw>
                </a:effectLst>
                <a:latin typeface="Broadway" panose="04040905080B02020502" pitchFamily="82" charset="0"/>
              </a:rPr>
              <a:t>in</a:t>
            </a:r>
          </a:p>
          <a:p>
            <a:pPr algn="ctr"/>
            <a:r>
              <a:rPr lang="de-DE" sz="4800" b="1" cap="none" spc="0" dirty="0">
                <a:ln w="12700">
                  <a:solidFill>
                    <a:srgbClr val="FF0000"/>
                  </a:solidFill>
                  <a:prstDash val="solid"/>
                </a:ln>
                <a:solidFill>
                  <a:srgbClr val="FFFF00"/>
                </a:solidFill>
                <a:effectLst>
                  <a:outerShdw blurRad="50800" dist="38100" dir="18900000" algn="bl" rotWithShape="0">
                    <a:prstClr val="black">
                      <a:alpha val="40000"/>
                    </a:prstClr>
                  </a:outerShdw>
                </a:effectLst>
                <a:latin typeface="Broadway" panose="04040905080B02020502" pitchFamily="82" charset="0"/>
                <a:cs typeface="Arial" panose="020B0604020202020204" pitchFamily="34" charset="0"/>
              </a:rPr>
              <a:t>Ansbach</a:t>
            </a:r>
          </a:p>
        </p:txBody>
      </p:sp>
      <p:sp>
        <p:nvSpPr>
          <p:cNvPr id="16" name="Rechteck 15">
            <a:extLst>
              <a:ext uri="{FF2B5EF4-FFF2-40B4-BE49-F238E27FC236}">
                <a16:creationId xmlns:a16="http://schemas.microsoft.com/office/drawing/2014/main" id="{A14FCA3B-E4FB-4272-BDE3-28AA32DF5F29}"/>
              </a:ext>
            </a:extLst>
          </p:cNvPr>
          <p:cNvSpPr/>
          <p:nvPr/>
        </p:nvSpPr>
        <p:spPr>
          <a:xfrm>
            <a:off x="5523672" y="3135552"/>
            <a:ext cx="5220558" cy="584775"/>
          </a:xfrm>
          <a:prstGeom prst="rect">
            <a:avLst/>
          </a:prstGeom>
          <a:noFill/>
          <a:effectLst/>
        </p:spPr>
        <p:txBody>
          <a:bodyPr wrap="square" lIns="91440" tIns="45720" rIns="91440" bIns="45720">
            <a:spAutoFit/>
          </a:bodyPr>
          <a:lstStyle/>
          <a:p>
            <a:pPr algn="ctr"/>
            <a:r>
              <a:rPr lang="de-DE" sz="3200" b="1" dirty="0">
                <a:ln w="13462">
                  <a:solidFill>
                    <a:schemeClr val="bg1"/>
                  </a:solidFill>
                  <a:prstDash val="solid"/>
                </a:ln>
                <a:solidFill>
                  <a:srgbClr val="FF0000"/>
                </a:solidFill>
                <a:effectLst>
                  <a:outerShdw blurRad="50800" dist="38100" dir="18900000" algn="bl" rotWithShape="0">
                    <a:prstClr val="black">
                      <a:alpha val="40000"/>
                    </a:prstClr>
                  </a:outerShdw>
                </a:effectLst>
                <a:latin typeface="Arial" panose="020B0604020202020204" pitchFamily="34" charset="0"/>
                <a:cs typeface="Arial" panose="020B0604020202020204" pitchFamily="34" charset="0"/>
              </a:rPr>
              <a:t>am 08. und 09. März 2025</a:t>
            </a:r>
          </a:p>
        </p:txBody>
      </p:sp>
      <p:sp>
        <p:nvSpPr>
          <p:cNvPr id="17" name="Textfeld 16">
            <a:extLst>
              <a:ext uri="{FF2B5EF4-FFF2-40B4-BE49-F238E27FC236}">
                <a16:creationId xmlns:a16="http://schemas.microsoft.com/office/drawing/2014/main" id="{B896A75C-5109-4557-84AD-4F5479E2457E}"/>
              </a:ext>
            </a:extLst>
          </p:cNvPr>
          <p:cNvSpPr txBox="1"/>
          <p:nvPr/>
        </p:nvSpPr>
        <p:spPr>
          <a:xfrm>
            <a:off x="8692836" y="5847178"/>
            <a:ext cx="2060677" cy="1323439"/>
          </a:xfrm>
          <a:prstGeom prst="rect">
            <a:avLst/>
          </a:prstGeom>
          <a:solidFill>
            <a:schemeClr val="bg1">
              <a:alpha val="85000"/>
            </a:schemeClr>
          </a:solidFill>
        </p:spPr>
        <p:txBody>
          <a:bodyPr wrap="square" rtlCol="0">
            <a:spAutoFit/>
          </a:bodyPr>
          <a:lstStyle/>
          <a:p>
            <a:r>
              <a:rPr lang="de-DE" sz="800" b="1" dirty="0">
                <a:solidFill>
                  <a:srgbClr val="FF0000"/>
                </a:solidFill>
                <a:latin typeface="Times New Roman" panose="02020603050405020304" pitchFamily="18" charset="0"/>
                <a:cs typeface="Times New Roman" panose="02020603050405020304" pitchFamily="18" charset="0"/>
              </a:rPr>
              <a:t>Die Wanderfreunde des DAW – Ansbach werden  keine kostenlosen Einwegbecher anbieten.</a:t>
            </a:r>
          </a:p>
          <a:p>
            <a:endParaRPr lang="de-DE" sz="800" b="1" dirty="0">
              <a:solidFill>
                <a:srgbClr val="FF0000"/>
              </a:solidFill>
              <a:latin typeface="Times New Roman" panose="02020603050405020304" pitchFamily="18" charset="0"/>
              <a:cs typeface="Times New Roman" panose="02020603050405020304" pitchFamily="18" charset="0"/>
            </a:endParaRPr>
          </a:p>
          <a:p>
            <a:r>
              <a:rPr lang="de-DE" sz="800" b="1" dirty="0">
                <a:solidFill>
                  <a:srgbClr val="FF0000"/>
                </a:solidFill>
                <a:latin typeface="Times New Roman" panose="02020603050405020304" pitchFamily="18" charset="0"/>
                <a:cs typeface="Times New Roman" panose="02020603050405020304" pitchFamily="18" charset="0"/>
              </a:rPr>
              <a:t>Aus hygienischen Gründen werden wir an den Kontrollen auch keine Mehrweggefäße vorhalten.</a:t>
            </a:r>
          </a:p>
          <a:p>
            <a:endParaRPr lang="de-DE" sz="800" b="1" dirty="0">
              <a:solidFill>
                <a:srgbClr val="FF0000"/>
              </a:solidFill>
              <a:latin typeface="Times New Roman" panose="02020603050405020304" pitchFamily="18" charset="0"/>
              <a:cs typeface="Times New Roman" panose="02020603050405020304" pitchFamily="18" charset="0"/>
            </a:endParaRPr>
          </a:p>
          <a:p>
            <a:r>
              <a:rPr lang="de-DE" sz="800" b="1" dirty="0">
                <a:solidFill>
                  <a:srgbClr val="FF0000"/>
                </a:solidFill>
                <a:latin typeface="Times New Roman" panose="02020603050405020304" pitchFamily="18" charset="0"/>
                <a:cs typeface="Times New Roman" panose="02020603050405020304" pitchFamily="18" charset="0"/>
              </a:rPr>
              <a:t>Bitte bringen Sie  ein eigenes Trinkgefäß für Tee oder Suppe mit.</a:t>
            </a:r>
          </a:p>
        </p:txBody>
      </p:sp>
      <p:sp>
        <p:nvSpPr>
          <p:cNvPr id="7" name="Textfeld 6">
            <a:extLst>
              <a:ext uri="{FF2B5EF4-FFF2-40B4-BE49-F238E27FC236}">
                <a16:creationId xmlns:a16="http://schemas.microsoft.com/office/drawing/2014/main" id="{0FE4CE0E-1B49-46BB-9698-BCCDF084AFCD}"/>
              </a:ext>
            </a:extLst>
          </p:cNvPr>
          <p:cNvSpPr txBox="1"/>
          <p:nvPr/>
        </p:nvSpPr>
        <p:spPr>
          <a:xfrm>
            <a:off x="7083905" y="5994622"/>
            <a:ext cx="1618197" cy="1261884"/>
          </a:xfrm>
          <a:prstGeom prst="rect">
            <a:avLst/>
          </a:prstGeom>
          <a:noFill/>
        </p:spPr>
        <p:txBody>
          <a:bodyPr wrap="square" rtlCol="0">
            <a:spAutoFit/>
          </a:bodyPr>
          <a:lstStyle/>
          <a:p>
            <a:pPr lvl="0"/>
            <a:r>
              <a:rPr lang="de-DE" sz="800" b="1" dirty="0">
                <a:solidFill>
                  <a:srgbClr val="002060"/>
                </a:solidFill>
                <a:latin typeface="Times New Roman" panose="02020603050405020304" pitchFamily="18" charset="0"/>
                <a:cs typeface="Times New Roman" panose="02020603050405020304" pitchFamily="18" charset="0"/>
              </a:rPr>
              <a:t>Startzeiten: 5 &amp; 10 &amp; 20 Km</a:t>
            </a:r>
          </a:p>
          <a:p>
            <a:pPr lvl="0"/>
            <a:r>
              <a:rPr lang="de-DE" sz="800" b="1" dirty="0">
                <a:solidFill>
                  <a:srgbClr val="002060"/>
                </a:solidFill>
                <a:latin typeface="Times New Roman" panose="02020603050405020304" pitchFamily="18" charset="0"/>
                <a:cs typeface="Times New Roman" panose="02020603050405020304" pitchFamily="18" charset="0"/>
              </a:rPr>
              <a:t>Samstag:  07:00 – 13:00 Uhr</a:t>
            </a:r>
          </a:p>
          <a:p>
            <a:pPr lvl="0"/>
            <a:r>
              <a:rPr lang="de-DE" sz="800" b="1" dirty="0">
                <a:solidFill>
                  <a:srgbClr val="002060"/>
                </a:solidFill>
                <a:latin typeface="Times New Roman" panose="02020603050405020304" pitchFamily="18" charset="0"/>
                <a:cs typeface="Times New Roman" panose="02020603050405020304" pitchFamily="18" charset="0"/>
              </a:rPr>
              <a:t>Zielschluss: 17:00 Uhr</a:t>
            </a:r>
          </a:p>
          <a:p>
            <a:pPr lvl="0"/>
            <a:endParaRPr lang="de-DE" sz="800" b="1" dirty="0">
              <a:solidFill>
                <a:prstClr val="black"/>
              </a:solidFill>
              <a:latin typeface="Times New Roman" panose="02020603050405020304" pitchFamily="18" charset="0"/>
              <a:cs typeface="Times New Roman" panose="02020603050405020304" pitchFamily="18" charset="0"/>
            </a:endParaRPr>
          </a:p>
          <a:p>
            <a:pPr lvl="0"/>
            <a:r>
              <a:rPr lang="de-DE" sz="800" b="1" dirty="0">
                <a:solidFill>
                  <a:schemeClr val="accent2">
                    <a:lumMod val="75000"/>
                  </a:schemeClr>
                </a:solidFill>
                <a:latin typeface="Times New Roman" panose="02020603050405020304" pitchFamily="18" charset="0"/>
                <a:cs typeface="Times New Roman" panose="02020603050405020304" pitchFamily="18" charset="0"/>
              </a:rPr>
              <a:t>Startzeiten: 5 and 10 Km</a:t>
            </a:r>
          </a:p>
          <a:p>
            <a:pPr lvl="0"/>
            <a:r>
              <a:rPr lang="de-DE" sz="800" b="1" dirty="0">
                <a:solidFill>
                  <a:schemeClr val="accent2">
                    <a:lumMod val="75000"/>
                  </a:schemeClr>
                </a:solidFill>
                <a:latin typeface="Times New Roman" panose="02020603050405020304" pitchFamily="18" charset="0"/>
                <a:cs typeface="Times New Roman" panose="02020603050405020304" pitchFamily="18" charset="0"/>
              </a:rPr>
              <a:t>Sonntag:  07:00 – 13:00 Uhr</a:t>
            </a:r>
          </a:p>
          <a:p>
            <a:pPr lvl="0"/>
            <a:endParaRPr lang="de-DE" sz="400" b="1" dirty="0">
              <a:solidFill>
                <a:schemeClr val="accent2">
                  <a:lumMod val="75000"/>
                </a:schemeClr>
              </a:solidFill>
              <a:latin typeface="Times New Roman" panose="02020603050405020304" pitchFamily="18" charset="0"/>
              <a:cs typeface="Times New Roman" panose="02020603050405020304" pitchFamily="18" charset="0"/>
            </a:endParaRPr>
          </a:p>
          <a:p>
            <a:r>
              <a:rPr lang="de-DE" sz="800" b="1" dirty="0">
                <a:solidFill>
                  <a:srgbClr val="002060"/>
                </a:solidFill>
                <a:latin typeface="Times New Roman" panose="02020603050405020304" pitchFamily="18" charset="0"/>
                <a:cs typeface="Times New Roman" panose="02020603050405020304" pitchFamily="18" charset="0"/>
              </a:rPr>
              <a:t>Startzeiten: 20 Km</a:t>
            </a:r>
          </a:p>
          <a:p>
            <a:pPr lvl="0"/>
            <a:r>
              <a:rPr lang="de-DE" sz="800" b="1" dirty="0">
                <a:solidFill>
                  <a:srgbClr val="002060"/>
                </a:solidFill>
                <a:latin typeface="Times New Roman" panose="02020603050405020304" pitchFamily="18" charset="0"/>
                <a:cs typeface="Times New Roman" panose="02020603050405020304" pitchFamily="18" charset="0"/>
              </a:rPr>
              <a:t>Sonntag:  07:00 – 12:00 Uhr</a:t>
            </a:r>
          </a:p>
          <a:p>
            <a:pPr lvl="0"/>
            <a:r>
              <a:rPr lang="de-DE" sz="800" b="1" dirty="0">
                <a:solidFill>
                  <a:srgbClr val="FF0000"/>
                </a:solidFill>
                <a:latin typeface="Times New Roman" panose="02020603050405020304" pitchFamily="18" charset="0"/>
                <a:cs typeface="Times New Roman" panose="02020603050405020304" pitchFamily="18" charset="0"/>
              </a:rPr>
              <a:t>Zielschluss: 16:00 Uhr</a:t>
            </a:r>
            <a:endParaRPr lang="de-DE" sz="800" dirty="0">
              <a:solidFill>
                <a:srgbClr val="FF0000"/>
              </a:solidFill>
            </a:endParaRPr>
          </a:p>
        </p:txBody>
      </p:sp>
      <p:sp>
        <p:nvSpPr>
          <p:cNvPr id="6" name="Textfeld 5">
            <a:extLst>
              <a:ext uri="{FF2B5EF4-FFF2-40B4-BE49-F238E27FC236}">
                <a16:creationId xmlns:a16="http://schemas.microsoft.com/office/drawing/2014/main" id="{369A605E-D76A-4C73-B1DC-FA7537A994D2}"/>
              </a:ext>
            </a:extLst>
          </p:cNvPr>
          <p:cNvSpPr txBox="1"/>
          <p:nvPr/>
        </p:nvSpPr>
        <p:spPr>
          <a:xfrm>
            <a:off x="73683" y="3965480"/>
            <a:ext cx="3762684" cy="307777"/>
          </a:xfrm>
          <a:prstGeom prst="rect">
            <a:avLst/>
          </a:prstGeom>
          <a:noFill/>
        </p:spPr>
        <p:txBody>
          <a:bodyPr wrap="square" rtlCol="0">
            <a:spAutoFit/>
          </a:bodyPr>
          <a:lstStyle/>
          <a:p>
            <a:r>
              <a:rPr lang="de-DE" sz="1400" dirty="0">
                <a:latin typeface="Broadway" panose="04040905080B02020502" pitchFamily="82" charset="0"/>
              </a:rPr>
              <a:t>So kommen Sie zu uns</a:t>
            </a:r>
          </a:p>
        </p:txBody>
      </p:sp>
      <p:sp>
        <p:nvSpPr>
          <p:cNvPr id="8" name="Pfeil: nach links 7">
            <a:extLst>
              <a:ext uri="{FF2B5EF4-FFF2-40B4-BE49-F238E27FC236}">
                <a16:creationId xmlns:a16="http://schemas.microsoft.com/office/drawing/2014/main" id="{330E3FE6-B5C1-498C-9406-0DAB0A22D63F}"/>
              </a:ext>
            </a:extLst>
          </p:cNvPr>
          <p:cNvSpPr/>
          <p:nvPr/>
        </p:nvSpPr>
        <p:spPr>
          <a:xfrm rot="20019941">
            <a:off x="2029530" y="5601072"/>
            <a:ext cx="955297" cy="317632"/>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Textfeld 8">
            <a:extLst>
              <a:ext uri="{FF2B5EF4-FFF2-40B4-BE49-F238E27FC236}">
                <a16:creationId xmlns:a16="http://schemas.microsoft.com/office/drawing/2014/main" id="{D106B8BF-E9BD-4A7C-9461-668881375D6D}"/>
              </a:ext>
            </a:extLst>
          </p:cNvPr>
          <p:cNvSpPr txBox="1"/>
          <p:nvPr/>
        </p:nvSpPr>
        <p:spPr>
          <a:xfrm rot="20051589">
            <a:off x="1994046" y="5625144"/>
            <a:ext cx="1057668" cy="215444"/>
          </a:xfrm>
          <a:prstGeom prst="rect">
            <a:avLst/>
          </a:prstGeom>
          <a:noFill/>
        </p:spPr>
        <p:txBody>
          <a:bodyPr wrap="square" rtlCol="0">
            <a:spAutoFit/>
          </a:bodyPr>
          <a:lstStyle/>
          <a:p>
            <a:pPr algn="ctr"/>
            <a:r>
              <a:rPr lang="de-DE" sz="800" b="1" dirty="0">
                <a:latin typeface="Arial" panose="020B0604020202020204" pitchFamily="34" charset="0"/>
                <a:cs typeface="Arial" panose="020B0604020202020204" pitchFamily="34" charset="0"/>
              </a:rPr>
              <a:t>nach Stuttgart</a:t>
            </a:r>
          </a:p>
        </p:txBody>
      </p:sp>
      <p:sp>
        <p:nvSpPr>
          <p:cNvPr id="11" name="Pfeil: nach links 10">
            <a:extLst>
              <a:ext uri="{FF2B5EF4-FFF2-40B4-BE49-F238E27FC236}">
                <a16:creationId xmlns:a16="http://schemas.microsoft.com/office/drawing/2014/main" id="{A0CB12E8-8BB9-439B-BE80-00503F58A9B2}"/>
              </a:ext>
            </a:extLst>
          </p:cNvPr>
          <p:cNvSpPr/>
          <p:nvPr/>
        </p:nvSpPr>
        <p:spPr>
          <a:xfrm rot="2313587">
            <a:off x="2424376" y="4615838"/>
            <a:ext cx="997063" cy="307777"/>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Textfeld 11">
            <a:extLst>
              <a:ext uri="{FF2B5EF4-FFF2-40B4-BE49-F238E27FC236}">
                <a16:creationId xmlns:a16="http://schemas.microsoft.com/office/drawing/2014/main" id="{EAD829A7-CFCA-4E25-9774-919B448E46A2}"/>
              </a:ext>
            </a:extLst>
          </p:cNvPr>
          <p:cNvSpPr txBox="1"/>
          <p:nvPr/>
        </p:nvSpPr>
        <p:spPr>
          <a:xfrm rot="2332961">
            <a:off x="2484531" y="4709998"/>
            <a:ext cx="1062163" cy="215444"/>
          </a:xfrm>
          <a:prstGeom prst="rect">
            <a:avLst/>
          </a:prstGeom>
          <a:noFill/>
        </p:spPr>
        <p:txBody>
          <a:bodyPr wrap="square" rtlCol="0">
            <a:spAutoFit/>
          </a:bodyPr>
          <a:lstStyle/>
          <a:p>
            <a:r>
              <a:rPr lang="de-DE" sz="800" b="1" dirty="0">
                <a:latin typeface="Arial" panose="020B0604020202020204" pitchFamily="34" charset="0"/>
                <a:cs typeface="Arial" panose="020B0604020202020204" pitchFamily="34" charset="0"/>
              </a:rPr>
              <a:t>nach Würzburg</a:t>
            </a:r>
          </a:p>
        </p:txBody>
      </p:sp>
      <p:sp>
        <p:nvSpPr>
          <p:cNvPr id="13" name="Sprechblase: rechteckig 12">
            <a:extLst>
              <a:ext uri="{FF2B5EF4-FFF2-40B4-BE49-F238E27FC236}">
                <a16:creationId xmlns:a16="http://schemas.microsoft.com/office/drawing/2014/main" id="{E976F2CC-BDA0-4C64-8C06-643CE12FBF4C}"/>
              </a:ext>
            </a:extLst>
          </p:cNvPr>
          <p:cNvSpPr/>
          <p:nvPr/>
        </p:nvSpPr>
        <p:spPr>
          <a:xfrm rot="10800000" flipH="1">
            <a:off x="764477" y="7204953"/>
            <a:ext cx="1134840" cy="192042"/>
          </a:xfrm>
          <a:prstGeom prst="wedgeRectCallout">
            <a:avLst>
              <a:gd name="adj1" fmla="val -16406"/>
              <a:gd name="adj2" fmla="val 15145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Textfeld 13">
            <a:extLst>
              <a:ext uri="{FF2B5EF4-FFF2-40B4-BE49-F238E27FC236}">
                <a16:creationId xmlns:a16="http://schemas.microsoft.com/office/drawing/2014/main" id="{F3BF2806-CE28-4AA2-B439-4CB06DD6463E}"/>
              </a:ext>
            </a:extLst>
          </p:cNvPr>
          <p:cNvSpPr txBox="1"/>
          <p:nvPr/>
        </p:nvSpPr>
        <p:spPr>
          <a:xfrm>
            <a:off x="865480" y="7203037"/>
            <a:ext cx="1245995" cy="215444"/>
          </a:xfrm>
          <a:prstGeom prst="rect">
            <a:avLst/>
          </a:prstGeom>
          <a:noFill/>
        </p:spPr>
        <p:txBody>
          <a:bodyPr wrap="square" rtlCol="0">
            <a:spAutoFit/>
          </a:bodyPr>
          <a:lstStyle/>
          <a:p>
            <a:r>
              <a:rPr lang="de-DE" sz="800" b="1" dirty="0">
                <a:latin typeface="Arial" panose="020B0604020202020204" pitchFamily="34" charset="0"/>
                <a:cs typeface="Arial" panose="020B0604020202020204" pitchFamily="34" charset="0"/>
              </a:rPr>
              <a:t>Ausfahrt Herrieden</a:t>
            </a:r>
          </a:p>
        </p:txBody>
      </p:sp>
      <p:sp>
        <p:nvSpPr>
          <p:cNvPr id="20" name="Textfeld 19">
            <a:extLst>
              <a:ext uri="{FF2B5EF4-FFF2-40B4-BE49-F238E27FC236}">
                <a16:creationId xmlns:a16="http://schemas.microsoft.com/office/drawing/2014/main" id="{E1D2160D-2F73-4D1B-99D7-8A00D2E25254}"/>
              </a:ext>
            </a:extLst>
          </p:cNvPr>
          <p:cNvSpPr txBox="1"/>
          <p:nvPr/>
        </p:nvSpPr>
        <p:spPr>
          <a:xfrm rot="369282">
            <a:off x="2069921" y="6992746"/>
            <a:ext cx="2438286" cy="215444"/>
          </a:xfrm>
          <a:prstGeom prst="rect">
            <a:avLst/>
          </a:prstGeom>
          <a:noFill/>
        </p:spPr>
        <p:txBody>
          <a:bodyPr wrap="square" rtlCol="0">
            <a:spAutoFit/>
          </a:bodyPr>
          <a:lstStyle/>
          <a:p>
            <a:r>
              <a:rPr lang="de-DE" sz="800" b="1" dirty="0">
                <a:latin typeface="Arial" panose="020B0604020202020204" pitchFamily="34" charset="0"/>
                <a:cs typeface="Arial" panose="020B0604020202020204" pitchFamily="34" charset="0"/>
              </a:rPr>
              <a:t>Autobahn A6 Heilbronn - Nürnberg</a:t>
            </a:r>
          </a:p>
        </p:txBody>
      </p:sp>
      <p:sp>
        <p:nvSpPr>
          <p:cNvPr id="21" name="Pfeil: nach links 20">
            <a:extLst>
              <a:ext uri="{FF2B5EF4-FFF2-40B4-BE49-F238E27FC236}">
                <a16:creationId xmlns:a16="http://schemas.microsoft.com/office/drawing/2014/main" id="{5E503E77-D6D4-415A-9E55-AE98931398B6}"/>
              </a:ext>
            </a:extLst>
          </p:cNvPr>
          <p:cNvSpPr/>
          <p:nvPr/>
        </p:nvSpPr>
        <p:spPr>
          <a:xfrm rot="10800000">
            <a:off x="4181254" y="4353234"/>
            <a:ext cx="957768" cy="333817"/>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Textfeld 21">
            <a:extLst>
              <a:ext uri="{FF2B5EF4-FFF2-40B4-BE49-F238E27FC236}">
                <a16:creationId xmlns:a16="http://schemas.microsoft.com/office/drawing/2014/main" id="{A4DAF950-031E-4F96-8574-CE5857E36A37}"/>
              </a:ext>
            </a:extLst>
          </p:cNvPr>
          <p:cNvSpPr txBox="1"/>
          <p:nvPr/>
        </p:nvSpPr>
        <p:spPr>
          <a:xfrm>
            <a:off x="4138687" y="4402109"/>
            <a:ext cx="1017951" cy="217948"/>
          </a:xfrm>
          <a:prstGeom prst="rect">
            <a:avLst/>
          </a:prstGeom>
          <a:noFill/>
        </p:spPr>
        <p:txBody>
          <a:bodyPr wrap="square" rtlCol="0">
            <a:spAutoFit/>
          </a:bodyPr>
          <a:lstStyle/>
          <a:p>
            <a:r>
              <a:rPr lang="de-DE" sz="800" b="1" dirty="0">
                <a:latin typeface="Arial" panose="020B0604020202020204" pitchFamily="34" charset="0"/>
                <a:cs typeface="Arial" panose="020B0604020202020204" pitchFamily="34" charset="0"/>
              </a:rPr>
              <a:t>nach Nürnberg</a:t>
            </a:r>
          </a:p>
        </p:txBody>
      </p:sp>
      <p:sp>
        <p:nvSpPr>
          <p:cNvPr id="31" name="Textfeld 30">
            <a:extLst>
              <a:ext uri="{FF2B5EF4-FFF2-40B4-BE49-F238E27FC236}">
                <a16:creationId xmlns:a16="http://schemas.microsoft.com/office/drawing/2014/main" id="{8FB85786-25C3-4243-8BF3-E6E2D3E3242E}"/>
              </a:ext>
            </a:extLst>
          </p:cNvPr>
          <p:cNvSpPr txBox="1"/>
          <p:nvPr/>
        </p:nvSpPr>
        <p:spPr>
          <a:xfrm>
            <a:off x="769051" y="6006347"/>
            <a:ext cx="895481" cy="553998"/>
          </a:xfrm>
          <a:prstGeom prst="rect">
            <a:avLst/>
          </a:prstGeom>
          <a:noFill/>
        </p:spPr>
        <p:txBody>
          <a:bodyPr wrap="square" rtlCol="0">
            <a:spAutoFit/>
          </a:bodyPr>
          <a:lstStyle/>
          <a:p>
            <a:r>
              <a:rPr lang="de-DE" sz="1000" b="1" dirty="0">
                <a:latin typeface="Arial" panose="020B0604020202020204" pitchFamily="34" charset="0"/>
                <a:cs typeface="Arial" panose="020B0604020202020204" pitchFamily="34" charset="0"/>
              </a:rPr>
              <a:t>Start/Ziel</a:t>
            </a:r>
          </a:p>
          <a:p>
            <a:r>
              <a:rPr lang="de-DE" sz="1000" b="1" dirty="0">
                <a:latin typeface="Arial" panose="020B0604020202020204" pitchFamily="34" charset="0"/>
                <a:cs typeface="Arial" panose="020B0604020202020204" pitchFamily="34" charset="0"/>
              </a:rPr>
              <a:t>Fa. Oppel</a:t>
            </a:r>
          </a:p>
          <a:p>
            <a:endParaRPr lang="de-DE" sz="1000" b="1" dirty="0">
              <a:latin typeface="Arial" panose="020B0604020202020204" pitchFamily="34" charset="0"/>
              <a:cs typeface="Arial" panose="020B0604020202020204" pitchFamily="34" charset="0"/>
            </a:endParaRPr>
          </a:p>
        </p:txBody>
      </p:sp>
      <p:sp>
        <p:nvSpPr>
          <p:cNvPr id="42" name="Flussdiagramm: Verbinder 41">
            <a:extLst>
              <a:ext uri="{FF2B5EF4-FFF2-40B4-BE49-F238E27FC236}">
                <a16:creationId xmlns:a16="http://schemas.microsoft.com/office/drawing/2014/main" id="{C89CE527-473B-43DE-9DA8-09E7EB7E6ABA}"/>
              </a:ext>
            </a:extLst>
          </p:cNvPr>
          <p:cNvSpPr/>
          <p:nvPr/>
        </p:nvSpPr>
        <p:spPr>
          <a:xfrm rot="156325">
            <a:off x="637351" y="5901115"/>
            <a:ext cx="1042172" cy="635871"/>
          </a:xfrm>
          <a:prstGeom prst="flowChartConnector">
            <a:avLst/>
          </a:prstGeom>
          <a:noFill/>
          <a:ln w="19050"/>
          <a:scene3d>
            <a:camera prst="isometricOffAxis1Right"/>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de-DE" dirty="0"/>
          </a:p>
        </p:txBody>
      </p:sp>
      <p:sp>
        <p:nvSpPr>
          <p:cNvPr id="3" name="Textfeld 2">
            <a:extLst>
              <a:ext uri="{FF2B5EF4-FFF2-40B4-BE49-F238E27FC236}">
                <a16:creationId xmlns:a16="http://schemas.microsoft.com/office/drawing/2014/main" id="{E5A2BD62-8DF8-F369-B9CD-91B410E250E1}"/>
              </a:ext>
            </a:extLst>
          </p:cNvPr>
          <p:cNvSpPr txBox="1"/>
          <p:nvPr/>
        </p:nvSpPr>
        <p:spPr>
          <a:xfrm>
            <a:off x="5523672" y="5052252"/>
            <a:ext cx="5198421" cy="707886"/>
          </a:xfrm>
          <a:prstGeom prst="rect">
            <a:avLst/>
          </a:prstGeom>
          <a:noFill/>
        </p:spPr>
        <p:txBody>
          <a:bodyPr wrap="square">
            <a:spAutoFit/>
          </a:bodyPr>
          <a:lstStyle/>
          <a:p>
            <a:r>
              <a:rPr lang="de-DE" sz="2000" b="1" dirty="0">
                <a:ln w="9525">
                  <a:solidFill>
                    <a:srgbClr val="002060"/>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Start und Ziel:</a:t>
            </a:r>
          </a:p>
          <a:p>
            <a:r>
              <a:rPr lang="de-DE" sz="2000" b="1" dirty="0">
                <a:ln w="9525">
                  <a:solidFill>
                    <a:srgbClr val="002060"/>
                  </a:solidFill>
                  <a:prstDash val="solid"/>
                </a:ln>
                <a:solidFill>
                  <a:srgbClr val="FFFF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Autohaus Oppel Ansbach -  Elpersdorf</a:t>
            </a:r>
          </a:p>
        </p:txBody>
      </p:sp>
      <p:pic>
        <p:nvPicPr>
          <p:cNvPr id="2" name="Bild 9">
            <a:extLst>
              <a:ext uri="{FF2B5EF4-FFF2-40B4-BE49-F238E27FC236}">
                <a16:creationId xmlns:a16="http://schemas.microsoft.com/office/drawing/2014/main" id="{22C050A5-36D3-8A97-D072-7ACD4F649CD6}"/>
              </a:ext>
            </a:extLst>
          </p:cNvPr>
          <p:cNvPicPr>
            <a:picLocks noChangeAspect="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74327" y="132662"/>
            <a:ext cx="5416550" cy="896081"/>
          </a:xfrm>
          <a:prstGeom prst="rect">
            <a:avLst/>
          </a:prstGeom>
          <a:noFill/>
          <a:ln>
            <a:noFill/>
          </a:ln>
        </p:spPr>
      </p:pic>
      <p:sp>
        <p:nvSpPr>
          <p:cNvPr id="25" name="Textfeld 24">
            <a:extLst>
              <a:ext uri="{FF2B5EF4-FFF2-40B4-BE49-F238E27FC236}">
                <a16:creationId xmlns:a16="http://schemas.microsoft.com/office/drawing/2014/main" id="{927E7D76-CE39-484E-BD6C-8E5EC62A3BA8}"/>
              </a:ext>
            </a:extLst>
          </p:cNvPr>
          <p:cNvSpPr txBox="1"/>
          <p:nvPr/>
        </p:nvSpPr>
        <p:spPr>
          <a:xfrm>
            <a:off x="6954300" y="382119"/>
            <a:ext cx="2125331" cy="230832"/>
          </a:xfrm>
          <a:prstGeom prst="rect">
            <a:avLst/>
          </a:prstGeom>
          <a:noFill/>
        </p:spPr>
        <p:txBody>
          <a:bodyPr wrap="square" rtlCol="0" anchor="b">
            <a:spAutoFit/>
          </a:bodyPr>
          <a:lstStyle/>
          <a:p>
            <a:pPr algn="ctr"/>
            <a:r>
              <a:rPr lang="de-DE" sz="900" b="1" dirty="0">
                <a:latin typeface="Arial" panose="020B0604020202020204" pitchFamily="34" charset="0"/>
                <a:cs typeface="Arial" panose="020B0604020202020204" pitchFamily="34" charset="0"/>
              </a:rPr>
              <a:t>DVV - Mitgliedsummer 19 / 1597</a:t>
            </a:r>
          </a:p>
        </p:txBody>
      </p:sp>
    </p:spTree>
    <p:extLst>
      <p:ext uri="{BB962C8B-B14F-4D97-AF65-F5344CB8AC3E}">
        <p14:creationId xmlns:p14="http://schemas.microsoft.com/office/powerpoint/2010/main" val="3999237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1111734D-4420-D26D-4A30-4C8B127D5A70}"/>
              </a:ext>
            </a:extLst>
          </p:cNvPr>
          <p:cNvPicPr>
            <a:picLocks noChangeAspect="1"/>
          </p:cNvPicPr>
          <p:nvPr/>
        </p:nvPicPr>
        <p:blipFill>
          <a:blip r:embed="rId2"/>
          <a:stretch>
            <a:fillRect/>
          </a:stretch>
        </p:blipFill>
        <p:spPr>
          <a:xfrm>
            <a:off x="192194" y="2699793"/>
            <a:ext cx="888610" cy="357350"/>
          </a:xfrm>
          <a:prstGeom prst="rect">
            <a:avLst/>
          </a:prstGeom>
          <a:noFill/>
        </p:spPr>
      </p:pic>
      <p:sp>
        <p:nvSpPr>
          <p:cNvPr id="3" name="Textfeld 2">
            <a:extLst>
              <a:ext uri="{FF2B5EF4-FFF2-40B4-BE49-F238E27FC236}">
                <a16:creationId xmlns:a16="http://schemas.microsoft.com/office/drawing/2014/main" id="{734C41C9-5E1E-40E3-B0B4-C3656FB26EBA}"/>
              </a:ext>
            </a:extLst>
          </p:cNvPr>
          <p:cNvSpPr txBox="1"/>
          <p:nvPr/>
        </p:nvSpPr>
        <p:spPr>
          <a:xfrm>
            <a:off x="5622175" y="122132"/>
            <a:ext cx="5176295" cy="6555962"/>
          </a:xfrm>
          <a:prstGeom prst="rect">
            <a:avLst/>
          </a:prstGeom>
          <a:noFill/>
        </p:spPr>
        <p:txBody>
          <a:bodyPr wrap="square" rtlCol="0">
            <a:spAutoFit/>
          </a:bodyPr>
          <a:lstStyle/>
          <a:p>
            <a:pPr marL="180340" indent="-180340">
              <a:lnSpc>
                <a:spcPct val="115000"/>
              </a:lnSpc>
              <a:spcAft>
                <a:spcPts val="0"/>
              </a:spcAft>
            </a:pPr>
            <a:r>
              <a:rPr lang="de-DE" sz="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4. Streckenlängen</a:t>
            </a:r>
          </a:p>
          <a:p>
            <a:pPr marL="180340" indent="-180340">
              <a:lnSpc>
                <a:spcPct val="115000"/>
              </a:lnSpc>
              <a:spcAft>
                <a:spcPts val="0"/>
              </a:spcAft>
            </a:pPr>
            <a:r>
              <a:rPr lang="de-DE" sz="8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a:t>
            </a:r>
            <a:r>
              <a:rPr lang="de-DE" sz="800" dirty="0">
                <a:effectLst/>
                <a:latin typeface="Arial" panose="020B0604020202020204" pitchFamily="34" charset="0"/>
                <a:ea typeface="Calibri" panose="020F0502020204030204" pitchFamily="34" charset="0"/>
                <a:cs typeface="Times New Roman" panose="02020603050405020304" pitchFamily="18" charset="0"/>
              </a:rPr>
              <a:t>ca. 5 km, 10 km und 20 km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de-DE" sz="400" b="1" dirty="0">
              <a:solidFill>
                <a:srgbClr val="0070C0"/>
              </a:solidFill>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5. Startgebühr</a:t>
            </a:r>
            <a:endParaRPr lang="de-DE" sz="800" b="1" dirty="0">
              <a:solidFill>
                <a:schemeClr val="bg1"/>
              </a:solidFill>
              <a:latin typeface="Arial" panose="020B0604020202020204" pitchFamily="34" charset="0"/>
              <a:cs typeface="Arial" panose="020B0604020202020204" pitchFamily="34" charset="0"/>
            </a:endParaRPr>
          </a:p>
          <a:p>
            <a:pPr>
              <a:lnSpc>
                <a:spcPct val="107000"/>
              </a:lnSpc>
            </a:pPr>
            <a:r>
              <a:rPr lang="de-DE" sz="800" dirty="0">
                <a:latin typeface="Arial" panose="020B0604020202020204" pitchFamily="34" charset="0"/>
                <a:cs typeface="Arial" panose="020B0604020202020204" pitchFamily="34" charset="0"/>
              </a:rPr>
              <a:t>    € 3,00 . Alle Teilnehmer bekommen eine Startkarte </a:t>
            </a:r>
            <a:endParaRPr lang="de-DE" sz="300" dirty="0">
              <a:latin typeface="Arial" panose="020B0604020202020204" pitchFamily="34" charset="0"/>
              <a:cs typeface="Arial" panose="020B0604020202020204" pitchFamily="34" charset="0"/>
            </a:endParaRPr>
          </a:p>
          <a:p>
            <a:pPr>
              <a:lnSpc>
                <a:spcPct val="107000"/>
              </a:lnSpc>
            </a:pPr>
            <a:endParaRPr lang="de-DE" sz="400" dirty="0">
              <a:solidFill>
                <a:srgbClr val="0070C0"/>
              </a:solidFill>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6. Voranmeldungen: Einzel – und Gruppenmeldungen</a:t>
            </a:r>
          </a:p>
          <a:p>
            <a:pPr>
              <a:lnSpc>
                <a:spcPct val="107000"/>
              </a:lnSpc>
            </a:pPr>
            <a:r>
              <a:rPr lang="de-DE" sz="800" dirty="0">
                <a:latin typeface="Arial" panose="020B0604020202020204" pitchFamily="34" charset="0"/>
                <a:cs typeface="Arial" panose="020B0604020202020204" pitchFamily="34" charset="0"/>
              </a:rPr>
              <a:t>     Bis spätestens 01.03.2025 durch Einzahlung der Startgebühr auf das Konto bei der Sparkasse Ansbach</a:t>
            </a:r>
          </a:p>
          <a:p>
            <a:pPr>
              <a:lnSpc>
                <a:spcPct val="107000"/>
              </a:lnSpc>
            </a:pPr>
            <a:r>
              <a:rPr lang="de-DE" sz="800" dirty="0">
                <a:latin typeface="Arial" panose="020B0604020202020204" pitchFamily="34" charset="0"/>
                <a:cs typeface="Arial" panose="020B0604020202020204" pitchFamily="34" charset="0"/>
              </a:rPr>
              <a:t>     </a:t>
            </a:r>
            <a:r>
              <a:rPr lang="de-DE" sz="800" b="1" dirty="0">
                <a:solidFill>
                  <a:srgbClr val="FF0000"/>
                </a:solidFill>
                <a:latin typeface="Arial" panose="020B0604020202020204" pitchFamily="34" charset="0"/>
                <a:cs typeface="Arial" panose="020B0604020202020204" pitchFamily="34" charset="0"/>
              </a:rPr>
              <a:t>(IBAN: DE66 7655 0000 0000 2162 91 BIC: BYLADEM1ANS) </a:t>
            </a:r>
            <a:r>
              <a:rPr lang="de-DE" sz="800" dirty="0">
                <a:latin typeface="Arial" panose="020B0604020202020204" pitchFamily="34" charset="0"/>
                <a:cs typeface="Arial" panose="020B0604020202020204" pitchFamily="34" charset="0"/>
              </a:rPr>
              <a:t>unter Angabe von Namen und Adresse.         </a:t>
            </a:r>
          </a:p>
          <a:p>
            <a:pPr>
              <a:lnSpc>
                <a:spcPct val="107000"/>
              </a:lnSpc>
            </a:pPr>
            <a:r>
              <a:rPr lang="de-DE" sz="800" dirty="0">
                <a:latin typeface="Arial" panose="020B0604020202020204" pitchFamily="34" charset="0"/>
                <a:cs typeface="Arial" panose="020B0604020202020204" pitchFamily="34" charset="0"/>
              </a:rPr>
              <a:t>     Bei Gruppenmeldungen ist gleichzeitig eine Auflistung von Namen und Adressen schriftlich zu senden     </a:t>
            </a:r>
          </a:p>
          <a:p>
            <a:pPr>
              <a:lnSpc>
                <a:spcPct val="107000"/>
              </a:lnSpc>
            </a:pPr>
            <a:r>
              <a:rPr lang="de-DE" sz="800" dirty="0">
                <a:latin typeface="Arial" panose="020B0604020202020204" pitchFamily="34" charset="0"/>
                <a:cs typeface="Arial" panose="020B0604020202020204" pitchFamily="34" charset="0"/>
              </a:rPr>
              <a:t>     an Frau Heike Scholl, Oberer Weinberg 71, 91522 Ansbach und gleichzeitiger </a:t>
            </a:r>
          </a:p>
          <a:p>
            <a:pPr>
              <a:lnSpc>
                <a:spcPct val="107000"/>
              </a:lnSpc>
            </a:pPr>
            <a:r>
              <a:rPr lang="de-DE" sz="800" dirty="0">
                <a:latin typeface="Arial" panose="020B0604020202020204" pitchFamily="34" charset="0"/>
                <a:cs typeface="Arial" panose="020B0604020202020204" pitchFamily="34" charset="0"/>
              </a:rPr>
              <a:t>     Einzahlung der Startgebühr auf das oben genannte Konto.</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7. Versicherung</a:t>
            </a:r>
          </a:p>
          <a:p>
            <a:pPr>
              <a:lnSpc>
                <a:spcPct val="107000"/>
              </a:lnSpc>
            </a:pPr>
            <a:r>
              <a:rPr lang="de-DE" sz="800" dirty="0">
                <a:latin typeface="Arial" panose="020B0604020202020204" pitchFamily="34" charset="0"/>
                <a:cs typeface="Arial" panose="020B0604020202020204" pitchFamily="34" charset="0"/>
              </a:rPr>
              <a:t>    Der Wandertag ist gegen Haftpflichtansprüche Dritter versichert. Es besteht eine Unfallversicherung für</a:t>
            </a:r>
          </a:p>
          <a:p>
            <a:pPr>
              <a:lnSpc>
                <a:spcPct val="107000"/>
              </a:lnSpc>
            </a:pPr>
            <a:r>
              <a:rPr lang="de-DE" sz="800" dirty="0">
                <a:latin typeface="Arial" panose="020B0604020202020204" pitchFamily="34" charset="0"/>
                <a:cs typeface="Arial" panose="020B0604020202020204" pitchFamily="34" charset="0"/>
              </a:rPr>
              <a:t>    Teilnehmer. Der Versicherungsschutz gilt nur für Unfälle die sich während des Wandertages auf den  </a:t>
            </a:r>
          </a:p>
          <a:p>
            <a:pPr>
              <a:lnSpc>
                <a:spcPct val="107000"/>
              </a:lnSpc>
            </a:pPr>
            <a:r>
              <a:rPr lang="de-DE" sz="800" dirty="0">
                <a:latin typeface="Arial" panose="020B0604020202020204" pitchFamily="34" charset="0"/>
                <a:cs typeface="Arial" panose="020B0604020202020204" pitchFamily="34" charset="0"/>
              </a:rPr>
              <a:t>    markierten Strecken ereignen, sofern der Teilnehmer im Besitz einer gültigen, mit Namen und  </a:t>
            </a:r>
          </a:p>
          <a:p>
            <a:pPr>
              <a:lnSpc>
                <a:spcPct val="107000"/>
              </a:lnSpc>
            </a:pPr>
            <a:r>
              <a:rPr lang="de-DE" sz="800" dirty="0">
                <a:latin typeface="Arial" panose="020B0604020202020204" pitchFamily="34" charset="0"/>
                <a:cs typeface="Arial" panose="020B0604020202020204" pitchFamily="34" charset="0"/>
              </a:rPr>
              <a:t>    vollständiger Adresse versehen ist. Die Versicherungsleistungen liegen beim Veranstalter vor.</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8. IVV-Wertung/Kontrollstellen</a:t>
            </a:r>
          </a:p>
          <a:p>
            <a:pPr>
              <a:lnSpc>
                <a:spcPct val="107000"/>
              </a:lnSpc>
            </a:pPr>
            <a:r>
              <a:rPr lang="de-DE" sz="800" dirty="0">
                <a:latin typeface="Arial" panose="020B0604020202020204" pitchFamily="34" charset="0"/>
                <a:cs typeface="Arial" panose="020B0604020202020204" pitchFamily="34" charset="0"/>
              </a:rPr>
              <a:t>    Der Teilnehmer erhält pro Veranstaltungstag und Volkssportart einen IVV-Wertungsstempel der</a:t>
            </a:r>
          </a:p>
          <a:p>
            <a:pPr>
              <a:lnSpc>
                <a:spcPct val="107000"/>
              </a:lnSpc>
            </a:pPr>
            <a:r>
              <a:rPr lang="de-DE" sz="800" dirty="0">
                <a:latin typeface="Arial" panose="020B0604020202020204" pitchFamily="34" charset="0"/>
                <a:cs typeface="Arial" panose="020B0604020202020204" pitchFamily="34" charset="0"/>
              </a:rPr>
              <a:t>    Teilnahmewertung sowie die tatsächlichen erwanderten Kilometer im Rahmen der IVV-Kilometerwertung.</a:t>
            </a:r>
          </a:p>
          <a:p>
            <a:pPr>
              <a:lnSpc>
                <a:spcPct val="107000"/>
              </a:lnSpc>
            </a:pPr>
            <a:r>
              <a:rPr lang="de-DE" sz="800" dirty="0">
                <a:latin typeface="Arial" panose="020B0604020202020204" pitchFamily="34" charset="0"/>
                <a:cs typeface="Arial" panose="020B0604020202020204" pitchFamily="34" charset="0"/>
              </a:rPr>
              <a:t>     Wird die Strecke mehrmals absolviert, ist jeweils der Erwerb einer Startkarte erforderlich. Die erworbene</a:t>
            </a:r>
          </a:p>
          <a:p>
            <a:pPr>
              <a:lnSpc>
                <a:spcPct val="107000"/>
              </a:lnSpc>
            </a:pPr>
            <a:r>
              <a:rPr lang="de-DE" sz="800" dirty="0">
                <a:latin typeface="Arial" panose="020B0604020202020204" pitchFamily="34" charset="0"/>
                <a:cs typeface="Arial" panose="020B0604020202020204" pitchFamily="34" charset="0"/>
              </a:rPr>
              <a:t>     Startkarte ist auf der Strecke mitzuführen  und an den Kontrollen zur Kennzeichnung persönlich vor –</a:t>
            </a:r>
          </a:p>
          <a:p>
            <a:pPr>
              <a:lnSpc>
                <a:spcPct val="107000"/>
              </a:lnSpc>
            </a:pPr>
            <a:r>
              <a:rPr lang="de-DE" sz="800" dirty="0">
                <a:latin typeface="Arial" panose="020B0604020202020204" pitchFamily="34" charset="0"/>
                <a:cs typeface="Arial" panose="020B0604020202020204" pitchFamily="34" charset="0"/>
              </a:rPr>
              <a:t>     zulegen. Teilnehmer mit mehreren Startkarten oder wenn Name und Adresse nicht ausgefüllt sind,</a:t>
            </a:r>
          </a:p>
          <a:p>
            <a:pPr>
              <a:lnSpc>
                <a:spcPct val="107000"/>
              </a:lnSpc>
            </a:pPr>
            <a:r>
              <a:rPr lang="de-DE" sz="800" dirty="0">
                <a:latin typeface="Arial" panose="020B0604020202020204" pitchFamily="34" charset="0"/>
                <a:cs typeface="Arial" panose="020B0604020202020204" pitchFamily="34" charset="0"/>
              </a:rPr>
              <a:t>     werden zurückgewiesen.</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9. Verpflegung</a:t>
            </a:r>
          </a:p>
          <a:p>
            <a:pPr>
              <a:lnSpc>
                <a:spcPct val="107000"/>
              </a:lnSpc>
            </a:pPr>
            <a:r>
              <a:rPr lang="de-DE" sz="800" dirty="0">
                <a:latin typeface="Arial" panose="020B0604020202020204" pitchFamily="34" charset="0"/>
                <a:cs typeface="Arial" panose="020B0604020202020204" pitchFamily="34" charset="0"/>
              </a:rPr>
              <a:t>    Jeder Teilnehmer mit gültiger Startkarte erhält an den Kontrollstellen kostenlos Tee.</a:t>
            </a:r>
          </a:p>
          <a:p>
            <a:pPr>
              <a:lnSpc>
                <a:spcPct val="107000"/>
              </a:lnSpc>
            </a:pPr>
            <a:r>
              <a:rPr lang="de-DE" sz="800" dirty="0">
                <a:latin typeface="Arial" panose="020B0604020202020204" pitchFamily="34" charset="0"/>
                <a:cs typeface="Arial" panose="020B0604020202020204" pitchFamily="34" charset="0"/>
              </a:rPr>
              <a:t>    </a:t>
            </a:r>
            <a:r>
              <a:rPr lang="de-DE" sz="800" b="1" dirty="0">
                <a:solidFill>
                  <a:srgbClr val="FF0000"/>
                </a:solidFill>
                <a:latin typeface="Arial" panose="020B0604020202020204" pitchFamily="34" charset="0"/>
                <a:cs typeface="Arial" panose="020B0604020202020204" pitchFamily="34" charset="0"/>
              </a:rPr>
              <a:t>Bitte bringen Sie Ihr eigenes Trinkgefäß mit. Eine Maßnahme zur Vermeidung von Plastikmüll.</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10. Sanitätsdienst</a:t>
            </a:r>
          </a:p>
          <a:p>
            <a:pPr>
              <a:lnSpc>
                <a:spcPct val="107000"/>
              </a:lnSpc>
            </a:pPr>
            <a:r>
              <a:rPr lang="de-DE" sz="800" dirty="0">
                <a:latin typeface="Arial" panose="020B0604020202020204" pitchFamily="34" charset="0"/>
                <a:cs typeface="Arial" panose="020B0604020202020204" pitchFamily="34" charset="0"/>
              </a:rPr>
              <a:t>     Der Sanitätsdienst erfolgt gemäß den kommunalen- und landesgesetzlichen Bestimmungen.</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11. Veranstalter</a:t>
            </a:r>
          </a:p>
          <a:p>
            <a:pPr>
              <a:lnSpc>
                <a:spcPct val="107000"/>
              </a:lnSpc>
            </a:pPr>
            <a:r>
              <a:rPr lang="de-DE" sz="800" dirty="0">
                <a:latin typeface="Arial" panose="020B0604020202020204" pitchFamily="34" charset="0"/>
                <a:cs typeface="Arial" panose="020B0604020202020204" pitchFamily="34" charset="0"/>
              </a:rPr>
              <a:t>     Deutsch-Amerikanischer-Wanderclub Ansbach e.V.</a:t>
            </a:r>
          </a:p>
          <a:p>
            <a:pPr>
              <a:lnSpc>
                <a:spcPct val="107000"/>
              </a:lnSpc>
            </a:pPr>
            <a:r>
              <a:rPr lang="de-DE" sz="800" dirty="0">
                <a:latin typeface="Arial" panose="020B0604020202020204" pitchFamily="34" charset="0"/>
                <a:cs typeface="Arial" panose="020B0604020202020204" pitchFamily="34" charset="0"/>
              </a:rPr>
              <a:t>     </a:t>
            </a:r>
            <a:r>
              <a:rPr lang="de-DE" sz="800" i="0" dirty="0">
                <a:effectLst/>
                <a:latin typeface="Arimo"/>
              </a:rPr>
              <a:t>Heike Scholl, Oberer Weinberg 71, 91522 Ansbach</a:t>
            </a:r>
            <a:endParaRPr lang="de-DE" sz="800" dirty="0">
              <a:latin typeface="Arial" panose="020B0604020202020204" pitchFamily="34" charset="0"/>
              <a:cs typeface="Arial" panose="020B0604020202020204" pitchFamily="34" charset="0"/>
            </a:endParaRP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12. Auskunft </a:t>
            </a:r>
          </a:p>
          <a:p>
            <a:pPr>
              <a:lnSpc>
                <a:spcPct val="107000"/>
              </a:lnSpc>
            </a:pPr>
            <a:r>
              <a:rPr lang="de-DE" sz="800" dirty="0">
                <a:latin typeface="Arial" panose="020B0604020202020204" pitchFamily="34" charset="0"/>
                <a:cs typeface="Arial" panose="020B0604020202020204" pitchFamily="34" charset="0"/>
              </a:rPr>
              <a:t>      Heike Scholl, Mobil (0171) 5 80 53 29; E-Mail: </a:t>
            </a:r>
            <a:r>
              <a:rPr lang="de-DE" sz="800" b="1" u="sng" dirty="0">
                <a:solidFill>
                  <a:srgbClr val="0070C0"/>
                </a:solidFill>
                <a:latin typeface="Arial" panose="020B0604020202020204" pitchFamily="34" charset="0"/>
                <a:cs typeface="Arial" panose="020B0604020202020204" pitchFamily="34" charset="0"/>
              </a:rPr>
              <a:t>heike.peter.scholl@t-online.de</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b="1" dirty="0">
                <a:solidFill>
                  <a:srgbClr val="0070C0"/>
                </a:solidFill>
                <a:latin typeface="Arial" panose="020B0604020202020204" pitchFamily="34" charset="0"/>
                <a:cs typeface="Arial" panose="020B0604020202020204" pitchFamily="34" charset="0"/>
              </a:rPr>
              <a:t>13. Wichtige Hinweise</a:t>
            </a:r>
          </a:p>
          <a:p>
            <a:pPr>
              <a:lnSpc>
                <a:spcPct val="107000"/>
              </a:lnSpc>
            </a:pPr>
            <a:r>
              <a:rPr lang="de-DE" sz="800" dirty="0">
                <a:latin typeface="Arial" panose="020B0604020202020204" pitchFamily="34" charset="0"/>
                <a:cs typeface="Arial" panose="020B0604020202020204" pitchFamily="34" charset="0"/>
              </a:rPr>
              <a:t>      Bei Überquerung bzw. der Benutzung von Straßen ist die StVO zu beachten!! </a:t>
            </a:r>
          </a:p>
          <a:p>
            <a:pPr>
              <a:lnSpc>
                <a:spcPct val="107000"/>
              </a:lnSpc>
            </a:pPr>
            <a:r>
              <a:rPr lang="de-DE" sz="800" dirty="0">
                <a:latin typeface="Arial" panose="020B0604020202020204" pitchFamily="34" charset="0"/>
                <a:cs typeface="Arial" panose="020B0604020202020204" pitchFamily="34" charset="0"/>
              </a:rPr>
              <a:t>      Tiere sind an der Leine zu führen. Rauchen ist im Wald verboten!!</a:t>
            </a:r>
          </a:p>
          <a:p>
            <a:pPr>
              <a:lnSpc>
                <a:spcPct val="107000"/>
              </a:lnSpc>
            </a:pPr>
            <a:endParaRPr lang="de-DE" sz="400" dirty="0">
              <a:latin typeface="Arial" panose="020B0604020202020204" pitchFamily="34" charset="0"/>
              <a:cs typeface="Arial" panose="020B0604020202020204" pitchFamily="34" charset="0"/>
            </a:endParaRPr>
          </a:p>
          <a:p>
            <a:pPr>
              <a:lnSpc>
                <a:spcPct val="107000"/>
              </a:lnSpc>
            </a:pPr>
            <a:r>
              <a:rPr lang="de-DE" sz="800" dirty="0">
                <a:latin typeface="Arial" panose="020B0604020202020204" pitchFamily="34" charset="0"/>
                <a:cs typeface="Arial" panose="020B0604020202020204" pitchFamily="34" charset="0"/>
              </a:rPr>
              <a:t>      </a:t>
            </a:r>
            <a:r>
              <a:rPr lang="de-DE" sz="800" b="1" dirty="0">
                <a:solidFill>
                  <a:srgbClr val="0070C0"/>
                </a:solidFill>
                <a:latin typeface="Arial" panose="020B0604020202020204" pitchFamily="34" charset="0"/>
                <a:cs typeface="Arial" panose="020B0604020202020204" pitchFamily="34" charset="0"/>
              </a:rPr>
              <a:t>Nächste Bahnstation: Ansbach </a:t>
            </a:r>
            <a:r>
              <a:rPr lang="de-DE" sz="800" dirty="0">
                <a:latin typeface="Arial" panose="020B0604020202020204" pitchFamily="34" charset="0"/>
                <a:cs typeface="Arial" panose="020B0604020202020204" pitchFamily="34" charset="0"/>
              </a:rPr>
              <a:t>- </a:t>
            </a:r>
            <a:r>
              <a:rPr lang="de-DE" sz="800" b="1" dirty="0">
                <a:solidFill>
                  <a:srgbClr val="FF0000"/>
                </a:solidFill>
                <a:latin typeface="Arial" panose="020B0604020202020204" pitchFamily="34" charset="0"/>
                <a:cs typeface="Arial" panose="020B0604020202020204" pitchFamily="34" charset="0"/>
              </a:rPr>
              <a:t>Busverbindung VGN – Linie 803 Ansbach – Herrieden,     </a:t>
            </a:r>
          </a:p>
          <a:p>
            <a:pPr>
              <a:lnSpc>
                <a:spcPct val="107000"/>
              </a:lnSpc>
            </a:pPr>
            <a:r>
              <a:rPr lang="de-DE" sz="800" b="1" dirty="0">
                <a:solidFill>
                  <a:srgbClr val="FF0000"/>
                </a:solidFill>
                <a:latin typeface="Arial" panose="020B0604020202020204" pitchFamily="34" charset="0"/>
                <a:cs typeface="Arial" panose="020B0604020202020204" pitchFamily="34" charset="0"/>
              </a:rPr>
              <a:t>      Haltestelle: Elpersdorf -  Kirche</a:t>
            </a:r>
            <a:r>
              <a:rPr lang="de-DE" sz="800" dirty="0">
                <a:latin typeface="Arial" panose="020B0604020202020204" pitchFamily="34" charset="0"/>
                <a:cs typeface="Arial" panose="020B0604020202020204" pitchFamily="34" charset="0"/>
              </a:rPr>
              <a:t> </a:t>
            </a:r>
            <a:r>
              <a:rPr lang="de-DE" sz="800" b="1" dirty="0">
                <a:latin typeface="Arial" panose="020B0604020202020204" pitchFamily="34" charset="0"/>
                <a:cs typeface="Arial" panose="020B0604020202020204" pitchFamily="34" charset="0"/>
              </a:rPr>
              <a:t>ca. 350 Meter zum Start</a:t>
            </a:r>
            <a:r>
              <a:rPr lang="de-DE" sz="800" b="1" dirty="0">
                <a:solidFill>
                  <a:srgbClr val="FF0000"/>
                </a:solidFill>
                <a:latin typeface="Arial" panose="020B0604020202020204" pitchFamily="34" charset="0"/>
                <a:cs typeface="Arial" panose="020B0604020202020204" pitchFamily="34" charset="0"/>
              </a:rPr>
              <a:t>.  </a:t>
            </a:r>
          </a:p>
          <a:p>
            <a:pPr>
              <a:lnSpc>
                <a:spcPct val="107000"/>
              </a:lnSpc>
            </a:pPr>
            <a:r>
              <a:rPr lang="de-DE" sz="800" b="1" dirty="0">
                <a:solidFill>
                  <a:srgbClr val="FF0000"/>
                </a:solidFill>
                <a:latin typeface="Arial" panose="020B0604020202020204" pitchFamily="34" charset="0"/>
                <a:cs typeface="Arial" panose="020B0604020202020204" pitchFamily="34" charset="0"/>
              </a:rPr>
              <a:t>      Bitte Fahrplan Aushang beachten!</a:t>
            </a:r>
          </a:p>
          <a:p>
            <a:pPr>
              <a:lnSpc>
                <a:spcPct val="107000"/>
              </a:lnSpc>
            </a:pPr>
            <a:r>
              <a:rPr lang="de-DE" sz="800" dirty="0">
                <a:latin typeface="Arial" panose="020B0604020202020204" pitchFamily="34" charset="0"/>
                <a:cs typeface="Arial" panose="020B0604020202020204" pitchFamily="34" charset="0"/>
              </a:rPr>
              <a:t>      </a:t>
            </a:r>
            <a:r>
              <a:rPr lang="de-DE" sz="800" b="1" dirty="0">
                <a:solidFill>
                  <a:srgbClr val="002060"/>
                </a:solidFill>
                <a:latin typeface="Arial" panose="020B0604020202020204" pitchFamily="34" charset="0"/>
                <a:cs typeface="Arial" panose="020B0604020202020204" pitchFamily="34" charset="0"/>
              </a:rPr>
              <a:t>Sa. Ab AN – Bhf.  08:07, 10:07, 12:07 Uhr;  Ab Elpersdorf- Kirche 09:47, 11:34, 13:34 Uhr.</a:t>
            </a:r>
          </a:p>
          <a:p>
            <a:pPr>
              <a:lnSpc>
                <a:spcPct val="107000"/>
              </a:lnSpc>
            </a:pPr>
            <a:r>
              <a:rPr lang="de-DE" sz="800" dirty="0">
                <a:latin typeface="Arial" panose="020B0604020202020204" pitchFamily="34" charset="0"/>
                <a:cs typeface="Arial" panose="020B0604020202020204" pitchFamily="34" charset="0"/>
              </a:rPr>
              <a:t>      </a:t>
            </a:r>
            <a:r>
              <a:rPr lang="de-DE" sz="800" b="1" dirty="0">
                <a:solidFill>
                  <a:srgbClr val="6600FF"/>
                </a:solidFill>
                <a:latin typeface="Arial" panose="020B0604020202020204" pitchFamily="34" charset="0"/>
                <a:cs typeface="Arial" panose="020B0604020202020204" pitchFamily="34" charset="0"/>
              </a:rPr>
              <a:t>Sonntag nur </a:t>
            </a:r>
            <a:r>
              <a:rPr lang="de-DE" sz="800" b="1" i="0" dirty="0">
                <a:solidFill>
                  <a:srgbClr val="6600FF"/>
                </a:solidFill>
                <a:effectLst/>
                <a:latin typeface="arial" panose="020B0604020202020204" pitchFamily="34" charset="0"/>
              </a:rPr>
              <a:t>Rufbus / AST Stadt Ansbach. Tel: 0981 4822 8880 (mindestens 1 Stunde vor der  </a:t>
            </a:r>
          </a:p>
          <a:p>
            <a:pPr>
              <a:lnSpc>
                <a:spcPct val="107000"/>
              </a:lnSpc>
            </a:pPr>
            <a:r>
              <a:rPr lang="de-DE" sz="800" b="1" dirty="0">
                <a:solidFill>
                  <a:srgbClr val="6600FF"/>
                </a:solidFill>
                <a:latin typeface="arial" panose="020B0604020202020204" pitchFamily="34" charset="0"/>
              </a:rPr>
              <a:t>      </a:t>
            </a:r>
            <a:r>
              <a:rPr lang="de-DE" sz="800" b="1" i="0" dirty="0">
                <a:solidFill>
                  <a:srgbClr val="6600FF"/>
                </a:solidFill>
                <a:effectLst/>
                <a:latin typeface="arial" panose="020B0604020202020204" pitchFamily="34" charset="0"/>
              </a:rPr>
              <a:t>Abfahrtszeit anmelden).</a:t>
            </a:r>
            <a:r>
              <a:rPr lang="de-DE" sz="800" b="1" dirty="0">
                <a:solidFill>
                  <a:srgbClr val="6600FF"/>
                </a:solidFill>
                <a:latin typeface="Arial" panose="020B0604020202020204" pitchFamily="34" charset="0"/>
                <a:cs typeface="Arial" panose="020B0604020202020204" pitchFamily="34" charset="0"/>
              </a:rPr>
              <a:t> </a:t>
            </a:r>
          </a:p>
          <a:p>
            <a:pPr>
              <a:lnSpc>
                <a:spcPct val="107000"/>
              </a:lnSpc>
            </a:pPr>
            <a:r>
              <a:rPr lang="de-DE" sz="800" b="1" dirty="0">
                <a:solidFill>
                  <a:srgbClr val="FF0000"/>
                </a:solidFill>
                <a:latin typeface="Arial" panose="020B0604020202020204" pitchFamily="34" charset="0"/>
                <a:cs typeface="Arial" panose="020B0604020202020204" pitchFamily="34" charset="0"/>
              </a:rPr>
              <a:t>      Abholung von Ansbach Bahnhof (durch unseren Verein) (Ausgang Richtung Post). </a:t>
            </a:r>
          </a:p>
          <a:p>
            <a:pPr>
              <a:lnSpc>
                <a:spcPct val="107000"/>
              </a:lnSpc>
            </a:pPr>
            <a:r>
              <a:rPr lang="de-DE" sz="800" b="1" dirty="0">
                <a:solidFill>
                  <a:srgbClr val="FF0000"/>
                </a:solidFill>
                <a:latin typeface="Arial" panose="020B0604020202020204" pitchFamily="34" charset="0"/>
                <a:cs typeface="Arial" panose="020B0604020202020204" pitchFamily="34" charset="0"/>
              </a:rPr>
              <a:t>      Unkostenbeitrag: für Hin – und Rückfahrt 2,00 €.</a:t>
            </a:r>
          </a:p>
          <a:p>
            <a:pPr>
              <a:lnSpc>
                <a:spcPct val="107000"/>
              </a:lnSpc>
            </a:pPr>
            <a:r>
              <a:rPr lang="de-DE" sz="800" b="1" dirty="0">
                <a:latin typeface="Arial" panose="020B0604020202020204" pitchFamily="34" charset="0"/>
                <a:cs typeface="Arial" panose="020B0604020202020204" pitchFamily="34" charset="0"/>
              </a:rPr>
              <a:t>      Wir bitte um telefonische Voranmeldung!</a:t>
            </a:r>
          </a:p>
        </p:txBody>
      </p:sp>
      <p:sp>
        <p:nvSpPr>
          <p:cNvPr id="2" name="Rechteck 1">
            <a:extLst>
              <a:ext uri="{FF2B5EF4-FFF2-40B4-BE49-F238E27FC236}">
                <a16:creationId xmlns:a16="http://schemas.microsoft.com/office/drawing/2014/main" id="{A69068A5-4ACD-4898-9707-E259AAD217CE}"/>
              </a:ext>
            </a:extLst>
          </p:cNvPr>
          <p:cNvSpPr/>
          <p:nvPr/>
        </p:nvSpPr>
        <p:spPr>
          <a:xfrm>
            <a:off x="146472" y="208890"/>
            <a:ext cx="5277901" cy="584775"/>
          </a:xfrm>
          <a:prstGeom prst="rect">
            <a:avLst/>
          </a:prstGeom>
        </p:spPr>
        <p:txBody>
          <a:bodyPr wrap="square">
            <a:spAutoFit/>
          </a:bodyPr>
          <a:lstStyle/>
          <a:p>
            <a:pPr lvl="0" defTabSz="914400" eaLnBrk="0" fontAlgn="base" hangingPunct="0">
              <a:spcBef>
                <a:spcPct val="0"/>
              </a:spcBef>
              <a:spcAft>
                <a:spcPct val="0"/>
              </a:spcAft>
            </a:pPr>
            <a:r>
              <a:rPr lang="de-DE" altLang="de-DE" sz="1200" b="1" dirty="0">
                <a:solidFill>
                  <a:srgbClr val="0070C0"/>
                </a:solidFill>
                <a:latin typeface="Arial" panose="020B0604020202020204" pitchFamily="34" charset="0"/>
                <a:ea typeface="Arial" panose="020B0604020202020204" pitchFamily="34" charset="0"/>
              </a:rPr>
              <a:t>Grußwort des </a:t>
            </a:r>
            <a:r>
              <a:rPr lang="de-DE" sz="1200" b="1" i="0" dirty="0">
                <a:solidFill>
                  <a:srgbClr val="0070C0"/>
                </a:solidFill>
                <a:effectLst/>
                <a:latin typeface="Verdana" panose="020B0604030504040204" pitchFamily="34" charset="0"/>
              </a:rPr>
              <a:t>Oberbürgermeisters Thomas Deffner</a:t>
            </a:r>
            <a:endParaRPr lang="de-DE" altLang="de-DE" sz="1200" b="1" dirty="0">
              <a:solidFill>
                <a:srgbClr val="0070C0"/>
              </a:solidFill>
              <a:latin typeface="Arial" panose="020B0604020202020204" pitchFamily="34" charset="0"/>
              <a:ea typeface="Arial" panose="020B0604020202020204" pitchFamily="34" charset="0"/>
            </a:endParaRPr>
          </a:p>
          <a:p>
            <a:pPr lvl="0" defTabSz="914400" eaLnBrk="0" fontAlgn="base" hangingPunct="0">
              <a:spcBef>
                <a:spcPct val="0"/>
              </a:spcBef>
              <a:spcAft>
                <a:spcPct val="0"/>
              </a:spcAft>
            </a:pPr>
            <a:endParaRPr lang="de-DE" altLang="de-DE" sz="400" b="1" dirty="0">
              <a:solidFill>
                <a:srgbClr val="002060"/>
              </a:solidFill>
              <a:latin typeface="Arial" panose="020B0604020202020204" pitchFamily="34" charset="0"/>
              <a:ea typeface="Arial" panose="020B0604020202020204" pitchFamily="34" charset="0"/>
            </a:endParaRPr>
          </a:p>
          <a:p>
            <a:r>
              <a:rPr lang="de-DE" sz="800" b="1" dirty="0">
                <a:latin typeface="Arial" panose="020B0604020202020204" pitchFamily="34" charset="0"/>
                <a:cs typeface="Arial" panose="020B0604020202020204" pitchFamily="34" charset="0"/>
              </a:rPr>
              <a:t>Liebe Mitglieder des Deutsch-Amerikanischen Wanderclubs Ansbach, </a:t>
            </a:r>
          </a:p>
          <a:p>
            <a:r>
              <a:rPr lang="de-DE" sz="800" b="1" dirty="0">
                <a:latin typeface="Arial" panose="020B0604020202020204" pitchFamily="34" charset="0"/>
                <a:cs typeface="Arial" panose="020B0604020202020204" pitchFamily="34" charset="0"/>
              </a:rPr>
              <a:t>liebe Wanderfreundinnen und Wanderfreunde, </a:t>
            </a:r>
            <a:endParaRPr lang="de-DE" sz="400" dirty="0">
              <a:latin typeface="Arial" panose="020B0604020202020204" pitchFamily="34" charset="0"/>
              <a:cs typeface="Arial" panose="020B0604020202020204" pitchFamily="34" charset="0"/>
            </a:endParaRPr>
          </a:p>
        </p:txBody>
      </p:sp>
      <p:sp>
        <p:nvSpPr>
          <p:cNvPr id="6" name="Textfeld 2">
            <a:extLst>
              <a:ext uri="{FF2B5EF4-FFF2-40B4-BE49-F238E27FC236}">
                <a16:creationId xmlns:a16="http://schemas.microsoft.com/office/drawing/2014/main" id="{5AE5F225-9FD7-4355-B12A-757A14B53E81}"/>
              </a:ext>
            </a:extLst>
          </p:cNvPr>
          <p:cNvSpPr txBox="1">
            <a:spLocks noChangeArrowheads="1"/>
          </p:cNvSpPr>
          <p:nvPr/>
        </p:nvSpPr>
        <p:spPr bwMode="auto">
          <a:xfrm>
            <a:off x="37805" y="5398022"/>
            <a:ext cx="5145174" cy="31314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de-DE" sz="1600" i="1" dirty="0">
                <a:ln>
                  <a:solidFill>
                    <a:srgbClr val="002060"/>
                  </a:solidFill>
                </a:ln>
                <a:solidFill>
                  <a:srgbClr val="FF0000"/>
                </a:solidFill>
                <a:effectLst>
                  <a:outerShdw blurRad="50800" dist="38100" dir="2700000" algn="tl" rotWithShape="0">
                    <a:prstClr val="black">
                      <a:alpha val="40000"/>
                    </a:prstClr>
                  </a:outerShdw>
                </a:effectLst>
                <a:latin typeface="Broadway" panose="04040905080B02020502" pitchFamily="82" charset="0"/>
                <a:ea typeface="Calibri" panose="020F0502020204030204" pitchFamily="34" charset="0"/>
                <a:cs typeface="Arial" panose="020B0604020202020204" pitchFamily="34" charset="0"/>
              </a:rPr>
              <a:t>Hinweis zur Veranstaltung</a:t>
            </a:r>
            <a:endParaRPr lang="de-DE" sz="1600" i="1" dirty="0">
              <a:ln>
                <a:solidFill>
                  <a:srgbClr val="002060"/>
                </a:solidFill>
              </a:ln>
              <a:solidFill>
                <a:srgbClr val="FF0000"/>
              </a:solidFill>
              <a:effectLst>
                <a:outerShdw blurRad="50800" dist="38100" dir="2700000" algn="tl" rotWithShape="0">
                  <a:prstClr val="black">
                    <a:alpha val="40000"/>
                  </a:prstClr>
                </a:outerShdw>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de-DE"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7" name="Textfeld 2">
            <a:extLst>
              <a:ext uri="{FF2B5EF4-FFF2-40B4-BE49-F238E27FC236}">
                <a16:creationId xmlns:a16="http://schemas.microsoft.com/office/drawing/2014/main" id="{58D89FFA-74F3-4798-AE72-AD520F57BEF6}"/>
              </a:ext>
            </a:extLst>
          </p:cNvPr>
          <p:cNvSpPr txBox="1">
            <a:spLocks noChangeArrowheads="1"/>
          </p:cNvSpPr>
          <p:nvPr/>
        </p:nvSpPr>
        <p:spPr bwMode="auto">
          <a:xfrm>
            <a:off x="121392" y="5687702"/>
            <a:ext cx="5267325" cy="18782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80340" indent="-180340">
              <a:lnSpc>
                <a:spcPct val="115000"/>
              </a:lnSpc>
              <a:spcAft>
                <a:spcPts val="0"/>
              </a:spcAft>
            </a:pPr>
            <a:r>
              <a:rPr lang="de-DE" sz="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Teilnahme</a:t>
            </a:r>
            <a:r>
              <a:rPr lang="de-DE" sz="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Der Wandertag wird nach den Richtlinien des Deutschen Volkssportverbandes e.V. (DVV) im IVV durchgeführt und für das Internationale Volkssportabzeichen gewertet. Mit der Meldung zu dieser Veranstaltung anerkennt der Teilnehmer die Ausschreibungsbedingungen.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50000"/>
              </a:lnSpc>
              <a:spcAft>
                <a:spcPts val="0"/>
              </a:spcAft>
            </a:pPr>
            <a:r>
              <a:rPr lang="de-DE" sz="9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2. Start und Ziel</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Autohaus Oppel, Mercedes-Benz-Vertretung, Liebigstr.1, 91522 Ansbach-Elpersdorf</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3. Startzeiten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Samstag 07:00 bis 13:00 Uhr und Sonntag 07:00 bis 13:00 Uhr, Zielschluss jeweils 17:00 Uhr</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4. Streckenlängen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ca. 5 km, 10 km und 20 km</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feld 31">
            <a:extLst>
              <a:ext uri="{FF2B5EF4-FFF2-40B4-BE49-F238E27FC236}">
                <a16:creationId xmlns:a16="http://schemas.microsoft.com/office/drawing/2014/main" id="{E419A5EC-5628-41FC-BE71-47583746F666}"/>
              </a:ext>
            </a:extLst>
          </p:cNvPr>
          <p:cNvSpPr txBox="1"/>
          <p:nvPr/>
        </p:nvSpPr>
        <p:spPr>
          <a:xfrm>
            <a:off x="5762514" y="6614232"/>
            <a:ext cx="4994360" cy="926531"/>
          </a:xfrm>
          <a:prstGeom prst="rect">
            <a:avLst/>
          </a:prstGeom>
          <a:solidFill>
            <a:srgbClr val="0070C0"/>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0"/>
              </a:spcAft>
            </a:pPr>
            <a:r>
              <a:rPr lang="de-DE"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Besuchen Sie unsere Permanenten IVV – Wanderwege</a:t>
            </a:r>
            <a:r>
              <a:rPr lang="de-DE" sz="8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0"/>
              </a:spcAft>
            </a:pPr>
            <a:r>
              <a:rPr lang="de-DE" sz="4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105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„Den Höllbachweg“  und</a:t>
            </a:r>
            <a:r>
              <a:rPr lang="de-DE" sz="1050" dirty="0">
                <a:solidFill>
                  <a:srgbClr val="FFFF00"/>
                </a:solidFill>
                <a:effectLst/>
                <a:latin typeface="Arial" panose="020B0604020202020204" pitchFamily="34" charset="0"/>
                <a:ea typeface="Calibri" panose="020F0502020204030204" pitchFamily="34" charset="0"/>
                <a:cs typeface="Arial" panose="020B0604020202020204" pitchFamily="34" charset="0"/>
              </a:rPr>
              <a:t> </a:t>
            </a:r>
            <a:r>
              <a:rPr lang="de-DE" sz="1050" b="1" dirty="0">
                <a:solidFill>
                  <a:srgbClr val="FFFF00"/>
                </a:solidFill>
                <a:effectLst/>
                <a:latin typeface="Arial" panose="020B0604020202020204" pitchFamily="34" charset="0"/>
                <a:ea typeface="Calibri" panose="020F0502020204030204" pitchFamily="34" charset="0"/>
                <a:cs typeface="Arial" panose="020B0604020202020204" pitchFamily="34" charset="0"/>
              </a:rPr>
              <a:t>  „Über die Wasserscheide“</a:t>
            </a:r>
            <a:endParaRPr lang="de-DE" sz="105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de-DE" sz="700" b="1" dirty="0">
                <a:solidFill>
                  <a:srgbClr val="FFFF00"/>
                </a:solidFill>
                <a:effectLst/>
                <a:latin typeface="Castellar" panose="020A0402060406010301" pitchFamily="18" charset="0"/>
                <a:ea typeface="Calibri" panose="020F0502020204030204" pitchFamily="34" charset="0"/>
                <a:cs typeface="Arial" panose="020B0604020202020204" pitchFamily="34"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Start und Ziel: Gasthaus Jürgen Vogel, Ansbach-Oberdombach Tel. (09823) 3 33</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de-DE" sz="900" b="1" dirty="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Montag bis Sonntag von 09:00 bis 17:00 Uhr. Dienstag und Mittwoch Ruhetag!</a:t>
            </a:r>
            <a:r>
              <a:rPr lang="de-DE" sz="900" b="1" dirty="0">
                <a:solidFill>
                  <a:schemeClr val="accent2">
                    <a:lumMod val="75000"/>
                  </a:schemeClr>
                </a:solidFill>
                <a:latin typeface="Arial" panose="020B0604020202020204" pitchFamily="34" charset="0"/>
                <a:cs typeface="Arial" panose="020B0604020202020204" pitchFamily="34" charset="0"/>
              </a:rPr>
              <a:t> </a:t>
            </a:r>
            <a:endParaRPr lang="de-DE" sz="9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Grafik 9">
            <a:extLst>
              <a:ext uri="{FF2B5EF4-FFF2-40B4-BE49-F238E27FC236}">
                <a16:creationId xmlns:a16="http://schemas.microsoft.com/office/drawing/2014/main" id="{BA3F482B-F11B-4BA1-9F3A-4BC6B174732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492513" y="6386801"/>
            <a:ext cx="1264361" cy="758655"/>
          </a:xfrm>
          <a:prstGeom prst="rect">
            <a:avLst/>
          </a:prstGeom>
        </p:spPr>
      </p:pic>
      <p:sp>
        <p:nvSpPr>
          <p:cNvPr id="17" name="Textfeld 2">
            <a:extLst>
              <a:ext uri="{FF2B5EF4-FFF2-40B4-BE49-F238E27FC236}">
                <a16:creationId xmlns:a16="http://schemas.microsoft.com/office/drawing/2014/main" id="{F86F8A68-12B0-4A6F-8FD9-B03296937205}"/>
              </a:ext>
            </a:extLst>
          </p:cNvPr>
          <p:cNvSpPr txBox="1">
            <a:spLocks noChangeArrowheads="1"/>
          </p:cNvSpPr>
          <p:nvPr/>
        </p:nvSpPr>
        <p:spPr bwMode="auto">
          <a:xfrm>
            <a:off x="112784" y="5675122"/>
            <a:ext cx="5267325" cy="187822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180340" indent="-180340">
              <a:lnSpc>
                <a:spcPct val="115000"/>
              </a:lnSpc>
              <a:spcAft>
                <a:spcPts val="0"/>
              </a:spcAft>
            </a:pPr>
            <a:r>
              <a:rPr lang="de-DE" sz="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1. Teilnahme</a:t>
            </a:r>
            <a:r>
              <a:rPr lang="de-DE" sz="8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Der Wandertag wird nach den Richtlinien des Deutschen Volkssportverbandes e.V. (DVV) im IVV durchgeführt und für das Internationale Volkssportabzeichen gewertet. Mit der Meldung zu dieser Veranstaltung anerkennt der Teilnehmer die Ausschreibungsbedingungen.</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50000"/>
              </a:lnSpc>
              <a:spcAft>
                <a:spcPts val="0"/>
              </a:spcAft>
            </a:pPr>
            <a:r>
              <a:rPr lang="de-DE" sz="9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0"/>
              </a:spcAft>
            </a:pPr>
            <a:r>
              <a:rPr lang="de-DE" sz="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2. Start und Ziel</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Autohaus Oppel, Liebigstr.1, 91522 Ansbach-Elpersdorf</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 </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0340" indent="-180340">
              <a:lnSpc>
                <a:spcPct val="115000"/>
              </a:lnSpc>
              <a:spcAft>
                <a:spcPts val="0"/>
              </a:spcAft>
            </a:pPr>
            <a:r>
              <a:rPr lang="de-DE" sz="8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3. Startzeiten</a:t>
            </a:r>
            <a:endParaRPr lang="de-DE" sz="11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Samstag 07:00 bis 13:00 Uhr (5, 10 und 20 Km)  </a:t>
            </a:r>
            <a:r>
              <a:rPr lang="de-DE" sz="800" b="1" dirty="0">
                <a:solidFill>
                  <a:srgbClr val="002060"/>
                </a:solidFill>
                <a:latin typeface="Arial" panose="020B0604020202020204" pitchFamily="34" charset="0"/>
                <a:ea typeface="Calibri" panose="020F0502020204030204" pitchFamily="34" charset="0"/>
                <a:cs typeface="Times New Roman" panose="02020603050405020304" pitchFamily="18" charset="0"/>
              </a:rPr>
              <a:t>Zielschluß Samstag 17:00 Uhr</a:t>
            </a:r>
          </a:p>
          <a:p>
            <a:pPr marL="180340">
              <a:lnSpc>
                <a:spcPct val="107000"/>
              </a:lnSpc>
              <a:spcAft>
                <a:spcPts val="0"/>
              </a:spcAft>
            </a:pPr>
            <a:endParaRPr lang="de-DE" sz="600" dirty="0">
              <a:effectLst/>
              <a:latin typeface="Arial" panose="020B0604020202020204" pitchFamily="34" charset="0"/>
              <a:ea typeface="Calibri" panose="020F0502020204030204" pitchFamily="34" charset="0"/>
              <a:cs typeface="Times New Roman" panose="02020603050405020304" pitchFamily="18" charset="0"/>
            </a:endParaRPr>
          </a:p>
          <a:p>
            <a:pPr marL="180340">
              <a:lnSpc>
                <a:spcPct val="107000"/>
              </a:lnSpc>
              <a:spcAft>
                <a:spcPts val="0"/>
              </a:spcAft>
            </a:pPr>
            <a:r>
              <a:rPr lang="de-DE" sz="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Sonntag 07:00 bis 13:00 Uhr (5 und 10 KM)</a:t>
            </a:r>
          </a:p>
          <a:p>
            <a:pPr marL="180340">
              <a:lnSpc>
                <a:spcPct val="107000"/>
              </a:lnSpc>
            </a:pPr>
            <a:r>
              <a:rPr lang="de-DE" sz="800" b="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Sonntag 07:00 bis 12:00 Uhr (20 KM)</a:t>
            </a:r>
          </a:p>
          <a:p>
            <a:pPr marL="180340">
              <a:lnSpc>
                <a:spcPct val="107000"/>
              </a:lnSpc>
              <a:spcAft>
                <a:spcPts val="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Zielschluss: Samstag und Sonntag 16:00 Uhr.</a:t>
            </a:r>
            <a:endParaRPr lang="de-DE" sz="11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3712B9A9-EB1D-9C92-4BD1-E3567DBF11A5}"/>
              </a:ext>
            </a:extLst>
          </p:cNvPr>
          <p:cNvPicPr>
            <a:picLocks noChangeAspect="1"/>
          </p:cNvPicPr>
          <p:nvPr/>
        </p:nvPicPr>
        <p:blipFill>
          <a:blip r:embed="rId4"/>
          <a:stretch>
            <a:fillRect/>
          </a:stretch>
        </p:blipFill>
        <p:spPr>
          <a:xfrm>
            <a:off x="4159969" y="516725"/>
            <a:ext cx="1079801" cy="1290855"/>
          </a:xfrm>
          <a:prstGeom prst="rect">
            <a:avLst/>
          </a:prstGeom>
        </p:spPr>
      </p:pic>
      <p:sp>
        <p:nvSpPr>
          <p:cNvPr id="20" name="Textfeld 19">
            <a:extLst>
              <a:ext uri="{FF2B5EF4-FFF2-40B4-BE49-F238E27FC236}">
                <a16:creationId xmlns:a16="http://schemas.microsoft.com/office/drawing/2014/main" id="{98A7BC28-89D9-F39C-7F2A-0ACB7413CB2A}"/>
              </a:ext>
            </a:extLst>
          </p:cNvPr>
          <p:cNvSpPr txBox="1"/>
          <p:nvPr/>
        </p:nvSpPr>
        <p:spPr>
          <a:xfrm>
            <a:off x="192194" y="3240361"/>
            <a:ext cx="5042798" cy="2062103"/>
          </a:xfrm>
          <a:prstGeom prst="rect">
            <a:avLst/>
          </a:prstGeom>
          <a:solidFill>
            <a:srgbClr val="002060"/>
          </a:solidFill>
        </p:spPr>
        <p:txBody>
          <a:bodyPr wrap="square">
            <a:spAutoFit/>
          </a:bodyPr>
          <a:lstStyle/>
          <a:p>
            <a:pPr>
              <a:tabLst>
                <a:tab pos="8890" algn="l"/>
                <a:tab pos="13970" algn="l"/>
              </a:tabLst>
            </a:pP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It is our sincere  pleasure to welcorne you to our  annual Ansbach Community German-American Friendship  Volksmarch  on 08 and 09.March 2025. </a:t>
            </a:r>
          </a:p>
          <a:p>
            <a:pPr>
              <a:tabLst>
                <a:tab pos="8890" algn="l"/>
                <a:tab pos="13970" algn="l"/>
              </a:tabLst>
            </a:pP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r>
              <a:rPr lang="de-DE" sz="4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t>
            </a:r>
            <a:endParaRPr lang="de-DE"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tabLst>
                <a:tab pos="4445" algn="l"/>
              </a:tabLst>
            </a:pPr>
            <a:r>
              <a:rPr lang="de-DE"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The  Ansbach German Club began in 1976 when members of  the Ansbach Community  </a:t>
            </a:r>
          </a:p>
          <a:p>
            <a:pPr>
              <a:tabLst>
                <a:tab pos="4445" algn="l"/>
              </a:tabLst>
            </a:pP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bonded with soldiers from the First Armored Division to form a Wanderclub to enjoy the benefits of walking with friends and  comrades. </a:t>
            </a:r>
          </a:p>
          <a:p>
            <a:pPr>
              <a:tabLst>
                <a:tab pos="4445" algn="l"/>
              </a:tabLst>
            </a:pPr>
            <a:br>
              <a:rPr lang="de-DE"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Volksmarching  ls non-competitive fitness walking that developed in Europe in the mid-late 1960s.  </a:t>
            </a:r>
          </a:p>
          <a:p>
            <a:pPr>
              <a:tabLst>
                <a:tab pos="8890" algn="l"/>
                <a:tab pos="13970" algn="l"/>
              </a:tabLst>
            </a:pPr>
            <a:r>
              <a:rPr lang="de-DE" sz="800" b="1" dirty="0">
                <a:solidFill>
                  <a:schemeClr val="bg1"/>
                </a:solidFill>
                <a:latin typeface="Arial" panose="020B0604020202020204" pitchFamily="34" charset="0"/>
                <a:ea typeface="Arial" panose="020B0604020202020204" pitchFamily="34" charset="0"/>
                <a:cs typeface="Arial" panose="020B0604020202020204" pitchFamily="34" charset="0"/>
              </a:rPr>
              <a:t>Participants  typically  walk  </a:t>
            </a: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5,  10,  20  kilometers  or longer on an outdoor trail, with the aid of  posted  signs  or  markings. This  is  an  excellent  way  to maintain your  health,  while making your tourin Germany a memorable experience. </a:t>
            </a:r>
            <a:br>
              <a:rPr lang="de-DE"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br>
            <a:r>
              <a:rPr lang="de-DE" sz="8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p>
          <a:p>
            <a:pPr>
              <a:tabLst>
                <a:tab pos="8890" algn="l"/>
                <a:tab pos="13970" algn="l"/>
              </a:tabLst>
            </a:pP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We invite and encourage you to join the multi-national famifies of Ansbach in a leisurely walk through the countryside surrounding our beautiful city.  </a:t>
            </a:r>
          </a:p>
          <a:p>
            <a:pPr>
              <a:tabLst>
                <a:tab pos="8890" algn="l"/>
                <a:tab pos="13970" algn="l"/>
              </a:tabLst>
            </a:pPr>
            <a:endParaRPr lang="de-DE" sz="800" b="1" dirty="0">
              <a:solidFill>
                <a:schemeClr val="bg1"/>
              </a:solidFill>
              <a:latin typeface="Arial" panose="020B0604020202020204" pitchFamily="34" charset="0"/>
              <a:ea typeface="Arial" panose="020B0604020202020204" pitchFamily="34" charset="0"/>
              <a:cs typeface="Arial" panose="020B0604020202020204" pitchFamily="34" charset="0"/>
            </a:endParaRPr>
          </a:p>
          <a:p>
            <a:pPr>
              <a:tabLst>
                <a:tab pos="8890" algn="l"/>
                <a:tab pos="13970" algn="l"/>
              </a:tabLst>
            </a:pPr>
            <a:r>
              <a:rPr lang="de-DE" sz="800" b="1" dirty="0">
                <a:solidFill>
                  <a:schemeClr val="bg1"/>
                </a:solidFill>
                <a:effectLst/>
                <a:latin typeface="Arial" panose="020B0604020202020204" pitchFamily="34" charset="0"/>
                <a:ea typeface="Arial" panose="020B0604020202020204" pitchFamily="34" charset="0"/>
                <a:cs typeface="Arial" panose="020B0604020202020204" pitchFamily="34" charset="0"/>
              </a:rPr>
              <a:t>                                                                                                             Anbsbach-German Wanderclub </a:t>
            </a:r>
            <a:endParaRPr lang="de-DE" sz="9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feld 7">
            <a:extLst>
              <a:ext uri="{FF2B5EF4-FFF2-40B4-BE49-F238E27FC236}">
                <a16:creationId xmlns:a16="http://schemas.microsoft.com/office/drawing/2014/main" id="{FF91D0B3-2602-AA77-4CE5-B7B5FAF284F9}"/>
              </a:ext>
            </a:extLst>
          </p:cNvPr>
          <p:cNvSpPr txBox="1"/>
          <p:nvPr/>
        </p:nvSpPr>
        <p:spPr>
          <a:xfrm>
            <a:off x="143998" y="641355"/>
            <a:ext cx="5090994" cy="2569934"/>
          </a:xfrm>
          <a:prstGeom prst="rect">
            <a:avLst/>
          </a:prstGeom>
          <a:noFill/>
        </p:spPr>
        <p:txBody>
          <a:bodyPr wrap="square">
            <a:spAutoFit/>
          </a:bodyPr>
          <a:lstStyle/>
          <a:p>
            <a:endParaRPr lang="de-DE" sz="900" dirty="0">
              <a:latin typeface="Arial" panose="020B0604020202020204" pitchFamily="34" charset="0"/>
              <a:cs typeface="Arial" panose="020B0604020202020204" pitchFamily="34" charset="0"/>
            </a:endParaRPr>
          </a:p>
          <a:p>
            <a:r>
              <a:rPr lang="de-DE" sz="800" b="1" dirty="0">
                <a:latin typeface="Arial" panose="020B0604020202020204" pitchFamily="34" charset="0"/>
                <a:cs typeface="Arial" panose="020B0604020202020204" pitchFamily="34" charset="0"/>
              </a:rPr>
              <a:t>ich freue mich sehr, auch in diesem Jahr wieder die Schirmherrschaft für die </a:t>
            </a:r>
          </a:p>
          <a:p>
            <a:r>
              <a:rPr lang="de-DE" sz="800" b="1" dirty="0">
                <a:latin typeface="Arial" panose="020B0604020202020204" pitchFamily="34" charset="0"/>
                <a:cs typeface="Arial" panose="020B0604020202020204" pitchFamily="34" charset="0"/>
              </a:rPr>
              <a:t>Internationalen Volkswandertage, die vom Deutsch-Amerikanischen </a:t>
            </a:r>
          </a:p>
          <a:p>
            <a:r>
              <a:rPr lang="de-DE" sz="800" b="1" dirty="0">
                <a:latin typeface="Arial" panose="020B0604020202020204" pitchFamily="34" charset="0"/>
                <a:cs typeface="Arial" panose="020B0604020202020204" pitchFamily="34" charset="0"/>
              </a:rPr>
              <a:t>Wanderclub Ansbach e.V. veranstaltet werden, zu übernehmen und bedanke </a:t>
            </a:r>
          </a:p>
          <a:p>
            <a:r>
              <a:rPr lang="de-DE" sz="800" b="1" dirty="0">
                <a:latin typeface="Arial" panose="020B0604020202020204" pitchFamily="34" charset="0"/>
                <a:cs typeface="Arial" panose="020B0604020202020204" pitchFamily="34" charset="0"/>
              </a:rPr>
              <a:t>mich für diese Ehre. Die Volkswandertage bieten uns die Möglichkeit für einen </a:t>
            </a:r>
          </a:p>
          <a:p>
            <a:r>
              <a:rPr lang="de-DE" sz="800" b="1" dirty="0">
                <a:latin typeface="Arial" panose="020B0604020202020204" pitchFamily="34" charset="0"/>
                <a:cs typeface="Arial" panose="020B0604020202020204" pitchFamily="34" charset="0"/>
              </a:rPr>
              <a:t>kulturellen Austausch in entspannter Umgebung. Zudem bieten sie uns bereits </a:t>
            </a:r>
          </a:p>
          <a:p>
            <a:r>
              <a:rPr lang="de-DE" sz="800" b="1" dirty="0">
                <a:latin typeface="Arial" panose="020B0604020202020204" pitchFamily="34" charset="0"/>
                <a:cs typeface="Arial" panose="020B0604020202020204" pitchFamily="34" charset="0"/>
              </a:rPr>
              <a:t>über viele Jahre hinweg die hervorragende Gelegenheit, um die Freundschaft </a:t>
            </a:r>
          </a:p>
          <a:p>
            <a:r>
              <a:rPr lang="de-DE" sz="800" b="1" dirty="0">
                <a:latin typeface="Arial" panose="020B0604020202020204" pitchFamily="34" charset="0"/>
                <a:cs typeface="Arial" panose="020B0604020202020204" pitchFamily="34" charset="0"/>
              </a:rPr>
              <a:t>und Partnerschaft zwischen den vielen Wandervereinen, die zum Teil von weit </a:t>
            </a:r>
          </a:p>
          <a:p>
            <a:r>
              <a:rPr lang="de-DE" sz="800" b="1" dirty="0">
                <a:latin typeface="Arial" panose="020B0604020202020204" pitchFamily="34" charset="0"/>
                <a:cs typeface="Arial" panose="020B0604020202020204" pitchFamily="34" charset="0"/>
              </a:rPr>
              <a:t>her anreisen, sowie unseren amerikanischen Freunden zu bekräftigen.  </a:t>
            </a:r>
          </a:p>
          <a:p>
            <a:r>
              <a:rPr lang="de-DE" sz="800" b="1" dirty="0">
                <a:latin typeface="Arial" panose="020B0604020202020204" pitchFamily="34" charset="0"/>
                <a:cs typeface="Arial" panose="020B0604020202020204" pitchFamily="34" charset="0"/>
              </a:rPr>
              <a:t>  </a:t>
            </a:r>
          </a:p>
          <a:p>
            <a:r>
              <a:rPr lang="de-DE" sz="800" b="1" dirty="0">
                <a:latin typeface="Arial" panose="020B0604020202020204" pitchFamily="34" charset="0"/>
                <a:cs typeface="Arial" panose="020B0604020202020204" pitchFamily="34" charset="0"/>
              </a:rPr>
              <a:t>Der Deutsch-Amerikanische Wanderclub e. V. lädt Sie auch in diesem Jahr dazu ein, die Umgebung Ansbachs auf verschiedenen Strecken zu entdecken. Vielen Dank an die Vereinsmitglieder des Deutsch-Amerikanischen Wanderclubs Ansbach für die Organisation, die mit hohem Aufwand verbunden und stets hervorragend ist! Ich wünsche Ihnen erlebnisreiche Wanderungen, spannende Begegnungen und hoffe auf allzeit gutes Wetter oder zumindest die richtige Kleidung! </a:t>
            </a:r>
          </a:p>
          <a:p>
            <a:r>
              <a:rPr lang="de-DE" sz="800" b="1" dirty="0">
                <a:latin typeface="Arial" panose="020B0604020202020204" pitchFamily="34" charset="0"/>
                <a:cs typeface="Arial" panose="020B0604020202020204" pitchFamily="34" charset="0"/>
              </a:rPr>
              <a:t> </a:t>
            </a:r>
          </a:p>
          <a:p>
            <a:r>
              <a:rPr lang="de-DE" sz="800" b="1" dirty="0">
                <a:latin typeface="Arial" panose="020B0604020202020204" pitchFamily="34" charset="0"/>
                <a:cs typeface="Arial" panose="020B0604020202020204" pitchFamily="34" charset="0"/>
              </a:rPr>
              <a:t>Ihr  </a:t>
            </a:r>
          </a:p>
          <a:p>
            <a:endParaRPr lang="de-DE" sz="800" b="1" dirty="0">
              <a:latin typeface="Arial" panose="020B0604020202020204" pitchFamily="34" charset="0"/>
              <a:cs typeface="Arial" panose="020B0604020202020204" pitchFamily="34" charset="0"/>
            </a:endParaRPr>
          </a:p>
          <a:p>
            <a:r>
              <a:rPr lang="de-DE" sz="800" b="1" dirty="0">
                <a:latin typeface="Arial" panose="020B0604020202020204" pitchFamily="34" charset="0"/>
                <a:cs typeface="Arial" panose="020B0604020202020204" pitchFamily="34" charset="0"/>
              </a:rPr>
              <a:t>  </a:t>
            </a:r>
          </a:p>
          <a:p>
            <a:r>
              <a:rPr lang="de-DE" sz="800" b="1" dirty="0">
                <a:latin typeface="Arial" panose="020B0604020202020204" pitchFamily="34" charset="0"/>
                <a:cs typeface="Arial" panose="020B0604020202020204" pitchFamily="34" charset="0"/>
              </a:rPr>
              <a:t>Thomas Deffner </a:t>
            </a:r>
            <a:endParaRPr lang="de-DE"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601093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1501</Words>
  <Application>Microsoft Office PowerPoint</Application>
  <PresentationFormat>Benutzerdefiniert</PresentationFormat>
  <Paragraphs>184</Paragraphs>
  <Slides>2</Slides>
  <Notes>0</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2</vt:i4>
      </vt:variant>
    </vt:vector>
  </HeadingPairs>
  <TitlesOfParts>
    <vt:vector size="13" baseType="lpstr">
      <vt:lpstr>Arial</vt:lpstr>
      <vt:lpstr>Arial</vt:lpstr>
      <vt:lpstr>Arial Black</vt:lpstr>
      <vt:lpstr>Arimo</vt:lpstr>
      <vt:lpstr>Broadway</vt:lpstr>
      <vt:lpstr>Calibri</vt:lpstr>
      <vt:lpstr>Calibri Light</vt:lpstr>
      <vt:lpstr>Castellar</vt:lpstr>
      <vt:lpstr>Times New Roman</vt:lpstr>
      <vt:lpstr>Verdana</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Walter Klose</dc:creator>
  <cp:lastModifiedBy>Walter Klose</cp:lastModifiedBy>
  <cp:revision>29</cp:revision>
  <cp:lastPrinted>2024-08-15T13:07:08Z</cp:lastPrinted>
  <dcterms:created xsi:type="dcterms:W3CDTF">2018-09-07T12:36:22Z</dcterms:created>
  <dcterms:modified xsi:type="dcterms:W3CDTF">2024-08-17T09:17:54Z</dcterms:modified>
</cp:coreProperties>
</file>