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7" r:id="rId5"/>
    <p:sldMasterId id="2147483698" r:id="rId6"/>
  </p:sldMasterIdLst>
  <p:notesMasterIdLst>
    <p:notesMasterId r:id="rId30"/>
  </p:notesMasterIdLst>
  <p:sldIdLst>
    <p:sldId id="467" r:id="rId7"/>
    <p:sldId id="568" r:id="rId8"/>
    <p:sldId id="547" r:id="rId9"/>
    <p:sldId id="603" r:id="rId10"/>
    <p:sldId id="604" r:id="rId11"/>
    <p:sldId id="431" r:id="rId12"/>
    <p:sldId id="441" r:id="rId13"/>
    <p:sldId id="279" r:id="rId14"/>
    <p:sldId id="288" r:id="rId15"/>
    <p:sldId id="287" r:id="rId16"/>
    <p:sldId id="595" r:id="rId17"/>
    <p:sldId id="596" r:id="rId18"/>
    <p:sldId id="597" r:id="rId19"/>
    <p:sldId id="265" r:id="rId20"/>
    <p:sldId id="628" r:id="rId21"/>
    <p:sldId id="631" r:id="rId22"/>
    <p:sldId id="632" r:id="rId23"/>
    <p:sldId id="634" r:id="rId24"/>
    <p:sldId id="286" r:id="rId25"/>
    <p:sldId id="1413" r:id="rId26"/>
    <p:sldId id="285" r:id="rId27"/>
    <p:sldId id="1412" r:id="rId28"/>
    <p:sldId id="598"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A70EE-E35F-F30B-9DE8-70AC68EF8248}" v="1" dt="2025-01-16T11:10:19.166"/>
    <p1510:client id="{B4C26815-6351-4250-A379-7B99EF4EAC02}" v="1" dt="2025-01-16T11:14:23.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8" autoAdjust="0"/>
    <p:restoredTop sz="94249" autoAdjust="0"/>
  </p:normalViewPr>
  <p:slideViewPr>
    <p:cSldViewPr snapToGrid="0">
      <p:cViewPr varScale="1">
        <p:scale>
          <a:sx n="87" d="100"/>
          <a:sy n="87" d="100"/>
        </p:scale>
        <p:origin x="84" y="30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0" y="1"/>
            <a:ext cx="3038475" cy="466725"/>
          </a:xfrm>
          <a:prstGeom prst="rect">
            <a:avLst/>
          </a:prstGeom>
        </p:spPr>
        <p:txBody>
          <a:bodyPr vert="horz" lIns="91440" tIns="45720" rIns="91440" bIns="45720" rtlCol="0"/>
          <a:lstStyle>
            <a:lvl1pPr algn="r">
              <a:defRPr sz="1200"/>
            </a:lvl1pPr>
          </a:lstStyle>
          <a:p>
            <a:fld id="{9C90D6A9-7343-41EF-8A65-8DECB39AB3E3}" type="datetimeFigureOut">
              <a:rPr lang="en-US" smtClean="0"/>
              <a:t>1/21/2025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5"/>
            <a:ext cx="3038475" cy="466725"/>
          </a:xfrm>
          <a:prstGeom prst="rect">
            <a:avLst/>
          </a:prstGeom>
        </p:spPr>
        <p:txBody>
          <a:bodyPr vert="horz" lIns="91440" tIns="45720" rIns="91440" bIns="45720" rtlCol="0" anchor="b"/>
          <a:lstStyle>
            <a:lvl1pPr algn="r">
              <a:defRPr sz="1200"/>
            </a:lvl1pPr>
          </a:lstStyle>
          <a:p>
            <a:fld id="{8A680979-ED93-43CF-91D9-9337A514A9F9}" type="slidenum">
              <a:rPr lang="en-US" smtClean="0"/>
              <a:t>‹#›</a:t>
            </a:fld>
            <a:endParaRPr lang="en-US"/>
          </a:p>
        </p:txBody>
      </p:sp>
    </p:spTree>
    <p:extLst>
      <p:ext uri="{BB962C8B-B14F-4D97-AF65-F5344CB8AC3E}">
        <p14:creationId xmlns:p14="http://schemas.microsoft.com/office/powerpoint/2010/main" val="138557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vid.gov/tools-and-resources/resources/tes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ptos" panose="020B0004020202020204" pitchFamily="34" charset="0"/>
                <a:ea typeface="Times New Roman" panose="02020603050405020304" pitchFamily="18" charset="0"/>
              </a:rPr>
              <a:t>Red Cross in partnership with the Wounded Warrior Project focuses on providing critical mental health support and resiliency programs, enhancing the well-being of our soldiers and their professional care providers.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A680979-ED93-43CF-91D9-9337A514A9F9}" type="slidenum">
              <a:rPr lang="en-US" smtClean="0"/>
              <a:t>4</a:t>
            </a:fld>
            <a:endParaRPr lang="en-US"/>
          </a:p>
        </p:txBody>
      </p:sp>
    </p:spTree>
    <p:extLst>
      <p:ext uri="{BB962C8B-B14F-4D97-AF65-F5344CB8AC3E}">
        <p14:creationId xmlns:p14="http://schemas.microsoft.com/office/powerpoint/2010/main" val="255840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a:t>
            </a:r>
            <a:r>
              <a:rPr lang="en-US" sz="1800" dirty="0">
                <a:solidFill>
                  <a:srgbClr val="000000"/>
                </a:solidFill>
                <a:effectLst/>
                <a:latin typeface="Arial" panose="020B0604020202020204" pitchFamily="34" charset="0"/>
                <a:ea typeface="Calibri" panose="020F0502020204030204" pitchFamily="34" charset="0"/>
              </a:rPr>
              <a:t>Free COVID tests: How and when to order them--Americans are able to order free COVID-19 test kits from the federal government to be delivered to their homes. The program, offered through the U.S. Health and Human Services (HHS) agency, will offer up to four nasal swab tests per U.S. household when it opens at </a:t>
            </a:r>
            <a:r>
              <a:rPr lang="en-US" sz="1800" u="sng" dirty="0">
                <a:solidFill>
                  <a:srgbClr val="0563C1"/>
                </a:solidFill>
                <a:effectLst/>
                <a:latin typeface="Arial" panose="020B0604020202020204" pitchFamily="34" charset="0"/>
                <a:ea typeface="Calibri" panose="020F0502020204030204" pitchFamily="34" charset="0"/>
                <a:hlinkClick r:id="rId3"/>
              </a:rPr>
              <a:t>COVIDTests.gov</a:t>
            </a:r>
            <a:r>
              <a:rPr lang="en-US" sz="1800" dirty="0">
                <a:solidFill>
                  <a:srgbClr val="000000"/>
                </a:solidFill>
                <a:effectLst/>
                <a:latin typeface="Arial" panose="020B0604020202020204" pitchFamily="34" charset="0"/>
                <a:ea typeface="Calibri" panose="020F0502020204030204" pitchFamily="34" charset="0"/>
              </a:rPr>
              <a:t>. The tests will be able to detect the dominant variants that are circulating, according to the CDC.”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https://www.covid.gov/tools-and-resources/resources/tests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r>
              <a:rPr lang="en-US" dirty="0"/>
              <a:t>Metabolic Pathways </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 To align with rapidly evolving current best practices, we are incorporating a medical component to our current comprehensive lifestyle services (nutrition, activity, and BH).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 Patients who fail to meet treatment goals after 6 months of lifestyle intervention may be offered medical (pharmaceutical / surgical treatment options).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A680979-ED93-43CF-91D9-9337A514A9F9}" type="slidenum">
              <a:rPr lang="en-US" smtClean="0"/>
              <a:t>6</a:t>
            </a:fld>
            <a:endParaRPr lang="en-US"/>
          </a:p>
        </p:txBody>
      </p:sp>
    </p:spTree>
    <p:extLst>
      <p:ext uri="{BB962C8B-B14F-4D97-AF65-F5344CB8AC3E}">
        <p14:creationId xmlns:p14="http://schemas.microsoft.com/office/powerpoint/2010/main" val="325387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Narrow" panose="020B0606020202030204" pitchFamily="34" charset="0"/>
              </a:rPr>
              <a:t>SPRUILL TYRELL J</a:t>
            </a:r>
            <a:r>
              <a:rPr lang="en-US" dirty="0"/>
              <a:t> ,</a:t>
            </a:r>
            <a:r>
              <a:rPr lang="en-US" sz="1800" b="0" i="0" u="none" strike="noStrike" dirty="0">
                <a:solidFill>
                  <a:srgbClr val="000000"/>
                </a:solidFill>
                <a:effectLst/>
                <a:latin typeface="Arial Narrow" panose="020B0606020202030204" pitchFamily="34" charset="0"/>
              </a:rPr>
              <a:t>119,</a:t>
            </a:r>
            <a:r>
              <a:rPr lang="en-US" dirty="0"/>
              <a:t> </a:t>
            </a:r>
            <a:r>
              <a:rPr lang="en-US" sz="1800" b="0" i="0" u="none" strike="noStrike" dirty="0">
                <a:solidFill>
                  <a:srgbClr val="000000"/>
                </a:solidFill>
                <a:effectLst/>
                <a:highlight>
                  <a:srgbClr val="FFFFFF"/>
                </a:highlight>
                <a:latin typeface="Arial Narrow" panose="020B0606020202030204" pitchFamily="34" charset="0"/>
              </a:rPr>
              <a:t>173 BSB</a:t>
            </a:r>
            <a:r>
              <a:rPr lang="en-US" dirty="0"/>
              <a:t> </a:t>
            </a:r>
          </a:p>
          <a:p>
            <a:r>
              <a:rPr lang="en-US" sz="1800" b="0" i="0" u="none" strike="noStrike" dirty="0">
                <a:solidFill>
                  <a:srgbClr val="000000"/>
                </a:solidFill>
                <a:effectLst/>
                <a:latin typeface="Arial Narrow" panose="020B0606020202030204" pitchFamily="34" charset="0"/>
              </a:rPr>
              <a:t>JAMESON CAMERON J,</a:t>
            </a:r>
            <a:r>
              <a:rPr lang="en-US" dirty="0"/>
              <a:t> </a:t>
            </a:r>
            <a:r>
              <a:rPr lang="en-US" sz="1800" b="0" i="0" u="none" strike="noStrike" dirty="0">
                <a:solidFill>
                  <a:srgbClr val="000000"/>
                </a:solidFill>
                <a:effectLst/>
                <a:latin typeface="Arial Narrow" panose="020B0606020202030204" pitchFamily="34" charset="0"/>
              </a:rPr>
              <a:t>77,</a:t>
            </a:r>
            <a:r>
              <a:rPr lang="en-US" dirty="0"/>
              <a:t> </a:t>
            </a:r>
            <a:r>
              <a:rPr lang="en-US" sz="1800" b="0" i="0" u="none" strike="noStrike" dirty="0">
                <a:solidFill>
                  <a:srgbClr val="000000"/>
                </a:solidFill>
                <a:effectLst/>
                <a:latin typeface="Arial Narrow" panose="020B0606020202030204" pitchFamily="34" charset="0"/>
              </a:rPr>
              <a:t>1-503</a:t>
            </a:r>
          </a:p>
          <a:p>
            <a:r>
              <a:rPr lang="en-US" dirty="0"/>
              <a:t> </a:t>
            </a:r>
            <a:r>
              <a:rPr lang="en-US" sz="1800" b="0" i="0" u="none" strike="noStrike" dirty="0">
                <a:solidFill>
                  <a:srgbClr val="000000"/>
                </a:solidFill>
                <a:effectLst/>
                <a:latin typeface="Arial Narrow" panose="020B0606020202030204" pitchFamily="34" charset="0"/>
              </a:rPr>
              <a:t>PENA QUINTON L,</a:t>
            </a:r>
            <a:r>
              <a:rPr lang="en-US" dirty="0"/>
              <a:t> </a:t>
            </a:r>
            <a:r>
              <a:rPr lang="en-US" sz="1800" b="0" i="0" u="none" strike="noStrike" dirty="0">
                <a:solidFill>
                  <a:srgbClr val="000000"/>
                </a:solidFill>
                <a:effectLst/>
                <a:latin typeface="Arial Narrow" panose="020B0606020202030204" pitchFamily="34" charset="0"/>
              </a:rPr>
              <a:t>72,</a:t>
            </a:r>
            <a:r>
              <a:rPr lang="en-US" dirty="0"/>
              <a:t> </a:t>
            </a:r>
            <a:r>
              <a:rPr lang="en-US" sz="1800" b="0" i="0" u="none" strike="noStrike" dirty="0">
                <a:solidFill>
                  <a:srgbClr val="000000"/>
                </a:solidFill>
                <a:effectLst/>
                <a:latin typeface="Arial Narrow" panose="020B0606020202030204" pitchFamily="34" charset="0"/>
              </a:rPr>
              <a:t>54 BEB</a:t>
            </a:r>
            <a:r>
              <a:rPr lang="en-US" dirty="0"/>
              <a:t> </a:t>
            </a:r>
          </a:p>
          <a:p>
            <a:r>
              <a:rPr lang="en-US" sz="1800" b="0" i="0" u="none" strike="noStrike" dirty="0">
                <a:solidFill>
                  <a:srgbClr val="000000"/>
                </a:solidFill>
                <a:effectLst/>
                <a:latin typeface="Arial Narrow" panose="020B0606020202030204" pitchFamily="34" charset="0"/>
              </a:rPr>
              <a:t>CRUZ VELAZQUEZ JOSE DOROTEO,</a:t>
            </a:r>
            <a:r>
              <a:rPr lang="en-US" dirty="0"/>
              <a:t> </a:t>
            </a:r>
            <a:r>
              <a:rPr lang="en-US" sz="1800" b="0" i="0" u="none" strike="noStrike" dirty="0">
                <a:solidFill>
                  <a:srgbClr val="000000"/>
                </a:solidFill>
                <a:effectLst/>
                <a:latin typeface="Arial Narrow" panose="020B0606020202030204" pitchFamily="34" charset="0"/>
              </a:rPr>
              <a:t>68,</a:t>
            </a:r>
            <a:r>
              <a:rPr lang="en-US" dirty="0"/>
              <a:t> </a:t>
            </a:r>
            <a:r>
              <a:rPr lang="en-US" sz="1800" b="0" i="0" u="none" strike="noStrike" dirty="0">
                <a:solidFill>
                  <a:srgbClr val="000000"/>
                </a:solidFill>
                <a:effectLst/>
                <a:latin typeface="Arial Narrow" panose="020B0606020202030204" pitchFamily="34" charset="0"/>
              </a:rPr>
              <a:t>2-503</a:t>
            </a:r>
            <a:r>
              <a:rPr lang="en-US" dirty="0"/>
              <a:t> </a:t>
            </a:r>
          </a:p>
          <a:p>
            <a:r>
              <a:rPr lang="en-US" sz="1800" b="0" i="0" u="none" strike="noStrike" dirty="0">
                <a:solidFill>
                  <a:srgbClr val="000000"/>
                </a:solidFill>
                <a:effectLst/>
                <a:latin typeface="Arial Narrow" panose="020B0606020202030204" pitchFamily="34" charset="0"/>
              </a:rPr>
              <a:t>MUENZLER NICHOLAS B,</a:t>
            </a:r>
            <a:r>
              <a:rPr lang="en-US" dirty="0"/>
              <a:t> </a:t>
            </a:r>
            <a:r>
              <a:rPr lang="en-US" sz="1800" b="0" i="0" u="none" strike="noStrike" dirty="0">
                <a:solidFill>
                  <a:srgbClr val="000000"/>
                </a:solidFill>
                <a:effectLst/>
                <a:latin typeface="Arial Narrow" panose="020B0606020202030204" pitchFamily="34" charset="0"/>
              </a:rPr>
              <a:t>63,</a:t>
            </a:r>
            <a:r>
              <a:rPr lang="en-US" dirty="0"/>
              <a:t> </a:t>
            </a:r>
            <a:r>
              <a:rPr lang="en-US" sz="1800" b="0" i="0" u="none" strike="noStrike" dirty="0">
                <a:solidFill>
                  <a:srgbClr val="000000"/>
                </a:solidFill>
                <a:effectLst/>
                <a:latin typeface="Arial Narrow" panose="020B0606020202030204" pitchFamily="34" charset="0"/>
              </a:rPr>
              <a:t>2-503</a:t>
            </a:r>
            <a:r>
              <a:rPr lang="en-US" dirty="0"/>
              <a:t> </a:t>
            </a:r>
            <a:r>
              <a:rPr lang="en-US" sz="1800" b="0" i="0" u="none" strike="noStrike" dirty="0">
                <a:solidFill>
                  <a:srgbClr val="000000"/>
                </a:solidFill>
                <a:effectLst/>
                <a:latin typeface="Arial Narrow" panose="020B0606020202030204" pitchFamily="34" charset="0"/>
              </a:rPr>
              <a:t>T</a:t>
            </a:r>
          </a:p>
          <a:p>
            <a:r>
              <a:rPr lang="en-US" sz="1800" b="0" i="0" u="none" strike="noStrike" dirty="0">
                <a:solidFill>
                  <a:srgbClr val="000000"/>
                </a:solidFill>
                <a:effectLst/>
                <a:latin typeface="Arial Narrow" panose="020B0606020202030204" pitchFamily="34" charset="0"/>
              </a:rPr>
              <a:t>HOMAS KYRON J,</a:t>
            </a:r>
            <a:r>
              <a:rPr lang="en-US" dirty="0"/>
              <a:t> </a:t>
            </a:r>
            <a:r>
              <a:rPr lang="en-US" sz="1800" b="0" i="0" u="none" strike="noStrike" dirty="0">
                <a:solidFill>
                  <a:srgbClr val="000000"/>
                </a:solidFill>
                <a:effectLst/>
                <a:latin typeface="Arial Narrow" panose="020B0606020202030204" pitchFamily="34" charset="0"/>
              </a:rPr>
              <a:t>61,</a:t>
            </a:r>
            <a:r>
              <a:rPr lang="en-US" dirty="0"/>
              <a:t> </a:t>
            </a:r>
            <a:r>
              <a:rPr lang="en-US" sz="1800" b="0" i="0" u="none" strike="noStrike" dirty="0">
                <a:solidFill>
                  <a:srgbClr val="000000"/>
                </a:solidFill>
                <a:effectLst/>
                <a:highlight>
                  <a:srgbClr val="FFFFFF"/>
                </a:highlight>
                <a:latin typeface="Arial Narrow" panose="020B0606020202030204" pitchFamily="34" charset="0"/>
              </a:rPr>
              <a:t>173 BSB</a:t>
            </a:r>
            <a:r>
              <a:rPr lang="en-US" dirty="0"/>
              <a:t> </a:t>
            </a:r>
          </a:p>
          <a:p>
            <a:r>
              <a:rPr lang="en-US" sz="1800" b="0" i="0" u="none" strike="noStrike" dirty="0">
                <a:solidFill>
                  <a:srgbClr val="000000"/>
                </a:solidFill>
                <a:effectLst/>
                <a:latin typeface="Arial Narrow" panose="020B0606020202030204" pitchFamily="34" charset="0"/>
              </a:rPr>
              <a:t>HUDSON DEON J,</a:t>
            </a:r>
            <a:r>
              <a:rPr lang="en-US" dirty="0"/>
              <a:t> </a:t>
            </a:r>
            <a:r>
              <a:rPr lang="en-US" sz="1800" b="0" i="0" u="none" strike="noStrike" dirty="0">
                <a:solidFill>
                  <a:srgbClr val="000000"/>
                </a:solidFill>
                <a:effectLst/>
                <a:latin typeface="Arial Narrow" panose="020B0606020202030204" pitchFamily="34" charset="0"/>
              </a:rPr>
              <a:t>59,</a:t>
            </a:r>
            <a:r>
              <a:rPr lang="en-US" dirty="0"/>
              <a:t> </a:t>
            </a:r>
            <a:r>
              <a:rPr lang="en-US" sz="1800" b="0" i="0" u="none" strike="noStrike" dirty="0">
                <a:solidFill>
                  <a:srgbClr val="000000"/>
                </a:solidFill>
                <a:effectLst/>
                <a:latin typeface="Arial Narrow" panose="020B0606020202030204" pitchFamily="34" charset="0"/>
              </a:rPr>
              <a:t>2-503</a:t>
            </a:r>
            <a:r>
              <a:rPr lang="en-US" dirty="0"/>
              <a:t> </a:t>
            </a:r>
          </a:p>
          <a:p>
            <a:r>
              <a:rPr lang="en-US" sz="1800" b="0" i="0" u="none" strike="noStrike" dirty="0">
                <a:solidFill>
                  <a:srgbClr val="000000"/>
                </a:solidFill>
                <a:effectLst/>
                <a:latin typeface="Arial Narrow" panose="020B0606020202030204" pitchFamily="34" charset="0"/>
              </a:rPr>
              <a:t>HALL JOSHUA T,</a:t>
            </a:r>
            <a:r>
              <a:rPr lang="en-US" dirty="0"/>
              <a:t> </a:t>
            </a:r>
            <a:r>
              <a:rPr lang="en-US" sz="1800" b="0" i="0" u="none" strike="noStrike" dirty="0">
                <a:solidFill>
                  <a:srgbClr val="000000"/>
                </a:solidFill>
                <a:effectLst/>
                <a:latin typeface="Arial Narrow" panose="020B0606020202030204" pitchFamily="34" charset="0"/>
              </a:rPr>
              <a:t>56,</a:t>
            </a:r>
            <a:r>
              <a:rPr lang="en-US" dirty="0"/>
              <a:t> </a:t>
            </a:r>
            <a:r>
              <a:rPr lang="en-US" sz="1800" b="0" i="0" u="none" strike="noStrike" dirty="0">
                <a:solidFill>
                  <a:srgbClr val="000000"/>
                </a:solidFill>
                <a:effectLst/>
                <a:highlight>
                  <a:srgbClr val="FFFFFF"/>
                </a:highlight>
                <a:latin typeface="Arial Narrow" panose="020B0606020202030204" pitchFamily="34" charset="0"/>
              </a:rPr>
              <a:t>7ATC-TSAE</a:t>
            </a:r>
            <a:r>
              <a:rPr lang="en-US" dirty="0"/>
              <a:t> </a:t>
            </a:r>
          </a:p>
          <a:p>
            <a:r>
              <a:rPr lang="en-US" sz="1800" b="0" i="0" u="none" strike="noStrike" dirty="0">
                <a:solidFill>
                  <a:srgbClr val="000000"/>
                </a:solidFill>
                <a:effectLst/>
                <a:latin typeface="Arial Narrow" panose="020B0606020202030204" pitchFamily="34" charset="0"/>
              </a:rPr>
              <a:t>HAMRY CONNOR E,</a:t>
            </a:r>
            <a:r>
              <a:rPr lang="en-US" dirty="0"/>
              <a:t> </a:t>
            </a:r>
            <a:r>
              <a:rPr lang="en-US" sz="1800" b="0" i="0" u="none" strike="noStrike" dirty="0">
                <a:solidFill>
                  <a:srgbClr val="000000"/>
                </a:solidFill>
                <a:effectLst/>
                <a:latin typeface="Arial Narrow" panose="020B0606020202030204" pitchFamily="34" charset="0"/>
              </a:rPr>
              <a:t>54,</a:t>
            </a:r>
            <a:r>
              <a:rPr lang="en-US" dirty="0"/>
              <a:t> </a:t>
            </a:r>
            <a:r>
              <a:rPr lang="en-US" sz="1800" b="0" i="0" u="none" strike="noStrike" dirty="0">
                <a:solidFill>
                  <a:srgbClr val="000000"/>
                </a:solidFill>
                <a:effectLst/>
                <a:latin typeface="Arial Narrow" panose="020B0606020202030204" pitchFamily="34" charset="0"/>
              </a:rPr>
              <a:t>1-503</a:t>
            </a:r>
            <a:r>
              <a:rPr lang="en-US" dirty="0"/>
              <a:t> </a:t>
            </a:r>
          </a:p>
          <a:p>
            <a:r>
              <a:rPr lang="en-US" sz="1800" b="0" i="0" u="none" strike="noStrike" dirty="0">
                <a:solidFill>
                  <a:srgbClr val="000000"/>
                </a:solidFill>
                <a:effectLst/>
                <a:latin typeface="Arial Narrow" panose="020B0606020202030204" pitchFamily="34" charset="0"/>
              </a:rPr>
              <a:t>KIENDREBEOGO HANNIEL,</a:t>
            </a:r>
            <a:r>
              <a:rPr lang="en-US" dirty="0"/>
              <a:t> </a:t>
            </a:r>
            <a:r>
              <a:rPr lang="en-US" sz="1800" b="0" i="0" u="none" strike="noStrike" dirty="0">
                <a:solidFill>
                  <a:srgbClr val="000000"/>
                </a:solidFill>
                <a:effectLst/>
                <a:latin typeface="Arial Narrow" panose="020B0606020202030204" pitchFamily="34" charset="0"/>
              </a:rPr>
              <a:t>52,</a:t>
            </a:r>
            <a:r>
              <a:rPr lang="en-US" dirty="0"/>
              <a:t> </a:t>
            </a:r>
            <a:r>
              <a:rPr lang="en-US" sz="1800" b="0" i="0" u="none" strike="noStrike" dirty="0">
                <a:solidFill>
                  <a:srgbClr val="000000"/>
                </a:solidFill>
                <a:effectLst/>
                <a:latin typeface="Arial Narrow" panose="020B0606020202030204" pitchFamily="34" charset="0"/>
              </a:rPr>
              <a:t>173 BSB</a:t>
            </a:r>
            <a:r>
              <a:rPr lang="en-US" dirty="0"/>
              <a:t> </a:t>
            </a:r>
          </a:p>
          <a:p>
            <a:r>
              <a:rPr lang="en-US" sz="1800" b="0" i="0" u="none" strike="noStrike" dirty="0">
                <a:solidFill>
                  <a:srgbClr val="000000"/>
                </a:solidFill>
                <a:effectLst/>
                <a:latin typeface="Arial Narrow" panose="020B0606020202030204" pitchFamily="34" charset="0"/>
              </a:rPr>
              <a:t>BAUTISTA ROGELIO A,</a:t>
            </a:r>
            <a:r>
              <a:rPr lang="en-US" dirty="0"/>
              <a:t> </a:t>
            </a:r>
            <a:r>
              <a:rPr lang="en-US" sz="1800" b="0" i="0" u="none" strike="noStrike" dirty="0">
                <a:solidFill>
                  <a:srgbClr val="000000"/>
                </a:solidFill>
                <a:effectLst/>
                <a:latin typeface="Arial Narrow" panose="020B0606020202030204" pitchFamily="34" charset="0"/>
              </a:rPr>
              <a:t>5,1</a:t>
            </a:r>
            <a:r>
              <a:rPr lang="en-US" dirty="0"/>
              <a:t> </a:t>
            </a:r>
            <a:r>
              <a:rPr lang="en-US" sz="1800" b="0" i="0" u="none" strike="noStrike" dirty="0">
                <a:solidFill>
                  <a:srgbClr val="000000"/>
                </a:solidFill>
                <a:effectLst/>
                <a:latin typeface="Arial Narrow" panose="020B0606020202030204" pitchFamily="34" charset="0"/>
              </a:rPr>
              <a:t>1-503</a:t>
            </a:r>
            <a:r>
              <a:rPr lang="en-US" dirty="0"/>
              <a:t> </a:t>
            </a:r>
          </a:p>
          <a:p>
            <a:r>
              <a:rPr lang="en-US" sz="1800" b="0" i="0" u="none" strike="noStrike" dirty="0">
                <a:solidFill>
                  <a:srgbClr val="000000"/>
                </a:solidFill>
                <a:effectLst/>
                <a:latin typeface="Arial Narrow" panose="020B0606020202030204" pitchFamily="34" charset="0"/>
              </a:rPr>
              <a:t>STONE JACKSON S,</a:t>
            </a:r>
            <a:r>
              <a:rPr lang="en-US" dirty="0"/>
              <a:t> </a:t>
            </a:r>
            <a:r>
              <a:rPr lang="en-US" sz="1800" b="0" i="0" u="none" strike="noStrike" dirty="0">
                <a:solidFill>
                  <a:srgbClr val="000000"/>
                </a:solidFill>
                <a:effectLst/>
                <a:latin typeface="Arial Narrow" panose="020B0606020202030204" pitchFamily="34" charset="0"/>
              </a:rPr>
              <a:t>51,</a:t>
            </a:r>
            <a:r>
              <a:rPr lang="en-US" dirty="0"/>
              <a:t> </a:t>
            </a:r>
            <a:r>
              <a:rPr lang="en-US" sz="1800" b="0" i="0" u="none" strike="noStrike" dirty="0">
                <a:solidFill>
                  <a:srgbClr val="000000"/>
                </a:solidFill>
                <a:effectLst/>
                <a:latin typeface="Arial Narrow" panose="020B0606020202030204" pitchFamily="34" charset="0"/>
              </a:rPr>
              <a:t>2-503</a:t>
            </a:r>
            <a:r>
              <a:rPr lang="en-US" dirty="0"/>
              <a:t> </a:t>
            </a:r>
          </a:p>
          <a:p>
            <a:r>
              <a:rPr lang="en-US" sz="1800" b="0" i="0" u="none" strike="noStrike" dirty="0">
                <a:solidFill>
                  <a:srgbClr val="000000"/>
                </a:solidFill>
                <a:effectLst/>
                <a:latin typeface="Arial Narrow" panose="020B0606020202030204" pitchFamily="34" charset="0"/>
              </a:rPr>
              <a:t>SNEAD DAVID,</a:t>
            </a:r>
            <a:r>
              <a:rPr lang="en-US" dirty="0"/>
              <a:t> </a:t>
            </a:r>
            <a:r>
              <a:rPr lang="en-US" sz="1800" b="0" i="0" u="none" strike="noStrike" dirty="0">
                <a:solidFill>
                  <a:srgbClr val="000000"/>
                </a:solidFill>
                <a:effectLst/>
                <a:latin typeface="Arial Narrow" panose="020B0606020202030204" pitchFamily="34" charset="0"/>
              </a:rPr>
              <a:t>42,</a:t>
            </a:r>
            <a:r>
              <a:rPr lang="en-US" dirty="0"/>
              <a:t> </a:t>
            </a:r>
            <a:r>
              <a:rPr lang="en-US" sz="1800" b="0" i="0" u="none" strike="noStrike" dirty="0">
                <a:solidFill>
                  <a:srgbClr val="000000"/>
                </a:solidFill>
                <a:effectLst/>
                <a:latin typeface="Arial Narrow" panose="020B0606020202030204" pitchFamily="34" charset="0"/>
              </a:rPr>
              <a:t>54 BEB</a:t>
            </a:r>
            <a:r>
              <a:rPr lang="en-US" dirty="0"/>
              <a:t> </a:t>
            </a:r>
          </a:p>
        </p:txBody>
      </p:sp>
      <p:sp>
        <p:nvSpPr>
          <p:cNvPr id="4" name="Slide Number Placeholder 3"/>
          <p:cNvSpPr>
            <a:spLocks noGrp="1"/>
          </p:cNvSpPr>
          <p:nvPr>
            <p:ph type="sldNum" sz="quarter" idx="5"/>
          </p:nvPr>
        </p:nvSpPr>
        <p:spPr/>
        <p:txBody>
          <a:bodyPr/>
          <a:lstStyle/>
          <a:p>
            <a:fld id="{14D99428-EB41-4402-96AF-61B72072562D}" type="slidenum">
              <a:rPr lang="en-US" smtClean="0"/>
              <a:t>14</a:t>
            </a:fld>
            <a:endParaRPr lang="en-US"/>
          </a:p>
        </p:txBody>
      </p:sp>
    </p:spTree>
    <p:extLst>
      <p:ext uri="{BB962C8B-B14F-4D97-AF65-F5344CB8AC3E}">
        <p14:creationId xmlns:p14="http://schemas.microsoft.com/office/powerpoint/2010/main" val="89130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(prohibition of circulation of certain vehicles, reversal of the direction of travel, circulation on prohibited lanes, improper occupation of acceleration or deceleration lanes, failure to use position lights during parking or stopping, violation of the rules on toll collection) </a:t>
            </a:r>
            <a:endParaRPr lang="en-US" dirty="0"/>
          </a:p>
        </p:txBody>
      </p:sp>
    </p:spTree>
    <p:extLst>
      <p:ext uri="{BB962C8B-B14F-4D97-AF65-F5344CB8AC3E}">
        <p14:creationId xmlns:p14="http://schemas.microsoft.com/office/powerpoint/2010/main" val="291864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34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2084-375D-0603-D18C-7AA8CB4BB73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F9C84D-4DF5-B565-02CE-A3714C1FC02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A29EE-AC45-1155-79DB-838C846DF563}"/>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B0618867-C44B-B4D1-C1FB-112CE35DE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A45D8-6E09-82DE-D943-D4393686450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24712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C991-984C-F85F-F7D1-4F0B0B1F1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1B499-CC38-9C5E-E3D5-42508C23E8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93C21-119B-1AD8-73F1-264F10725FD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11F5B-3679-D569-3221-567D69A97DE4}"/>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6" name="Footer Placeholder 5">
            <a:extLst>
              <a:ext uri="{FF2B5EF4-FFF2-40B4-BE49-F238E27FC236}">
                <a16:creationId xmlns:a16="http://schemas.microsoft.com/office/drawing/2014/main" id="{2461ED24-15E6-930C-6B7C-88D278FFE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0E1F8-8CA0-4006-6CC3-71C981A149CE}"/>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42849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0328-7F3C-E57B-6E71-AF6E5F8D5A7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4434B7-DC3B-1019-8547-4105A5496B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932A6-9F2F-025C-2B77-92453B4E662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4B879-8829-CE35-ECD3-21A36E3B9A7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555F0-4E4A-2899-A0BC-5CD32205A2E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C6750-B9ED-5381-4840-C0D2D71289D9}"/>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8" name="Footer Placeholder 7">
            <a:extLst>
              <a:ext uri="{FF2B5EF4-FFF2-40B4-BE49-F238E27FC236}">
                <a16:creationId xmlns:a16="http://schemas.microsoft.com/office/drawing/2014/main" id="{FBC67B2B-B70C-85F6-149E-BBADB0A05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50B212-E90D-3776-8226-35F9389C22AE}"/>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90181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42B8-E9C5-929D-21B8-4BC74407B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9026E-7B07-F276-11C4-B78ACB3DEC76}"/>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4" name="Footer Placeholder 3">
            <a:extLst>
              <a:ext uri="{FF2B5EF4-FFF2-40B4-BE49-F238E27FC236}">
                <a16:creationId xmlns:a16="http://schemas.microsoft.com/office/drawing/2014/main" id="{E341935D-6CB3-C5ED-9DAE-6297E5A3CE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2E177-8013-E665-E75D-A243748C425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04735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AAB47-D1A9-FEAF-B91A-B119C45D1EF5}"/>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3" name="Footer Placeholder 2">
            <a:extLst>
              <a:ext uri="{FF2B5EF4-FFF2-40B4-BE49-F238E27FC236}">
                <a16:creationId xmlns:a16="http://schemas.microsoft.com/office/drawing/2014/main" id="{1FFA55BD-FB47-C9B2-A9C0-3D9A9CEC9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4836A-2770-6492-41F8-9296D1039EF1}"/>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983698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017B-8590-8475-FAA5-AF0F738B3E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8F65C2-C674-AC37-CBF0-D471953B2EE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953864-9B8F-AC77-B867-63BA118B3C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D1C4B-6B65-306C-CE00-3BD66E4D4FCA}"/>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6" name="Footer Placeholder 5">
            <a:extLst>
              <a:ext uri="{FF2B5EF4-FFF2-40B4-BE49-F238E27FC236}">
                <a16:creationId xmlns:a16="http://schemas.microsoft.com/office/drawing/2014/main" id="{C8834D35-B95A-3440-0554-4D2DEE12F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B12C0-4AEB-93CA-3E77-7674DFFAE654}"/>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57612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1574-79C6-6394-075E-188EA10F3CC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136A4D-11A1-ADA8-5A6A-B453C9753AB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CB5928-4C0E-AFF0-3DAE-9C46F2676E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50600-F47B-ECA5-E7F8-19DACF093FDE}"/>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6" name="Footer Placeholder 5">
            <a:extLst>
              <a:ext uri="{FF2B5EF4-FFF2-40B4-BE49-F238E27FC236}">
                <a16:creationId xmlns:a16="http://schemas.microsoft.com/office/drawing/2014/main" id="{78CB9BFF-04A5-A7A2-3169-8251A05C0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6519C-480B-F732-355C-C9C797304E58}"/>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584002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5DE8-FE07-5CF4-ECD1-971CAD2686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30EE4F-A7A6-FFD9-83D1-F2AF79C134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B478D-7CB6-F726-7AB3-23846CCA2C41}"/>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0F2D3D17-9CD7-B426-EA56-4F1687F6C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B281C-3EF3-A47F-2E43-2B3E49E40A51}"/>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582394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D9000-1E19-8800-9EBE-0BC6E65B8E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51E2A-7F2A-2507-6483-18160C114EB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5D31-2C3C-95D4-1A1F-524B1957F8E0}"/>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FF55CB90-686B-73C6-C012-50EFD2713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75098-AA17-4824-E530-15DC52B0499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39806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211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2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I">
    <p:spTree>
      <p:nvGrpSpPr>
        <p:cNvPr id="1" name=""/>
        <p:cNvGrpSpPr/>
        <p:nvPr/>
      </p:nvGrpSpPr>
      <p:grpSpPr>
        <a:xfrm>
          <a:off x="0" y="0"/>
          <a:ext cx="0" cy="0"/>
          <a:chOff x="0" y="0"/>
          <a:chExt cx="0" cy="0"/>
        </a:xfrm>
      </p:grpSpPr>
      <p:sp>
        <p:nvSpPr>
          <p:cNvPr id="9" name="Classification bottom">
            <a:extLst>
              <a:ext uri="{FF2B5EF4-FFF2-40B4-BE49-F238E27FC236}">
                <a16:creationId xmlns:a16="http://schemas.microsoft.com/office/drawing/2014/main" id="{1B8D68A1-08D9-F296-6939-FFD65609BFD4}"/>
              </a:ext>
            </a:extLst>
          </p:cNvPr>
          <p:cNvSpPr txBox="1"/>
          <p:nvPr userDrawn="1"/>
        </p:nvSpPr>
        <p:spPr bwMode="black">
          <a:xfrm>
            <a:off x="4448186" y="6703419"/>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6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113184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7" name="Classification bottom">
            <a:extLst>
              <a:ext uri="{FF2B5EF4-FFF2-40B4-BE49-F238E27FC236}">
                <a16:creationId xmlns:a16="http://schemas.microsoft.com/office/drawing/2014/main" id="{6BBB2CF8-1E21-7856-895C-4C88E109D69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277781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MS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100371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535531"/>
          </a:xfrm>
          <a:prstGeom prst="rect">
            <a:avLst/>
          </a:prstGeom>
        </p:spPr>
        <p:txBody>
          <a:bodyPr/>
          <a:lstStyle>
            <a:lvl1pPr>
              <a:defRPr sz="3200" b="1">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b="1">
                <a:solidFill>
                  <a:schemeClr val="tx1">
                    <a:tint val="7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1818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79DF-BE67-D139-06A4-47D5AE8E559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00870-11CC-DB6A-A06A-AF10B85355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633BF-CE68-C6CA-64BE-ADBE11CCD24E}"/>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73712AE0-2760-4F75-BF1C-E6DA4CE86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5363E-6AC0-CF17-F2CE-7F2BE6F6AE0A}"/>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91788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A8CB-D58F-9396-CD1B-F4DB5D982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FBFF3-1903-1A9B-0859-8D306E38A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9AB6B-FE8E-2DF0-9D15-5D5E921BEC7B}"/>
              </a:ext>
            </a:extLst>
          </p:cNvPr>
          <p:cNvSpPr>
            <a:spLocks noGrp="1"/>
          </p:cNvSpPr>
          <p:nvPr>
            <p:ph type="dt" sz="half" idx="10"/>
          </p:nvPr>
        </p:nvSpPr>
        <p:spPr/>
        <p:txBody>
          <a:body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B620824C-ECEE-734F-F091-EDCF18F5E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5B2EB-F9E6-77C7-ED25-792FA2468BB0}"/>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67702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heme" Target="../theme/theme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9AE0-FA2A-86FE-E91A-4AC088F2F6BC}"/>
              </a:ext>
            </a:extLst>
          </p:cNvPr>
          <p:cNvPicPr>
            <a:picLocks noChangeAspect="1"/>
          </p:cNvPicPr>
          <p:nvPr userDrawn="1"/>
        </p:nvPicPr>
        <p:blipFill rotWithShape="1">
          <a:blip r:embed="rId4">
            <a:alphaModFix amt="50000"/>
            <a:extLst>
              <a:ext uri="{BEBA8EAE-BF5A-486C-A8C5-ECC9F3942E4B}">
                <a14:imgProps xmlns:a14="http://schemas.microsoft.com/office/drawing/2010/main">
                  <a14:imgLayer r:embed="rId5">
                    <a14:imgEffect>
                      <a14:colorTemperature colorTemp="11200"/>
                    </a14:imgEffect>
                  </a14:imgLayer>
                </a14:imgProps>
              </a:ext>
            </a:extLst>
          </a:blip>
          <a:srcRect l="35370" t="25249" b="4445"/>
          <a:stretch/>
        </p:blipFill>
        <p:spPr>
          <a:xfrm>
            <a:off x="27671" y="12699"/>
            <a:ext cx="9090929" cy="6858001"/>
          </a:xfrm>
          <a:prstGeom prst="rect">
            <a:avLst/>
          </a:prstGeom>
          <a:ln w="28575">
            <a:solidFill>
              <a:schemeClr val="tx1"/>
            </a:solidFill>
          </a:ln>
        </p:spPr>
      </p:pic>
      <p:sp>
        <p:nvSpPr>
          <p:cNvPr id="3" name="Rectangle 2">
            <a:extLst>
              <a:ext uri="{FF2B5EF4-FFF2-40B4-BE49-F238E27FC236}">
                <a16:creationId xmlns:a16="http://schemas.microsoft.com/office/drawing/2014/main" id="{87D08FD4-736B-ED1D-4EDA-43C564DE50F3}"/>
              </a:ext>
            </a:extLst>
          </p:cNvPr>
          <p:cNvSpPr/>
          <p:nvPr userDrawn="1"/>
        </p:nvSpPr>
        <p:spPr>
          <a:xfrm>
            <a:off x="25400" y="5148943"/>
            <a:ext cx="9090929" cy="1730829"/>
          </a:xfrm>
          <a:prstGeom prst="rect">
            <a:avLst/>
          </a:prstGeom>
          <a:solidFill>
            <a:schemeClr val="bg1">
              <a:lumMod val="50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A45DD8F-027A-1FA1-6796-659C203F87C1}"/>
              </a:ext>
            </a:extLst>
          </p:cNvPr>
          <p:cNvSpPr txBox="1"/>
          <p:nvPr userDrawn="1"/>
        </p:nvSpPr>
        <p:spPr>
          <a:xfrm>
            <a:off x="288758" y="4523655"/>
            <a:ext cx="2078966" cy="415498"/>
          </a:xfrm>
          <a:prstGeom prst="rect">
            <a:avLst/>
          </a:prstGeom>
          <a:noFill/>
        </p:spPr>
        <p:txBody>
          <a:bodyPr wrap="square" rtlCol="0">
            <a:spAutoFit/>
          </a:bodyPr>
          <a:lstStyle/>
          <a:p>
            <a:pPr algn="ctr"/>
            <a:r>
              <a:rPr lang="en-US" sz="1050" b="1" i="1" dirty="0">
                <a:latin typeface="Arial" panose="020B0604020202020204" pitchFamily="34" charset="0"/>
                <a:cs typeface="Arial" panose="020B0604020202020204" pitchFamily="34" charset="0"/>
              </a:rPr>
              <a:t>Viale Verona </a:t>
            </a:r>
          </a:p>
          <a:p>
            <a:pPr algn="ctr"/>
            <a:r>
              <a:rPr lang="en-US" sz="1050" b="1" i="1" dirty="0">
                <a:latin typeface="Arial" panose="020B0604020202020204" pitchFamily="34" charset="0"/>
                <a:cs typeface="Arial" panose="020B0604020202020204" pitchFamily="34" charset="0"/>
              </a:rPr>
              <a:t>(Strada Regionale 11)</a:t>
            </a:r>
          </a:p>
        </p:txBody>
      </p:sp>
      <p:sp>
        <p:nvSpPr>
          <p:cNvPr id="6" name="TextBox 5">
            <a:extLst>
              <a:ext uri="{FF2B5EF4-FFF2-40B4-BE49-F238E27FC236}">
                <a16:creationId xmlns:a16="http://schemas.microsoft.com/office/drawing/2014/main" id="{8FAD909C-415A-4759-D53D-90DA86E96235}"/>
              </a:ext>
            </a:extLst>
          </p:cNvPr>
          <p:cNvSpPr txBox="1"/>
          <p:nvPr userDrawn="1"/>
        </p:nvSpPr>
        <p:spPr>
          <a:xfrm>
            <a:off x="2474473" y="4523655"/>
            <a:ext cx="2078966" cy="415498"/>
          </a:xfrm>
          <a:prstGeom prst="rect">
            <a:avLst/>
          </a:prstGeom>
          <a:noFill/>
        </p:spPr>
        <p:txBody>
          <a:bodyPr wrap="square" rtlCol="0">
            <a:spAutoFit/>
          </a:bodyPr>
          <a:lstStyle/>
          <a:p>
            <a:pPr algn="ctr"/>
            <a:r>
              <a:rPr lang="en-US" sz="1050" b="1" i="1" dirty="0">
                <a:latin typeface="Arial" panose="020B0604020202020204" pitchFamily="34" charset="0"/>
                <a:cs typeface="Arial" panose="020B0604020202020204" pitchFamily="34" charset="0"/>
              </a:rPr>
              <a:t>Viale Verona </a:t>
            </a:r>
          </a:p>
          <a:p>
            <a:pPr algn="ctr"/>
            <a:r>
              <a:rPr lang="en-US" sz="1050" b="1" i="1" dirty="0">
                <a:latin typeface="Arial" panose="020B0604020202020204" pitchFamily="34" charset="0"/>
                <a:cs typeface="Arial" panose="020B0604020202020204" pitchFamily="34" charset="0"/>
              </a:rPr>
              <a:t>(Strada Regionale 11)</a:t>
            </a:r>
          </a:p>
        </p:txBody>
      </p:sp>
      <p:sp>
        <p:nvSpPr>
          <p:cNvPr id="7" name="TextBox 6">
            <a:extLst>
              <a:ext uri="{FF2B5EF4-FFF2-40B4-BE49-F238E27FC236}">
                <a16:creationId xmlns:a16="http://schemas.microsoft.com/office/drawing/2014/main" id="{34E85E34-0A72-6FF3-4ADE-F98B08287C00}"/>
              </a:ext>
            </a:extLst>
          </p:cNvPr>
          <p:cNvSpPr txBox="1"/>
          <p:nvPr userDrawn="1"/>
        </p:nvSpPr>
        <p:spPr>
          <a:xfrm>
            <a:off x="4628398" y="4523655"/>
            <a:ext cx="2078966" cy="261610"/>
          </a:xfrm>
          <a:prstGeom prst="rect">
            <a:avLst/>
          </a:prstGeom>
          <a:noFill/>
        </p:spPr>
        <p:txBody>
          <a:bodyPr wrap="square" rtlCol="0">
            <a:spAutoFit/>
          </a:bodyPr>
          <a:lstStyle/>
          <a:p>
            <a:pPr algn="ctr"/>
            <a:r>
              <a:rPr lang="en-US" sz="1050" b="1" i="1" dirty="0">
                <a:latin typeface="Arial" panose="020B0604020202020204" pitchFamily="34" charset="0"/>
                <a:cs typeface="Arial" panose="020B0604020202020204" pitchFamily="34" charset="0"/>
              </a:rPr>
              <a:t>Corso SS. Felice e Fortunato</a:t>
            </a:r>
          </a:p>
        </p:txBody>
      </p:sp>
      <p:sp>
        <p:nvSpPr>
          <p:cNvPr id="8" name="TextBox 7">
            <a:extLst>
              <a:ext uri="{FF2B5EF4-FFF2-40B4-BE49-F238E27FC236}">
                <a16:creationId xmlns:a16="http://schemas.microsoft.com/office/drawing/2014/main" id="{0156F3BC-105F-FACA-0495-631304DBCD5A}"/>
              </a:ext>
            </a:extLst>
          </p:cNvPr>
          <p:cNvSpPr txBox="1"/>
          <p:nvPr userDrawn="1"/>
        </p:nvSpPr>
        <p:spPr>
          <a:xfrm>
            <a:off x="6813974" y="4523655"/>
            <a:ext cx="2078966" cy="261610"/>
          </a:xfrm>
          <a:prstGeom prst="rect">
            <a:avLst/>
          </a:prstGeom>
          <a:noFill/>
        </p:spPr>
        <p:txBody>
          <a:bodyPr wrap="square" rtlCol="0">
            <a:spAutoFit/>
          </a:bodyPr>
          <a:lstStyle/>
          <a:p>
            <a:pPr algn="ctr"/>
            <a:r>
              <a:rPr lang="en-US" sz="1050" b="1" i="1" dirty="0">
                <a:latin typeface="Arial" panose="020B0604020202020204" pitchFamily="34" charset="0"/>
                <a:cs typeface="Arial" panose="020B0604020202020204" pitchFamily="34" charset="0"/>
              </a:rPr>
              <a:t>Porta Santa Maria Pisa</a:t>
            </a:r>
          </a:p>
        </p:txBody>
      </p:sp>
      <p:grpSp>
        <p:nvGrpSpPr>
          <p:cNvPr id="10" name="Group 9">
            <a:extLst>
              <a:ext uri="{FF2B5EF4-FFF2-40B4-BE49-F238E27FC236}">
                <a16:creationId xmlns:a16="http://schemas.microsoft.com/office/drawing/2014/main" id="{9276ED51-DA9E-758C-3EE0-D0A96FA4B019}"/>
              </a:ext>
            </a:extLst>
          </p:cNvPr>
          <p:cNvGrpSpPr/>
          <p:nvPr userDrawn="1"/>
        </p:nvGrpSpPr>
        <p:grpSpPr>
          <a:xfrm>
            <a:off x="25400" y="5494020"/>
            <a:ext cx="9090929" cy="860213"/>
            <a:chOff x="25400" y="5352505"/>
            <a:chExt cx="9090929" cy="860213"/>
          </a:xfrm>
        </p:grpSpPr>
        <p:grpSp>
          <p:nvGrpSpPr>
            <p:cNvPr id="11" name="Group 10">
              <a:extLst>
                <a:ext uri="{FF2B5EF4-FFF2-40B4-BE49-F238E27FC236}">
                  <a16:creationId xmlns:a16="http://schemas.microsoft.com/office/drawing/2014/main" id="{79D9E509-6EDE-9190-4843-B16D8887CBAF}"/>
                </a:ext>
              </a:extLst>
            </p:cNvPr>
            <p:cNvGrpSpPr/>
            <p:nvPr userDrawn="1"/>
          </p:nvGrpSpPr>
          <p:grpSpPr>
            <a:xfrm>
              <a:off x="25400" y="5627889"/>
              <a:ext cx="9090929" cy="246221"/>
              <a:chOff x="18441" y="5555816"/>
              <a:chExt cx="8899316" cy="246221"/>
            </a:xfrm>
          </p:grpSpPr>
          <p:cxnSp>
            <p:nvCxnSpPr>
              <p:cNvPr id="20" name="Straight Connector 19">
                <a:extLst>
                  <a:ext uri="{FF2B5EF4-FFF2-40B4-BE49-F238E27FC236}">
                    <a16:creationId xmlns:a16="http://schemas.microsoft.com/office/drawing/2014/main" id="{C36D1C91-BEB9-DFD8-E316-BFC616DCC930}"/>
                  </a:ext>
                </a:extLst>
              </p:cNvPr>
              <p:cNvCxnSpPr>
                <a:cxnSpLocks/>
                <a:stCxn id="3" idx="1"/>
                <a:endCxn id="3" idx="3"/>
              </p:cNvCxnSpPr>
              <p:nvPr userDrawn="1"/>
            </p:nvCxnSpPr>
            <p:spPr>
              <a:xfrm>
                <a:off x="18441" y="5800770"/>
                <a:ext cx="8899316" cy="0"/>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F5E778-A7D5-7E91-D885-AC401A064DB1}"/>
                  </a:ext>
                </a:extLst>
              </p:cNvPr>
              <p:cNvSpPr txBox="1"/>
              <p:nvPr userDrawn="1"/>
            </p:nvSpPr>
            <p:spPr>
              <a:xfrm>
                <a:off x="3078912" y="5555816"/>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24" name="Straight Connector 23">
                <a:extLst>
                  <a:ext uri="{FF2B5EF4-FFF2-40B4-BE49-F238E27FC236}">
                    <a16:creationId xmlns:a16="http://schemas.microsoft.com/office/drawing/2014/main" id="{26726776-C2DB-FEB0-0522-6D474CE3F419}"/>
                  </a:ext>
                </a:extLst>
              </p:cNvPr>
              <p:cNvCxnSpPr>
                <a:cxnSpLocks/>
              </p:cNvCxnSpPr>
              <p:nvPr userDrawn="1"/>
            </p:nvCxnSpPr>
            <p:spPr>
              <a:xfrm>
                <a:off x="18441" y="5579405"/>
                <a:ext cx="8899316" cy="0"/>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CE471554-EB6C-0DCD-053C-90D24BC12CA1}"/>
                </a:ext>
              </a:extLst>
            </p:cNvPr>
            <p:cNvPicPr>
              <a:picLocks noChangeAspect="1"/>
            </p:cNvPicPr>
            <p:nvPr userDrawn="1"/>
          </p:nvPicPr>
          <p:blipFill>
            <a:blip r:embed="rId6"/>
            <a:stretch>
              <a:fillRect/>
            </a:stretch>
          </p:blipFill>
          <p:spPr>
            <a:xfrm>
              <a:off x="7686108" y="5352505"/>
              <a:ext cx="590603" cy="860213"/>
            </a:xfrm>
            <a:prstGeom prst="rect">
              <a:avLst/>
            </a:prstGeom>
          </p:spPr>
        </p:pic>
        <p:pic>
          <p:nvPicPr>
            <p:cNvPr id="13" name="Picture 12">
              <a:extLst>
                <a:ext uri="{FF2B5EF4-FFF2-40B4-BE49-F238E27FC236}">
                  <a16:creationId xmlns:a16="http://schemas.microsoft.com/office/drawing/2014/main" id="{552B95DE-60F3-8222-09B5-A3253A89A5EE}"/>
                </a:ext>
              </a:extLst>
            </p:cNvPr>
            <p:cNvPicPr>
              <a:picLocks noChangeAspect="1"/>
            </p:cNvPicPr>
            <p:nvPr userDrawn="1"/>
          </p:nvPicPr>
          <p:blipFill>
            <a:blip r:embed="rId7"/>
            <a:stretch>
              <a:fillRect/>
            </a:stretch>
          </p:blipFill>
          <p:spPr>
            <a:xfrm>
              <a:off x="8276813" y="5419812"/>
              <a:ext cx="794451" cy="725599"/>
            </a:xfrm>
            <a:prstGeom prst="rect">
              <a:avLst/>
            </a:prstGeom>
          </p:spPr>
        </p:pic>
        <p:pic>
          <p:nvPicPr>
            <p:cNvPr id="15" name="Picture 6" descr="AMC logo">
              <a:extLst>
                <a:ext uri="{FF2B5EF4-FFF2-40B4-BE49-F238E27FC236}">
                  <a16:creationId xmlns:a16="http://schemas.microsoft.com/office/drawing/2014/main" id="{00D721E9-88DC-09CD-03C1-1A4D922306B0}"/>
                </a:ext>
              </a:extLst>
            </p:cNvPr>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7055841" y="5425677"/>
              <a:ext cx="596080" cy="713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DE7A929-AA30-21B6-1287-D5034B791F37}"/>
              </a:ext>
            </a:extLst>
          </p:cNvPr>
          <p:cNvPicPr>
            <a:picLocks noChangeAspect="1"/>
          </p:cNvPicPr>
          <p:nvPr userDrawn="1"/>
        </p:nvPicPr>
        <p:blipFill>
          <a:blip r:embed="rId9"/>
          <a:stretch>
            <a:fillRect/>
          </a:stretch>
        </p:blipFill>
        <p:spPr>
          <a:xfrm>
            <a:off x="288758" y="2312924"/>
            <a:ext cx="2093495" cy="2236776"/>
          </a:xfrm>
          <a:prstGeom prst="rect">
            <a:avLst/>
          </a:prstGeom>
          <a:ln>
            <a:noFill/>
          </a:ln>
        </p:spPr>
      </p:pic>
      <p:pic>
        <p:nvPicPr>
          <p:cNvPr id="28" name="Picture 27">
            <a:extLst>
              <a:ext uri="{FF2B5EF4-FFF2-40B4-BE49-F238E27FC236}">
                <a16:creationId xmlns:a16="http://schemas.microsoft.com/office/drawing/2014/main" id="{31A65601-A43A-A511-CDED-15C0CD6FE1D4}"/>
              </a:ext>
            </a:extLst>
          </p:cNvPr>
          <p:cNvPicPr>
            <a:picLocks noChangeAspect="1"/>
          </p:cNvPicPr>
          <p:nvPr userDrawn="1"/>
        </p:nvPicPr>
        <p:blipFill>
          <a:blip r:embed="rId10"/>
          <a:stretch>
            <a:fillRect/>
          </a:stretch>
        </p:blipFill>
        <p:spPr>
          <a:xfrm>
            <a:off x="2457951" y="2319433"/>
            <a:ext cx="2087871" cy="2239282"/>
          </a:xfrm>
          <a:prstGeom prst="rect">
            <a:avLst/>
          </a:prstGeom>
        </p:spPr>
      </p:pic>
      <p:pic>
        <p:nvPicPr>
          <p:cNvPr id="29" name="Picture 28">
            <a:extLst>
              <a:ext uri="{FF2B5EF4-FFF2-40B4-BE49-F238E27FC236}">
                <a16:creationId xmlns:a16="http://schemas.microsoft.com/office/drawing/2014/main" id="{A52EBD7E-3B0A-D2EA-707B-6C7BC6E916A3}"/>
              </a:ext>
            </a:extLst>
          </p:cNvPr>
          <p:cNvPicPr>
            <a:picLocks noChangeAspect="1"/>
          </p:cNvPicPr>
          <p:nvPr userDrawn="1"/>
        </p:nvPicPr>
        <p:blipFill>
          <a:blip r:embed="rId11"/>
          <a:stretch>
            <a:fillRect/>
          </a:stretch>
        </p:blipFill>
        <p:spPr>
          <a:xfrm>
            <a:off x="4628398" y="2328462"/>
            <a:ext cx="2078967" cy="2238274"/>
          </a:xfrm>
          <a:prstGeom prst="rect">
            <a:avLst/>
          </a:prstGeom>
        </p:spPr>
      </p:pic>
      <p:pic>
        <p:nvPicPr>
          <p:cNvPr id="30" name="Picture 29">
            <a:extLst>
              <a:ext uri="{FF2B5EF4-FFF2-40B4-BE49-F238E27FC236}">
                <a16:creationId xmlns:a16="http://schemas.microsoft.com/office/drawing/2014/main" id="{7037155C-70FF-A648-8DEB-BDE01FADF3FC}"/>
              </a:ext>
            </a:extLst>
          </p:cNvPr>
          <p:cNvPicPr>
            <a:picLocks noChangeAspect="1"/>
          </p:cNvPicPr>
          <p:nvPr userDrawn="1"/>
        </p:nvPicPr>
        <p:blipFill>
          <a:blip r:embed="rId12"/>
          <a:stretch>
            <a:fillRect/>
          </a:stretch>
        </p:blipFill>
        <p:spPr>
          <a:xfrm>
            <a:off x="6817895" y="2310063"/>
            <a:ext cx="2096607" cy="2248651"/>
          </a:xfrm>
          <a:prstGeom prst="rect">
            <a:avLst/>
          </a:prstGeom>
        </p:spPr>
      </p:pic>
      <p:pic>
        <p:nvPicPr>
          <p:cNvPr id="31" name="Picture 30">
            <a:extLst>
              <a:ext uri="{FF2B5EF4-FFF2-40B4-BE49-F238E27FC236}">
                <a16:creationId xmlns:a16="http://schemas.microsoft.com/office/drawing/2014/main" id="{B15627EC-2FE4-2ADB-73F4-64DF3B0D5D12}"/>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7536" t="21170" r="6546" b="21043"/>
          <a:stretch/>
        </p:blipFill>
        <p:spPr>
          <a:xfrm>
            <a:off x="-6516" y="21607"/>
            <a:ext cx="2227202" cy="567721"/>
          </a:xfrm>
          <a:prstGeom prst="rect">
            <a:avLst/>
          </a:prstGeom>
        </p:spPr>
      </p:pic>
      <p:sp>
        <p:nvSpPr>
          <p:cNvPr id="34" name="Title 1">
            <a:extLst>
              <a:ext uri="{FF2B5EF4-FFF2-40B4-BE49-F238E27FC236}">
                <a16:creationId xmlns:a16="http://schemas.microsoft.com/office/drawing/2014/main" id="{AF2BFE49-82AC-F1DA-66B9-581B7580F0EF}"/>
              </a:ext>
            </a:extLst>
          </p:cNvPr>
          <p:cNvSpPr txBox="1">
            <a:spLocks/>
          </p:cNvSpPr>
          <p:nvPr userDrawn="1"/>
        </p:nvSpPr>
        <p:spPr>
          <a:xfrm>
            <a:off x="8021" y="6464403"/>
            <a:ext cx="1604211" cy="393597"/>
          </a:xfrm>
          <a:prstGeom prst="rect">
            <a:avLst/>
          </a:prstGeom>
        </p:spPr>
        <p:txBody>
          <a:bodyPr vert="horz" lIns="91440" tIns="45720" rIns="91440" bIns="45720" rtlCol="0" anchor="t">
            <a:noAutofit/>
          </a:bodyPr>
          <a:lstStyle/>
          <a:p>
            <a:pPr>
              <a:lnSpc>
                <a:spcPct val="120000"/>
              </a:lnSpc>
              <a:spcBef>
                <a:spcPct val="0"/>
              </a:spcBef>
              <a:defRPr/>
            </a:pPr>
            <a:endParaRPr lang="en-US" sz="800" b="1" dirty="0">
              <a:solidFill>
                <a:schemeClr val="bg1"/>
              </a:solidFill>
              <a:effectLst/>
              <a:latin typeface="Arial" panose="020B0604020202020204" pitchFamily="34" charset="0"/>
              <a:cs typeface="Arial" panose="020B0604020202020204" pitchFamily="34" charset="0"/>
            </a:endParaRPr>
          </a:p>
        </p:txBody>
      </p:sp>
      <p:sp>
        <p:nvSpPr>
          <p:cNvPr id="4" name="TextBox 3"/>
          <p:cNvSpPr txBox="1"/>
          <p:nvPr userDrawn="1"/>
        </p:nvSpPr>
        <p:spPr>
          <a:xfrm>
            <a:off x="177737" y="5695576"/>
            <a:ext cx="1585519" cy="369332"/>
          </a:xfrm>
          <a:prstGeom prst="rect">
            <a:avLst/>
          </a:prstGeom>
          <a:noFill/>
        </p:spPr>
        <p:txBody>
          <a:bodyPr wrap="square" rtlCol="0">
            <a:spAutoFit/>
          </a:bodyPr>
          <a:lstStyle/>
          <a:p>
            <a:r>
              <a:rPr lang="en-US" sz="1200" baseline="0" dirty="0">
                <a:solidFill>
                  <a:schemeClr val="bg1"/>
                </a:solidFill>
              </a:rPr>
              <a:t>22 January </a:t>
            </a:r>
            <a:r>
              <a:rPr lang="en-US" sz="1200" dirty="0">
                <a:solidFill>
                  <a:schemeClr val="bg1"/>
                </a:solidFill>
              </a:rPr>
              <a:t>2025</a:t>
            </a:r>
            <a:r>
              <a:rPr lang="en-US" dirty="0">
                <a:solidFill>
                  <a:schemeClr val="bg1"/>
                </a:solidFill>
              </a:rPr>
              <a:t> </a:t>
            </a:r>
          </a:p>
        </p:txBody>
      </p:sp>
    </p:spTree>
    <p:extLst>
      <p:ext uri="{BB962C8B-B14F-4D97-AF65-F5344CB8AC3E}">
        <p14:creationId xmlns:p14="http://schemas.microsoft.com/office/powerpoint/2010/main" val="1819657421"/>
      </p:ext>
    </p:extLst>
  </p:cSld>
  <p:clrMap bg1="lt1" tx1="dk1" bg2="lt2" tx2="dk2" accent1="accent1" accent2="accent2" accent3="accent3" accent4="accent4" accent5="accent5" accent6="accent6" hlink="hlink" folHlink="folHlink"/>
  <p:sldLayoutIdLst>
    <p:sldLayoutId id="2147483683" r:id="rId1"/>
    <p:sldLayoutId id="2147483710" r:id="rId2"/>
  </p:sldLayoutIdLst>
  <p:transition spd="slow">
    <p:fade/>
  </p:transition>
  <p:hf hdr="0" ftr="0" dt="0"/>
  <p:txStyles>
    <p:titleStyle>
      <a:lvl1pPr marL="0" algn="ctr" defTabSz="914400" rtl="0" eaLnBrk="1" latinLnBrk="0" hangingPunct="1">
        <a:lnSpc>
          <a:spcPct val="90000"/>
        </a:lnSpc>
        <a:spcBef>
          <a:spcPct val="0"/>
        </a:spcBef>
        <a:buNone/>
        <a:defRPr lang="en-US" sz="2800" b="1" kern="1200" baseline="0" dirty="0">
          <a:solidFill>
            <a:schemeClr val="bg1"/>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08" userDrawn="1">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AAA50A-59CB-1BD4-3ED6-D2D1E03FD166}"/>
              </a:ext>
            </a:extLst>
          </p:cNvPr>
          <p:cNvSpPr/>
          <p:nvPr userDrawn="1"/>
        </p:nvSpPr>
        <p:spPr>
          <a:xfrm>
            <a:off x="0" y="6477305"/>
            <a:ext cx="9144000" cy="38831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D644EAA-C616-BAAD-CFCE-982256C086B3}"/>
              </a:ext>
            </a:extLst>
          </p:cNvPr>
          <p:cNvGrpSpPr/>
          <p:nvPr userDrawn="1"/>
        </p:nvGrpSpPr>
        <p:grpSpPr>
          <a:xfrm>
            <a:off x="-13020" y="6481750"/>
            <a:ext cx="9157020" cy="200055"/>
            <a:chOff x="-823" y="6651584"/>
            <a:chExt cx="9163381" cy="200055"/>
          </a:xfrm>
        </p:grpSpPr>
        <p:cxnSp>
          <p:nvCxnSpPr>
            <p:cNvPr id="9" name="Straight Connector 8">
              <a:extLst>
                <a:ext uri="{FF2B5EF4-FFF2-40B4-BE49-F238E27FC236}">
                  <a16:creationId xmlns:a16="http://schemas.microsoft.com/office/drawing/2014/main" id="{4A017EB2-E0FE-8143-EF3C-7F0BA00F4009}"/>
                </a:ext>
              </a:extLst>
            </p:cNvPr>
            <p:cNvCxnSpPr>
              <a:cxnSpLocks/>
            </p:cNvCxnSpPr>
            <p:nvPr userDrawn="1"/>
          </p:nvCxnSpPr>
          <p:spPr>
            <a:xfrm flipV="1">
              <a:off x="-823" y="6670230"/>
              <a:ext cx="9163381" cy="3599"/>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CB34C3-329D-4D10-CBCE-0EDDD7CC8AA7}"/>
                </a:ext>
              </a:extLst>
            </p:cNvPr>
            <p:cNvSpPr txBox="1"/>
            <p:nvPr userDrawn="1"/>
          </p:nvSpPr>
          <p:spPr>
            <a:xfrm>
              <a:off x="3400361" y="6651584"/>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sp>
        <p:nvSpPr>
          <p:cNvPr id="11" name="Title Placeholder 1">
            <a:extLst>
              <a:ext uri="{FF2B5EF4-FFF2-40B4-BE49-F238E27FC236}">
                <a16:creationId xmlns:a16="http://schemas.microsoft.com/office/drawing/2014/main" id="{25D1D49B-06DB-91FF-FB97-A2D9039886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13" name="Text Placeholder 28">
            <a:extLst>
              <a:ext uri="{FF2B5EF4-FFF2-40B4-BE49-F238E27FC236}">
                <a16:creationId xmlns:a16="http://schemas.microsoft.com/office/drawing/2014/main" id="{6D231534-A5CA-C5A0-ABF9-E66D203C924E}"/>
              </a:ext>
            </a:extLst>
          </p:cNvPr>
          <p:cNvSpPr>
            <a:spLocks noGrp="1"/>
          </p:cNvSpPr>
          <p:nvPr>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FDC9E09F-F3BB-7974-F6F6-FE6DA0BCE50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15" name="Straight Connector 14">
            <a:extLst>
              <a:ext uri="{FF2B5EF4-FFF2-40B4-BE49-F238E27FC236}">
                <a16:creationId xmlns:a16="http://schemas.microsoft.com/office/drawing/2014/main" id="{A8DBC526-5121-FB42-4DCE-4A22B397BFC7}"/>
              </a:ext>
            </a:extLst>
          </p:cNvPr>
          <p:cNvCxnSpPr>
            <a:cxnSpLocks/>
          </p:cNvCxnSpPr>
          <p:nvPr userDrawn="1"/>
        </p:nvCxnSpPr>
        <p:spPr>
          <a:xfrm>
            <a:off x="-8792" y="6661422"/>
            <a:ext cx="9152792" cy="0"/>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6" name="AMC">
            <a:extLst>
              <a:ext uri="{FF2B5EF4-FFF2-40B4-BE49-F238E27FC236}">
                <a16:creationId xmlns:a16="http://schemas.microsoft.com/office/drawing/2014/main" id="{74009925-24C4-0397-B4DA-835B88F05E55}"/>
              </a:ext>
            </a:extLst>
          </p:cNvPr>
          <p:cNvGrpSpPr>
            <a:grpSpLocks noChangeAspect="1"/>
          </p:cNvGrpSpPr>
          <p:nvPr userDrawn="1"/>
        </p:nvGrpSpPr>
        <p:grpSpPr bwMode="auto">
          <a:xfrm>
            <a:off x="7621870" y="6319537"/>
            <a:ext cx="405998" cy="476421"/>
            <a:chOff x="3311" y="1116"/>
            <a:chExt cx="1816" cy="2131"/>
          </a:xfrm>
        </p:grpSpPr>
        <p:sp>
          <p:nvSpPr>
            <p:cNvPr id="17" name="WHITE bkgrnd">
              <a:extLst>
                <a:ext uri="{FF2B5EF4-FFF2-40B4-BE49-F238E27FC236}">
                  <a16:creationId xmlns:a16="http://schemas.microsoft.com/office/drawing/2014/main" id="{BB2010ED-5443-2A43-7546-311C996660B4}"/>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18" name="BLACK outline">
              <a:extLst>
                <a:ext uri="{FF2B5EF4-FFF2-40B4-BE49-F238E27FC236}">
                  <a16:creationId xmlns:a16="http://schemas.microsoft.com/office/drawing/2014/main" id="{8E2693ED-5751-673E-967C-D6E7AC9F50B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19" name="BLUE">
              <a:extLst>
                <a:ext uri="{FF2B5EF4-FFF2-40B4-BE49-F238E27FC236}">
                  <a16:creationId xmlns:a16="http://schemas.microsoft.com/office/drawing/2014/main" id="{7C1E79A5-D428-E579-7F1C-28D83FCA1254}"/>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RED">
              <a:extLst>
                <a:ext uri="{FF2B5EF4-FFF2-40B4-BE49-F238E27FC236}">
                  <a16:creationId xmlns:a16="http://schemas.microsoft.com/office/drawing/2014/main" id="{180641CA-3142-097E-DC7A-F03C46931483}"/>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21" name="Picture 20">
            <a:extLst>
              <a:ext uri="{FF2B5EF4-FFF2-40B4-BE49-F238E27FC236}">
                <a16:creationId xmlns:a16="http://schemas.microsoft.com/office/drawing/2014/main" id="{736E1B72-BAD9-56C8-E4D6-85393651B70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506651" y="6318201"/>
            <a:ext cx="509035" cy="479092"/>
          </a:xfrm>
          <a:prstGeom prst="rect">
            <a:avLst/>
          </a:prstGeom>
        </p:spPr>
      </p:pic>
      <p:pic>
        <p:nvPicPr>
          <p:cNvPr id="23" name="Picture 22">
            <a:extLst>
              <a:ext uri="{FF2B5EF4-FFF2-40B4-BE49-F238E27FC236}">
                <a16:creationId xmlns:a16="http://schemas.microsoft.com/office/drawing/2014/main" id="{0E067364-4FA0-6736-CCCC-725ECBFBB5B8}"/>
              </a:ext>
            </a:extLst>
          </p:cNvPr>
          <p:cNvPicPr>
            <a:picLocks noChangeAspect="1"/>
          </p:cNvPicPr>
          <p:nvPr userDrawn="1"/>
        </p:nvPicPr>
        <p:blipFill>
          <a:blip r:embed="rId9"/>
          <a:stretch>
            <a:fillRect/>
          </a:stretch>
        </p:blipFill>
        <p:spPr>
          <a:xfrm>
            <a:off x="8087323" y="6291623"/>
            <a:ext cx="365430" cy="532248"/>
          </a:xfrm>
          <a:prstGeom prst="rect">
            <a:avLst/>
          </a:prstGeom>
        </p:spPr>
      </p:pic>
    </p:spTree>
    <p:extLst>
      <p:ext uri="{BB962C8B-B14F-4D97-AF65-F5344CB8AC3E}">
        <p14:creationId xmlns:p14="http://schemas.microsoft.com/office/powerpoint/2010/main" val="1563715506"/>
      </p:ext>
    </p:extLst>
  </p:cSld>
  <p:clrMap bg1="lt1" tx1="dk1" bg2="lt2" tx2="dk2" accent1="accent1" accent2="accent2" accent3="accent3" accent4="accent4" accent5="accent5" accent6="accent6" hlink="hlink" folHlink="folHlink"/>
  <p:sldLayoutIdLst>
    <p:sldLayoutId id="2147483678" r:id="rId1"/>
    <p:sldLayoutId id="2147483711" r:id="rId2"/>
    <p:sldLayoutId id="2147483712" r:id="rId3"/>
    <p:sldLayoutId id="2147483713" r:id="rId4"/>
    <p:sldLayoutId id="2147483714" r:id="rId5"/>
  </p:sldLayoutIdLst>
  <p:transition spd="slow">
    <p:fade/>
  </p:transition>
  <p:hf hdr="0" ftr="0" dt="0"/>
  <p:txStyles>
    <p:titleStyle>
      <a:lvl1pPr marL="0" algn="ctr" defTabSz="914400" rtl="0" eaLnBrk="1" latinLnBrk="0" hangingPunct="1">
        <a:lnSpc>
          <a:spcPct val="90000"/>
        </a:lnSpc>
        <a:spcBef>
          <a:spcPct val="0"/>
        </a:spcBef>
        <a:buNone/>
        <a:defRPr lang="en-US" sz="2800" b="1" kern="1200" baseline="0" dirty="0">
          <a:solidFill>
            <a:schemeClr val="bg1"/>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08">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DF64D4-890E-8C97-93A2-82C5DB6395F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A0D650-9396-4A46-C786-8B282D0F92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BEE6C-DFF6-1380-3B81-1B43B72619A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B6F1-3F22-4808-BF8F-D554BFE6D62B}" type="datetimeFigureOut">
              <a:rPr lang="en-US" smtClean="0"/>
              <a:t>1/21/2025</a:t>
            </a:fld>
            <a:endParaRPr lang="en-US"/>
          </a:p>
        </p:txBody>
      </p:sp>
      <p:sp>
        <p:nvSpPr>
          <p:cNvPr id="5" name="Footer Placeholder 4">
            <a:extLst>
              <a:ext uri="{FF2B5EF4-FFF2-40B4-BE49-F238E27FC236}">
                <a16:creationId xmlns:a16="http://schemas.microsoft.com/office/drawing/2014/main" id="{1DBBCC95-D683-6373-0569-DD9B00677CE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03344F-9023-B6FA-8042-3D307EC924B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C6213-3881-4A3E-B828-BD3F74146C4A}" type="slidenum">
              <a:rPr lang="en-US" smtClean="0"/>
              <a:t>‹#›</a:t>
            </a:fld>
            <a:endParaRPr lang="en-US"/>
          </a:p>
        </p:txBody>
      </p:sp>
    </p:spTree>
    <p:extLst>
      <p:ext uri="{BB962C8B-B14F-4D97-AF65-F5344CB8AC3E}">
        <p14:creationId xmlns:p14="http://schemas.microsoft.com/office/powerpoint/2010/main" val="42470808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genziagammariccione.it/nuovo-codice-della-strada-2024-sintesi-delle-modifiche-in-vigore-dal-14-dicembre/" TargetMode="External"/><Relationship Id="rId2" Type="http://schemas.openxmlformats.org/officeDocument/2006/relationships/hyperlink" Target="https://www.agenziagammariccione.it/categoria/normative/"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hyperlink" Target="https://www.travel.dod.mil/Allowances/Overseas-Housing-Allowance/OHA-Data-Collection-Surveys/" TargetMode="External"/><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hyperlink" Target="https://mhs-europe.tricare.mil/Vicenza" TargetMode="Externa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hyperlink" Target="https://www.facebook.com/VicenzaArmyHealth/" TargetMode="Externa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y.mhsgenesis.health.mil/"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801A724-3610-E019-0BB3-645D306780E8}"/>
              </a:ext>
            </a:extLst>
          </p:cNvPr>
          <p:cNvSpPr txBox="1">
            <a:spLocks/>
          </p:cNvSpPr>
          <p:nvPr/>
        </p:nvSpPr>
        <p:spPr>
          <a:xfrm>
            <a:off x="0" y="816638"/>
            <a:ext cx="9144000" cy="872357"/>
          </a:xfrm>
          <a:prstGeom prst="rect">
            <a:avLst/>
          </a:prstGeom>
        </p:spPr>
        <p:txBody>
          <a:bodyPr anchor="ctr">
            <a:noAutofit/>
          </a:bodyPr>
          <a:lstStyle>
            <a:lvl1pPr marL="0" indent="0" algn="l" defTabSz="914400" rtl="0" eaLnBrk="1" latinLnBrk="0" hangingPunct="1">
              <a:lnSpc>
                <a:spcPct val="90000"/>
              </a:lnSpc>
              <a:spcBef>
                <a:spcPts val="1000"/>
              </a:spcBef>
              <a:buClrTx/>
              <a:buFont typeface="Wingdings" panose="05000000000000000000" pitchFamily="2" charset="2"/>
              <a:buNone/>
              <a:defRPr lang="en-US" sz="20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dirty="0">
                <a:solidFill>
                  <a:srgbClr val="002060"/>
                </a:solidFill>
                <a:latin typeface="+mn-lt"/>
              </a:rPr>
              <a:t>Community and Leaders Information Forum (CLIF)</a:t>
            </a:r>
          </a:p>
        </p:txBody>
      </p:sp>
    </p:spTree>
    <p:extLst>
      <p:ext uri="{BB962C8B-B14F-4D97-AF65-F5344CB8AC3E}">
        <p14:creationId xmlns:p14="http://schemas.microsoft.com/office/powerpoint/2010/main" val="363955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CE3EAA-E111-43DF-91C8-091FE95CE714}"/>
              </a:ext>
            </a:extLst>
          </p:cNvPr>
          <p:cNvSpPr txBox="1">
            <a:spLocks/>
          </p:cNvSpPr>
          <p:nvPr/>
        </p:nvSpPr>
        <p:spPr>
          <a:xfrm>
            <a:off x="0" y="0"/>
            <a:ext cx="9144000"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dirty="0"/>
              <a:t>MWR – Tax Relief (UTEP) Changes</a:t>
            </a:r>
          </a:p>
        </p:txBody>
      </p:sp>
      <p:sp>
        <p:nvSpPr>
          <p:cNvPr id="9" name="TextBox 8">
            <a:extLst>
              <a:ext uri="{FF2B5EF4-FFF2-40B4-BE49-F238E27FC236}">
                <a16:creationId xmlns:a16="http://schemas.microsoft.com/office/drawing/2014/main" id="{3CAD6524-8FA6-FDBF-032F-95A9650EFFCC}"/>
              </a:ext>
            </a:extLst>
          </p:cNvPr>
          <p:cNvSpPr txBox="1"/>
          <p:nvPr/>
        </p:nvSpPr>
        <p:spPr>
          <a:xfrm>
            <a:off x="428337" y="3749062"/>
            <a:ext cx="3788229" cy="2339102"/>
          </a:xfrm>
          <a:prstGeom prst="rect">
            <a:avLst/>
          </a:prstGeom>
          <a:noFill/>
        </p:spPr>
        <p:txBody>
          <a:bodyPr wrap="square" rtlCol="0">
            <a:spAutoFit/>
          </a:bodyPr>
          <a:lstStyle/>
          <a:p>
            <a:r>
              <a:rPr lang="en-US" b="1" u="sng" dirty="0"/>
              <a:t>Beginning in January:</a:t>
            </a:r>
          </a:p>
          <a:p>
            <a:pPr marL="285750" indent="-285750">
              <a:buFont typeface="Arial" panose="020B0604020202020204" pitchFamily="34" charset="0"/>
              <a:buChar char="•"/>
            </a:pPr>
            <a:r>
              <a:rPr lang="en-US" sz="1400" dirty="0"/>
              <a:t>Two payment options for paying service fees</a:t>
            </a:r>
          </a:p>
          <a:p>
            <a:pPr marL="742950" lvl="1" indent="-285750">
              <a:buFont typeface="Arial" panose="020B0604020202020204" pitchFamily="34" charset="0"/>
              <a:buChar char="•"/>
            </a:pPr>
            <a:r>
              <a:rPr lang="en-US" sz="1400" b="1" dirty="0"/>
              <a:t>Annual</a:t>
            </a:r>
          </a:p>
          <a:p>
            <a:pPr marL="1200150" lvl="2" indent="-285750">
              <a:buFont typeface="Arial" panose="020B0604020202020204" pitchFamily="34" charset="0"/>
              <a:buChar char="•"/>
            </a:pPr>
            <a:r>
              <a:rPr lang="en-US" sz="1200" dirty="0"/>
              <a:t>$264 per year</a:t>
            </a:r>
          </a:p>
          <a:p>
            <a:pPr marL="1200150" lvl="2" indent="-285750">
              <a:buFont typeface="Arial" panose="020B0604020202020204" pitchFamily="34" charset="0"/>
              <a:buChar char="•"/>
            </a:pPr>
            <a:r>
              <a:rPr lang="en-US" sz="1200" dirty="0"/>
              <a:t>Cost-savings and fixed price for the year</a:t>
            </a:r>
          </a:p>
          <a:p>
            <a:pPr marL="742950" lvl="1" indent="-285750">
              <a:buFont typeface="Arial" panose="020B0604020202020204" pitchFamily="34" charset="0"/>
              <a:buChar char="•"/>
            </a:pPr>
            <a:r>
              <a:rPr lang="en-US" sz="1400" b="1" dirty="0"/>
              <a:t>Bi-Monthly</a:t>
            </a:r>
          </a:p>
          <a:p>
            <a:pPr marL="1200150" lvl="2" indent="-285750">
              <a:buFont typeface="Arial" panose="020B0604020202020204" pitchFamily="34" charset="0"/>
              <a:buChar char="•"/>
            </a:pPr>
            <a:r>
              <a:rPr lang="en-US" sz="1200" dirty="0"/>
              <a:t>$60 (every two months)</a:t>
            </a:r>
          </a:p>
          <a:p>
            <a:pPr marL="1200150" lvl="2" indent="-285750">
              <a:buFont typeface="Arial" panose="020B0604020202020204" pitchFamily="34" charset="0"/>
              <a:buChar char="•"/>
            </a:pPr>
            <a:r>
              <a:rPr lang="en-US" sz="1200" dirty="0"/>
              <a:t>Lower up-front costs</a:t>
            </a:r>
          </a:p>
          <a:p>
            <a:pPr marL="1200150" lvl="2" indent="-285750">
              <a:buFont typeface="Arial" panose="020B0604020202020204" pitchFamily="34" charset="0"/>
              <a:buChar char="•"/>
            </a:pPr>
            <a:r>
              <a:rPr lang="en-US" sz="1200" dirty="0"/>
              <a:t>Added flexibility</a:t>
            </a:r>
          </a:p>
        </p:txBody>
      </p:sp>
      <p:sp>
        <p:nvSpPr>
          <p:cNvPr id="2" name="TextBox 1">
            <a:extLst>
              <a:ext uri="{FF2B5EF4-FFF2-40B4-BE49-F238E27FC236}">
                <a16:creationId xmlns:a16="http://schemas.microsoft.com/office/drawing/2014/main" id="{B114BF47-AA2A-5751-2F4E-1B513A305073}"/>
              </a:ext>
            </a:extLst>
          </p:cNvPr>
          <p:cNvSpPr txBox="1"/>
          <p:nvPr/>
        </p:nvSpPr>
        <p:spPr>
          <a:xfrm>
            <a:off x="4572000" y="979073"/>
            <a:ext cx="3788229" cy="5109091"/>
          </a:xfrm>
          <a:prstGeom prst="rect">
            <a:avLst/>
          </a:prstGeom>
          <a:noFill/>
        </p:spPr>
        <p:txBody>
          <a:bodyPr wrap="square" rtlCol="0">
            <a:spAutoFit/>
          </a:bodyPr>
          <a:lstStyle/>
          <a:p>
            <a:r>
              <a:rPr lang="en-US" b="1" u="sng" dirty="0"/>
              <a:t>Tax/IVA-Free Purchases:</a:t>
            </a:r>
          </a:p>
          <a:p>
            <a:pPr marL="285750" indent="-285750">
              <a:buFont typeface="Arial" panose="020B0604020202020204" pitchFamily="34" charset="0"/>
              <a:buChar char="•"/>
            </a:pPr>
            <a:r>
              <a:rPr lang="en-US" sz="1400" dirty="0"/>
              <a:t>Enjoy saving 22% off any purchase over €150 in the Veneto and Tuscany!</a:t>
            </a:r>
          </a:p>
          <a:p>
            <a:pPr marL="285750" indent="-285750">
              <a:buFont typeface="Arial" panose="020B0604020202020204" pitchFamily="34" charset="0"/>
              <a:buChar char="•"/>
            </a:pPr>
            <a:r>
              <a:rPr lang="en-US" sz="1400" dirty="0"/>
              <a:t>Tax/IVA-free purchases can be performed at most stores.</a:t>
            </a:r>
          </a:p>
          <a:p>
            <a:pPr marL="285750" indent="-285750">
              <a:buFont typeface="Arial" panose="020B0604020202020204" pitchFamily="34" charset="0"/>
              <a:buChar char="•"/>
            </a:pPr>
            <a:r>
              <a:rPr lang="en-US" sz="1400" dirty="0"/>
              <a:t>Steps:</a:t>
            </a:r>
          </a:p>
          <a:p>
            <a:pPr marL="742950" lvl="1" indent="-285750">
              <a:buFont typeface="Arial" panose="020B0604020202020204" pitchFamily="34" charset="0"/>
              <a:buChar char="•"/>
            </a:pPr>
            <a:r>
              <a:rPr lang="en-US" sz="1400" dirty="0"/>
              <a:t>Get an estimate (</a:t>
            </a:r>
            <a:r>
              <a:rPr lang="en-US" sz="1400" dirty="0" err="1"/>
              <a:t>preventivo</a:t>
            </a:r>
            <a:r>
              <a:rPr lang="en-US" sz="1400" dirty="0"/>
              <a:t>)</a:t>
            </a:r>
          </a:p>
          <a:p>
            <a:pPr marL="742950" lvl="1" indent="-285750">
              <a:buFont typeface="Arial" panose="020B0604020202020204" pitchFamily="34" charset="0"/>
              <a:buChar char="•"/>
            </a:pPr>
            <a:r>
              <a:rPr lang="en-US" sz="1400" dirty="0"/>
              <a:t>If unsure, bring your estimate by Tax Relief if you’d like us to check what you’re buying and if all data was filled in correctly</a:t>
            </a:r>
          </a:p>
          <a:p>
            <a:pPr marL="742950" lvl="1" indent="-285750">
              <a:buFont typeface="Arial" panose="020B0604020202020204" pitchFamily="34" charset="0"/>
              <a:buChar char="•"/>
            </a:pPr>
            <a:r>
              <a:rPr lang="en-US" sz="1400" dirty="0"/>
              <a:t>Get an Italian cashiers check for the total cost without tax/IVA</a:t>
            </a:r>
          </a:p>
          <a:p>
            <a:pPr marL="742950" lvl="1" indent="-285750">
              <a:buFont typeface="Arial" panose="020B0604020202020204" pitchFamily="34" charset="0"/>
              <a:buChar char="•"/>
            </a:pPr>
            <a:r>
              <a:rPr lang="en-US" sz="1400" dirty="0"/>
              <a:t>Bring the check and estimate to Tax Relief</a:t>
            </a:r>
          </a:p>
          <a:p>
            <a:pPr marL="742950" lvl="1" indent="-285750">
              <a:buFont typeface="Arial" panose="020B0604020202020204" pitchFamily="34" charset="0"/>
              <a:buChar char="•"/>
            </a:pPr>
            <a:r>
              <a:rPr lang="en-US" sz="1400" dirty="0"/>
              <a:t>You’ll receive a sealed envelope with the check, estimate, and important documents.</a:t>
            </a:r>
          </a:p>
          <a:p>
            <a:pPr marL="742950" lvl="1" indent="-285750">
              <a:buFont typeface="Arial" panose="020B0604020202020204" pitchFamily="34" charset="0"/>
              <a:buChar char="•"/>
            </a:pPr>
            <a:r>
              <a:rPr lang="en-US" sz="1400" dirty="0"/>
              <a:t>Return to the store, provide the sealed envelope, and purchase your product(s)</a:t>
            </a:r>
            <a:endParaRPr lang="en-US" sz="1200" dirty="0"/>
          </a:p>
          <a:p>
            <a:pPr marL="285750" indent="-285750">
              <a:buFont typeface="Arial" panose="020B0604020202020204" pitchFamily="34" charset="0"/>
              <a:buChar char="•"/>
            </a:pPr>
            <a:r>
              <a:rPr lang="en-US" sz="1400" dirty="0"/>
              <a:t>For more information on the process, visit our website: Italy.armyMWR.com</a:t>
            </a:r>
          </a:p>
        </p:txBody>
      </p:sp>
      <p:pic>
        <p:nvPicPr>
          <p:cNvPr id="8" name="Picture 7" descr="A picture containing building, outdoor, brick, house&#10;&#10;Description automatically generated">
            <a:extLst>
              <a:ext uri="{FF2B5EF4-FFF2-40B4-BE49-F238E27FC236}">
                <a16:creationId xmlns:a16="http://schemas.microsoft.com/office/drawing/2014/main" id="{C6981E4E-13C7-AFA2-603D-DECE7793A8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58" y="1192958"/>
            <a:ext cx="4069385" cy="22890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3774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7737F67-524C-F78F-424E-6AB2DE6F0851}"/>
              </a:ext>
            </a:extLst>
          </p:cNvPr>
          <p:cNvCxnSpPr>
            <a:cxnSpLocks/>
          </p:cNvCxnSpPr>
          <p:nvPr/>
        </p:nvCxnSpPr>
        <p:spPr>
          <a:xfrm flipH="1">
            <a:off x="638318" y="503068"/>
            <a:ext cx="3215062"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8FCDD5-6A61-0308-02A0-EF6EF578347E}"/>
              </a:ext>
            </a:extLst>
          </p:cNvPr>
          <p:cNvCxnSpPr>
            <a:cxnSpLocks/>
          </p:cNvCxnSpPr>
          <p:nvPr/>
        </p:nvCxnSpPr>
        <p:spPr>
          <a:xfrm>
            <a:off x="638318" y="503068"/>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44F74-C21D-8DBA-B23F-2E70BE0D7A92}"/>
              </a:ext>
            </a:extLst>
          </p:cNvPr>
          <p:cNvCxnSpPr>
            <a:cxnSpLocks/>
          </p:cNvCxnSpPr>
          <p:nvPr/>
        </p:nvCxnSpPr>
        <p:spPr>
          <a:xfrm flipH="1">
            <a:off x="638319" y="6272788"/>
            <a:ext cx="7796690"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E5904F-4ADB-B753-829F-E9D6F8DE2880}"/>
              </a:ext>
            </a:extLst>
          </p:cNvPr>
          <p:cNvCxnSpPr>
            <a:cxnSpLocks/>
          </p:cNvCxnSpPr>
          <p:nvPr/>
        </p:nvCxnSpPr>
        <p:spPr>
          <a:xfrm>
            <a:off x="638318"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9132DC-0765-511F-62E3-0252B01A236E}"/>
              </a:ext>
            </a:extLst>
          </p:cNvPr>
          <p:cNvCxnSpPr>
            <a:cxnSpLocks/>
          </p:cNvCxnSpPr>
          <p:nvPr/>
        </p:nvCxnSpPr>
        <p:spPr>
          <a:xfrm>
            <a:off x="8435009"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1AC4F-0763-7AF2-F291-939B4A2C9525}"/>
              </a:ext>
            </a:extLst>
          </p:cNvPr>
          <p:cNvPicPr>
            <a:picLocks noChangeAspect="1"/>
          </p:cNvPicPr>
          <p:nvPr/>
        </p:nvPicPr>
        <p:blipFill>
          <a:blip r:embed="rId2"/>
          <a:stretch>
            <a:fillRect/>
          </a:stretch>
        </p:blipFill>
        <p:spPr>
          <a:xfrm rot="10800000">
            <a:off x="7147932" y="-2"/>
            <a:ext cx="1996066" cy="1996066"/>
          </a:xfrm>
          <a:prstGeom prst="rect">
            <a:avLst/>
          </a:prstGeom>
        </p:spPr>
      </p:pic>
      <p:pic>
        <p:nvPicPr>
          <p:cNvPr id="10" name="Picture 9">
            <a:extLst>
              <a:ext uri="{FF2B5EF4-FFF2-40B4-BE49-F238E27FC236}">
                <a16:creationId xmlns:a16="http://schemas.microsoft.com/office/drawing/2014/main" id="{DA6065C8-1D05-080C-FF6E-D6105E7234E4}"/>
              </a:ext>
            </a:extLst>
          </p:cNvPr>
          <p:cNvPicPr>
            <a:picLocks noChangeAspect="1"/>
          </p:cNvPicPr>
          <p:nvPr/>
        </p:nvPicPr>
        <p:blipFill>
          <a:blip r:embed="rId3"/>
          <a:stretch>
            <a:fillRect/>
          </a:stretch>
        </p:blipFill>
        <p:spPr>
          <a:xfrm>
            <a:off x="7772778" y="351275"/>
            <a:ext cx="1099896" cy="1099896"/>
          </a:xfrm>
          <a:prstGeom prst="rect">
            <a:avLst/>
          </a:prstGeom>
        </p:spPr>
      </p:pic>
      <p:sp>
        <p:nvSpPr>
          <p:cNvPr id="11" name="TextBox 10">
            <a:extLst>
              <a:ext uri="{FF2B5EF4-FFF2-40B4-BE49-F238E27FC236}">
                <a16:creationId xmlns:a16="http://schemas.microsoft.com/office/drawing/2014/main" id="{78AE5014-5968-7980-ED20-3F51DBE7883B}"/>
              </a:ext>
            </a:extLst>
          </p:cNvPr>
          <p:cNvSpPr txBox="1"/>
          <p:nvPr/>
        </p:nvSpPr>
        <p:spPr>
          <a:xfrm>
            <a:off x="706097" y="536366"/>
            <a:ext cx="7721111" cy="461665"/>
          </a:xfrm>
          <a:prstGeom prst="rect">
            <a:avLst/>
          </a:prstGeom>
          <a:noFill/>
        </p:spPr>
        <p:txBody>
          <a:bodyPr wrap="square" rtlCol="0">
            <a:spAutoFit/>
          </a:bodyPr>
          <a:lstStyle/>
          <a:p>
            <a:r>
              <a:rPr lang="en-US" sz="2400" b="1" dirty="0">
                <a:solidFill>
                  <a:srgbClr val="EAB200"/>
                </a:solidFill>
                <a:latin typeface="Arial Black" panose="020B0604020202020204" pitchFamily="34" charset="0"/>
              </a:rPr>
              <a:t>ARMY EMERGENCY RELIEF CAMPAIGN</a:t>
            </a:r>
          </a:p>
        </p:txBody>
      </p:sp>
      <p:sp>
        <p:nvSpPr>
          <p:cNvPr id="12" name="TextBox 11">
            <a:extLst>
              <a:ext uri="{FF2B5EF4-FFF2-40B4-BE49-F238E27FC236}">
                <a16:creationId xmlns:a16="http://schemas.microsoft.com/office/drawing/2014/main" id="{6BBA5100-AF4B-3485-590B-D9445B933602}"/>
              </a:ext>
            </a:extLst>
          </p:cNvPr>
          <p:cNvSpPr txBox="1"/>
          <p:nvPr/>
        </p:nvSpPr>
        <p:spPr>
          <a:xfrm>
            <a:off x="676109" y="1163302"/>
            <a:ext cx="7721109" cy="5909310"/>
          </a:xfrm>
          <a:prstGeom prst="rect">
            <a:avLst/>
          </a:prstGeom>
          <a:noFill/>
        </p:spPr>
        <p:txBody>
          <a:bodyPr wrap="square" rtlCol="0">
            <a:spAutoFit/>
          </a:bodyPr>
          <a:lstStyle/>
          <a:p>
            <a:pPr marL="342900" indent="-342900">
              <a:buFont typeface="Arial" panose="020B0604020202020204" pitchFamily="34" charset="0"/>
              <a:buChar char="•"/>
            </a:pPr>
            <a:r>
              <a:rPr lang="en-US" b="1" dirty="0"/>
              <a:t>Campaign Dates:</a:t>
            </a:r>
            <a:r>
              <a:rPr lang="en-US" dirty="0"/>
              <a:t> 1 MARCH through 16 JUNE</a:t>
            </a:r>
          </a:p>
          <a:p>
            <a:pPr marL="800100" lvl="1" indent="-342900">
              <a:buFont typeface="Arial" panose="020B0604020202020204" pitchFamily="34" charset="0"/>
              <a:buChar char="•"/>
            </a:pPr>
            <a:r>
              <a:rPr lang="en-US" dirty="0"/>
              <a:t>OPORD forthcoming.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Goals:</a:t>
            </a:r>
            <a:r>
              <a:rPr lang="en-US" dirty="0"/>
              <a:t> The Annual Campaign’s purpose is to fully inform 100 percent of all active-duty and retired Soldiers and their Family members (including spouse and children of deceased Soldiers) about the types of financial assistance available from AER </a:t>
            </a:r>
            <a:r>
              <a:rPr lang="en-US" i="1" dirty="0"/>
              <a:t>and</a:t>
            </a:r>
            <a:r>
              <a:rPr lang="en-US" dirty="0"/>
              <a:t> provide the opportunity for Soldiers to donate (USAG Italy – $10,000).</a:t>
            </a:r>
          </a:p>
          <a:p>
            <a:endParaRPr lang="en-US" dirty="0"/>
          </a:p>
          <a:p>
            <a:pPr marL="342900" indent="-342900">
              <a:buFont typeface="Arial" panose="020B0604020202020204" pitchFamily="34" charset="0"/>
              <a:buChar char="•"/>
            </a:pPr>
            <a:r>
              <a:rPr lang="en-US" b="1" dirty="0"/>
              <a:t>Needs:</a:t>
            </a:r>
            <a:r>
              <a:rPr lang="en-US" dirty="0"/>
              <a:t> </a:t>
            </a:r>
          </a:p>
          <a:p>
            <a:pPr marL="800100" lvl="1" indent="-342900">
              <a:buFont typeface="+mj-lt"/>
              <a:buAutoNum type="arabicPeriod"/>
            </a:pPr>
            <a:r>
              <a:rPr lang="en-US" dirty="0"/>
              <a:t>Every company-level unit will appoint an AER campaign representative </a:t>
            </a:r>
            <a:r>
              <a:rPr lang="en-US"/>
              <a:t>(SSG </a:t>
            </a:r>
            <a:r>
              <a:rPr lang="en-US" dirty="0"/>
              <a:t>or above) who will work with the installation’s campaign coordination team.</a:t>
            </a:r>
          </a:p>
          <a:p>
            <a:pPr marL="800100" lvl="1" indent="-342900">
              <a:buFont typeface="+mj-lt"/>
              <a:buAutoNum type="arabicPeriod"/>
            </a:pPr>
            <a:r>
              <a:rPr lang="en-US" dirty="0"/>
              <a:t>Endorse/publicize the campaign through usual campaign activities, memorandums, digital platforms, and/or other communication.</a:t>
            </a:r>
          </a:p>
          <a:p>
            <a:pPr marL="800100" lvl="1" indent="-342900">
              <a:buFont typeface="+mj-lt"/>
              <a:buAutoNum type="arabicPeriod"/>
            </a:pPr>
            <a:r>
              <a:rPr lang="en-US" dirty="0"/>
              <a:t>Provide Soldiers the opportunity to make </a:t>
            </a:r>
            <a:r>
              <a:rPr lang="en-US" b="1" dirty="0"/>
              <a:t>voluntary</a:t>
            </a:r>
            <a:r>
              <a:rPr lang="en-US" dirty="0"/>
              <a:t> donations.</a:t>
            </a:r>
          </a:p>
          <a:p>
            <a:pPr marL="800100" lvl="1" indent="-342900">
              <a:buFont typeface="+mj-lt"/>
              <a:buAutoNum type="arabicPeriod"/>
            </a:pPr>
            <a:endParaRPr lang="en-US" dirty="0"/>
          </a:p>
          <a:p>
            <a:pPr marL="800100" lvl="1" indent="-342900">
              <a:buFont typeface="+mj-lt"/>
              <a:buAutoNum type="arabicPeriod"/>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3827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C1FE-2034-F3BF-68F5-C25A343E2BE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A5DE973-5902-809A-1D9C-88F1B06B2AAF}"/>
              </a:ext>
            </a:extLst>
          </p:cNvPr>
          <p:cNvCxnSpPr>
            <a:cxnSpLocks/>
          </p:cNvCxnSpPr>
          <p:nvPr/>
        </p:nvCxnSpPr>
        <p:spPr>
          <a:xfrm flipH="1">
            <a:off x="638318" y="503068"/>
            <a:ext cx="3215062"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4E3EEE6-0000-2679-065C-0DE6160C886D}"/>
              </a:ext>
            </a:extLst>
          </p:cNvPr>
          <p:cNvCxnSpPr>
            <a:cxnSpLocks/>
          </p:cNvCxnSpPr>
          <p:nvPr/>
        </p:nvCxnSpPr>
        <p:spPr>
          <a:xfrm>
            <a:off x="638318" y="503068"/>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7D7EC94-6916-72C6-C254-5AA8CB2D6DC8}"/>
              </a:ext>
            </a:extLst>
          </p:cNvPr>
          <p:cNvCxnSpPr>
            <a:cxnSpLocks/>
          </p:cNvCxnSpPr>
          <p:nvPr/>
        </p:nvCxnSpPr>
        <p:spPr>
          <a:xfrm flipH="1">
            <a:off x="638319" y="6272788"/>
            <a:ext cx="7796690"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AC7946-BB59-B1B3-E656-205DCDAC3CF0}"/>
              </a:ext>
            </a:extLst>
          </p:cNvPr>
          <p:cNvCxnSpPr>
            <a:cxnSpLocks/>
          </p:cNvCxnSpPr>
          <p:nvPr/>
        </p:nvCxnSpPr>
        <p:spPr>
          <a:xfrm>
            <a:off x="638318"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38DA2D-C619-90F0-A225-260D03203F36}"/>
              </a:ext>
            </a:extLst>
          </p:cNvPr>
          <p:cNvCxnSpPr>
            <a:cxnSpLocks/>
          </p:cNvCxnSpPr>
          <p:nvPr/>
        </p:nvCxnSpPr>
        <p:spPr>
          <a:xfrm>
            <a:off x="8435009"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949B607-E493-3D34-C8EE-3C34AC3890BA}"/>
              </a:ext>
            </a:extLst>
          </p:cNvPr>
          <p:cNvPicPr>
            <a:picLocks noChangeAspect="1"/>
          </p:cNvPicPr>
          <p:nvPr/>
        </p:nvPicPr>
        <p:blipFill>
          <a:blip r:embed="rId2"/>
          <a:stretch>
            <a:fillRect/>
          </a:stretch>
        </p:blipFill>
        <p:spPr>
          <a:xfrm rot="10800000">
            <a:off x="7147932" y="-2"/>
            <a:ext cx="1996066" cy="1996066"/>
          </a:xfrm>
          <a:prstGeom prst="rect">
            <a:avLst/>
          </a:prstGeom>
        </p:spPr>
      </p:pic>
      <p:pic>
        <p:nvPicPr>
          <p:cNvPr id="10" name="Picture 9">
            <a:extLst>
              <a:ext uri="{FF2B5EF4-FFF2-40B4-BE49-F238E27FC236}">
                <a16:creationId xmlns:a16="http://schemas.microsoft.com/office/drawing/2014/main" id="{3A47EF56-7254-CF56-3A44-868F635B8463}"/>
              </a:ext>
            </a:extLst>
          </p:cNvPr>
          <p:cNvPicPr>
            <a:picLocks noChangeAspect="1"/>
          </p:cNvPicPr>
          <p:nvPr/>
        </p:nvPicPr>
        <p:blipFill>
          <a:blip r:embed="rId3"/>
          <a:stretch>
            <a:fillRect/>
          </a:stretch>
        </p:blipFill>
        <p:spPr>
          <a:xfrm>
            <a:off x="7772778" y="351275"/>
            <a:ext cx="1099896" cy="1099896"/>
          </a:xfrm>
          <a:prstGeom prst="rect">
            <a:avLst/>
          </a:prstGeom>
        </p:spPr>
      </p:pic>
      <p:sp>
        <p:nvSpPr>
          <p:cNvPr id="11" name="TextBox 10">
            <a:extLst>
              <a:ext uri="{FF2B5EF4-FFF2-40B4-BE49-F238E27FC236}">
                <a16:creationId xmlns:a16="http://schemas.microsoft.com/office/drawing/2014/main" id="{BB9829D2-73FC-4075-DACE-722A325570B3}"/>
              </a:ext>
            </a:extLst>
          </p:cNvPr>
          <p:cNvSpPr txBox="1"/>
          <p:nvPr/>
        </p:nvSpPr>
        <p:spPr>
          <a:xfrm>
            <a:off x="706097" y="536366"/>
            <a:ext cx="7721111" cy="461665"/>
          </a:xfrm>
          <a:prstGeom prst="rect">
            <a:avLst/>
          </a:prstGeom>
          <a:noFill/>
        </p:spPr>
        <p:txBody>
          <a:bodyPr wrap="square" rtlCol="0">
            <a:spAutoFit/>
          </a:bodyPr>
          <a:lstStyle/>
          <a:p>
            <a:r>
              <a:rPr lang="en-US" sz="2400" b="1" dirty="0">
                <a:solidFill>
                  <a:srgbClr val="EAB200"/>
                </a:solidFill>
                <a:latin typeface="Arial Black" panose="020B0604020202020204" pitchFamily="34" charset="0"/>
              </a:rPr>
              <a:t>ARMY EMERGENCY RELIEF CAMPAIGN</a:t>
            </a:r>
          </a:p>
        </p:txBody>
      </p:sp>
      <p:sp>
        <p:nvSpPr>
          <p:cNvPr id="12" name="TextBox 11">
            <a:extLst>
              <a:ext uri="{FF2B5EF4-FFF2-40B4-BE49-F238E27FC236}">
                <a16:creationId xmlns:a16="http://schemas.microsoft.com/office/drawing/2014/main" id="{CE2386CE-4568-C11B-38A7-869CF5852997}"/>
              </a:ext>
            </a:extLst>
          </p:cNvPr>
          <p:cNvSpPr txBox="1"/>
          <p:nvPr/>
        </p:nvSpPr>
        <p:spPr>
          <a:xfrm>
            <a:off x="706097" y="1156201"/>
            <a:ext cx="7691122" cy="6186309"/>
          </a:xfrm>
          <a:prstGeom prst="rect">
            <a:avLst/>
          </a:prstGeom>
          <a:noFill/>
        </p:spPr>
        <p:txBody>
          <a:bodyPr wrap="square" rtlCol="0">
            <a:spAutoFit/>
          </a:bodyPr>
          <a:lstStyle/>
          <a:p>
            <a:r>
              <a:rPr lang="en-US" b="1" dirty="0"/>
              <a:t>Unit Representative Training (4 options):</a:t>
            </a:r>
          </a:p>
          <a:p>
            <a:pPr marL="800100" lvl="1" indent="-342900">
              <a:buFont typeface="+mj-lt"/>
              <a:buAutoNum type="arabicPeriod"/>
            </a:pPr>
            <a:r>
              <a:rPr lang="en-US" b="1" dirty="0"/>
              <a:t>12 FEB | 0930 or 1330</a:t>
            </a:r>
          </a:p>
          <a:p>
            <a:pPr marL="800100" lvl="1" indent="-342900">
              <a:buFont typeface="+mj-lt"/>
              <a:buAutoNum type="arabicPeriod"/>
            </a:pPr>
            <a:r>
              <a:rPr lang="en-US" b="1" dirty="0"/>
              <a:t>19 FEB | 0930 or 1330</a:t>
            </a:r>
          </a:p>
          <a:p>
            <a:r>
              <a:rPr lang="en-US" dirty="0"/>
              <a:t>*Each training is located at the Ederle ACS and will last approximately 1 hour.</a:t>
            </a:r>
          </a:p>
          <a:p>
            <a:endParaRPr lang="en-US" b="1" dirty="0"/>
          </a:p>
          <a:p>
            <a:r>
              <a:rPr lang="en-US" b="1" dirty="0"/>
              <a:t>Scan the QR code for Unit Representative Training sign-up:</a:t>
            </a:r>
          </a:p>
          <a:p>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Campaign Kick-off and Outreach Events: </a:t>
            </a:r>
          </a:p>
          <a:p>
            <a:pPr marL="285750" indent="-285750">
              <a:buFont typeface="Arial" panose="020B0604020202020204" pitchFamily="34" charset="0"/>
              <a:buChar char="•"/>
            </a:pPr>
            <a:r>
              <a:rPr lang="en-US" dirty="0"/>
              <a:t>Information forthcoming. </a:t>
            </a:r>
          </a:p>
          <a:p>
            <a:endParaRPr lang="en-US" dirty="0"/>
          </a:p>
          <a:p>
            <a:endParaRPr lang="en-US" dirty="0"/>
          </a:p>
          <a:p>
            <a:endParaRPr lang="en-US" dirty="0"/>
          </a:p>
          <a:p>
            <a:endParaRPr lang="en-US" dirty="0"/>
          </a:p>
          <a:p>
            <a:endParaRPr lang="en-US" dirty="0"/>
          </a:p>
        </p:txBody>
      </p:sp>
      <p:pic>
        <p:nvPicPr>
          <p:cNvPr id="6" name="Picture 5" descr="Qr code&#10;&#10;Description automatically generated">
            <a:extLst>
              <a:ext uri="{FF2B5EF4-FFF2-40B4-BE49-F238E27FC236}">
                <a16:creationId xmlns:a16="http://schemas.microsoft.com/office/drawing/2014/main" id="{4E325C37-5D20-16FF-F910-379C963542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255" y="3115265"/>
            <a:ext cx="2159489" cy="2159489"/>
          </a:xfrm>
          <a:prstGeom prst="rect">
            <a:avLst/>
          </a:prstGeom>
        </p:spPr>
      </p:pic>
    </p:spTree>
    <p:extLst>
      <p:ext uri="{BB962C8B-B14F-4D97-AF65-F5344CB8AC3E}">
        <p14:creationId xmlns:p14="http://schemas.microsoft.com/office/powerpoint/2010/main" val="376964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26F23-3C33-DAEE-9C28-9D16FE5206E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A9C443-CD6E-600A-77DA-EC9AAA3F48BF}"/>
              </a:ext>
            </a:extLst>
          </p:cNvPr>
          <p:cNvCxnSpPr>
            <a:cxnSpLocks/>
          </p:cNvCxnSpPr>
          <p:nvPr/>
        </p:nvCxnSpPr>
        <p:spPr>
          <a:xfrm flipH="1">
            <a:off x="638318" y="503068"/>
            <a:ext cx="3215062"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0116D98-AED5-F748-57DC-0FB02507C820}"/>
              </a:ext>
            </a:extLst>
          </p:cNvPr>
          <p:cNvCxnSpPr>
            <a:cxnSpLocks/>
          </p:cNvCxnSpPr>
          <p:nvPr/>
        </p:nvCxnSpPr>
        <p:spPr>
          <a:xfrm>
            <a:off x="638318" y="503068"/>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58C0838-20BA-76D6-D414-538BD46A26A4}"/>
              </a:ext>
            </a:extLst>
          </p:cNvPr>
          <p:cNvCxnSpPr>
            <a:cxnSpLocks/>
          </p:cNvCxnSpPr>
          <p:nvPr/>
        </p:nvCxnSpPr>
        <p:spPr>
          <a:xfrm flipH="1">
            <a:off x="638319" y="6272788"/>
            <a:ext cx="7796690"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F0DAEB-68D1-9FD8-1767-C7C3A366004A}"/>
              </a:ext>
            </a:extLst>
          </p:cNvPr>
          <p:cNvCxnSpPr>
            <a:cxnSpLocks/>
          </p:cNvCxnSpPr>
          <p:nvPr/>
        </p:nvCxnSpPr>
        <p:spPr>
          <a:xfrm>
            <a:off x="638318"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19E95A-E429-0FC4-EA39-B792B592C2CE}"/>
              </a:ext>
            </a:extLst>
          </p:cNvPr>
          <p:cNvCxnSpPr>
            <a:cxnSpLocks/>
          </p:cNvCxnSpPr>
          <p:nvPr/>
        </p:nvCxnSpPr>
        <p:spPr>
          <a:xfrm>
            <a:off x="8435009" y="59486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F93F58-649F-3A30-4B55-46BF44DEEA6E}"/>
              </a:ext>
            </a:extLst>
          </p:cNvPr>
          <p:cNvPicPr>
            <a:picLocks noChangeAspect="1"/>
          </p:cNvPicPr>
          <p:nvPr/>
        </p:nvPicPr>
        <p:blipFill>
          <a:blip r:embed="rId2"/>
          <a:stretch>
            <a:fillRect/>
          </a:stretch>
        </p:blipFill>
        <p:spPr>
          <a:xfrm rot="10800000">
            <a:off x="7147932" y="-2"/>
            <a:ext cx="1996066" cy="1996066"/>
          </a:xfrm>
          <a:prstGeom prst="rect">
            <a:avLst/>
          </a:prstGeom>
        </p:spPr>
      </p:pic>
      <p:pic>
        <p:nvPicPr>
          <p:cNvPr id="10" name="Picture 9">
            <a:extLst>
              <a:ext uri="{FF2B5EF4-FFF2-40B4-BE49-F238E27FC236}">
                <a16:creationId xmlns:a16="http://schemas.microsoft.com/office/drawing/2014/main" id="{4E4FA807-7A03-1DB7-1D71-A95CB63EDA50}"/>
              </a:ext>
            </a:extLst>
          </p:cNvPr>
          <p:cNvPicPr>
            <a:picLocks noChangeAspect="1"/>
          </p:cNvPicPr>
          <p:nvPr/>
        </p:nvPicPr>
        <p:blipFill>
          <a:blip r:embed="rId3"/>
          <a:stretch>
            <a:fillRect/>
          </a:stretch>
        </p:blipFill>
        <p:spPr>
          <a:xfrm>
            <a:off x="7772778" y="351275"/>
            <a:ext cx="1099896" cy="1099896"/>
          </a:xfrm>
          <a:prstGeom prst="rect">
            <a:avLst/>
          </a:prstGeom>
        </p:spPr>
      </p:pic>
      <p:sp>
        <p:nvSpPr>
          <p:cNvPr id="11" name="TextBox 10">
            <a:extLst>
              <a:ext uri="{FF2B5EF4-FFF2-40B4-BE49-F238E27FC236}">
                <a16:creationId xmlns:a16="http://schemas.microsoft.com/office/drawing/2014/main" id="{FE389A85-786C-F684-7083-7B9454C24D84}"/>
              </a:ext>
            </a:extLst>
          </p:cNvPr>
          <p:cNvSpPr txBox="1"/>
          <p:nvPr/>
        </p:nvSpPr>
        <p:spPr>
          <a:xfrm>
            <a:off x="706097" y="536366"/>
            <a:ext cx="7721111" cy="461665"/>
          </a:xfrm>
          <a:prstGeom prst="rect">
            <a:avLst/>
          </a:prstGeom>
          <a:noFill/>
        </p:spPr>
        <p:txBody>
          <a:bodyPr wrap="square" rtlCol="0">
            <a:spAutoFit/>
          </a:bodyPr>
          <a:lstStyle/>
          <a:p>
            <a:r>
              <a:rPr lang="en-US" sz="2400" b="1" dirty="0">
                <a:solidFill>
                  <a:srgbClr val="EAB200"/>
                </a:solidFill>
                <a:latin typeface="Arial Black" panose="020B0604020202020204" pitchFamily="34" charset="0"/>
              </a:rPr>
              <a:t>ARMY EMERGENCY RELIEF CAMPAIGN</a:t>
            </a:r>
          </a:p>
        </p:txBody>
      </p:sp>
      <p:sp>
        <p:nvSpPr>
          <p:cNvPr id="12" name="TextBox 11">
            <a:extLst>
              <a:ext uri="{FF2B5EF4-FFF2-40B4-BE49-F238E27FC236}">
                <a16:creationId xmlns:a16="http://schemas.microsoft.com/office/drawing/2014/main" id="{87F8D8E9-2C1B-02B4-9FD2-EABDBEC5011B}"/>
              </a:ext>
            </a:extLst>
          </p:cNvPr>
          <p:cNvSpPr txBox="1"/>
          <p:nvPr/>
        </p:nvSpPr>
        <p:spPr>
          <a:xfrm>
            <a:off x="676109" y="1374144"/>
            <a:ext cx="7721109" cy="923330"/>
          </a:xfrm>
          <a:prstGeom prst="rect">
            <a:avLst/>
          </a:prstGeom>
          <a:noFill/>
        </p:spPr>
        <p:txBody>
          <a:bodyPr wrap="square" rtlCol="0">
            <a:spAutoFit/>
          </a:bodyPr>
          <a:lstStyle/>
          <a:p>
            <a:r>
              <a:rPr lang="en-US" b="1" dirty="0"/>
              <a:t>Scan the QR code to learn more and donate Army Emergency Relief:</a:t>
            </a:r>
          </a:p>
          <a:p>
            <a:endParaRPr lang="en-US" dirty="0"/>
          </a:p>
          <a:p>
            <a:endParaRPr lang="en-US" dirty="0"/>
          </a:p>
        </p:txBody>
      </p:sp>
      <p:pic>
        <p:nvPicPr>
          <p:cNvPr id="1026" name="Picture 2">
            <a:extLst>
              <a:ext uri="{FF2B5EF4-FFF2-40B4-BE49-F238E27FC236}">
                <a16:creationId xmlns:a16="http://schemas.microsoft.com/office/drawing/2014/main" id="{8176ED88-E1E0-8DE1-2E84-90CBDAA2CF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784" y="2246605"/>
            <a:ext cx="2475730" cy="24757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A6B72F54-3014-A065-EF9B-BAA1FDF39311}"/>
              </a:ext>
            </a:extLst>
          </p:cNvPr>
          <p:cNvSpPr txBox="1"/>
          <p:nvPr/>
        </p:nvSpPr>
        <p:spPr>
          <a:xfrm>
            <a:off x="706097" y="5015209"/>
            <a:ext cx="7728912" cy="923330"/>
          </a:xfrm>
          <a:prstGeom prst="rect">
            <a:avLst/>
          </a:prstGeom>
          <a:noFill/>
        </p:spPr>
        <p:txBody>
          <a:bodyPr wrap="square">
            <a:spAutoFit/>
          </a:bodyPr>
          <a:lstStyle/>
          <a:p>
            <a:r>
              <a:rPr lang="en-US" b="1" dirty="0"/>
              <a:t>References and Resources: </a:t>
            </a:r>
          </a:p>
          <a:p>
            <a:pPr marL="285750" indent="-285750">
              <a:buFont typeface="Arial" panose="020B0604020202020204" pitchFamily="34" charset="0"/>
              <a:buChar char="•"/>
            </a:pPr>
            <a:r>
              <a:rPr lang="en-US" dirty="0"/>
              <a:t>AR 600-29 (Fundraising within the Army)</a:t>
            </a:r>
          </a:p>
          <a:p>
            <a:pPr marL="285750" indent="-285750">
              <a:buFont typeface="Arial" panose="020B0604020202020204" pitchFamily="34" charset="0"/>
              <a:buChar char="•"/>
            </a:pPr>
            <a:r>
              <a:rPr lang="en-US" dirty="0"/>
              <a:t>AR 930-4 (Service Organizations – Army Emergence Relief</a:t>
            </a:r>
          </a:p>
        </p:txBody>
      </p:sp>
    </p:spTree>
    <p:extLst>
      <p:ext uri="{BB962C8B-B14F-4D97-AF65-F5344CB8AC3E}">
        <p14:creationId xmlns:p14="http://schemas.microsoft.com/office/powerpoint/2010/main" val="425410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C7FC1F-6253-7275-0D02-C3EAEF5FAC6E}"/>
              </a:ext>
            </a:extLst>
          </p:cNvPr>
          <p:cNvSpPr txBox="1"/>
          <p:nvPr/>
        </p:nvSpPr>
        <p:spPr>
          <a:xfrm>
            <a:off x="0" y="0"/>
            <a:ext cx="9144000" cy="830997"/>
          </a:xfrm>
          <a:prstGeom prst="rect">
            <a:avLst/>
          </a:prstGeom>
          <a:noFill/>
        </p:spPr>
        <p:txBody>
          <a:bodyPr wrap="square" rtlCol="0">
            <a:spAutoFit/>
          </a:bodyPr>
          <a:lstStyle/>
          <a:p>
            <a:pPr algn="r"/>
            <a:r>
              <a:rPr lang="en-US" sz="2400" b="1" dirty="0"/>
              <a:t>Directorate of Emergency Services </a:t>
            </a:r>
          </a:p>
          <a:p>
            <a:pPr algn="r"/>
            <a:r>
              <a:rPr lang="en-US" sz="2400" b="1" dirty="0"/>
              <a:t>Provost Marshal Office</a:t>
            </a:r>
          </a:p>
        </p:txBody>
      </p:sp>
      <p:sp>
        <p:nvSpPr>
          <p:cNvPr id="12" name="TextBox 11">
            <a:extLst>
              <a:ext uri="{FF2B5EF4-FFF2-40B4-BE49-F238E27FC236}">
                <a16:creationId xmlns:a16="http://schemas.microsoft.com/office/drawing/2014/main" id="{0F8E5125-F3A3-D778-0DB0-DE906A6EB77E}"/>
              </a:ext>
            </a:extLst>
          </p:cNvPr>
          <p:cNvSpPr txBox="1"/>
          <p:nvPr/>
        </p:nvSpPr>
        <p:spPr>
          <a:xfrm>
            <a:off x="0" y="957227"/>
            <a:ext cx="9144000" cy="5262979"/>
          </a:xfrm>
          <a:prstGeom prst="rect">
            <a:avLst/>
          </a:prstGeom>
          <a:noFill/>
        </p:spPr>
        <p:txBody>
          <a:bodyPr wrap="square" rtlCol="0">
            <a:spAutoFit/>
          </a:bodyPr>
          <a:lstStyle/>
          <a:p>
            <a:r>
              <a:rPr lang="en-US" sz="1600" dirty="0"/>
              <a:t>Reference: USAG Italy Parking Policy, signed April 2024</a:t>
            </a:r>
          </a:p>
          <a:p>
            <a:endParaRPr lang="en-US" sz="1600" dirty="0"/>
          </a:p>
          <a:p>
            <a:r>
              <a:rPr lang="en-US" sz="1600" dirty="0"/>
              <a:t>Parking is limited across the installations. Main points to remember:</a:t>
            </a:r>
          </a:p>
          <a:p>
            <a:endParaRPr lang="en-US" sz="1600" dirty="0"/>
          </a:p>
          <a:p>
            <a:r>
              <a:rPr lang="en-US" sz="1600" b="1" u="sng" dirty="0"/>
              <a:t>Handicap spaces. </a:t>
            </a:r>
            <a:r>
              <a:rPr lang="en-US" sz="1600" dirty="0"/>
              <a:t>Must display a PMO issued handicap placard.</a:t>
            </a:r>
          </a:p>
          <a:p>
            <a:endParaRPr lang="en-US" sz="1600" dirty="0"/>
          </a:p>
          <a:p>
            <a:r>
              <a:rPr lang="en-US" sz="1600" b="1" u="sng" dirty="0"/>
              <a:t>Long term parking. </a:t>
            </a:r>
            <a:r>
              <a:rPr lang="en-US" sz="1600" dirty="0"/>
              <a:t>Long term parking is arranged through the PMO, located on Ederle (</a:t>
            </a:r>
            <a:r>
              <a:rPr lang="en-US" sz="1600" b="0" i="0" u="none" strike="noStrike" baseline="0" dirty="0">
                <a:solidFill>
                  <a:srgbClr val="000000"/>
                </a:solidFill>
                <a:latin typeface="Arial" panose="020B0604020202020204" pitchFamily="34" charset="0"/>
              </a:rPr>
              <a:t>center parking lot East of Building 28) and Del Din (parking garages </a:t>
            </a:r>
            <a:r>
              <a:rPr lang="en-US" sz="1600" dirty="0">
                <a:solidFill>
                  <a:srgbClr val="000000"/>
                </a:solidFill>
                <a:latin typeface="Arial" panose="020B0604020202020204" pitchFamily="34" charset="0"/>
              </a:rPr>
              <a:t>levels</a:t>
            </a:r>
            <a:r>
              <a:rPr lang="en-US" sz="1600" b="0" i="0" u="none" strike="noStrike" baseline="0" dirty="0">
                <a:solidFill>
                  <a:srgbClr val="000000"/>
                </a:solidFill>
                <a:latin typeface="Arial" panose="020B0604020202020204" pitchFamily="34" charset="0"/>
              </a:rPr>
              <a:t> 4/5).</a:t>
            </a:r>
            <a:endParaRPr lang="en-US" sz="1600" dirty="0"/>
          </a:p>
          <a:p>
            <a:endParaRPr lang="en-US" sz="1600" b="1" u="sng" dirty="0"/>
          </a:p>
          <a:p>
            <a:r>
              <a:rPr lang="en-US" sz="1600" b="1" u="sng" dirty="0"/>
              <a:t>Timed parking spaces. </a:t>
            </a:r>
            <a:r>
              <a:rPr lang="en-US" sz="1600" dirty="0"/>
              <a:t>Should only be used for short duration (15min/30min/2hr)</a:t>
            </a:r>
          </a:p>
          <a:p>
            <a:endParaRPr lang="en-US" sz="1600" b="1" u="sng" dirty="0"/>
          </a:p>
          <a:p>
            <a:r>
              <a:rPr lang="en-US" sz="1600" b="1" u="sng" dirty="0"/>
              <a:t>Del Din</a:t>
            </a:r>
            <a:r>
              <a:rPr lang="en-US" sz="1600" dirty="0"/>
              <a:t>. The only authorized parking areas are in the two parking garages and time restricted parking spaces (not to exceed indicated time). </a:t>
            </a:r>
            <a:r>
              <a:rPr lang="en-US" sz="1600" b="1" dirty="0"/>
              <a:t>Parking by the barracks is not authorized!</a:t>
            </a:r>
          </a:p>
          <a:p>
            <a:endParaRPr lang="en-US" sz="1600" dirty="0"/>
          </a:p>
          <a:p>
            <a:r>
              <a:rPr lang="en-US" sz="1600" dirty="0"/>
              <a:t>Vehicles parked and unattended for 5 days will be treated as abandoned and towed to a secure facility (space permitting). </a:t>
            </a:r>
          </a:p>
          <a:p>
            <a:endParaRPr lang="en-US" sz="1600" dirty="0"/>
          </a:p>
          <a:p>
            <a:r>
              <a:rPr lang="en-US" sz="1600" b="0" i="0" u="none" strike="noStrike" baseline="0" dirty="0">
                <a:solidFill>
                  <a:srgbClr val="000000"/>
                </a:solidFill>
                <a:latin typeface="Arial" panose="020B0604020202020204" pitchFamily="34" charset="0"/>
              </a:rPr>
              <a:t>One parking ticket = </a:t>
            </a:r>
            <a:r>
              <a:rPr lang="en-US" sz="1600" dirty="0">
                <a:solidFill>
                  <a:srgbClr val="000000"/>
                </a:solidFill>
                <a:latin typeface="Arial" panose="020B0604020202020204" pitchFamily="34" charset="0"/>
              </a:rPr>
              <a:t>1</a:t>
            </a:r>
            <a:r>
              <a:rPr lang="en-US" sz="1600" b="0" i="0" u="none" strike="noStrike" baseline="0" dirty="0">
                <a:solidFill>
                  <a:srgbClr val="000000"/>
                </a:solidFill>
                <a:latin typeface="Arial" panose="020B0604020202020204" pitchFamily="34" charset="0"/>
              </a:rPr>
              <a:t> point assessed on AFI license.</a:t>
            </a:r>
          </a:p>
          <a:p>
            <a:r>
              <a:rPr lang="en-US" sz="1600" dirty="0">
                <a:solidFill>
                  <a:srgbClr val="000000"/>
                </a:solidFill>
                <a:latin typeface="Arial" panose="020B0604020202020204" pitchFamily="34" charset="0"/>
              </a:rPr>
              <a:t>Handicap space violation = 3 points assessed</a:t>
            </a:r>
            <a:endParaRPr lang="en-US" sz="1600" b="0" i="0" u="none" strike="noStrike" baseline="0" dirty="0">
              <a:solidFill>
                <a:srgbClr val="000000"/>
              </a:solidFill>
              <a:latin typeface="Arial" panose="020B0604020202020204" pitchFamily="34" charset="0"/>
            </a:endParaRPr>
          </a:p>
          <a:p>
            <a:r>
              <a:rPr lang="en-US" sz="1600" b="0" i="0" u="none" strike="noStrike" baseline="0" dirty="0">
                <a:solidFill>
                  <a:srgbClr val="000000"/>
                </a:solidFill>
                <a:latin typeface="Arial" panose="020B0604020202020204" pitchFamily="34" charset="0"/>
              </a:rPr>
              <a:t>Any person assessed 6 or more points for parking violations within 12 consecutive months </a:t>
            </a:r>
            <a:r>
              <a:rPr lang="en-US" sz="1600" dirty="0">
                <a:solidFill>
                  <a:srgbClr val="000000"/>
                </a:solidFill>
                <a:latin typeface="Arial" panose="020B0604020202020204" pitchFamily="34" charset="0"/>
              </a:rPr>
              <a:t>may</a:t>
            </a:r>
            <a:r>
              <a:rPr lang="en-US" sz="1600" b="0" i="0" u="none" strike="noStrike" baseline="0" dirty="0">
                <a:solidFill>
                  <a:srgbClr val="000000"/>
                </a:solidFill>
                <a:latin typeface="Arial" panose="020B0604020202020204" pitchFamily="34" charset="0"/>
              </a:rPr>
              <a:t> have their AFI driving privileges suspended for 30-90 days. </a:t>
            </a:r>
            <a:endParaRPr lang="en-US" sz="1600" dirty="0"/>
          </a:p>
        </p:txBody>
      </p:sp>
    </p:spTree>
    <p:extLst>
      <p:ext uri="{BB962C8B-B14F-4D97-AF65-F5344CB8AC3E}">
        <p14:creationId xmlns:p14="http://schemas.microsoft.com/office/powerpoint/2010/main" val="49865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59CC-7014-B459-2EE5-E096E412F56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86BAFB-F0B7-AB95-04F1-D6E4B466D9B5}"/>
              </a:ext>
            </a:extLst>
          </p:cNvPr>
          <p:cNvSpPr>
            <a:spLocks noGrp="1"/>
          </p:cNvSpPr>
          <p:nvPr>
            <p:ph idx="1"/>
          </p:nvPr>
        </p:nvSpPr>
        <p:spPr>
          <a:xfrm>
            <a:off x="0" y="692458"/>
            <a:ext cx="9143999" cy="5589470"/>
          </a:xfrm>
        </p:spPr>
        <p:txBody>
          <a:bodyPr/>
          <a:lstStyle/>
          <a:p>
            <a:pPr marL="0" marR="0" indent="0">
              <a:lnSpc>
                <a:spcPct val="107000"/>
              </a:lnSpc>
              <a:spcAft>
                <a:spcPts val="800"/>
              </a:spcAft>
              <a:buNone/>
            </a:pPr>
            <a:r>
              <a:rPr lang="en-US" sz="2000" b="1" kern="100" dirty="0">
                <a:highlight>
                  <a:srgbClr val="D3D3D3"/>
                </a:highlight>
                <a:latin typeface="+mj-lt"/>
                <a:ea typeface="Aptos" panose="020B0004020202020204" pitchFamily="34" charset="0"/>
                <a:cs typeface="Times New Roman" panose="02020603050405020304" pitchFamily="18" charset="0"/>
              </a:rPr>
              <a:t>SOURCES</a:t>
            </a:r>
            <a:r>
              <a:rPr lang="en-US" sz="1800" b="1" kern="100" dirty="0">
                <a:effectLst/>
                <a:highlight>
                  <a:srgbClr val="D3D3D3"/>
                </a:highlight>
                <a:latin typeface="+mj-lt"/>
                <a:ea typeface="Aptos" panose="020B0004020202020204" pitchFamily="34" charset="0"/>
                <a:cs typeface="Times New Roman" panose="02020603050405020304" pitchFamily="18" charset="0"/>
              </a:rPr>
              <a:t>:</a:t>
            </a:r>
            <a:r>
              <a:rPr lang="en-US" sz="1800" kern="100" dirty="0">
                <a:effectLst/>
                <a:latin typeface="+mj-lt"/>
                <a:ea typeface="Aptos" panose="020B0004020202020204" pitchFamily="34" charset="0"/>
                <a:cs typeface="Times New Roman" panose="02020603050405020304" pitchFamily="18" charset="0"/>
              </a:rPr>
              <a:t> </a:t>
            </a:r>
            <a:r>
              <a:rPr lang="it-IT" sz="1800" kern="100" dirty="0">
                <a:effectLst/>
                <a:latin typeface="+mj-lt"/>
                <a:ea typeface="Aptos" panose="020B0004020202020204" pitchFamily="34" charset="0"/>
                <a:cs typeface="Times New Roman" panose="02020603050405020304" pitchFamily="18" charset="0"/>
              </a:rPr>
              <a:t> </a:t>
            </a:r>
            <a:endParaRPr lang="en-US" sz="1800"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it-IT" sz="1600" kern="100" dirty="0">
                <a:effectLst/>
                <a:latin typeface="+mj-lt"/>
                <a:ea typeface="Aptos" panose="020B0004020202020204" pitchFamily="34" charset="0"/>
                <a:cs typeface="Times New Roman" panose="02020603050405020304" pitchFamily="18" charset="0"/>
              </a:rPr>
              <a:t>Agenzia GAMMA 08 Dic. 2024</a:t>
            </a:r>
            <a:r>
              <a:rPr lang="it-IT" sz="1600" u="sng" kern="100" dirty="0">
                <a:solidFill>
                  <a:srgbClr val="467886"/>
                </a:solidFill>
                <a:effectLst/>
                <a:latin typeface="+mj-lt"/>
                <a:ea typeface="Aptos" panose="020B0004020202020204" pitchFamily="34" charset="0"/>
                <a:cs typeface="Times New Roman" panose="02020603050405020304" pitchFamily="18" charset="0"/>
                <a:hlinkClick r:id="rId2" tooltip="View all posts in: “Normative”"/>
              </a:rPr>
              <a:t> Normative</a:t>
            </a:r>
            <a:r>
              <a:rPr lang="it-IT" sz="1600" kern="100" dirty="0">
                <a:effectLst/>
                <a:latin typeface="+mj-lt"/>
                <a:ea typeface="Aptos" panose="020B0004020202020204" pitchFamily="34" charset="0"/>
                <a:cs typeface="Times New Roman" panose="02020603050405020304" pitchFamily="18" charset="0"/>
              </a:rPr>
              <a:t> </a:t>
            </a:r>
            <a:endParaRPr lang="en-US" sz="1600" kern="100" dirty="0">
              <a:effectLst/>
              <a:latin typeface="+mj-lt"/>
              <a:ea typeface="Aptos" panose="020B0004020202020204" pitchFamily="34" charset="0"/>
              <a:cs typeface="Times New Roman" panose="02020603050405020304" pitchFamily="18" charset="0"/>
            </a:endParaRPr>
          </a:p>
          <a:p>
            <a:pPr marL="0" marR="0" indent="0">
              <a:lnSpc>
                <a:spcPct val="107000"/>
              </a:lnSpc>
              <a:spcAft>
                <a:spcPts val="800"/>
              </a:spcAft>
              <a:buNone/>
            </a:pPr>
            <a:r>
              <a:rPr lang="it-IT" sz="1600" u="sng" kern="100" dirty="0">
                <a:solidFill>
                  <a:srgbClr val="467886"/>
                </a:solidFill>
                <a:effectLst/>
                <a:latin typeface="+mj-lt"/>
                <a:ea typeface="Aptos" panose="020B0004020202020204" pitchFamily="34" charset="0"/>
                <a:cs typeface="Times New Roman" panose="02020603050405020304" pitchFamily="18" charset="0"/>
                <a:hlinkClick r:id="rId3"/>
              </a:rPr>
              <a:t>https://www.agenziagammariccione.it/nuovo-codice-della-strada-2024-sintesi-delle-modifiche-in-vigore-dal-14-dicembre/</a:t>
            </a:r>
            <a:endParaRPr lang="it-IT" sz="1600" u="sng" kern="100" dirty="0">
              <a:solidFill>
                <a:srgbClr val="467886"/>
              </a:solidFill>
              <a:effectLst/>
              <a:latin typeface="+mj-lt"/>
              <a:ea typeface="Aptos" panose="020B000402020202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it-IT" sz="1600" kern="100" dirty="0">
                <a:effectLst/>
                <a:latin typeface="+mj-lt"/>
                <a:ea typeface="Aptos" panose="020B0004020202020204" pitchFamily="34" charset="0"/>
                <a:cs typeface="Times New Roman" panose="02020603050405020304" pitchFamily="18" charset="0"/>
              </a:rPr>
              <a:t>I FOCUS DEL SOLE 24 ORE 13.12.2024 “Nuovo Codice della Stada. Le modifiche subito in vigore”. Inserto al giornale.</a:t>
            </a:r>
          </a:p>
          <a:p>
            <a:pPr marL="112712" marR="0" indent="-285750">
              <a:lnSpc>
                <a:spcPct val="107000"/>
              </a:lnSpc>
              <a:spcAft>
                <a:spcPts val="800"/>
              </a:spcAft>
              <a:buFont typeface="Arial" panose="020B0604020202020204" pitchFamily="34" charset="0"/>
              <a:buChar char="•"/>
            </a:pPr>
            <a:r>
              <a:rPr lang="en-US" sz="1600" b="0" kern="100" dirty="0">
                <a:effectLst/>
                <a:latin typeface="+mj-lt"/>
                <a:ea typeface="Aptos" panose="020B0004020202020204" pitchFamily="34" charset="0"/>
                <a:cs typeface="Times New Roman" panose="02020603050405020304" pitchFamily="18" charset="0"/>
              </a:rPr>
              <a:t>The new Italian Road Code, introduced by Law No. 177 of 25 November 2024, came into force on </a:t>
            </a:r>
            <a:r>
              <a:rPr lang="en-US" sz="1600" b="0" u="sng" kern="100" dirty="0">
                <a:effectLst/>
                <a:latin typeface="+mj-lt"/>
                <a:ea typeface="Aptos" panose="020B0004020202020204" pitchFamily="34" charset="0"/>
                <a:cs typeface="Times New Roman" panose="02020603050405020304" pitchFamily="18" charset="0"/>
              </a:rPr>
              <a:t>14 December 2024</a:t>
            </a:r>
            <a:r>
              <a:rPr lang="en-US" sz="1600" b="0" kern="100" dirty="0">
                <a:effectLst/>
                <a:latin typeface="+mj-lt"/>
                <a:ea typeface="Aptos" panose="020B0004020202020204" pitchFamily="34" charset="0"/>
                <a:cs typeface="Times New Roman" panose="02020603050405020304" pitchFamily="18" charset="0"/>
              </a:rPr>
              <a:t>, although some specific aspects will be further defined by future implementing ministerial decrees.</a:t>
            </a:r>
          </a:p>
          <a:p>
            <a:pPr marL="174625" marR="0" indent="-349250">
              <a:lnSpc>
                <a:spcPct val="107000"/>
              </a:lnSpc>
              <a:spcAft>
                <a:spcPts val="800"/>
              </a:spcAft>
              <a:buFont typeface="Arial" panose="020B0604020202020204" pitchFamily="34" charset="0"/>
              <a:buChar char="•"/>
            </a:pPr>
            <a:r>
              <a:rPr lang="en-US" sz="1600" b="0" kern="100" dirty="0">
                <a:effectLst/>
                <a:latin typeface="+mj-lt"/>
                <a:ea typeface="Aptos" panose="020B0004020202020204" pitchFamily="34" charset="0"/>
                <a:cs typeface="Times New Roman" panose="02020603050405020304" pitchFamily="18" charset="0"/>
              </a:rPr>
              <a:t>This means that NOT all changes will come into force starting 14 December as, for full operation, they require the indispensable implementing decrees of the Ministry of Infrastructure and Transport and the other competent ministries.</a:t>
            </a:r>
          </a:p>
          <a:p>
            <a:pPr marL="342900" marR="0" lvl="0" indent="-342900">
              <a:lnSpc>
                <a:spcPct val="107000"/>
              </a:lnSpc>
              <a:spcAft>
                <a:spcPts val="800"/>
              </a:spcAft>
              <a:buAutoNum type="arabicPeriod" startAt="2"/>
            </a:pPr>
            <a:endParaRPr lang="it-IT" sz="18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3" name="TextBox 2">
            <a:extLst>
              <a:ext uri="{FF2B5EF4-FFF2-40B4-BE49-F238E27FC236}">
                <a16:creationId xmlns:a16="http://schemas.microsoft.com/office/drawing/2014/main" id="{A85725E9-CFAD-5E67-6B80-155B45AF335A}"/>
              </a:ext>
            </a:extLst>
          </p:cNvPr>
          <p:cNvSpPr txBox="1"/>
          <p:nvPr/>
        </p:nvSpPr>
        <p:spPr>
          <a:xfrm>
            <a:off x="0" y="0"/>
            <a:ext cx="9144000" cy="461665"/>
          </a:xfrm>
          <a:prstGeom prst="rect">
            <a:avLst/>
          </a:prstGeom>
          <a:noFill/>
        </p:spPr>
        <p:txBody>
          <a:bodyPr wrap="square" rtlCol="0">
            <a:spAutoFit/>
          </a:bodyPr>
          <a:lstStyle/>
          <a:p>
            <a:pPr algn="r"/>
            <a:r>
              <a:rPr lang="en-US" sz="2400" b="1" dirty="0"/>
              <a:t>Italian Rode Code Updates</a:t>
            </a:r>
          </a:p>
        </p:txBody>
      </p:sp>
    </p:spTree>
    <p:extLst>
      <p:ext uri="{BB962C8B-B14F-4D97-AF65-F5344CB8AC3E}">
        <p14:creationId xmlns:p14="http://schemas.microsoft.com/office/powerpoint/2010/main" val="310068825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795F-D44F-8D9E-CA57-1736A19D8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47AF2-861F-D16F-1926-F2F0F852C3E6}"/>
              </a:ext>
            </a:extLst>
          </p:cNvPr>
          <p:cNvSpPr>
            <a:spLocks noGrp="1"/>
          </p:cNvSpPr>
          <p:nvPr>
            <p:ph type="title" idx="4294967295"/>
          </p:nvPr>
        </p:nvSpPr>
        <p:spPr>
          <a:xfrm>
            <a:off x="0" y="0"/>
            <a:ext cx="9144000" cy="748122"/>
          </a:xfrm>
        </p:spPr>
        <p:txBody>
          <a:bodyPr anchor="ctr">
            <a:noAutofit/>
          </a:bodyPr>
          <a:lstStyle/>
          <a:p>
            <a:pPr algn="r"/>
            <a:r>
              <a:rPr lang="en-US" sz="2400" dirty="0">
                <a:solidFill>
                  <a:schemeClr val="tx1"/>
                </a:solidFill>
              </a:rPr>
              <a:t>Driving Under the Influence of Alcohol (Art.186)</a:t>
            </a:r>
            <a:br>
              <a:rPr lang="en-US" sz="2400" dirty="0">
                <a:solidFill>
                  <a:schemeClr val="tx1"/>
                </a:solidFill>
              </a:rPr>
            </a:br>
            <a:endParaRPr lang="en-US" sz="2400" dirty="0">
              <a:solidFill>
                <a:schemeClr val="tx1"/>
              </a:solidFill>
            </a:endParaRPr>
          </a:p>
        </p:txBody>
      </p:sp>
      <p:sp>
        <p:nvSpPr>
          <p:cNvPr id="6" name="Content Placeholder 5">
            <a:extLst>
              <a:ext uri="{FF2B5EF4-FFF2-40B4-BE49-F238E27FC236}">
                <a16:creationId xmlns:a16="http://schemas.microsoft.com/office/drawing/2014/main" id="{4B8A0796-3BDD-7FFB-B6E5-BE9D5C311CFE}"/>
              </a:ext>
            </a:extLst>
          </p:cNvPr>
          <p:cNvSpPr>
            <a:spLocks noGrp="1"/>
          </p:cNvSpPr>
          <p:nvPr>
            <p:ph idx="1"/>
          </p:nvPr>
        </p:nvSpPr>
        <p:spPr>
          <a:xfrm>
            <a:off x="62144" y="432026"/>
            <a:ext cx="9144000" cy="1192587"/>
          </a:xfrm>
        </p:spPr>
        <p:txBody>
          <a:bodyPr>
            <a:noAutofit/>
          </a:bodyPr>
          <a:lstStyle/>
          <a:p>
            <a:pPr marL="0" marR="0" indent="0">
              <a:lnSpc>
                <a:spcPct val="100000"/>
              </a:lnSpc>
              <a:spcBef>
                <a:spcPts val="0"/>
              </a:spcBef>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Those found driving with a blood alcohol level of more than 0.8 grams per liter (US BAC .08) will only be able to drive with a blood alcohol level of 0 for at least two years.</a:t>
            </a:r>
          </a:p>
          <a:p>
            <a:pPr marL="0" marR="0" indent="0">
              <a:lnSpc>
                <a:spcPct val="107000"/>
              </a:lnSpc>
              <a:spcAft>
                <a:spcPts val="800"/>
              </a:spcAft>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The prefect can also impose the obligation to drive a car with an Ignition Interlock Device installed (breathalyzer installed on the car that prevents vehicle from starting if blood alcohol level exceeds 0 grams)</a:t>
            </a:r>
          </a:p>
        </p:txBody>
      </p:sp>
      <p:graphicFrame>
        <p:nvGraphicFramePr>
          <p:cNvPr id="3" name="Content Placeholder 7">
            <a:extLst>
              <a:ext uri="{FF2B5EF4-FFF2-40B4-BE49-F238E27FC236}">
                <a16:creationId xmlns:a16="http://schemas.microsoft.com/office/drawing/2014/main" id="{9930BBB0-43A3-E8EB-C55F-F4FC0A15F80A}"/>
              </a:ext>
            </a:extLst>
          </p:cNvPr>
          <p:cNvGraphicFramePr>
            <a:graphicFrameLocks/>
          </p:cNvGraphicFramePr>
          <p:nvPr>
            <p:extLst>
              <p:ext uri="{D42A27DB-BD31-4B8C-83A1-F6EECF244321}">
                <p14:modId xmlns:p14="http://schemas.microsoft.com/office/powerpoint/2010/main" val="322753298"/>
              </p:ext>
            </p:extLst>
          </p:nvPr>
        </p:nvGraphicFramePr>
        <p:xfrm>
          <a:off x="88777" y="2015242"/>
          <a:ext cx="8953626" cy="4541672"/>
        </p:xfrm>
        <a:graphic>
          <a:graphicData uri="http://schemas.openxmlformats.org/drawingml/2006/table">
            <a:tbl>
              <a:tblPr firstRow="1" firstCol="1" bandRow="1">
                <a:tableStyleId>{5940675A-B579-460E-94D1-54222C63F5DA}</a:tableStyleId>
              </a:tblPr>
              <a:tblGrid>
                <a:gridCol w="2694868">
                  <a:extLst>
                    <a:ext uri="{9D8B030D-6E8A-4147-A177-3AD203B41FA5}">
                      <a16:colId xmlns:a16="http://schemas.microsoft.com/office/drawing/2014/main" val="1850735264"/>
                    </a:ext>
                  </a:extLst>
                </a:gridCol>
                <a:gridCol w="878889">
                  <a:extLst>
                    <a:ext uri="{9D8B030D-6E8A-4147-A177-3AD203B41FA5}">
                      <a16:colId xmlns:a16="http://schemas.microsoft.com/office/drawing/2014/main" val="2588197010"/>
                    </a:ext>
                  </a:extLst>
                </a:gridCol>
                <a:gridCol w="1850499">
                  <a:extLst>
                    <a:ext uri="{9D8B030D-6E8A-4147-A177-3AD203B41FA5}">
                      <a16:colId xmlns:a16="http://schemas.microsoft.com/office/drawing/2014/main" val="3169151665"/>
                    </a:ext>
                  </a:extLst>
                </a:gridCol>
                <a:gridCol w="3529370">
                  <a:extLst>
                    <a:ext uri="{9D8B030D-6E8A-4147-A177-3AD203B41FA5}">
                      <a16:colId xmlns:a16="http://schemas.microsoft.com/office/drawing/2014/main" val="1885426897"/>
                    </a:ext>
                  </a:extLst>
                </a:gridCol>
              </a:tblGrid>
              <a:tr h="805575">
                <a:tc>
                  <a:txBody>
                    <a:bodyPr/>
                    <a:lstStyle/>
                    <a:p>
                      <a:pPr marL="0" marR="0">
                        <a:lnSpc>
                          <a:spcPct val="100000"/>
                        </a:lnSpc>
                        <a:spcAft>
                          <a:spcPts val="0"/>
                        </a:spcAft>
                      </a:pPr>
                      <a:r>
                        <a:rPr lang="it-IT" sz="1600" kern="100" dirty="0">
                          <a:effectLst/>
                        </a:rPr>
                        <a:t>Blood alcohol level between </a:t>
                      </a:r>
                    </a:p>
                    <a:p>
                      <a:pPr marL="0" marR="0">
                        <a:lnSpc>
                          <a:spcPct val="100000"/>
                        </a:lnSpc>
                        <a:spcAft>
                          <a:spcPts val="0"/>
                        </a:spcAft>
                      </a:pPr>
                      <a:r>
                        <a:rPr lang="en-US" sz="1600" kern="100" dirty="0">
                          <a:effectLst/>
                        </a:rPr>
                        <a:t>0,0 g/l and 0,5g/l </a:t>
                      </a:r>
                    </a:p>
                    <a:p>
                      <a:pPr marL="0" marR="0">
                        <a:lnSpc>
                          <a:spcPct val="100000"/>
                        </a:lnSpc>
                        <a:spcAft>
                          <a:spcPts val="0"/>
                        </a:spcAft>
                      </a:pPr>
                      <a:r>
                        <a:rPr lang="en-US" sz="1600" kern="100" dirty="0">
                          <a:effectLst/>
                          <a:highlight>
                            <a:srgbClr val="FFFF00"/>
                          </a:highlight>
                        </a:rPr>
                        <a:t>US BAC .05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effectLst/>
                        </a:rPr>
                        <a:t> </a:t>
                      </a:r>
                      <a:r>
                        <a:rPr lang="en-US" sz="1600" u="sng" kern="100" dirty="0">
                          <a:effectLst/>
                        </a:rPr>
                        <a:t>Administrative procedure:</a:t>
                      </a:r>
                    </a:p>
                    <a:p>
                      <a:pPr marL="0" marR="0">
                        <a:lnSpc>
                          <a:spcPct val="100000"/>
                        </a:lnSpc>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N/A</a:t>
                      </a:r>
                    </a:p>
                  </a:txBody>
                  <a:tcPr marL="67403" marR="67403" marT="0" marB="0"/>
                </a:tc>
                <a:extLst>
                  <a:ext uri="{0D108BD9-81ED-4DB2-BD59-A6C34878D82A}">
                    <a16:rowId xmlns:a16="http://schemas.microsoft.com/office/drawing/2014/main" val="226628901"/>
                  </a:ext>
                </a:extLst>
              </a:tr>
              <a:tr h="805575">
                <a:tc>
                  <a:txBody>
                    <a:bodyPr/>
                    <a:lstStyle/>
                    <a:p>
                      <a:pPr marL="0" marR="0">
                        <a:lnSpc>
                          <a:spcPct val="100000"/>
                        </a:lnSpc>
                        <a:spcAft>
                          <a:spcPts val="0"/>
                        </a:spcAft>
                      </a:pPr>
                      <a:r>
                        <a:rPr lang="it-IT" sz="1600" kern="100" dirty="0">
                          <a:effectLst/>
                        </a:rPr>
                        <a:t>Blood alcohol level between </a:t>
                      </a:r>
                    </a:p>
                    <a:p>
                      <a:pPr marL="0" marR="0">
                        <a:lnSpc>
                          <a:spcPct val="100000"/>
                        </a:lnSpc>
                        <a:spcAft>
                          <a:spcPts val="0"/>
                        </a:spcAft>
                      </a:pPr>
                      <a:r>
                        <a:rPr lang="en-US" sz="1600" kern="100" dirty="0">
                          <a:effectLst/>
                        </a:rPr>
                        <a:t>0,5 g/l and 0,8g/l    </a:t>
                      </a:r>
                    </a:p>
                    <a:p>
                      <a:pPr marL="0" marR="0">
                        <a:lnSpc>
                          <a:spcPct val="100000"/>
                        </a:lnSpc>
                        <a:spcAft>
                          <a:spcPts val="0"/>
                        </a:spcAft>
                      </a:pPr>
                      <a:r>
                        <a:rPr lang="en-US" sz="1600" kern="100" dirty="0">
                          <a:effectLst/>
                          <a:highlight>
                            <a:srgbClr val="FFFF00"/>
                          </a:highlight>
                        </a:rPr>
                        <a:t>US BAC .05 - .08</a:t>
                      </a: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0000"/>
                        </a:lnSpc>
                        <a:spcAft>
                          <a:spcPts val="0"/>
                        </a:spcAft>
                      </a:pPr>
                      <a:r>
                        <a:rPr lang="en-US" sz="1600" kern="100" dirty="0">
                          <a:effectLst/>
                        </a:rPr>
                        <a:t>500€ to 2000 € fee; 3 to 6 months driver’s license suspension</a:t>
                      </a:r>
                    </a:p>
                  </a:txBody>
                  <a:tcPr marL="67403" marR="67403" marT="0" marB="0"/>
                </a:tc>
                <a:extLst>
                  <a:ext uri="{0D108BD9-81ED-4DB2-BD59-A6C34878D82A}">
                    <a16:rowId xmlns:a16="http://schemas.microsoft.com/office/drawing/2014/main" val="3732318521"/>
                  </a:ext>
                </a:extLst>
              </a:tr>
              <a:tr h="903106">
                <a:tc>
                  <a:txBody>
                    <a:bodyPr/>
                    <a:lstStyle/>
                    <a:p>
                      <a:pPr marL="0" marR="0">
                        <a:lnSpc>
                          <a:spcPct val="100000"/>
                        </a:lnSpc>
                        <a:spcAft>
                          <a:spcPts val="0"/>
                        </a:spcAft>
                      </a:pPr>
                      <a:r>
                        <a:rPr lang="it-IT" sz="1600" kern="100" dirty="0">
                          <a:effectLst/>
                        </a:rPr>
                        <a:t>Blood alcohol level between </a:t>
                      </a:r>
                    </a:p>
                    <a:p>
                      <a:pPr marL="0" marR="0">
                        <a:lnSpc>
                          <a:spcPct val="100000"/>
                        </a:lnSpc>
                        <a:spcAft>
                          <a:spcPts val="0"/>
                        </a:spcAft>
                      </a:pPr>
                      <a:r>
                        <a:rPr lang="en-US" sz="1600" kern="100" dirty="0">
                          <a:effectLst/>
                        </a:rPr>
                        <a:t>0.8 g/l and 1.5 g/l </a:t>
                      </a:r>
                    </a:p>
                    <a:p>
                      <a:pPr marL="0" marR="0">
                        <a:lnSpc>
                          <a:spcPct val="100000"/>
                        </a:lnSpc>
                        <a:spcAft>
                          <a:spcPts val="0"/>
                        </a:spcAft>
                      </a:pPr>
                      <a:r>
                        <a:rPr lang="en-US" sz="1600" kern="100" dirty="0">
                          <a:effectLst/>
                        </a:rPr>
                        <a:t> </a:t>
                      </a:r>
                      <a:r>
                        <a:rPr lang="en-US" sz="1600" kern="100" dirty="0">
                          <a:effectLst/>
                          <a:highlight>
                            <a:srgbClr val="FFFF00"/>
                          </a:highlight>
                        </a:rPr>
                        <a:t>US BAC .08 - .15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it-IT" sz="1600" kern="100" dirty="0">
                          <a:effectLst/>
                        </a:rPr>
                        <a:t>Code 68 on driver’s license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2 yrs with 0.0 g/l blood alcohol level while driving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0000"/>
                        </a:lnSpc>
                        <a:spcAft>
                          <a:spcPts val="0"/>
                        </a:spcAft>
                      </a:pPr>
                      <a:r>
                        <a:rPr lang="en-US" sz="1600" kern="100" dirty="0">
                          <a:effectLst/>
                        </a:rPr>
                        <a:t>800€ to 3.200 € fee; 6 months to 1 year driver’s license suspension</a:t>
                      </a:r>
                    </a:p>
                    <a:p>
                      <a:pPr marL="0" marR="0">
                        <a:lnSpc>
                          <a:spcPct val="100000"/>
                        </a:lnSpc>
                        <a:spcAft>
                          <a:spcPts val="0"/>
                        </a:spcAft>
                      </a:pPr>
                      <a:r>
                        <a:rPr lang="en-US" sz="1600" u="sng" kern="100" dirty="0">
                          <a:solidFill>
                            <a:srgbClr val="FF0000"/>
                          </a:solidFill>
                          <a:effectLst/>
                        </a:rPr>
                        <a:t>Penal procedure:  </a:t>
                      </a:r>
                      <a:r>
                        <a:rPr lang="en-US" sz="1600" kern="100" dirty="0">
                          <a:effectLst/>
                        </a:rPr>
                        <a:t>up to 6 months detention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extLst>
                  <a:ext uri="{0D108BD9-81ED-4DB2-BD59-A6C34878D82A}">
                    <a16:rowId xmlns:a16="http://schemas.microsoft.com/office/drawing/2014/main" val="2569570713"/>
                  </a:ext>
                </a:extLst>
              </a:tr>
              <a:tr h="1897948">
                <a:tc>
                  <a:txBody>
                    <a:bodyPr/>
                    <a:lstStyle/>
                    <a:p>
                      <a:pPr marL="0" marR="0">
                        <a:lnSpc>
                          <a:spcPct val="100000"/>
                        </a:lnSpc>
                        <a:spcAft>
                          <a:spcPts val="0"/>
                        </a:spcAft>
                      </a:pPr>
                      <a:r>
                        <a:rPr lang="it-IT" sz="1600" kern="100" dirty="0">
                          <a:effectLst/>
                        </a:rPr>
                        <a:t>Blood alcohol level over </a:t>
                      </a:r>
                    </a:p>
                    <a:p>
                      <a:pPr marL="0" marR="0">
                        <a:lnSpc>
                          <a:spcPct val="100000"/>
                        </a:lnSpc>
                        <a:spcAft>
                          <a:spcPts val="0"/>
                        </a:spcAft>
                      </a:pPr>
                      <a:r>
                        <a:rPr lang="it-IT" sz="1600" kern="100" dirty="0">
                          <a:effectLst/>
                        </a:rPr>
                        <a:t>1.5 g/l                               </a:t>
                      </a:r>
                    </a:p>
                    <a:p>
                      <a:pPr marL="0" marR="0">
                        <a:lnSpc>
                          <a:spcPct val="100000"/>
                        </a:lnSpc>
                        <a:spcAft>
                          <a:spcPts val="0"/>
                        </a:spcAft>
                      </a:pPr>
                      <a:r>
                        <a:rPr lang="en-US" sz="1600" kern="100" dirty="0">
                          <a:effectLst/>
                          <a:highlight>
                            <a:srgbClr val="FFFF00"/>
                          </a:highlight>
                        </a:rPr>
                        <a:t>US BAC .05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it-IT" sz="1600" kern="100" dirty="0">
                          <a:effectLst/>
                        </a:rPr>
                        <a:t>Code 69 on driver’s license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7000"/>
                        </a:lnSpc>
                        <a:spcAft>
                          <a:spcPts val="800"/>
                        </a:spcAft>
                      </a:pPr>
                      <a:r>
                        <a:rPr lang="en-US" sz="1600" kern="100" dirty="0">
                          <a:effectLst/>
                        </a:rPr>
                        <a:t>3 yrs with 0.0 g/l blood alcohol level while driving permitted only with Alcolock Ignition Interlock Device installed in the car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tc>
                  <a:txBody>
                    <a:bodyPr/>
                    <a:lstStyle/>
                    <a:p>
                      <a:pPr marL="0" marR="0">
                        <a:lnSpc>
                          <a:spcPct val="100000"/>
                        </a:lnSpc>
                        <a:spcAft>
                          <a:spcPts val="0"/>
                        </a:spcAft>
                      </a:pPr>
                      <a:r>
                        <a:rPr lang="en-US" sz="1600" kern="100" dirty="0">
                          <a:effectLst/>
                        </a:rPr>
                        <a:t>1500€ to 6000 € fee; 1 to 2 years driver’s license suspension</a:t>
                      </a:r>
                    </a:p>
                    <a:p>
                      <a:pPr marL="0" marR="0">
                        <a:lnSpc>
                          <a:spcPct val="100000"/>
                        </a:lnSpc>
                        <a:spcAft>
                          <a:spcPts val="0"/>
                        </a:spcAft>
                      </a:pPr>
                      <a:r>
                        <a:rPr lang="en-US" sz="1600" kern="100" dirty="0">
                          <a:effectLst/>
                        </a:rPr>
                        <a:t>Administrative seizure of the vehicle on spot; Vehicle’s confiscation (at end of penal proceeding)</a:t>
                      </a:r>
                    </a:p>
                    <a:p>
                      <a:pPr marL="0" marR="0">
                        <a:lnSpc>
                          <a:spcPct val="100000"/>
                        </a:lnSpc>
                        <a:spcAft>
                          <a:spcPts val="0"/>
                        </a:spcAft>
                      </a:pPr>
                      <a:r>
                        <a:rPr lang="en-US" sz="1600" u="sng" kern="100" dirty="0">
                          <a:solidFill>
                            <a:srgbClr val="FF0000"/>
                          </a:solidFill>
                          <a:effectLst/>
                        </a:rPr>
                        <a:t>Penal procedure:  </a:t>
                      </a:r>
                      <a:r>
                        <a:rPr lang="en-US" sz="1600" kern="100" dirty="0">
                          <a:effectLst/>
                        </a:rPr>
                        <a:t>6 months to 1 year detention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403" marR="67403" marT="0" marB="0"/>
                </a:tc>
                <a:extLst>
                  <a:ext uri="{0D108BD9-81ED-4DB2-BD59-A6C34878D82A}">
                    <a16:rowId xmlns:a16="http://schemas.microsoft.com/office/drawing/2014/main" val="2024482264"/>
                  </a:ext>
                </a:extLst>
              </a:tr>
            </a:tbl>
          </a:graphicData>
        </a:graphic>
      </p:graphicFrame>
    </p:spTree>
    <p:extLst>
      <p:ext uri="{BB962C8B-B14F-4D97-AF65-F5344CB8AC3E}">
        <p14:creationId xmlns:p14="http://schemas.microsoft.com/office/powerpoint/2010/main" val="386556586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C5F67-EB5E-D139-7AB2-4EF1DC004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8663C-6D25-A9B2-AE35-7E3E19509E72}"/>
              </a:ext>
            </a:extLst>
          </p:cNvPr>
          <p:cNvSpPr>
            <a:spLocks noGrp="1"/>
          </p:cNvSpPr>
          <p:nvPr>
            <p:ph type="title" idx="4294967295"/>
          </p:nvPr>
        </p:nvSpPr>
        <p:spPr>
          <a:xfrm>
            <a:off x="0" y="0"/>
            <a:ext cx="9144000" cy="399495"/>
          </a:xfrm>
        </p:spPr>
        <p:txBody>
          <a:bodyPr anchor="ctr">
            <a:noAutofit/>
          </a:bodyPr>
          <a:lstStyle/>
          <a:p>
            <a:pPr algn="r"/>
            <a:r>
              <a:rPr lang="en-US" sz="2400" dirty="0">
                <a:solidFill>
                  <a:schemeClr val="tx1"/>
                </a:solidFill>
              </a:rPr>
              <a:t>New Italian Road Code 2024</a:t>
            </a:r>
          </a:p>
        </p:txBody>
      </p:sp>
      <p:sp>
        <p:nvSpPr>
          <p:cNvPr id="6" name="Content Placeholder 5">
            <a:extLst>
              <a:ext uri="{FF2B5EF4-FFF2-40B4-BE49-F238E27FC236}">
                <a16:creationId xmlns:a16="http://schemas.microsoft.com/office/drawing/2014/main" id="{F5E0878E-E7D5-3D54-AA3B-DF3F9BD9A0F1}"/>
              </a:ext>
            </a:extLst>
          </p:cNvPr>
          <p:cNvSpPr>
            <a:spLocks noGrp="1"/>
          </p:cNvSpPr>
          <p:nvPr>
            <p:ph idx="1"/>
          </p:nvPr>
        </p:nvSpPr>
        <p:spPr>
          <a:xfrm>
            <a:off x="101586" y="839193"/>
            <a:ext cx="8940827" cy="5222920"/>
          </a:xfrm>
        </p:spPr>
        <p:txBody>
          <a:bodyPr>
            <a:normAutofit/>
          </a:bodyPr>
          <a:lstStyle/>
          <a:p>
            <a:pPr marL="0" indent="0">
              <a:buNone/>
            </a:pPr>
            <a:r>
              <a:rPr lang="en-US" sz="2000" b="1" kern="100" dirty="0">
                <a:highlight>
                  <a:srgbClr val="D3D3D3"/>
                </a:highlight>
                <a:latin typeface="+mn-lt"/>
                <a:cs typeface="Times New Roman" panose="02020603050405020304" pitchFamily="18" charset="0"/>
              </a:rPr>
              <a:t>Driving under the Influence of Drugs (Art. 187)</a:t>
            </a:r>
          </a:p>
          <a:p>
            <a:pPr marL="112712" marR="0" indent="-285750">
              <a:lnSpc>
                <a:spcPct val="107000"/>
              </a:lnSpc>
              <a:spcBef>
                <a:spcPts val="0"/>
              </a:spcBef>
              <a:spcAft>
                <a:spcPts val="800"/>
              </a:spcAft>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It is not necessary to demonstrate the state of psychophysical alteration while driving, a positive test is sufficient.</a:t>
            </a:r>
          </a:p>
          <a:p>
            <a:pPr marL="112712" marR="0" indent="-285750">
              <a:lnSpc>
                <a:spcPct val="107000"/>
              </a:lnSpc>
              <a:spcBef>
                <a:spcPts val="0"/>
              </a:spcBef>
              <a:spcAft>
                <a:spcPts val="800"/>
              </a:spcAft>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In the event that the driver tests positive, the license will be revoked, and, in any case, the holder will not be able to obtain a new license before three years from the date of revocation.</a:t>
            </a:r>
          </a:p>
          <a:p>
            <a:pPr marL="112712" marR="0" indent="-285750">
              <a:lnSpc>
                <a:spcPct val="107000"/>
              </a:lnSpc>
              <a:spcBef>
                <a:spcPts val="0"/>
              </a:spcBef>
              <a:spcAft>
                <a:spcPts val="800"/>
              </a:spcAft>
              <a:buFont typeface="Arial" panose="020B0604020202020204" pitchFamily="34" charset="0"/>
              <a:buChar char="•"/>
            </a:pPr>
            <a:r>
              <a:rPr lang="en-US" sz="1600" b="0" kern="100" dirty="0">
                <a:latin typeface="+mn-lt"/>
                <a:cs typeface="Times New Roman" panose="02020603050405020304" pitchFamily="18" charset="0"/>
              </a:rPr>
              <a:t>Withdrawal of driving license in case of drink-driving is always envisaged when the driver, with alcohol level superior to 1,5 g/l (US BAC .15) or under drug influence, has caused a car accident.</a:t>
            </a:r>
            <a:br>
              <a:rPr lang="en-US" sz="1800" b="0" kern="100" dirty="0">
                <a:latin typeface="+mn-lt"/>
                <a:cs typeface="Times New Roman" panose="02020603050405020304" pitchFamily="18" charset="0"/>
              </a:rPr>
            </a:br>
            <a:endParaRPr lang="en-US" sz="1800" b="0" kern="100" dirty="0">
              <a:latin typeface="+mn-lt"/>
              <a:cs typeface="Times New Roman" panose="02020603050405020304" pitchFamily="18" charset="0"/>
            </a:endParaRPr>
          </a:p>
          <a:p>
            <a:pPr marL="0" indent="0">
              <a:buNone/>
            </a:pPr>
            <a:endParaRPr lang="en-US" sz="1800" b="1" kern="100" dirty="0">
              <a:highlight>
                <a:srgbClr val="D3D3D3"/>
              </a:highlight>
              <a:latin typeface="+mn-lt"/>
              <a:cs typeface="Times New Roman" panose="02020603050405020304" pitchFamily="18" charset="0"/>
            </a:endParaRPr>
          </a:p>
          <a:p>
            <a:pPr marL="0" indent="0">
              <a:buNone/>
            </a:pPr>
            <a:endParaRPr lang="en-US" dirty="0"/>
          </a:p>
        </p:txBody>
      </p:sp>
      <p:sp>
        <p:nvSpPr>
          <p:cNvPr id="3" name="Content Placeholder 5">
            <a:extLst>
              <a:ext uri="{FF2B5EF4-FFF2-40B4-BE49-F238E27FC236}">
                <a16:creationId xmlns:a16="http://schemas.microsoft.com/office/drawing/2014/main" id="{D47F4865-C1C1-EC09-0CEB-E83AF58DFD53}"/>
              </a:ext>
            </a:extLst>
          </p:cNvPr>
          <p:cNvSpPr txBox="1">
            <a:spLocks/>
          </p:cNvSpPr>
          <p:nvPr/>
        </p:nvSpPr>
        <p:spPr>
          <a:xfrm>
            <a:off x="101585" y="3356325"/>
            <a:ext cx="8940827" cy="2831411"/>
          </a:xfrm>
          <a:prstGeom prst="rect">
            <a:avLst/>
          </a:prstGeom>
          <a:ln w="3175">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kern="100" dirty="0">
                <a:highlight>
                  <a:srgbClr val="D3D3D3"/>
                </a:highlight>
                <a:latin typeface="Aptos" panose="020B0004020202020204" pitchFamily="34" charset="0"/>
                <a:cs typeface="Times New Roman" panose="02020603050405020304" pitchFamily="18" charset="0"/>
              </a:rPr>
              <a:t>Use of cell phone while driving (Art.173)</a:t>
            </a:r>
          </a:p>
          <a:p>
            <a:pPr marL="0">
              <a:lnSpc>
                <a:spcPct val="107000"/>
              </a:lnSpc>
              <a:spcBef>
                <a:spcPts val="0"/>
              </a:spcBef>
              <a:spcAft>
                <a:spcPts val="800"/>
              </a:spcAft>
            </a:pPr>
            <a:r>
              <a:rPr lang="en-US" sz="1600" b="1" kern="100" dirty="0">
                <a:latin typeface="+mj-lt"/>
                <a:ea typeface="Aptos" panose="020B0004020202020204" pitchFamily="34" charset="0"/>
                <a:cs typeface="Times New Roman" panose="02020603050405020304" pitchFamily="18" charset="0"/>
              </a:rPr>
              <a:t>Fine</a:t>
            </a:r>
            <a:r>
              <a:rPr lang="en-US" sz="1600" kern="100" dirty="0">
                <a:latin typeface="+mj-lt"/>
                <a:ea typeface="Aptos" panose="020B0004020202020204" pitchFamily="34" charset="0"/>
                <a:cs typeface="Times New Roman" panose="02020603050405020304" pitchFamily="18" charset="0"/>
              </a:rPr>
              <a:t>: from 250 to 1000 euros</a:t>
            </a:r>
          </a:p>
          <a:p>
            <a:pPr marL="0">
              <a:lnSpc>
                <a:spcPct val="107000"/>
              </a:lnSpc>
              <a:spcBef>
                <a:spcPts val="0"/>
              </a:spcBef>
              <a:spcAft>
                <a:spcPts val="800"/>
              </a:spcAft>
            </a:pPr>
            <a:r>
              <a:rPr lang="en-US" sz="1600" b="1" kern="100" dirty="0">
                <a:latin typeface="+mj-lt"/>
                <a:ea typeface="Aptos" panose="020B0004020202020204" pitchFamily="34" charset="0"/>
                <a:cs typeface="Times New Roman" panose="02020603050405020304" pitchFamily="18" charset="0"/>
              </a:rPr>
              <a:t>License suspension</a:t>
            </a:r>
            <a:r>
              <a:rPr lang="en-US" sz="1600" kern="100" dirty="0">
                <a:latin typeface="+mj-lt"/>
                <a:ea typeface="Aptos" panose="020B0004020202020204" pitchFamily="34" charset="0"/>
                <a:cs typeface="Times New Roman" panose="02020603050405020304" pitchFamily="18" charset="0"/>
              </a:rPr>
              <a:t>: The use of mobile phones while driving is included among the serious violations that provide for the </a:t>
            </a:r>
            <a:r>
              <a:rPr lang="en-US" sz="1600" b="1" kern="100" dirty="0">
                <a:latin typeface="+mj-lt"/>
                <a:ea typeface="Aptos" panose="020B0004020202020204" pitchFamily="34" charset="0"/>
                <a:cs typeface="Times New Roman" panose="02020603050405020304" pitchFamily="18" charset="0"/>
              </a:rPr>
              <a:t>automatic short suspension</a:t>
            </a:r>
            <a:r>
              <a:rPr lang="en-US" sz="1600" kern="100" dirty="0">
                <a:latin typeface="+mj-lt"/>
                <a:ea typeface="Aptos" panose="020B0004020202020204" pitchFamily="34" charset="0"/>
                <a:cs typeface="Times New Roman" panose="02020603050405020304" pitchFamily="18" charset="0"/>
              </a:rPr>
              <a:t> (i.e. without the intervention of the prefect) of the license </a:t>
            </a:r>
            <a:r>
              <a:rPr lang="en-US" sz="1600" b="1" kern="100" dirty="0">
                <a:latin typeface="+mj-lt"/>
                <a:ea typeface="Aptos" panose="020B0004020202020204" pitchFamily="34" charset="0"/>
                <a:cs typeface="Times New Roman" panose="02020603050405020304" pitchFamily="18" charset="0"/>
              </a:rPr>
              <a:t>at the first violation</a:t>
            </a:r>
            <a:r>
              <a:rPr lang="en-US" sz="1600" kern="100" dirty="0">
                <a:latin typeface="+mj-lt"/>
                <a:ea typeface="Aptos" panose="020B0004020202020204" pitchFamily="34" charset="0"/>
                <a:cs typeface="Times New Roman" panose="02020603050405020304" pitchFamily="18" charset="0"/>
              </a:rPr>
              <a:t> for drivers with less than 20 points on the license based on the following:</a:t>
            </a:r>
          </a:p>
          <a:p>
            <a:pPr marL="0" indent="0">
              <a:lnSpc>
                <a:spcPct val="107000"/>
              </a:lnSpc>
              <a:spcBef>
                <a:spcPts val="0"/>
              </a:spcBef>
              <a:spcAft>
                <a:spcPts val="800"/>
              </a:spcAft>
              <a:buFont typeface="Arial" panose="020B0604020202020204" pitchFamily="34" charset="0"/>
              <a:buNone/>
            </a:pPr>
            <a:r>
              <a:rPr lang="en-US" sz="1600" kern="100" dirty="0">
                <a:latin typeface="+mj-lt"/>
                <a:ea typeface="Aptos" panose="020B0004020202020204" pitchFamily="34" charset="0"/>
                <a:cs typeface="Times New Roman" panose="02020603050405020304" pitchFamily="18" charset="0"/>
              </a:rPr>
              <a:t>– </a:t>
            </a:r>
            <a:r>
              <a:rPr lang="en-US" sz="1600" b="1" kern="100" dirty="0">
                <a:latin typeface="+mj-lt"/>
                <a:ea typeface="Aptos" panose="020B0004020202020204" pitchFamily="34" charset="0"/>
                <a:cs typeface="Times New Roman" panose="02020603050405020304" pitchFamily="18" charset="0"/>
              </a:rPr>
              <a:t>7 days</a:t>
            </a:r>
            <a:r>
              <a:rPr lang="en-US" sz="1600" kern="100" dirty="0">
                <a:latin typeface="+mj-lt"/>
                <a:ea typeface="Aptos" panose="020B0004020202020204" pitchFamily="34" charset="0"/>
                <a:cs typeface="Times New Roman" panose="02020603050405020304" pitchFamily="18" charset="0"/>
              </a:rPr>
              <a:t> of suspension if you have between 10 and 19 points,</a:t>
            </a:r>
          </a:p>
          <a:p>
            <a:pPr marL="0" indent="0">
              <a:lnSpc>
                <a:spcPct val="107000"/>
              </a:lnSpc>
              <a:spcBef>
                <a:spcPts val="0"/>
              </a:spcBef>
              <a:spcAft>
                <a:spcPts val="800"/>
              </a:spcAft>
              <a:buFont typeface="Arial" panose="020B0604020202020204" pitchFamily="34" charset="0"/>
              <a:buNone/>
            </a:pPr>
            <a:r>
              <a:rPr lang="en-US" sz="1600" kern="100" dirty="0">
                <a:latin typeface="+mj-lt"/>
                <a:ea typeface="Aptos" panose="020B0004020202020204" pitchFamily="34" charset="0"/>
                <a:cs typeface="Times New Roman" panose="02020603050405020304" pitchFamily="18" charset="0"/>
              </a:rPr>
              <a:t>– </a:t>
            </a:r>
            <a:r>
              <a:rPr lang="en-US" sz="1600" b="1" kern="100" dirty="0">
                <a:latin typeface="+mj-lt"/>
                <a:ea typeface="Aptos" panose="020B0004020202020204" pitchFamily="34" charset="0"/>
                <a:cs typeface="Times New Roman" panose="02020603050405020304" pitchFamily="18" charset="0"/>
              </a:rPr>
              <a:t>15 days</a:t>
            </a:r>
            <a:r>
              <a:rPr lang="en-US" sz="1600" kern="100" dirty="0">
                <a:latin typeface="+mj-lt"/>
                <a:ea typeface="Aptos" panose="020B0004020202020204" pitchFamily="34" charset="0"/>
                <a:cs typeface="Times New Roman" panose="02020603050405020304" pitchFamily="18" charset="0"/>
              </a:rPr>
              <a:t> of suspension from one to nine points.</a:t>
            </a:r>
          </a:p>
          <a:p>
            <a:pPr marL="0" indent="0">
              <a:lnSpc>
                <a:spcPct val="107000"/>
              </a:lnSpc>
              <a:spcBef>
                <a:spcPts val="0"/>
              </a:spcBef>
              <a:spcAft>
                <a:spcPts val="800"/>
              </a:spcAft>
              <a:buFont typeface="Arial" panose="020B0604020202020204" pitchFamily="34" charset="0"/>
              <a:buNone/>
            </a:pPr>
            <a:r>
              <a:rPr lang="en-US" sz="1600" kern="100" dirty="0">
                <a:latin typeface="+mj-lt"/>
                <a:ea typeface="Aptos" panose="020B0004020202020204" pitchFamily="34" charset="0"/>
                <a:cs typeface="Times New Roman" panose="02020603050405020304" pitchFamily="18" charset="0"/>
              </a:rPr>
              <a:t>The duration of the suspension </a:t>
            </a:r>
            <a:r>
              <a:rPr lang="en-US" sz="1600" b="1" kern="100" dirty="0">
                <a:latin typeface="+mj-lt"/>
                <a:ea typeface="Aptos" panose="020B0004020202020204" pitchFamily="34" charset="0"/>
                <a:cs typeface="Times New Roman" panose="02020603050405020304" pitchFamily="18" charset="0"/>
              </a:rPr>
              <a:t>will double</a:t>
            </a:r>
            <a:r>
              <a:rPr lang="en-US" sz="1600" kern="100" dirty="0">
                <a:latin typeface="+mj-lt"/>
                <a:ea typeface="Aptos" panose="020B0004020202020204" pitchFamily="34" charset="0"/>
                <a:cs typeface="Times New Roman" panose="02020603050405020304" pitchFamily="18" charset="0"/>
              </a:rPr>
              <a:t> in the event of an </a:t>
            </a:r>
            <a:r>
              <a:rPr lang="en-US" sz="1600" b="1" kern="100" dirty="0">
                <a:latin typeface="+mj-lt"/>
                <a:ea typeface="Aptos" panose="020B0004020202020204" pitchFamily="34" charset="0"/>
                <a:cs typeface="Times New Roman" panose="02020603050405020304" pitchFamily="18" charset="0"/>
              </a:rPr>
              <a:t>accident.</a:t>
            </a:r>
            <a:endParaRPr lang="en-US" dirty="0"/>
          </a:p>
        </p:txBody>
      </p:sp>
    </p:spTree>
    <p:extLst>
      <p:ext uri="{BB962C8B-B14F-4D97-AF65-F5344CB8AC3E}">
        <p14:creationId xmlns:p14="http://schemas.microsoft.com/office/powerpoint/2010/main" val="356332154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52AA-4E54-D9F6-B33C-6AE351BF1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151BA-4934-E5BD-50C6-5C743D9E9EBD}"/>
              </a:ext>
            </a:extLst>
          </p:cNvPr>
          <p:cNvSpPr>
            <a:spLocks noGrp="1"/>
          </p:cNvSpPr>
          <p:nvPr>
            <p:ph type="title" idx="4294967295"/>
          </p:nvPr>
        </p:nvSpPr>
        <p:spPr>
          <a:xfrm>
            <a:off x="0" y="-40341"/>
            <a:ext cx="9144000" cy="868362"/>
          </a:xfrm>
        </p:spPr>
        <p:txBody>
          <a:bodyPr anchor="ctr">
            <a:normAutofit/>
          </a:bodyPr>
          <a:lstStyle/>
          <a:p>
            <a:pPr algn="ctr"/>
            <a:r>
              <a:rPr lang="en-US" dirty="0"/>
              <a:t>New Italian Road Code 2024</a:t>
            </a:r>
          </a:p>
        </p:txBody>
      </p:sp>
      <p:sp>
        <p:nvSpPr>
          <p:cNvPr id="6" name="Content Placeholder 5">
            <a:extLst>
              <a:ext uri="{FF2B5EF4-FFF2-40B4-BE49-F238E27FC236}">
                <a16:creationId xmlns:a16="http://schemas.microsoft.com/office/drawing/2014/main" id="{8458FCB0-81BC-3628-2804-AE156C3FE9D8}"/>
              </a:ext>
            </a:extLst>
          </p:cNvPr>
          <p:cNvSpPr>
            <a:spLocks noGrp="1"/>
          </p:cNvSpPr>
          <p:nvPr>
            <p:ph idx="1"/>
          </p:nvPr>
        </p:nvSpPr>
        <p:spPr>
          <a:xfrm>
            <a:off x="101586" y="497944"/>
            <a:ext cx="8940827" cy="5222920"/>
          </a:xfrm>
        </p:spPr>
        <p:txBody>
          <a:bodyPr>
            <a:normAutofit/>
          </a:bodyPr>
          <a:lstStyle/>
          <a:p>
            <a:pPr marL="0" indent="0">
              <a:buNone/>
            </a:pPr>
            <a:r>
              <a:rPr lang="en-US" sz="1600" b="1" kern="100" dirty="0">
                <a:highlight>
                  <a:srgbClr val="D3D3D3"/>
                </a:highlight>
                <a:latin typeface="+mn-lt"/>
                <a:cs typeface="Times New Roman" panose="02020603050405020304" pitchFamily="18" charset="0"/>
              </a:rPr>
              <a:t>Speed cameras and other devices</a:t>
            </a:r>
          </a:p>
          <a:p>
            <a:pPr marL="0" indent="0">
              <a:spcBef>
                <a:spcPts val="0"/>
              </a:spcBef>
              <a:buNone/>
            </a:pPr>
            <a:endParaRPr lang="en-US" sz="1600" b="1" kern="100" dirty="0">
              <a:highlight>
                <a:srgbClr val="D3D3D3"/>
              </a:highlight>
              <a:latin typeface="+mn-lt"/>
              <a:cs typeface="Times New Roman" panose="02020603050405020304" pitchFamily="18" charset="0"/>
            </a:endParaRPr>
          </a:p>
          <a:p>
            <a:pPr>
              <a:spcBef>
                <a:spcPts val="0"/>
              </a:spcBef>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Speeding in residential and urban areas. In the event of violation of speed limits of more than 10 km/h and no more than 40 km/h within a built-up area at least twice within a year: a fine of 220 euros and suspension of the license from 15 to 30 days.</a:t>
            </a:r>
            <a:endParaRPr lang="en-US" sz="1600" b="0" kern="100" dirty="0">
              <a:latin typeface="+mn-lt"/>
              <a:ea typeface="Aptos" panose="020B0004020202020204" pitchFamily="34" charset="0"/>
              <a:cs typeface="Times New Roman" panose="02020603050405020304" pitchFamily="18" charset="0"/>
            </a:endParaRPr>
          </a:p>
          <a:p>
            <a:pPr>
              <a:spcBef>
                <a:spcPts val="0"/>
              </a:spcBef>
              <a:buFont typeface="Arial" panose="020B0604020202020204" pitchFamily="34" charset="0"/>
              <a:buChar char="•"/>
            </a:pPr>
            <a:endParaRPr lang="en-US" sz="1600" b="0" kern="100" dirty="0">
              <a:latin typeface="+mn-lt"/>
              <a:ea typeface="Aptos" panose="020B0004020202020204" pitchFamily="34" charset="0"/>
              <a:cs typeface="Times New Roman" panose="02020603050405020304" pitchFamily="18" charset="0"/>
            </a:endParaRPr>
          </a:p>
          <a:p>
            <a:pPr marR="0">
              <a:lnSpc>
                <a:spcPct val="107000"/>
              </a:lnSpc>
              <a:spcBef>
                <a:spcPts val="0"/>
              </a:spcBef>
              <a:spcAft>
                <a:spcPts val="800"/>
              </a:spcAft>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Citation for dangerous and concurrent violations:</a:t>
            </a:r>
          </a:p>
          <a:p>
            <a:pPr marL="112712" marR="0" indent="-285750">
              <a:lnSpc>
                <a:spcPct val="107000"/>
              </a:lnSpc>
              <a:spcBef>
                <a:spcPts val="0"/>
              </a:spcBef>
              <a:spcAft>
                <a:spcPts val="800"/>
              </a:spcAft>
              <a:buFont typeface="Arial" panose="020B0604020202020204" pitchFamily="34" charset="0"/>
              <a:buChar char="•"/>
            </a:pPr>
            <a:r>
              <a:rPr lang="en-US" sz="1600" b="0" kern="100" dirty="0">
                <a:effectLst/>
                <a:latin typeface="+mn-lt"/>
                <a:ea typeface="Aptos" panose="020B0004020202020204" pitchFamily="34" charset="0"/>
                <a:cs typeface="Times New Roman" panose="02020603050405020304" pitchFamily="18" charset="0"/>
              </a:rPr>
              <a:t>Dangerous violations, use of cameras allowed. On motorways and main extra-urban roads, the police forces will be able to ascertain some particularly dangerous violations using normal cameras and the related photographic or filmed documentation.</a:t>
            </a:r>
          </a:p>
          <a:p>
            <a:pPr marL="112712" marR="0" indent="-285750">
              <a:lnSpc>
                <a:spcPct val="107000"/>
              </a:lnSpc>
              <a:spcBef>
                <a:spcPts val="0"/>
              </a:spcBef>
              <a:spcAft>
                <a:spcPts val="800"/>
              </a:spcAft>
              <a:buFont typeface="Arial" panose="020B0604020202020204" pitchFamily="34" charset="0"/>
              <a:buChar char="•"/>
            </a:pPr>
            <a:r>
              <a:rPr lang="en-US" sz="1600" b="0" kern="100" dirty="0">
                <a:latin typeface="+mn-lt"/>
                <a:ea typeface="Aptos" panose="020B0004020202020204" pitchFamily="34" charset="0"/>
                <a:cs typeface="Times New Roman" panose="02020603050405020304" pitchFamily="18" charset="0"/>
              </a:rPr>
              <a:t>Automatic detection of multiple violations at the same time. The devices for the automatic detection of violations will be able to ascertain two or even more violations at the same time for example speeding and passing through red light.</a:t>
            </a:r>
          </a:p>
          <a:p>
            <a:pPr marL="0" indent="0">
              <a:buNone/>
            </a:pPr>
            <a:endParaRPr lang="en-US" dirty="0"/>
          </a:p>
        </p:txBody>
      </p:sp>
      <p:sp>
        <p:nvSpPr>
          <p:cNvPr id="3" name="Content Placeholder 5">
            <a:extLst>
              <a:ext uri="{FF2B5EF4-FFF2-40B4-BE49-F238E27FC236}">
                <a16:creationId xmlns:a16="http://schemas.microsoft.com/office/drawing/2014/main" id="{6328EAD8-89FF-294C-53A6-80ECFD2915AA}"/>
              </a:ext>
            </a:extLst>
          </p:cNvPr>
          <p:cNvSpPr txBox="1">
            <a:spLocks/>
          </p:cNvSpPr>
          <p:nvPr/>
        </p:nvSpPr>
        <p:spPr>
          <a:xfrm>
            <a:off x="0" y="4059999"/>
            <a:ext cx="8923541" cy="5318084"/>
          </a:xfrm>
          <a:prstGeom prst="rect">
            <a:avLst/>
          </a:prstGeom>
          <a:ln w="31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kern="100" dirty="0">
                <a:highlight>
                  <a:srgbClr val="D3D3D3"/>
                </a:highlight>
                <a:cs typeface="Times New Roman" panose="02020603050405020304" pitchFamily="18" charset="0"/>
              </a:rPr>
              <a:t>Electric Scooters</a:t>
            </a:r>
          </a:p>
          <a:p>
            <a:pPr marL="0">
              <a:lnSpc>
                <a:spcPct val="107000"/>
              </a:lnSpc>
              <a:spcBef>
                <a:spcPts val="0"/>
              </a:spcBef>
              <a:spcAft>
                <a:spcPts val="800"/>
              </a:spcAft>
            </a:pPr>
            <a:r>
              <a:rPr lang="en-US" sz="1600" b="1" kern="100" dirty="0">
                <a:ea typeface="Aptos" panose="020B0004020202020204" pitchFamily="34" charset="0"/>
                <a:cs typeface="Times New Roman" panose="02020603050405020304" pitchFamily="18" charset="0"/>
              </a:rPr>
              <a:t>Helmet required for all ages. </a:t>
            </a:r>
          </a:p>
          <a:p>
            <a:pPr marL="0">
              <a:lnSpc>
                <a:spcPct val="107000"/>
              </a:lnSpc>
              <a:spcBef>
                <a:spcPts val="0"/>
              </a:spcBef>
              <a:spcAft>
                <a:spcPts val="800"/>
              </a:spcAft>
            </a:pPr>
            <a:r>
              <a:rPr lang="en-US" sz="1600" kern="100" dirty="0">
                <a:ea typeface="Aptos" panose="020B0004020202020204" pitchFamily="34" charset="0"/>
                <a:cs typeface="Times New Roman" panose="02020603050405020304" pitchFamily="18" charset="0"/>
              </a:rPr>
              <a:t>In addition, scooters will only be able to circulate on urban roads with a speed limit of no more than </a:t>
            </a:r>
            <a:r>
              <a:rPr lang="en-US" sz="1600" b="1" kern="100" dirty="0">
                <a:ea typeface="Aptos" panose="020B0004020202020204" pitchFamily="34" charset="0"/>
                <a:cs typeface="Times New Roman" panose="02020603050405020304" pitchFamily="18" charset="0"/>
              </a:rPr>
              <a:t>50 km/h </a:t>
            </a:r>
            <a:r>
              <a:rPr lang="en-US" sz="1600" kern="100" dirty="0">
                <a:ea typeface="Aptos" panose="020B0004020202020204" pitchFamily="34" charset="0"/>
                <a:cs typeface="Times New Roman" panose="02020603050405020304" pitchFamily="18" charset="0"/>
              </a:rPr>
              <a:t>(no longer on cycle paths). Prohibition of parking on sidewalks (except for exceptions specifically indicated).</a:t>
            </a:r>
          </a:p>
          <a:p>
            <a:pPr marL="0">
              <a:lnSpc>
                <a:spcPct val="107000"/>
              </a:lnSpc>
              <a:spcBef>
                <a:spcPts val="0"/>
              </a:spcBef>
              <a:spcAft>
                <a:spcPts val="800"/>
              </a:spcAft>
            </a:pPr>
            <a:r>
              <a:rPr lang="en-US" sz="1600" b="1" kern="100" dirty="0">
                <a:ea typeface="Aptos" panose="020B0004020202020204" pitchFamily="34" charset="0"/>
                <a:cs typeface="Times New Roman" panose="02020603050405020304" pitchFamily="18" charset="0"/>
              </a:rPr>
              <a:t>Adhesive identification mark (</a:t>
            </a:r>
            <a:r>
              <a:rPr lang="en-US" sz="1600" b="1" kern="100" dirty="0" err="1">
                <a:ea typeface="Aptos" panose="020B0004020202020204" pitchFamily="34" charset="0"/>
                <a:cs typeface="Times New Roman" panose="02020603050405020304" pitchFamily="18" charset="0"/>
              </a:rPr>
              <a:t>Targhino</a:t>
            </a:r>
            <a:r>
              <a:rPr lang="en-US" sz="1600" b="1" kern="100" dirty="0">
                <a:ea typeface="Aptos" panose="020B0004020202020204" pitchFamily="34" charset="0"/>
                <a:cs typeface="Times New Roman" panose="02020603050405020304" pitchFamily="18" charset="0"/>
              </a:rPr>
              <a:t>, version of license plate) and insurance</a:t>
            </a:r>
            <a:r>
              <a:rPr lang="en-US" sz="1600" kern="100" dirty="0">
                <a:ea typeface="Aptos" panose="020B0004020202020204" pitchFamily="34" charset="0"/>
                <a:cs typeface="Times New Roman" panose="02020603050405020304" pitchFamily="18" charset="0"/>
              </a:rPr>
              <a:t> will be required in the future – pending implementation by Italian government.</a:t>
            </a:r>
          </a:p>
        </p:txBody>
      </p:sp>
    </p:spTree>
    <p:extLst>
      <p:ext uri="{BB962C8B-B14F-4D97-AF65-F5344CB8AC3E}">
        <p14:creationId xmlns:p14="http://schemas.microsoft.com/office/powerpoint/2010/main" val="328631883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0B949-5FEE-2093-BCF1-71DBC335E7C1}"/>
              </a:ext>
            </a:extLst>
          </p:cNvPr>
          <p:cNvSpPr>
            <a:spLocks noGrp="1"/>
          </p:cNvSpPr>
          <p:nvPr>
            <p:ph idx="1"/>
          </p:nvPr>
        </p:nvSpPr>
        <p:spPr>
          <a:xfrm>
            <a:off x="0" y="2601284"/>
            <a:ext cx="8998718" cy="1657606"/>
          </a:xfrm>
        </p:spPr>
        <p:txBody>
          <a:bodyPr>
            <a:normAutofit/>
          </a:bodyPr>
          <a:lstStyle/>
          <a:p>
            <a:pPr>
              <a:buFont typeface="Arial" panose="020B0604020202020204" pitchFamily="34" charset="0"/>
              <a:buChar char="•"/>
            </a:pPr>
            <a:r>
              <a:rPr lang="en-US" sz="2400" dirty="0"/>
              <a:t>Residents of Private Rental Properties</a:t>
            </a:r>
          </a:p>
          <a:p>
            <a:pPr lvl="1"/>
            <a:r>
              <a:rPr lang="en-US" sz="2000" dirty="0"/>
              <a:t>Submit requests to your Landlord or POC (Agency)</a:t>
            </a:r>
          </a:p>
          <a:p>
            <a:pPr lvl="1"/>
            <a:r>
              <a:rPr lang="en-US" sz="2000" dirty="0"/>
              <a:t>Private Rental Liaison Support if Housing support needed/wanted</a:t>
            </a:r>
          </a:p>
          <a:p>
            <a:pPr lvl="2">
              <a:buFont typeface="Arial" panose="020B0604020202020204" pitchFamily="34" charset="0"/>
              <a:buChar char="•"/>
            </a:pPr>
            <a:r>
              <a:rPr lang="en-US" sz="1800" dirty="0"/>
              <a:t>0444-71-2720/21</a:t>
            </a:r>
          </a:p>
        </p:txBody>
      </p:sp>
      <p:sp>
        <p:nvSpPr>
          <p:cNvPr id="3" name="Title 2">
            <a:extLst>
              <a:ext uri="{FF2B5EF4-FFF2-40B4-BE49-F238E27FC236}">
                <a16:creationId xmlns:a16="http://schemas.microsoft.com/office/drawing/2014/main" id="{333E153E-22FA-6344-52F6-BD56A8FAEC83}"/>
              </a:ext>
            </a:extLst>
          </p:cNvPr>
          <p:cNvSpPr>
            <a:spLocks noGrp="1"/>
          </p:cNvSpPr>
          <p:nvPr>
            <p:ph type="title"/>
          </p:nvPr>
        </p:nvSpPr>
        <p:spPr>
          <a:xfrm>
            <a:off x="0" y="0"/>
            <a:ext cx="9144000" cy="341768"/>
          </a:xfrm>
        </p:spPr>
        <p:txBody>
          <a:bodyPr>
            <a:noAutofit/>
          </a:bodyPr>
          <a:lstStyle/>
          <a:p>
            <a:pPr algn="r"/>
            <a:r>
              <a:rPr lang="en-US" sz="2400" dirty="0">
                <a:solidFill>
                  <a:schemeClr val="tx1"/>
                </a:solidFill>
              </a:rPr>
              <a:t>Housing  - Maintenance Requests</a:t>
            </a:r>
          </a:p>
        </p:txBody>
      </p:sp>
      <p:sp>
        <p:nvSpPr>
          <p:cNvPr id="4" name="Content Placeholder 1">
            <a:extLst>
              <a:ext uri="{FF2B5EF4-FFF2-40B4-BE49-F238E27FC236}">
                <a16:creationId xmlns:a16="http://schemas.microsoft.com/office/drawing/2014/main" id="{2B14A05B-CD09-B041-C7C9-00E141220D44}"/>
              </a:ext>
            </a:extLst>
          </p:cNvPr>
          <p:cNvSpPr txBox="1">
            <a:spLocks/>
          </p:cNvSpPr>
          <p:nvPr/>
        </p:nvSpPr>
        <p:spPr>
          <a:xfrm>
            <a:off x="145282" y="1011230"/>
            <a:ext cx="8998718" cy="1832855"/>
          </a:xfrm>
          <a:prstGeom prst="rect">
            <a:avLst/>
          </a:prstGeom>
          <a:ln w="31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Residents of Government Controlled Quarters</a:t>
            </a:r>
          </a:p>
          <a:p>
            <a:pPr lvl="1">
              <a:buFont typeface="Arial" panose="020B0604020202020204" pitchFamily="34" charset="0"/>
              <a:buChar char="•"/>
            </a:pPr>
            <a:r>
              <a:rPr lang="en-US" sz="2000" dirty="0"/>
              <a:t>Submit requests in </a:t>
            </a:r>
            <a:r>
              <a:rPr lang="en-US" sz="2000" dirty="0" err="1"/>
              <a:t>ArMA</a:t>
            </a:r>
            <a:r>
              <a:rPr lang="en-US" sz="2000" dirty="0"/>
              <a:t> (ArmyMaintenance.com)</a:t>
            </a:r>
          </a:p>
          <a:p>
            <a:pPr lvl="2"/>
            <a:r>
              <a:rPr lang="en-US" sz="1600" dirty="0"/>
              <a:t>If unable to use </a:t>
            </a:r>
            <a:r>
              <a:rPr lang="en-US" sz="1600" dirty="0" err="1"/>
              <a:t>ArMA</a:t>
            </a:r>
            <a:r>
              <a:rPr lang="en-US" sz="1600" dirty="0"/>
              <a:t> call the Total Maintenance Contractor (TMC) – IGOM</a:t>
            </a:r>
          </a:p>
          <a:p>
            <a:pPr lvl="3">
              <a:buFont typeface="Arial" panose="020B0604020202020204" pitchFamily="34" charset="0"/>
              <a:buChar char="•"/>
            </a:pPr>
            <a:r>
              <a:rPr lang="en-US" sz="1600" dirty="0"/>
              <a:t>0444-71-2515</a:t>
            </a:r>
          </a:p>
        </p:txBody>
      </p:sp>
      <p:pic>
        <p:nvPicPr>
          <p:cNvPr id="5" name="Picture 4" descr="Qr code&#10;&#10;Description automatically generated">
            <a:extLst>
              <a:ext uri="{FF2B5EF4-FFF2-40B4-BE49-F238E27FC236}">
                <a16:creationId xmlns:a16="http://schemas.microsoft.com/office/drawing/2014/main" id="{07417647-FA58-26BB-32A7-D91473118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8170" y="4031537"/>
            <a:ext cx="1492606" cy="1673324"/>
          </a:xfrm>
          <a:prstGeom prst="rect">
            <a:avLst/>
          </a:prstGeom>
        </p:spPr>
      </p:pic>
      <p:sp>
        <p:nvSpPr>
          <p:cNvPr id="7" name="TextBox 6">
            <a:extLst>
              <a:ext uri="{FF2B5EF4-FFF2-40B4-BE49-F238E27FC236}">
                <a16:creationId xmlns:a16="http://schemas.microsoft.com/office/drawing/2014/main" id="{D65A6FB0-AABC-2632-4AB9-E86687099A60}"/>
              </a:ext>
            </a:extLst>
          </p:cNvPr>
          <p:cNvSpPr txBox="1"/>
          <p:nvPr/>
        </p:nvSpPr>
        <p:spPr>
          <a:xfrm>
            <a:off x="0" y="5937796"/>
            <a:ext cx="6821424" cy="523220"/>
          </a:xfrm>
          <a:prstGeom prst="rect">
            <a:avLst/>
          </a:prstGeom>
          <a:noFill/>
        </p:spPr>
        <p:txBody>
          <a:bodyPr wrap="square">
            <a:spAutoFit/>
          </a:bodyPr>
          <a:lstStyle/>
          <a:p>
            <a:r>
              <a:rPr lang="en-US" sz="1400" b="1"/>
              <a:t>*Contact numbers and more information can be found on our webpage: </a:t>
            </a:r>
          </a:p>
          <a:p>
            <a:r>
              <a:rPr lang="en-US" sz="1400" b="1"/>
              <a:t>https://home.army.mil/italy/about/Garrison/directorate-public-works-1/housing</a:t>
            </a:r>
          </a:p>
        </p:txBody>
      </p:sp>
    </p:spTree>
    <p:extLst>
      <p:ext uri="{BB962C8B-B14F-4D97-AF65-F5344CB8AC3E}">
        <p14:creationId xmlns:p14="http://schemas.microsoft.com/office/powerpoint/2010/main" val="322188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44124"/>
            <a:ext cx="9144000" cy="1184876"/>
          </a:xfrm>
          <a:prstGeom prst="rect">
            <a:avLst/>
          </a:prstGeom>
        </p:spPr>
        <p:txBody>
          <a:bodyPr wrap="square" lIns="91440" tIns="45720" rIns="91440" bIns="45720" anchor="t">
            <a:spAutoFit/>
          </a:bodyPr>
          <a:lstStyle/>
          <a:p>
            <a:pPr marL="339725" lvl="4" algn="ctr">
              <a:lnSpc>
                <a:spcPct val="150000"/>
              </a:lnSpc>
            </a:pPr>
            <a:r>
              <a:rPr lang="en-US" sz="5400" b="1" dirty="0"/>
              <a:t>OPENING REMARKS</a:t>
            </a:r>
            <a:endParaRPr lang="en-US" sz="5400" dirty="0"/>
          </a:p>
        </p:txBody>
      </p:sp>
    </p:spTree>
    <p:extLst>
      <p:ext uri="{BB962C8B-B14F-4D97-AF65-F5344CB8AC3E}">
        <p14:creationId xmlns:p14="http://schemas.microsoft.com/office/powerpoint/2010/main" val="1903524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FCAD13E-97C4-3BB2-7F0D-A2CFE6BDC96E}"/>
              </a:ext>
            </a:extLst>
          </p:cNvPr>
          <p:cNvSpPr txBox="1">
            <a:spLocks/>
          </p:cNvSpPr>
          <p:nvPr/>
        </p:nvSpPr>
        <p:spPr>
          <a:xfrm>
            <a:off x="0" y="4693125"/>
            <a:ext cx="8998718" cy="1409805"/>
          </a:xfrm>
          <a:prstGeom prst="rect">
            <a:avLst/>
          </a:prstGeom>
          <a:ln w="31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Residents of Private Rental Properties</a:t>
            </a:r>
          </a:p>
          <a:p>
            <a:pPr lvl="1">
              <a:buFont typeface="Arial" panose="020B0604020202020204" pitchFamily="34" charset="0"/>
              <a:buChar char="•"/>
            </a:pPr>
            <a:r>
              <a:rPr lang="en-US" sz="1600" dirty="0"/>
              <a:t>Submit requests to your Landlord or POC (Agency)</a:t>
            </a:r>
          </a:p>
          <a:p>
            <a:pPr lvl="1">
              <a:buFont typeface="Arial" panose="020B0604020202020204" pitchFamily="34" charset="0"/>
              <a:buChar char="•"/>
            </a:pPr>
            <a:r>
              <a:rPr lang="en-US" sz="1600" dirty="0"/>
              <a:t>Private Rental Liaison Support if Housing support needed/wanted</a:t>
            </a:r>
          </a:p>
          <a:p>
            <a:pPr lvl="2"/>
            <a:r>
              <a:rPr lang="en-US" sz="1600" dirty="0"/>
              <a:t>0444-71-2720/21</a:t>
            </a:r>
          </a:p>
        </p:txBody>
      </p:sp>
      <p:sp>
        <p:nvSpPr>
          <p:cNvPr id="5" name="Title 2">
            <a:extLst>
              <a:ext uri="{FF2B5EF4-FFF2-40B4-BE49-F238E27FC236}">
                <a16:creationId xmlns:a16="http://schemas.microsoft.com/office/drawing/2014/main" id="{6B46092E-799C-F59D-1D17-F86C4CB33165}"/>
              </a:ext>
            </a:extLst>
          </p:cNvPr>
          <p:cNvSpPr txBox="1">
            <a:spLocks/>
          </p:cNvSpPr>
          <p:nvPr/>
        </p:nvSpPr>
        <p:spPr>
          <a:xfrm>
            <a:off x="0" y="1"/>
            <a:ext cx="9144001" cy="399494"/>
          </a:xfrm>
          <a:prstGeom prst="rect">
            <a:avLst/>
          </a:prstGeom>
          <a:ln w="3175">
            <a:noFill/>
          </a:ln>
        </p:spPr>
        <p:txBody>
          <a:bodyPr vert="horz" lIns="91440" tIns="45720" rIns="91440" bIns="45720" rtlCol="0" anchor="ctr" anchorCtr="0">
            <a:no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latin typeface=" Arial"/>
              </a:rPr>
              <a:t>Maintenance Requests - Emergency After Hours</a:t>
            </a:r>
          </a:p>
        </p:txBody>
      </p:sp>
      <p:sp>
        <p:nvSpPr>
          <p:cNvPr id="6" name="Content Placeholder 1">
            <a:extLst>
              <a:ext uri="{FF2B5EF4-FFF2-40B4-BE49-F238E27FC236}">
                <a16:creationId xmlns:a16="http://schemas.microsoft.com/office/drawing/2014/main" id="{B9381C67-4D2B-398A-1E6A-2C035FF8FC96}"/>
              </a:ext>
            </a:extLst>
          </p:cNvPr>
          <p:cNvSpPr txBox="1">
            <a:spLocks/>
          </p:cNvSpPr>
          <p:nvPr/>
        </p:nvSpPr>
        <p:spPr>
          <a:xfrm>
            <a:off x="0" y="3590250"/>
            <a:ext cx="8998718" cy="1166930"/>
          </a:xfrm>
          <a:prstGeom prst="rect">
            <a:avLst/>
          </a:prstGeom>
          <a:ln w="31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Residents of Government Controlled Quarters</a:t>
            </a:r>
          </a:p>
          <a:p>
            <a:pPr lvl="1">
              <a:buFont typeface="Arial" panose="020B0604020202020204" pitchFamily="34" charset="0"/>
              <a:buChar char="•"/>
            </a:pPr>
            <a:r>
              <a:rPr lang="en-US" sz="1600" dirty="0"/>
              <a:t>Call the Total Maintenance Contractor (TMC) – IGOM</a:t>
            </a:r>
          </a:p>
          <a:p>
            <a:pPr lvl="2"/>
            <a:r>
              <a:rPr lang="en-US" sz="1600" dirty="0"/>
              <a:t>0444-71-2515</a:t>
            </a:r>
          </a:p>
        </p:txBody>
      </p:sp>
      <p:sp>
        <p:nvSpPr>
          <p:cNvPr id="8" name="TextBox 7">
            <a:extLst>
              <a:ext uri="{FF2B5EF4-FFF2-40B4-BE49-F238E27FC236}">
                <a16:creationId xmlns:a16="http://schemas.microsoft.com/office/drawing/2014/main" id="{D8CF3BE6-D77B-32EC-3186-A9166CA8CD44}"/>
              </a:ext>
            </a:extLst>
          </p:cNvPr>
          <p:cNvSpPr txBox="1"/>
          <p:nvPr/>
        </p:nvSpPr>
        <p:spPr>
          <a:xfrm>
            <a:off x="0" y="5923300"/>
            <a:ext cx="6821424" cy="523220"/>
          </a:xfrm>
          <a:prstGeom prst="rect">
            <a:avLst/>
          </a:prstGeom>
          <a:noFill/>
        </p:spPr>
        <p:txBody>
          <a:bodyPr wrap="square">
            <a:spAutoFit/>
          </a:bodyPr>
          <a:lstStyle/>
          <a:p>
            <a:r>
              <a:rPr lang="en-US" sz="1400" b="1"/>
              <a:t>*Contact numbers and more information can be found on our webpage: </a:t>
            </a:r>
          </a:p>
          <a:p>
            <a:r>
              <a:rPr lang="en-US" sz="1400" b="1"/>
              <a:t>https://home.army.mil/italy/about/Garrison/directorate-public-works-1/housing</a:t>
            </a:r>
          </a:p>
        </p:txBody>
      </p:sp>
      <p:sp>
        <p:nvSpPr>
          <p:cNvPr id="9" name="Content Placeholder 1">
            <a:extLst>
              <a:ext uri="{FF2B5EF4-FFF2-40B4-BE49-F238E27FC236}">
                <a16:creationId xmlns:a16="http://schemas.microsoft.com/office/drawing/2014/main" id="{69FB52A3-3E22-D9E8-ED3A-37729111E9C6}"/>
              </a:ext>
            </a:extLst>
          </p:cNvPr>
          <p:cNvSpPr txBox="1">
            <a:spLocks/>
          </p:cNvSpPr>
          <p:nvPr/>
        </p:nvSpPr>
        <p:spPr>
          <a:xfrm>
            <a:off x="0" y="667097"/>
            <a:ext cx="8998718" cy="1832855"/>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Examples of Emergency Maintenance Requests:</a:t>
            </a:r>
          </a:p>
          <a:p>
            <a:pPr lvl="1">
              <a:buFont typeface="Arial" panose="020B0604020202020204" pitchFamily="34" charset="0"/>
              <a:buChar char="•"/>
            </a:pPr>
            <a:r>
              <a:rPr lang="en-US" sz="1600" dirty="0"/>
              <a:t>Electrical (power failure, exposed/smoldering wires, lights flashing, garage door inoperative)</a:t>
            </a:r>
          </a:p>
          <a:p>
            <a:pPr lvl="1">
              <a:buFont typeface="Arial" panose="020B0604020202020204" pitchFamily="34" charset="0"/>
              <a:buChar char="•"/>
            </a:pPr>
            <a:r>
              <a:rPr lang="en-US" sz="1600" dirty="0"/>
              <a:t>Plumbing (broken/leaking water line, sewage flooding, no hot water, )</a:t>
            </a:r>
          </a:p>
          <a:p>
            <a:pPr lvl="2">
              <a:lnSpc>
                <a:spcPct val="100000"/>
              </a:lnSpc>
            </a:pPr>
            <a:r>
              <a:rPr lang="en-US" sz="1600" dirty="0"/>
              <a:t>Heating (no heating, furnace overheating, furnace making loud noises, fumes from furnace)</a:t>
            </a:r>
          </a:p>
          <a:p>
            <a:pPr lvl="2">
              <a:lnSpc>
                <a:spcPct val="100000"/>
              </a:lnSpc>
            </a:pPr>
            <a:r>
              <a:rPr lang="en-US" sz="1600" dirty="0"/>
              <a:t>Air Conditioning (No A/C in the entire house, gas leaking, any safety hazard)</a:t>
            </a:r>
          </a:p>
          <a:p>
            <a:pPr lvl="1">
              <a:lnSpc>
                <a:spcPct val="100000"/>
              </a:lnSpc>
              <a:buFont typeface="Arial" panose="020B0604020202020204" pitchFamily="34" charset="0"/>
              <a:buChar char="•"/>
            </a:pPr>
            <a:r>
              <a:rPr lang="en-US" sz="1600" dirty="0"/>
              <a:t>Appliances (range leaking gas, any electrical shorts, any safety hazards, refrigerator not working)</a:t>
            </a:r>
          </a:p>
          <a:p>
            <a:pPr lvl="1">
              <a:lnSpc>
                <a:spcPct val="100000"/>
              </a:lnSpc>
              <a:buFont typeface="Arial" panose="020B0604020202020204" pitchFamily="34" charset="0"/>
              <a:buChar char="•"/>
            </a:pPr>
            <a:r>
              <a:rPr lang="en-US" sz="1600" dirty="0"/>
              <a:t>Structural (broken/unsecure exterior door, broken glass/window, lock-out, roof leaks)</a:t>
            </a:r>
          </a:p>
        </p:txBody>
      </p:sp>
    </p:spTree>
    <p:extLst>
      <p:ext uri="{BB962C8B-B14F-4D97-AF65-F5344CB8AC3E}">
        <p14:creationId xmlns:p14="http://schemas.microsoft.com/office/powerpoint/2010/main" val="693742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2C150-0BAA-AC74-1151-7DAD5807E562}"/>
              </a:ext>
            </a:extLst>
          </p:cNvPr>
          <p:cNvSpPr>
            <a:spLocks noGrp="1"/>
          </p:cNvSpPr>
          <p:nvPr>
            <p:ph type="title"/>
          </p:nvPr>
        </p:nvSpPr>
        <p:spPr>
          <a:xfrm>
            <a:off x="0" y="-8188"/>
            <a:ext cx="9144000" cy="302899"/>
          </a:xfrm>
        </p:spPr>
        <p:txBody>
          <a:bodyPr>
            <a:normAutofit fontScale="90000"/>
          </a:bodyPr>
          <a:lstStyle/>
          <a:p>
            <a:pPr algn="r"/>
            <a:r>
              <a:rPr lang="en-US" sz="2400" dirty="0">
                <a:solidFill>
                  <a:schemeClr val="tx1"/>
                </a:solidFill>
              </a:rPr>
              <a:t>Mold Prevention</a:t>
            </a:r>
          </a:p>
        </p:txBody>
      </p:sp>
      <p:pic>
        <p:nvPicPr>
          <p:cNvPr id="1027" name="Picture 3">
            <a:extLst>
              <a:ext uri="{FF2B5EF4-FFF2-40B4-BE49-F238E27FC236}">
                <a16:creationId xmlns:a16="http://schemas.microsoft.com/office/drawing/2014/main" id="{3044FC64-153C-7A78-D22D-95C5605C5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789" y="1811662"/>
            <a:ext cx="542925" cy="2428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3EACFE7D-305C-108E-CC9B-CE2DEEAFC5FA}"/>
              </a:ext>
            </a:extLst>
          </p:cNvPr>
          <p:cNvSpPr txBox="1"/>
          <p:nvPr/>
        </p:nvSpPr>
        <p:spPr>
          <a:xfrm>
            <a:off x="873903" y="458956"/>
            <a:ext cx="7183225" cy="604780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effectLst>
                  <a:outerShdw blurRad="38100" dist="38100" dir="2700000" algn="tl">
                    <a:srgbClr val="000000">
                      <a:alpha val="43137"/>
                    </a:srgbClr>
                  </a:outerShdw>
                </a:effectLst>
              </a:rPr>
              <a:t>     Mold thrives in conditions of:</a:t>
            </a:r>
          </a:p>
          <a:p>
            <a:r>
              <a:rPr lang="en-US" sz="2000" b="1" i="1" dirty="0">
                <a:effectLst>
                  <a:outerShdw blurRad="38100" dist="38100" dir="2700000" algn="tl">
                    <a:srgbClr val="000000">
                      <a:alpha val="43137"/>
                    </a:srgbClr>
                  </a:outerShdw>
                </a:effectLst>
              </a:rPr>
              <a:t>Humidity                 Poor Ventilation                Poor Lighting</a:t>
            </a:r>
          </a:p>
          <a:p>
            <a:endParaRPr lang="en-US" sz="900" b="1" dirty="0"/>
          </a:p>
          <a:p>
            <a:endParaRPr lang="en-US" sz="1600" b="1" u="sng" dirty="0">
              <a:latin typeface="Trebuchet MS" panose="020B0603020202020204" pitchFamily="34" charset="0"/>
            </a:endParaRPr>
          </a:p>
          <a:p>
            <a:r>
              <a:rPr lang="en-US" sz="1600" b="1" u="sng" dirty="0">
                <a:latin typeface="Trebuchet MS" panose="020B0603020202020204" pitchFamily="34" charset="0"/>
              </a:rPr>
              <a:t>Everyday Mold Prevention Tips: </a:t>
            </a:r>
          </a:p>
          <a:p>
            <a:endParaRPr lang="en-US" sz="1000" b="1" u="sng"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Open your windows and cross ventilate your home for up to 30 minutes daily (also in winter times).  Especially in restrooms after shower or bath </a:t>
            </a:r>
          </a:p>
          <a:p>
            <a:endParaRPr lang="en-US" sz="400"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Open your shutters and blinds to allow natural daylight into the house</a:t>
            </a:r>
          </a:p>
          <a:p>
            <a:endParaRPr lang="en-US" sz="600"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Clean showers and tubs weekly so that mildew cannot grow on soap scum and moisture</a:t>
            </a:r>
          </a:p>
          <a:p>
            <a:endParaRPr lang="en-US" sz="600"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Wipe down water condensation that runs down window frames</a:t>
            </a:r>
          </a:p>
          <a:p>
            <a:endParaRPr lang="en-US" sz="400"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Clean your house regularly</a:t>
            </a:r>
          </a:p>
          <a:p>
            <a:endParaRPr lang="en-US" sz="400"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Watch for condensation and wet spots, or leaky plumbing</a:t>
            </a:r>
          </a:p>
          <a:p>
            <a:endParaRPr lang="en-US" sz="1600" dirty="0">
              <a:latin typeface="Trebuchet MS" panose="020B0603020202020204" pitchFamily="34" charset="0"/>
            </a:endParaRPr>
          </a:p>
          <a:p>
            <a:r>
              <a:rPr lang="en-US" sz="1600" b="1" u="sng" dirty="0">
                <a:latin typeface="Trebuchet MS" panose="020B0603020202020204" pitchFamily="34" charset="0"/>
              </a:rPr>
              <a:t>Mold Removal:</a:t>
            </a:r>
          </a:p>
          <a:p>
            <a:endParaRPr lang="en-US" sz="1000" b="1" u="sng" dirty="0">
              <a:latin typeface="Trebuchet MS" panose="020B0603020202020204" pitchFamily="34" charset="0"/>
            </a:endParaRPr>
          </a:p>
          <a:p>
            <a:pPr marL="285750" indent="-285750">
              <a:buFont typeface="Wingdings" panose="05000000000000000000" pitchFamily="2" charset="2"/>
              <a:buChar char="ü"/>
            </a:pPr>
            <a:r>
              <a:rPr lang="en-US" sz="1600" dirty="0">
                <a:latin typeface="Trebuchet MS" panose="020B0603020202020204" pitchFamily="34" charset="0"/>
              </a:rPr>
              <a:t>Mold can be removed from hard surfaces with household products, soap and water, or a bleach solution of no more than 1 cup of bleach in 1 gallon of water. ​	</a:t>
            </a:r>
          </a:p>
          <a:p>
            <a:pPr marL="285750" indent="-285750">
              <a:buFont typeface="Wingdings" panose="05000000000000000000" pitchFamily="2" charset="2"/>
              <a:buChar char="ü"/>
            </a:pPr>
            <a:r>
              <a:rPr lang="en-US" sz="1600" dirty="0">
                <a:latin typeface="Trebuchet MS" panose="020B0603020202020204" pitchFamily="34" charset="0"/>
              </a:rPr>
              <a:t>Contact the appropriate agency (</a:t>
            </a:r>
            <a:r>
              <a:rPr lang="en-US" sz="1600" dirty="0" err="1">
                <a:latin typeface="Trebuchet MS" panose="020B0603020202020204" pitchFamily="34" charset="0"/>
              </a:rPr>
              <a:t>GCQ</a:t>
            </a:r>
            <a:r>
              <a:rPr lang="en-US" sz="1600" dirty="0">
                <a:latin typeface="Trebuchet MS" panose="020B0603020202020204" pitchFamily="34" charset="0"/>
              </a:rPr>
              <a:t> Work Order Desk or the Property Owner - Private Rentals) right away to address these issues.   </a:t>
            </a:r>
          </a:p>
          <a:p>
            <a:endParaRPr lang="en-US" dirty="0"/>
          </a:p>
        </p:txBody>
      </p:sp>
      <p:pic>
        <p:nvPicPr>
          <p:cNvPr id="2" name="Picture 2" descr="MUFFA STOP LT.1: Amazon.de ...">
            <a:extLst>
              <a:ext uri="{FF2B5EF4-FFF2-40B4-BE49-F238E27FC236}">
                <a16:creationId xmlns:a16="http://schemas.microsoft.com/office/drawing/2014/main" id="{3FDBC715-CF78-75E9-CF4A-13EECB294B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36" y="4913583"/>
            <a:ext cx="707656" cy="808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71E37D-0007-636B-E779-9E47D6EAC32B}"/>
              </a:ext>
            </a:extLst>
          </p:cNvPr>
          <p:cNvPicPr>
            <a:picLocks noChangeAspect="1"/>
          </p:cNvPicPr>
          <p:nvPr/>
        </p:nvPicPr>
        <p:blipFill>
          <a:blip r:embed="rId4"/>
          <a:srcRect l="26992" t="2718" r="26072" b="646"/>
          <a:stretch/>
        </p:blipFill>
        <p:spPr>
          <a:xfrm>
            <a:off x="8180771" y="4694897"/>
            <a:ext cx="542925" cy="1117787"/>
          </a:xfrm>
          <a:prstGeom prst="rect">
            <a:avLst/>
          </a:prstGeom>
        </p:spPr>
      </p:pic>
      <p:sp>
        <p:nvSpPr>
          <p:cNvPr id="7" name="Rectangle: Rounded Corners 6">
            <a:extLst>
              <a:ext uri="{FF2B5EF4-FFF2-40B4-BE49-F238E27FC236}">
                <a16:creationId xmlns:a16="http://schemas.microsoft.com/office/drawing/2014/main" id="{6B00D8DF-6403-3091-D68B-CEC573560D4C}"/>
              </a:ext>
            </a:extLst>
          </p:cNvPr>
          <p:cNvSpPr/>
          <p:nvPr/>
        </p:nvSpPr>
        <p:spPr>
          <a:xfrm>
            <a:off x="64169" y="4385160"/>
            <a:ext cx="8943714" cy="190901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22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Alternate Process 77">
            <a:extLst>
              <a:ext uri="{FF2B5EF4-FFF2-40B4-BE49-F238E27FC236}">
                <a16:creationId xmlns:a16="http://schemas.microsoft.com/office/drawing/2014/main" id="{63AB41DB-5B0A-0E23-38CA-29ED3695E94F}"/>
              </a:ext>
            </a:extLst>
          </p:cNvPr>
          <p:cNvSpPr/>
          <p:nvPr/>
        </p:nvSpPr>
        <p:spPr>
          <a:xfrm>
            <a:off x="1757780" y="257452"/>
            <a:ext cx="5554508" cy="1063341"/>
          </a:xfrm>
          <a:prstGeom prst="flowChartAlternateProcess">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Take the OHA Utility Expenses Survey now!</a:t>
            </a:r>
          </a:p>
          <a:p>
            <a:pPr algn="ctr"/>
            <a:r>
              <a:rPr lang="en-US" sz="2000" i="1" dirty="0">
                <a:solidFill>
                  <a:schemeClr val="tx1"/>
                </a:solidFill>
              </a:rPr>
              <a:t>Common Access Card not required to access survey</a:t>
            </a:r>
          </a:p>
        </p:txBody>
      </p:sp>
      <p:grpSp>
        <p:nvGrpSpPr>
          <p:cNvPr id="84" name="Group 83">
            <a:extLst>
              <a:ext uri="{FF2B5EF4-FFF2-40B4-BE49-F238E27FC236}">
                <a16:creationId xmlns:a16="http://schemas.microsoft.com/office/drawing/2014/main" id="{5AC4FE8E-BF74-78B5-CFF2-C5648265FDCE}"/>
              </a:ext>
            </a:extLst>
          </p:cNvPr>
          <p:cNvGrpSpPr/>
          <p:nvPr/>
        </p:nvGrpSpPr>
        <p:grpSpPr>
          <a:xfrm>
            <a:off x="67815" y="2193177"/>
            <a:ext cx="1670404" cy="3992578"/>
            <a:chOff x="5492001" y="1305020"/>
            <a:chExt cx="1670404" cy="3992578"/>
          </a:xfrm>
        </p:grpSpPr>
        <p:sp>
          <p:nvSpPr>
            <p:cNvPr id="85" name="Arrow: Pentagon 84">
              <a:extLst>
                <a:ext uri="{FF2B5EF4-FFF2-40B4-BE49-F238E27FC236}">
                  <a16:creationId xmlns:a16="http://schemas.microsoft.com/office/drawing/2014/main" id="{D162FCBC-F45B-CBCF-99C7-E8040B4D6999}"/>
                </a:ext>
              </a:extLst>
            </p:cNvPr>
            <p:cNvSpPr/>
            <p:nvPr/>
          </p:nvSpPr>
          <p:spPr>
            <a:xfrm rot="5400000">
              <a:off x="5834434" y="962587"/>
              <a:ext cx="985501" cy="1670367"/>
            </a:xfrm>
            <a:prstGeom prst="homePlate">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Top Corners Rounded 85">
              <a:extLst>
                <a:ext uri="{FF2B5EF4-FFF2-40B4-BE49-F238E27FC236}">
                  <a16:creationId xmlns:a16="http://schemas.microsoft.com/office/drawing/2014/main" id="{D774291E-17CF-F8EA-4D0D-CBDFF967B4E1}"/>
                </a:ext>
              </a:extLst>
            </p:cNvPr>
            <p:cNvSpPr/>
            <p:nvPr/>
          </p:nvSpPr>
          <p:spPr>
            <a:xfrm rot="10800000">
              <a:off x="5492039" y="1305023"/>
              <a:ext cx="1670366" cy="3992575"/>
            </a:xfrm>
            <a:prstGeom prst="round2Same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222BBF9-7545-5A7C-FB63-739338E3B206}"/>
                </a:ext>
              </a:extLst>
            </p:cNvPr>
            <p:cNvSpPr txBox="1"/>
            <p:nvPr/>
          </p:nvSpPr>
          <p:spPr>
            <a:xfrm>
              <a:off x="6014395" y="1678039"/>
              <a:ext cx="625601" cy="338554"/>
            </a:xfrm>
            <a:prstGeom prst="rect">
              <a:avLst/>
            </a:prstGeom>
            <a:noFill/>
          </p:spPr>
          <p:txBody>
            <a:bodyPr wrap="square" rtlCol="0">
              <a:spAutoFit/>
            </a:bodyPr>
            <a:lstStyle/>
            <a:p>
              <a:pPr algn="ctr"/>
              <a:r>
                <a:rPr lang="en-US" sz="1600" b="1" dirty="0"/>
                <a:t>Who</a:t>
              </a:r>
            </a:p>
          </p:txBody>
        </p:sp>
        <p:pic>
          <p:nvPicPr>
            <p:cNvPr id="88" name="Graphic 87" descr="User with solid fill">
              <a:extLst>
                <a:ext uri="{FF2B5EF4-FFF2-40B4-BE49-F238E27FC236}">
                  <a16:creationId xmlns:a16="http://schemas.microsoft.com/office/drawing/2014/main" id="{1E13D2BD-1A1F-70F5-32FC-09FA6C2811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1736" y="1366139"/>
              <a:ext cx="310896" cy="310896"/>
            </a:xfrm>
            <a:prstGeom prst="rect">
              <a:avLst/>
            </a:prstGeom>
          </p:spPr>
        </p:pic>
      </p:grpSp>
      <p:sp>
        <p:nvSpPr>
          <p:cNvPr id="89" name="TextBox 88">
            <a:extLst>
              <a:ext uri="{FF2B5EF4-FFF2-40B4-BE49-F238E27FC236}">
                <a16:creationId xmlns:a16="http://schemas.microsoft.com/office/drawing/2014/main" id="{77036466-0B5C-9EAB-6778-F6AD999B4351}"/>
              </a:ext>
            </a:extLst>
          </p:cNvPr>
          <p:cNvSpPr txBox="1"/>
          <p:nvPr/>
        </p:nvSpPr>
        <p:spPr>
          <a:xfrm>
            <a:off x="1" y="1617279"/>
            <a:ext cx="9143999" cy="400110"/>
          </a:xfrm>
          <a:prstGeom prst="rect">
            <a:avLst/>
          </a:prstGeom>
          <a:solidFill>
            <a:srgbClr val="FFCC01"/>
          </a:solidFill>
          <a:ln w="28575">
            <a:solidFill>
              <a:schemeClr val="tx1"/>
            </a:solidFill>
          </a:ln>
        </p:spPr>
        <p:txBody>
          <a:bodyPr wrap="square" lIns="91440" tIns="45720" rIns="91440" bIns="45720" rtlCol="0" anchor="t">
            <a:spAutoFit/>
          </a:bodyPr>
          <a:lstStyle/>
          <a:p>
            <a:pPr algn="ctr">
              <a:spcBef>
                <a:spcPts val="300"/>
              </a:spcBef>
              <a:spcAft>
                <a:spcPts val="300"/>
              </a:spcAft>
              <a:defRPr/>
            </a:pPr>
            <a:r>
              <a:rPr kumimoji="0" lang="en-US" sz="2000" b="1" i="0" u="none" strike="noStrike" kern="1200" cap="none" spc="0" normalizeH="0" baseline="0" noProof="0" dirty="0">
                <a:ln>
                  <a:noFill/>
                </a:ln>
                <a:solidFill>
                  <a:prstClr val="black"/>
                </a:solidFill>
                <a:effectLst/>
                <a:uLnTx/>
                <a:uFillTx/>
                <a:latin typeface=" Arial"/>
                <a:ea typeface="+mn-ea"/>
                <a:cs typeface="+mn-cs"/>
              </a:rPr>
              <a:t>2025 OHA Utility and Move-In Expenses Survey</a:t>
            </a:r>
            <a:endParaRPr lang="en-US" sz="2000" b="1" dirty="0">
              <a:solidFill>
                <a:prstClr val="black"/>
              </a:solidFill>
              <a:latin typeface=" Arial"/>
            </a:endParaRPr>
          </a:p>
        </p:txBody>
      </p:sp>
      <p:grpSp>
        <p:nvGrpSpPr>
          <p:cNvPr id="90" name="Group 89">
            <a:extLst>
              <a:ext uri="{FF2B5EF4-FFF2-40B4-BE49-F238E27FC236}">
                <a16:creationId xmlns:a16="http://schemas.microsoft.com/office/drawing/2014/main" id="{742B9947-8B5C-1E78-BC31-D910DBD4483D}"/>
              </a:ext>
            </a:extLst>
          </p:cNvPr>
          <p:cNvGrpSpPr/>
          <p:nvPr/>
        </p:nvGrpSpPr>
        <p:grpSpPr>
          <a:xfrm>
            <a:off x="1875829" y="2204551"/>
            <a:ext cx="1670369" cy="3992581"/>
            <a:chOff x="113162" y="1305022"/>
            <a:chExt cx="1670369" cy="3992581"/>
          </a:xfrm>
        </p:grpSpPr>
        <p:grpSp>
          <p:nvGrpSpPr>
            <p:cNvPr id="91" name="Group 90">
              <a:extLst>
                <a:ext uri="{FF2B5EF4-FFF2-40B4-BE49-F238E27FC236}">
                  <a16:creationId xmlns:a16="http://schemas.microsoft.com/office/drawing/2014/main" id="{63174BDE-C98E-BBB0-C844-F23E91297F93}"/>
                </a:ext>
              </a:extLst>
            </p:cNvPr>
            <p:cNvGrpSpPr/>
            <p:nvPr/>
          </p:nvGrpSpPr>
          <p:grpSpPr>
            <a:xfrm>
              <a:off x="113162" y="1305022"/>
              <a:ext cx="1670367" cy="985501"/>
              <a:chOff x="113162" y="1305022"/>
              <a:chExt cx="1670367" cy="985501"/>
            </a:xfrm>
          </p:grpSpPr>
          <p:sp>
            <p:nvSpPr>
              <p:cNvPr id="93" name="Arrow: Pentagon 92">
                <a:extLst>
                  <a:ext uri="{FF2B5EF4-FFF2-40B4-BE49-F238E27FC236}">
                    <a16:creationId xmlns:a16="http://schemas.microsoft.com/office/drawing/2014/main" id="{AB8FF4D1-6BC2-80EA-257C-5A1E94386889}"/>
                  </a:ext>
                </a:extLst>
              </p:cNvPr>
              <p:cNvSpPr/>
              <p:nvPr/>
            </p:nvSpPr>
            <p:spPr>
              <a:xfrm rot="5400000">
                <a:off x="455595" y="962589"/>
                <a:ext cx="985501" cy="1670367"/>
              </a:xfrm>
              <a:prstGeom prst="homePlate">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descr="Question mark with solid fill">
                <a:extLst>
                  <a:ext uri="{FF2B5EF4-FFF2-40B4-BE49-F238E27FC236}">
                    <a16:creationId xmlns:a16="http://schemas.microsoft.com/office/drawing/2014/main" id="{9FF13352-160A-E425-A033-B9C237EF5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81" y="1370262"/>
                <a:ext cx="307777" cy="307777"/>
              </a:xfrm>
              <a:prstGeom prst="rect">
                <a:avLst/>
              </a:prstGeom>
            </p:spPr>
          </p:pic>
          <p:sp>
            <p:nvSpPr>
              <p:cNvPr id="95" name="TextBox 94">
                <a:extLst>
                  <a:ext uri="{FF2B5EF4-FFF2-40B4-BE49-F238E27FC236}">
                    <a16:creationId xmlns:a16="http://schemas.microsoft.com/office/drawing/2014/main" id="{F2E0387D-ADC2-418D-55BD-2A9B7764DC1C}"/>
                  </a:ext>
                </a:extLst>
              </p:cNvPr>
              <p:cNvSpPr txBox="1"/>
              <p:nvPr/>
            </p:nvSpPr>
            <p:spPr>
              <a:xfrm>
                <a:off x="589606" y="1654027"/>
                <a:ext cx="717493" cy="338554"/>
              </a:xfrm>
              <a:prstGeom prst="rect">
                <a:avLst/>
              </a:prstGeom>
              <a:noFill/>
            </p:spPr>
            <p:txBody>
              <a:bodyPr wrap="square" rtlCol="0">
                <a:spAutoFit/>
              </a:bodyPr>
              <a:lstStyle/>
              <a:p>
                <a:pPr algn="ctr"/>
                <a:r>
                  <a:rPr lang="en-US" sz="1600" b="1" dirty="0"/>
                  <a:t>What</a:t>
                </a:r>
              </a:p>
            </p:txBody>
          </p:sp>
        </p:grpSp>
        <p:sp>
          <p:nvSpPr>
            <p:cNvPr id="92" name="Rectangle: Top Corners Rounded 91">
              <a:extLst>
                <a:ext uri="{FF2B5EF4-FFF2-40B4-BE49-F238E27FC236}">
                  <a16:creationId xmlns:a16="http://schemas.microsoft.com/office/drawing/2014/main" id="{A06A91A2-E57C-A9A9-5983-8E5286EDCCEF}"/>
                </a:ext>
              </a:extLst>
            </p:cNvPr>
            <p:cNvSpPr/>
            <p:nvPr/>
          </p:nvSpPr>
          <p:spPr>
            <a:xfrm rot="10800000">
              <a:off x="113165" y="1305026"/>
              <a:ext cx="1670366" cy="3992577"/>
            </a:xfrm>
            <a:prstGeom prst="round2Same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Arrow: Pentagon 97">
            <a:extLst>
              <a:ext uri="{FF2B5EF4-FFF2-40B4-BE49-F238E27FC236}">
                <a16:creationId xmlns:a16="http://schemas.microsoft.com/office/drawing/2014/main" id="{6AE192AA-1992-159E-63CB-EC7C90120114}"/>
              </a:ext>
            </a:extLst>
          </p:cNvPr>
          <p:cNvSpPr/>
          <p:nvPr/>
        </p:nvSpPr>
        <p:spPr>
          <a:xfrm rot="5400000">
            <a:off x="4026238" y="1855768"/>
            <a:ext cx="985501" cy="1670367"/>
          </a:xfrm>
          <a:prstGeom prst="homePlate">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Top Corners Rounded 98">
            <a:extLst>
              <a:ext uri="{FF2B5EF4-FFF2-40B4-BE49-F238E27FC236}">
                <a16:creationId xmlns:a16="http://schemas.microsoft.com/office/drawing/2014/main" id="{5E8FF5EB-2D83-BD49-DB38-32ED9722B724}"/>
              </a:ext>
            </a:extLst>
          </p:cNvPr>
          <p:cNvSpPr/>
          <p:nvPr/>
        </p:nvSpPr>
        <p:spPr>
          <a:xfrm rot="10800000">
            <a:off x="3697258" y="2204554"/>
            <a:ext cx="1670366" cy="3992577"/>
          </a:xfrm>
          <a:prstGeom prst="round2Same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8E72EEF-4B31-1E9A-4FBE-120743DAD620}"/>
              </a:ext>
            </a:extLst>
          </p:cNvPr>
          <p:cNvSpPr txBox="1"/>
          <p:nvPr/>
        </p:nvSpPr>
        <p:spPr>
          <a:xfrm>
            <a:off x="4097099" y="2566196"/>
            <a:ext cx="880940" cy="338554"/>
          </a:xfrm>
          <a:prstGeom prst="rect">
            <a:avLst/>
          </a:prstGeom>
          <a:noFill/>
        </p:spPr>
        <p:txBody>
          <a:bodyPr wrap="square" rtlCol="0">
            <a:spAutoFit/>
          </a:bodyPr>
          <a:lstStyle/>
          <a:p>
            <a:pPr algn="ctr"/>
            <a:r>
              <a:rPr lang="en-US" sz="1600" b="1" dirty="0"/>
              <a:t>Where</a:t>
            </a:r>
          </a:p>
        </p:txBody>
      </p:sp>
      <p:grpSp>
        <p:nvGrpSpPr>
          <p:cNvPr id="103" name="Group 102">
            <a:extLst>
              <a:ext uri="{FF2B5EF4-FFF2-40B4-BE49-F238E27FC236}">
                <a16:creationId xmlns:a16="http://schemas.microsoft.com/office/drawing/2014/main" id="{D80D6DA3-0870-4349-D558-254491A09B63}"/>
              </a:ext>
            </a:extLst>
          </p:cNvPr>
          <p:cNvGrpSpPr/>
          <p:nvPr/>
        </p:nvGrpSpPr>
        <p:grpSpPr>
          <a:xfrm>
            <a:off x="5520750" y="2204551"/>
            <a:ext cx="1670393" cy="3992580"/>
            <a:chOff x="3699061" y="1305021"/>
            <a:chExt cx="1670393" cy="3992580"/>
          </a:xfrm>
        </p:grpSpPr>
        <p:sp>
          <p:nvSpPr>
            <p:cNvPr id="104" name="Arrow: Pentagon 103">
              <a:extLst>
                <a:ext uri="{FF2B5EF4-FFF2-40B4-BE49-F238E27FC236}">
                  <a16:creationId xmlns:a16="http://schemas.microsoft.com/office/drawing/2014/main" id="{1384C089-E815-E9E4-40D2-22BA2A463323}"/>
                </a:ext>
              </a:extLst>
            </p:cNvPr>
            <p:cNvSpPr/>
            <p:nvPr/>
          </p:nvSpPr>
          <p:spPr>
            <a:xfrm rot="5400000">
              <a:off x="4041494" y="962588"/>
              <a:ext cx="985501" cy="1670367"/>
            </a:xfrm>
            <a:prstGeom prst="homePlate">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Top Corners Rounded 104">
              <a:extLst>
                <a:ext uri="{FF2B5EF4-FFF2-40B4-BE49-F238E27FC236}">
                  <a16:creationId xmlns:a16="http://schemas.microsoft.com/office/drawing/2014/main" id="{9E263821-ED7A-1F20-6976-B929A2457573}"/>
                </a:ext>
              </a:extLst>
            </p:cNvPr>
            <p:cNvSpPr/>
            <p:nvPr/>
          </p:nvSpPr>
          <p:spPr>
            <a:xfrm rot="10800000">
              <a:off x="3699088" y="1305024"/>
              <a:ext cx="1670366" cy="3992577"/>
            </a:xfrm>
            <a:prstGeom prst="round2Same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ED577CE3-D1B6-7D54-BDD1-349E71DC63C9}"/>
                </a:ext>
              </a:extLst>
            </p:cNvPr>
            <p:cNvGrpSpPr/>
            <p:nvPr/>
          </p:nvGrpSpPr>
          <p:grpSpPr>
            <a:xfrm>
              <a:off x="4154917" y="1367018"/>
              <a:ext cx="758645" cy="649578"/>
              <a:chOff x="4154917" y="1367018"/>
              <a:chExt cx="758645" cy="649578"/>
            </a:xfrm>
          </p:grpSpPr>
          <p:sp>
            <p:nvSpPr>
              <p:cNvPr id="107" name="TextBox 106">
                <a:extLst>
                  <a:ext uri="{FF2B5EF4-FFF2-40B4-BE49-F238E27FC236}">
                    <a16:creationId xmlns:a16="http://schemas.microsoft.com/office/drawing/2014/main" id="{E15890F4-DEA4-8A84-DEF2-99C32F5AF198}"/>
                  </a:ext>
                </a:extLst>
              </p:cNvPr>
              <p:cNvSpPr txBox="1"/>
              <p:nvPr/>
            </p:nvSpPr>
            <p:spPr>
              <a:xfrm>
                <a:off x="4154917" y="1678042"/>
                <a:ext cx="758645" cy="338554"/>
              </a:xfrm>
              <a:prstGeom prst="rect">
                <a:avLst/>
              </a:prstGeom>
              <a:noFill/>
            </p:spPr>
            <p:txBody>
              <a:bodyPr wrap="square" rtlCol="0">
                <a:spAutoFit/>
              </a:bodyPr>
              <a:lstStyle/>
              <a:p>
                <a:pPr algn="ctr"/>
                <a:r>
                  <a:rPr lang="en-US" sz="1600" b="1" dirty="0"/>
                  <a:t>When</a:t>
                </a:r>
              </a:p>
            </p:txBody>
          </p:sp>
          <p:pic>
            <p:nvPicPr>
              <p:cNvPr id="108" name="Graphic 107" descr="Stopwatch with solid fill">
                <a:extLst>
                  <a:ext uri="{FF2B5EF4-FFF2-40B4-BE49-F238E27FC236}">
                    <a16:creationId xmlns:a16="http://schemas.microsoft.com/office/drawing/2014/main" id="{237333C4-BF04-A73A-8A8A-8DF43B116C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8793" y="1367018"/>
                <a:ext cx="310896" cy="310896"/>
              </a:xfrm>
              <a:prstGeom prst="rect">
                <a:avLst/>
              </a:prstGeom>
            </p:spPr>
          </p:pic>
        </p:grpSp>
      </p:grpSp>
      <p:grpSp>
        <p:nvGrpSpPr>
          <p:cNvPr id="112" name="Group 111">
            <a:extLst>
              <a:ext uri="{FF2B5EF4-FFF2-40B4-BE49-F238E27FC236}">
                <a16:creationId xmlns:a16="http://schemas.microsoft.com/office/drawing/2014/main" id="{C2ED6FE4-4F51-E176-39D9-FA07A571C30C}"/>
              </a:ext>
            </a:extLst>
          </p:cNvPr>
          <p:cNvGrpSpPr/>
          <p:nvPr/>
        </p:nvGrpSpPr>
        <p:grpSpPr>
          <a:xfrm>
            <a:off x="7377233" y="2204553"/>
            <a:ext cx="1670404" cy="3992578"/>
            <a:chOff x="5492001" y="1305020"/>
            <a:chExt cx="1670404" cy="3992578"/>
          </a:xfrm>
        </p:grpSpPr>
        <p:sp>
          <p:nvSpPr>
            <p:cNvPr id="113" name="Arrow: Pentagon 112">
              <a:extLst>
                <a:ext uri="{FF2B5EF4-FFF2-40B4-BE49-F238E27FC236}">
                  <a16:creationId xmlns:a16="http://schemas.microsoft.com/office/drawing/2014/main" id="{3CEF3E0E-34A9-D618-D662-BCA7BE47F587}"/>
                </a:ext>
              </a:extLst>
            </p:cNvPr>
            <p:cNvSpPr/>
            <p:nvPr/>
          </p:nvSpPr>
          <p:spPr>
            <a:xfrm rot="5400000">
              <a:off x="5834434" y="962587"/>
              <a:ext cx="985501" cy="1670367"/>
            </a:xfrm>
            <a:prstGeom prst="homePlate">
              <a:avLst/>
            </a:prstGeom>
            <a:solidFill>
              <a:srgbClr val="FF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Top Corners Rounded 113">
              <a:extLst>
                <a:ext uri="{FF2B5EF4-FFF2-40B4-BE49-F238E27FC236}">
                  <a16:creationId xmlns:a16="http://schemas.microsoft.com/office/drawing/2014/main" id="{238A0D64-05E5-84C8-A0BE-371DFF4BDA96}"/>
                </a:ext>
              </a:extLst>
            </p:cNvPr>
            <p:cNvSpPr/>
            <p:nvPr/>
          </p:nvSpPr>
          <p:spPr>
            <a:xfrm rot="10800000">
              <a:off x="5492039" y="1305023"/>
              <a:ext cx="1670366" cy="3992575"/>
            </a:xfrm>
            <a:prstGeom prst="round2Same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5E3BE6E0-7087-622A-0773-631078AC4177}"/>
                </a:ext>
              </a:extLst>
            </p:cNvPr>
            <p:cNvSpPr txBox="1"/>
            <p:nvPr/>
          </p:nvSpPr>
          <p:spPr>
            <a:xfrm>
              <a:off x="6014395" y="1678039"/>
              <a:ext cx="625601" cy="338554"/>
            </a:xfrm>
            <a:prstGeom prst="rect">
              <a:avLst/>
            </a:prstGeom>
            <a:noFill/>
          </p:spPr>
          <p:txBody>
            <a:bodyPr wrap="square" rtlCol="0">
              <a:spAutoFit/>
            </a:bodyPr>
            <a:lstStyle/>
            <a:p>
              <a:pPr algn="ctr"/>
              <a:r>
                <a:rPr lang="en-US" sz="1600" b="1" dirty="0"/>
                <a:t>Why</a:t>
              </a:r>
            </a:p>
          </p:txBody>
        </p:sp>
      </p:grpSp>
      <p:pic>
        <p:nvPicPr>
          <p:cNvPr id="117" name="Graphic 116" descr="Brain in head with solid fill">
            <a:extLst>
              <a:ext uri="{FF2B5EF4-FFF2-40B4-BE49-F238E27FC236}">
                <a16:creationId xmlns:a16="http://schemas.microsoft.com/office/drawing/2014/main" id="{8D3874BF-9832-2CA8-0903-A4821F5457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56968" y="2254296"/>
            <a:ext cx="310896" cy="310896"/>
          </a:xfrm>
          <a:prstGeom prst="rect">
            <a:avLst/>
          </a:prstGeom>
        </p:spPr>
      </p:pic>
      <p:sp>
        <p:nvSpPr>
          <p:cNvPr id="118" name="TextBox 117">
            <a:extLst>
              <a:ext uri="{FF2B5EF4-FFF2-40B4-BE49-F238E27FC236}">
                <a16:creationId xmlns:a16="http://schemas.microsoft.com/office/drawing/2014/main" id="{94F4223D-6AEA-C38F-3ADB-B5F7538E9792}"/>
              </a:ext>
            </a:extLst>
          </p:cNvPr>
          <p:cNvSpPr txBox="1"/>
          <p:nvPr/>
        </p:nvSpPr>
        <p:spPr>
          <a:xfrm>
            <a:off x="96363" y="3253432"/>
            <a:ext cx="1591247" cy="2862322"/>
          </a:xfrm>
          <a:prstGeom prst="rect">
            <a:avLst/>
          </a:prstGeom>
          <a:noFill/>
        </p:spPr>
        <p:txBody>
          <a:bodyPr wrap="square" rtlCol="0">
            <a:spAutoFit/>
          </a:bodyPr>
          <a:lstStyle/>
          <a:p>
            <a:pPr algn="ctr"/>
            <a:r>
              <a:rPr lang="en-US" sz="1200" dirty="0"/>
              <a:t>Service members or their spouses should take the survey if:</a:t>
            </a:r>
          </a:p>
          <a:p>
            <a:pPr algn="ctr"/>
            <a:endParaRPr lang="en-US" sz="1200" dirty="0"/>
          </a:p>
          <a:p>
            <a:pPr marL="171450" indent="-171450">
              <a:buFont typeface="Arial" panose="020B0604020202020204" pitchFamily="34" charset="0"/>
              <a:buChar char="•"/>
            </a:pPr>
            <a:r>
              <a:rPr lang="en-US" sz="1200" dirty="0"/>
              <a:t>You have been stationed in Italy for at least 3 months</a:t>
            </a:r>
          </a:p>
          <a:p>
            <a:pPr marL="171450" indent="-171450">
              <a:buFont typeface="Arial" panose="020B0604020202020204" pitchFamily="34" charset="0"/>
              <a:buChar char="•"/>
            </a:pPr>
            <a:r>
              <a:rPr lang="en-US" sz="1200" dirty="0"/>
              <a:t>You reside in privately leased quarters</a:t>
            </a:r>
          </a:p>
          <a:p>
            <a:pPr marL="171450" indent="-171450">
              <a:buFont typeface="Arial" panose="020B0604020202020204" pitchFamily="34" charset="0"/>
              <a:buChar char="•"/>
            </a:pPr>
            <a:r>
              <a:rPr lang="en-US" sz="1200" dirty="0"/>
              <a:t>You receive an Overseas Housing Allowance (OHA)</a:t>
            </a:r>
          </a:p>
        </p:txBody>
      </p:sp>
      <p:sp>
        <p:nvSpPr>
          <p:cNvPr id="119" name="TextBox 118">
            <a:extLst>
              <a:ext uri="{FF2B5EF4-FFF2-40B4-BE49-F238E27FC236}">
                <a16:creationId xmlns:a16="http://schemas.microsoft.com/office/drawing/2014/main" id="{2229E068-4886-5959-9842-2C64274D0F01}"/>
              </a:ext>
            </a:extLst>
          </p:cNvPr>
          <p:cNvSpPr txBox="1"/>
          <p:nvPr/>
        </p:nvSpPr>
        <p:spPr>
          <a:xfrm>
            <a:off x="5553752" y="3438098"/>
            <a:ext cx="1591247" cy="2492990"/>
          </a:xfrm>
          <a:prstGeom prst="rect">
            <a:avLst/>
          </a:prstGeom>
          <a:noFill/>
        </p:spPr>
        <p:txBody>
          <a:bodyPr wrap="square" rtlCol="0">
            <a:spAutoFit/>
          </a:bodyPr>
          <a:lstStyle/>
          <a:p>
            <a:pPr algn="ctr"/>
            <a:r>
              <a:rPr lang="en-US" sz="1200" b="1" dirty="0">
                <a:solidFill>
                  <a:srgbClr val="FF0000"/>
                </a:solidFill>
              </a:rPr>
              <a:t>OPEN NOW</a:t>
            </a:r>
          </a:p>
          <a:p>
            <a:pPr algn="ctr"/>
            <a:r>
              <a:rPr lang="en-US" sz="1200" dirty="0"/>
              <a:t>January 1 – March 31, 2025</a:t>
            </a:r>
          </a:p>
          <a:p>
            <a:pPr algn="ctr"/>
            <a:endParaRPr lang="en-US" sz="1200" dirty="0"/>
          </a:p>
          <a:p>
            <a:pPr marL="171450" indent="-171450">
              <a:buFont typeface="Arial" panose="020B0604020202020204" pitchFamily="34" charset="0"/>
              <a:buChar char="•"/>
            </a:pPr>
            <a:r>
              <a:rPr lang="en-US" sz="1200" dirty="0"/>
              <a:t>Utility Survey conducted annually</a:t>
            </a:r>
          </a:p>
          <a:p>
            <a:pPr marL="171450" indent="-171450">
              <a:buFont typeface="Arial" panose="020B0604020202020204" pitchFamily="34" charset="0"/>
              <a:buChar char="•"/>
            </a:pPr>
            <a:r>
              <a:rPr lang="en-US" sz="1200" dirty="0"/>
              <a:t>Move-In Expenses Survey conducted once every three years in combined survey</a:t>
            </a:r>
          </a:p>
        </p:txBody>
      </p:sp>
      <p:pic>
        <p:nvPicPr>
          <p:cNvPr id="120" name="Graphic 119" descr="Marker with solid fill">
            <a:extLst>
              <a:ext uri="{FF2B5EF4-FFF2-40B4-BE49-F238E27FC236}">
                <a16:creationId xmlns:a16="http://schemas.microsoft.com/office/drawing/2014/main" id="{45069397-4531-516C-1724-600BF837EB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3383" y="2266548"/>
            <a:ext cx="310896" cy="310896"/>
          </a:xfrm>
          <a:prstGeom prst="rect">
            <a:avLst/>
          </a:prstGeom>
        </p:spPr>
      </p:pic>
      <p:sp>
        <p:nvSpPr>
          <p:cNvPr id="121" name="TextBox 120">
            <a:extLst>
              <a:ext uri="{FF2B5EF4-FFF2-40B4-BE49-F238E27FC236}">
                <a16:creationId xmlns:a16="http://schemas.microsoft.com/office/drawing/2014/main" id="{AD66A24C-272B-34E3-5B63-45D3AD35BF33}"/>
              </a:ext>
            </a:extLst>
          </p:cNvPr>
          <p:cNvSpPr txBox="1"/>
          <p:nvPr/>
        </p:nvSpPr>
        <p:spPr>
          <a:xfrm>
            <a:off x="3732326" y="3566703"/>
            <a:ext cx="1591247" cy="1938992"/>
          </a:xfrm>
          <a:prstGeom prst="rect">
            <a:avLst/>
          </a:prstGeom>
          <a:noFill/>
        </p:spPr>
        <p:txBody>
          <a:bodyPr wrap="square" rtlCol="0">
            <a:spAutoFit/>
          </a:bodyPr>
          <a:lstStyle/>
          <a:p>
            <a:pPr algn="ctr"/>
            <a:r>
              <a:rPr lang="en-US" sz="1200" dirty="0"/>
              <a:t>Scan the QR code above or visit this link:</a:t>
            </a:r>
          </a:p>
          <a:p>
            <a:pPr algn="ctr"/>
            <a:endParaRPr lang="en-US" sz="1200" dirty="0"/>
          </a:p>
          <a:p>
            <a:pPr algn="ctr"/>
            <a:r>
              <a:rPr lang="en-US" sz="1200" dirty="0">
                <a:hlinkClick r:id="rId12"/>
              </a:rPr>
              <a:t>https://www.travel.dod.mil/Allowances/Overseas-Housing-Allowance/OHA-Data-Collection-Surveys/</a:t>
            </a:r>
            <a:endParaRPr lang="en-US" sz="1200" dirty="0"/>
          </a:p>
        </p:txBody>
      </p:sp>
      <p:sp>
        <p:nvSpPr>
          <p:cNvPr id="122" name="TextBox 121">
            <a:extLst>
              <a:ext uri="{FF2B5EF4-FFF2-40B4-BE49-F238E27FC236}">
                <a16:creationId xmlns:a16="http://schemas.microsoft.com/office/drawing/2014/main" id="{3E1600D1-398E-A744-604C-67B23A031B4F}"/>
              </a:ext>
            </a:extLst>
          </p:cNvPr>
          <p:cNvSpPr txBox="1"/>
          <p:nvPr/>
        </p:nvSpPr>
        <p:spPr>
          <a:xfrm>
            <a:off x="7416792" y="3631763"/>
            <a:ext cx="1591247" cy="2123658"/>
          </a:xfrm>
          <a:prstGeom prst="rect">
            <a:avLst/>
          </a:prstGeom>
          <a:noFill/>
        </p:spPr>
        <p:txBody>
          <a:bodyPr wrap="square" rtlCol="0">
            <a:spAutoFit/>
          </a:bodyPr>
          <a:lstStyle/>
          <a:p>
            <a:pPr algn="ctr"/>
            <a:r>
              <a:rPr lang="en-US" sz="1200" dirty="0"/>
              <a:t>You play a critical role! </a:t>
            </a:r>
          </a:p>
          <a:p>
            <a:pPr algn="ctr"/>
            <a:endParaRPr lang="en-US" sz="1200" dirty="0"/>
          </a:p>
          <a:p>
            <a:pPr algn="ctr"/>
            <a:r>
              <a:rPr lang="en-US" sz="1200" b="1" dirty="0"/>
              <a:t>Data will determine the Utility/Recurring Maintenance and Move-In Housing Allowances paid to service members in Italy</a:t>
            </a:r>
          </a:p>
        </p:txBody>
      </p:sp>
      <p:sp>
        <p:nvSpPr>
          <p:cNvPr id="123" name="TextBox 122">
            <a:extLst>
              <a:ext uri="{FF2B5EF4-FFF2-40B4-BE49-F238E27FC236}">
                <a16:creationId xmlns:a16="http://schemas.microsoft.com/office/drawing/2014/main" id="{A9D47AF0-54EB-6B2C-8222-880B5CFFC7AE}"/>
              </a:ext>
            </a:extLst>
          </p:cNvPr>
          <p:cNvSpPr txBox="1"/>
          <p:nvPr/>
        </p:nvSpPr>
        <p:spPr>
          <a:xfrm>
            <a:off x="1913768" y="3566703"/>
            <a:ext cx="1591247" cy="2123658"/>
          </a:xfrm>
          <a:prstGeom prst="rect">
            <a:avLst/>
          </a:prstGeom>
          <a:noFill/>
        </p:spPr>
        <p:txBody>
          <a:bodyPr wrap="square" rtlCol="0">
            <a:spAutoFit/>
          </a:bodyPr>
          <a:lstStyle/>
          <a:p>
            <a:pPr algn="ctr"/>
            <a:r>
              <a:rPr lang="en-US" sz="1200" dirty="0"/>
              <a:t>Survey conducted on behalf of DoD, designed to collect utility/recurring maintenance and move-in expense data incurred by service members stationed overseas who reside in private housing</a:t>
            </a:r>
          </a:p>
        </p:txBody>
      </p:sp>
      <p:pic>
        <p:nvPicPr>
          <p:cNvPr id="80" name="Picture 79" descr="Qr code&#10;&#10;Description automatically generated">
            <a:extLst>
              <a:ext uri="{FF2B5EF4-FFF2-40B4-BE49-F238E27FC236}">
                <a16:creationId xmlns:a16="http://schemas.microsoft.com/office/drawing/2014/main" id="{0700AC3E-379F-50D3-D13F-444A7D4D11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0509" y="67093"/>
            <a:ext cx="1517992" cy="1517992"/>
          </a:xfrm>
          <a:prstGeom prst="rect">
            <a:avLst/>
          </a:prstGeom>
        </p:spPr>
      </p:pic>
    </p:spTree>
    <p:extLst>
      <p:ext uri="{BB962C8B-B14F-4D97-AF65-F5344CB8AC3E}">
        <p14:creationId xmlns:p14="http://schemas.microsoft.com/office/powerpoint/2010/main" val="192369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FFF85-02A9-7353-809C-32DB76F54377}"/>
              </a:ext>
            </a:extLst>
          </p:cNvPr>
          <p:cNvSpPr txBox="1"/>
          <p:nvPr/>
        </p:nvSpPr>
        <p:spPr>
          <a:xfrm>
            <a:off x="0" y="1656723"/>
            <a:ext cx="9144000" cy="2677656"/>
          </a:xfrm>
          <a:prstGeom prst="rect">
            <a:avLst/>
          </a:prstGeom>
          <a:noFill/>
        </p:spPr>
        <p:txBody>
          <a:bodyPr wrap="square" rtlCol="0">
            <a:spAutoFit/>
          </a:bodyPr>
          <a:lstStyle/>
          <a:p>
            <a:pPr algn="ctr"/>
            <a:r>
              <a:rPr lang="en-US" sz="4400" dirty="0"/>
              <a:t>Next CLIF</a:t>
            </a:r>
          </a:p>
          <a:p>
            <a:pPr algn="ctr"/>
            <a:r>
              <a:rPr lang="en-US" sz="3600" b="1" dirty="0"/>
              <a:t>26 February 25</a:t>
            </a:r>
          </a:p>
          <a:p>
            <a:pPr algn="ctr"/>
            <a:r>
              <a:rPr lang="en-US" sz="2800" b="1" dirty="0"/>
              <a:t>1030-1130</a:t>
            </a:r>
          </a:p>
          <a:p>
            <a:pPr algn="ctr"/>
            <a:endParaRPr lang="en-US" sz="3600" b="1" dirty="0"/>
          </a:p>
          <a:p>
            <a:pPr algn="ctr"/>
            <a:r>
              <a:rPr lang="en-US" sz="2400" dirty="0"/>
              <a:t>GOLDEN LION, CASERMA EDERLE</a:t>
            </a:r>
          </a:p>
        </p:txBody>
      </p:sp>
    </p:spTree>
    <p:extLst>
      <p:ext uri="{BB962C8B-B14F-4D97-AF65-F5344CB8AC3E}">
        <p14:creationId xmlns:p14="http://schemas.microsoft.com/office/powerpoint/2010/main" val="65192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r"/>
            <a:r>
              <a:rPr lang="en-US" sz="2400" b="1" dirty="0">
                <a:latin typeface=" Arial"/>
              </a:rPr>
              <a:t>Agenda</a:t>
            </a:r>
          </a:p>
        </p:txBody>
      </p:sp>
      <p:sp>
        <p:nvSpPr>
          <p:cNvPr id="2" name="Rectangle 1"/>
          <p:cNvSpPr/>
          <p:nvPr/>
        </p:nvSpPr>
        <p:spPr>
          <a:xfrm>
            <a:off x="0" y="878037"/>
            <a:ext cx="9144000" cy="4600042"/>
          </a:xfrm>
          <a:prstGeom prst="rect">
            <a:avLst/>
          </a:prstGeom>
        </p:spPr>
        <p:txBody>
          <a:bodyPr wrap="square" lIns="91440" tIns="45720" rIns="91440" bIns="45720" anchor="t">
            <a:spAutoFit/>
          </a:bodyPr>
          <a:lstStyle/>
          <a:p>
            <a:pPr marL="682625" lvl="4" indent="-342900">
              <a:lnSpc>
                <a:spcPct val="150000"/>
              </a:lnSpc>
              <a:buFont typeface="Arial" panose="020B0604020202020204" pitchFamily="34" charset="0"/>
              <a:buChar char="•"/>
            </a:pPr>
            <a:r>
              <a:rPr lang="en-US" sz="2200" b="1" dirty="0">
                <a:cs typeface="Arial"/>
              </a:rPr>
              <a:t>Community Recognition</a:t>
            </a:r>
            <a:endParaRPr lang="en-US" sz="2200" b="1" dirty="0">
              <a:solidFill>
                <a:srgbClr val="FF0000"/>
              </a:solidFill>
              <a:cs typeface="Arial"/>
            </a:endParaRPr>
          </a:p>
          <a:p>
            <a:pPr marL="682625" lvl="4" indent="-342900">
              <a:lnSpc>
                <a:spcPct val="150000"/>
              </a:lnSpc>
              <a:buFont typeface="Arial" panose="020B0604020202020204" pitchFamily="34" charset="0"/>
              <a:buChar char="•"/>
            </a:pPr>
            <a:r>
              <a:rPr lang="en-US" sz="2200" b="1" dirty="0">
                <a:cs typeface="Arial"/>
              </a:rPr>
              <a:t>Health Clinic </a:t>
            </a:r>
            <a:r>
              <a:rPr lang="en-US" sz="2200" dirty="0">
                <a:cs typeface="Arial"/>
              </a:rPr>
              <a:t>–</a:t>
            </a:r>
            <a:r>
              <a:rPr lang="en-US" sz="2200" b="1" dirty="0">
                <a:cs typeface="Arial"/>
              </a:rPr>
              <a:t> </a:t>
            </a:r>
            <a:r>
              <a:rPr lang="en-US" sz="2200" dirty="0">
                <a:cs typeface="Arial"/>
              </a:rPr>
              <a:t>Healthcare</a:t>
            </a:r>
          </a:p>
          <a:p>
            <a:pPr marL="682625" lvl="4" indent="-342900">
              <a:lnSpc>
                <a:spcPct val="150000"/>
              </a:lnSpc>
              <a:buFont typeface="Arial" panose="020B0604020202020204" pitchFamily="34" charset="0"/>
              <a:buChar char="•"/>
            </a:pPr>
            <a:r>
              <a:rPr lang="en-US" sz="2200" b="1" dirty="0" err="1">
                <a:cs typeface="Arial"/>
              </a:rPr>
              <a:t>DENTAC</a:t>
            </a:r>
            <a:r>
              <a:rPr lang="en-US" sz="2200" b="1" dirty="0">
                <a:cs typeface="Arial"/>
              </a:rPr>
              <a:t> Italy </a:t>
            </a:r>
            <a:r>
              <a:rPr lang="en-US" sz="2200" dirty="0">
                <a:cs typeface="Arial"/>
              </a:rPr>
              <a:t>- Dental Care</a:t>
            </a:r>
          </a:p>
          <a:p>
            <a:pPr marL="682625" lvl="4" indent="-342900">
              <a:lnSpc>
                <a:spcPct val="150000"/>
              </a:lnSpc>
              <a:buFont typeface="Arial" panose="020B0604020202020204" pitchFamily="34" charset="0"/>
              <a:buChar char="•"/>
            </a:pPr>
            <a:r>
              <a:rPr lang="en-US" sz="2200" b="1" dirty="0">
                <a:solidFill>
                  <a:srgbClr val="FF0000"/>
                </a:solidFill>
              </a:rPr>
              <a:t>DHR</a:t>
            </a:r>
            <a:r>
              <a:rPr lang="en-US" sz="2200" dirty="0">
                <a:solidFill>
                  <a:srgbClr val="FF0000"/>
                </a:solidFill>
              </a:rPr>
              <a:t> – Command Sponsorship, UK Travel Requirements</a:t>
            </a:r>
          </a:p>
          <a:p>
            <a:pPr marL="682625" lvl="4" indent="-342900">
              <a:lnSpc>
                <a:spcPct val="150000"/>
              </a:lnSpc>
              <a:buFont typeface="Arial" panose="020B0604020202020204" pitchFamily="34" charset="0"/>
              <a:buChar char="•"/>
            </a:pPr>
            <a:r>
              <a:rPr lang="en-US" sz="2200" b="1" dirty="0"/>
              <a:t>FMWR</a:t>
            </a:r>
            <a:r>
              <a:rPr lang="en-US" sz="2200" dirty="0">
                <a:solidFill>
                  <a:srgbClr val="FF0000"/>
                </a:solidFill>
              </a:rPr>
              <a:t> </a:t>
            </a:r>
            <a:r>
              <a:rPr lang="en-US" sz="2200" dirty="0"/>
              <a:t>– Valentines Bazaar, Del Din Pool Opening, VAT, AER</a:t>
            </a:r>
          </a:p>
          <a:p>
            <a:pPr marL="682625" lvl="4" indent="-342900">
              <a:lnSpc>
                <a:spcPct val="150000"/>
              </a:lnSpc>
              <a:buFont typeface="Arial" panose="020B0604020202020204" pitchFamily="34" charset="0"/>
              <a:buChar char="•"/>
            </a:pPr>
            <a:r>
              <a:rPr lang="en-US" sz="2200" b="1" dirty="0">
                <a:solidFill>
                  <a:srgbClr val="FF0000"/>
                </a:solidFill>
              </a:rPr>
              <a:t>PAO</a:t>
            </a:r>
            <a:r>
              <a:rPr lang="en-US" sz="2200" dirty="0">
                <a:solidFill>
                  <a:srgbClr val="FF0000"/>
                </a:solidFill>
              </a:rPr>
              <a:t> – FAQ capability on USAG Italy Webpage</a:t>
            </a:r>
          </a:p>
          <a:p>
            <a:pPr marL="682625" lvl="4" indent="-342900">
              <a:lnSpc>
                <a:spcPct val="150000"/>
              </a:lnSpc>
              <a:buFont typeface="Arial" panose="020B0604020202020204" pitchFamily="34" charset="0"/>
              <a:buChar char="•"/>
            </a:pPr>
            <a:r>
              <a:rPr lang="en-US" sz="2200" b="1" dirty="0"/>
              <a:t>DES</a:t>
            </a:r>
            <a:r>
              <a:rPr lang="en-US" sz="2200" dirty="0"/>
              <a:t> – Italian Road Code Changes</a:t>
            </a:r>
          </a:p>
          <a:p>
            <a:pPr marL="682625" lvl="4" indent="-342900">
              <a:lnSpc>
                <a:spcPct val="150000"/>
              </a:lnSpc>
              <a:buFont typeface="Arial" panose="020B0604020202020204" pitchFamily="34" charset="0"/>
              <a:buChar char="•"/>
            </a:pPr>
            <a:r>
              <a:rPr lang="en-US" sz="2200" b="1" dirty="0"/>
              <a:t>DPW</a:t>
            </a:r>
            <a:r>
              <a:rPr lang="en-US" sz="2200" dirty="0"/>
              <a:t> – Housing Maintenance Information</a:t>
            </a:r>
          </a:p>
          <a:p>
            <a:pPr marL="682625" lvl="4" indent="-342900">
              <a:lnSpc>
                <a:spcPct val="150000"/>
              </a:lnSpc>
              <a:buFont typeface="Arial" panose="020B0604020202020204" pitchFamily="34" charset="0"/>
              <a:buChar char="•"/>
            </a:pPr>
            <a:r>
              <a:rPr lang="en-US" sz="2200" b="1" dirty="0"/>
              <a:t>CR2C</a:t>
            </a:r>
            <a:r>
              <a:rPr lang="en-US" sz="2200" dirty="0"/>
              <a:t> – OHA Survey</a:t>
            </a:r>
          </a:p>
        </p:txBody>
      </p:sp>
    </p:spTree>
    <p:extLst>
      <p:ext uri="{BB962C8B-B14F-4D97-AF65-F5344CB8AC3E}">
        <p14:creationId xmlns:p14="http://schemas.microsoft.com/office/powerpoint/2010/main" val="65096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5F4909-024E-2E0C-D5F9-6A083355FCC7}"/>
              </a:ext>
            </a:extLst>
          </p:cNvPr>
          <p:cNvPicPr>
            <a:picLocks noChangeAspect="1"/>
          </p:cNvPicPr>
          <p:nvPr/>
        </p:nvPicPr>
        <p:blipFill rotWithShape="1">
          <a:blip r:embed="rId3"/>
          <a:srcRect l="8532" t="44444" r="10027"/>
          <a:stretch/>
        </p:blipFill>
        <p:spPr>
          <a:xfrm>
            <a:off x="6709455" y="698270"/>
            <a:ext cx="2216200" cy="2015067"/>
          </a:xfrm>
          <a:prstGeom prst="rect">
            <a:avLst/>
          </a:prstGeom>
        </p:spPr>
      </p:pic>
      <p:pic>
        <p:nvPicPr>
          <p:cNvPr id="6" name="Picture 5">
            <a:extLst>
              <a:ext uri="{FF2B5EF4-FFF2-40B4-BE49-F238E27FC236}">
                <a16:creationId xmlns:a16="http://schemas.microsoft.com/office/drawing/2014/main" id="{1EC60894-D74C-0ED9-7B94-6F2F5C5069E7}"/>
              </a:ext>
            </a:extLst>
          </p:cNvPr>
          <p:cNvPicPr>
            <a:picLocks noChangeAspect="1"/>
          </p:cNvPicPr>
          <p:nvPr/>
        </p:nvPicPr>
        <p:blipFill>
          <a:blip r:embed="rId4"/>
          <a:stretch>
            <a:fillRect/>
          </a:stretch>
        </p:blipFill>
        <p:spPr>
          <a:xfrm>
            <a:off x="6431139" y="2413776"/>
            <a:ext cx="2099262" cy="2194209"/>
          </a:xfrm>
          <a:prstGeom prst="rect">
            <a:avLst/>
          </a:prstGeom>
        </p:spPr>
      </p:pic>
      <p:sp>
        <p:nvSpPr>
          <p:cNvPr id="4" name="TextBox 3"/>
          <p:cNvSpPr txBox="1"/>
          <p:nvPr/>
        </p:nvSpPr>
        <p:spPr>
          <a:xfrm>
            <a:off x="1" y="0"/>
            <a:ext cx="9143999" cy="461665"/>
          </a:xfrm>
          <a:prstGeom prst="rect">
            <a:avLst/>
          </a:prstGeom>
          <a:noFill/>
        </p:spPr>
        <p:txBody>
          <a:bodyPr wrap="square" rtlCol="0">
            <a:spAutoFit/>
          </a:bodyPr>
          <a:lstStyle/>
          <a:p>
            <a:pPr algn="r"/>
            <a:r>
              <a:rPr lang="en-US" sz="2400" b="1" dirty="0" err="1">
                <a:latin typeface=" Arial"/>
              </a:rPr>
              <a:t>USAHC</a:t>
            </a:r>
            <a:r>
              <a:rPr lang="en-US" sz="2400" b="1" dirty="0">
                <a:latin typeface=" Arial"/>
              </a:rPr>
              <a:t>-V, Community Service Recognition </a:t>
            </a:r>
          </a:p>
        </p:txBody>
      </p:sp>
      <p:sp>
        <p:nvSpPr>
          <p:cNvPr id="2" name="Rectangle 1">
            <a:extLst>
              <a:ext uri="{FF2B5EF4-FFF2-40B4-BE49-F238E27FC236}">
                <a16:creationId xmlns:a16="http://schemas.microsoft.com/office/drawing/2014/main" id="{8284001B-655F-0A82-AD7B-741E2D0F6B68}"/>
              </a:ext>
            </a:extLst>
          </p:cNvPr>
          <p:cNvSpPr>
            <a:spLocks noChangeArrowheads="1"/>
          </p:cNvSpPr>
          <p:nvPr/>
        </p:nvSpPr>
        <p:spPr bwMode="auto">
          <a:xfrm>
            <a:off x="165805" y="796498"/>
            <a:ext cx="626533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ea typeface="Calibri" panose="020F0502020204030204" pitchFamily="34" charset="0"/>
                <a:cs typeface="Times New Roman" panose="02020603050405020304" pitchFamily="18" charset="0"/>
              </a:rPr>
              <a:t>Angie Olivera, </a:t>
            </a:r>
            <a:endParaRPr kumimoji="0" lang="en-US" altLang="en-US"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endParaRPr kumimoji="0" lang="en-US" altLang="en-US" b="0" i="0" u="none" strike="noStrike" cap="none" normalizeH="0" baseline="0" dirty="0">
              <a:ln>
                <a:noFill/>
              </a:ln>
              <a:solidFill>
                <a:schemeClr val="tx1"/>
              </a:solidFill>
              <a:effectLst/>
            </a:endParaRPr>
          </a:p>
          <a:p>
            <a:pPr marL="0" marR="0">
              <a:spcBef>
                <a:spcPts val="0"/>
              </a:spcBef>
              <a:spcAft>
                <a:spcPts val="0"/>
              </a:spcAft>
            </a:pPr>
            <a:r>
              <a:rPr kumimoji="0" lang="en-US"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Mrs. </a:t>
            </a:r>
            <a:r>
              <a:rPr lang="en-US" sz="1800" dirty="0">
                <a:solidFill>
                  <a:srgbClr val="000000"/>
                </a:solidFill>
                <a:effectLst/>
                <a:latin typeface="Aptos" panose="020B0004020202020204" pitchFamily="34" charset="0"/>
                <a:ea typeface="Times New Roman" panose="02020603050405020304" pitchFamily="18" charset="0"/>
              </a:rPr>
              <a:t>Angie Olivera </a:t>
            </a:r>
            <a:r>
              <a:rPr lang="en-US" dirty="0">
                <a:solidFill>
                  <a:srgbClr val="000000"/>
                </a:solidFill>
                <a:latin typeface="Aptos" panose="020B0004020202020204" pitchFamily="34" charset="0"/>
                <a:ea typeface="Times New Roman" panose="02020603050405020304" pitchFamily="18" charset="0"/>
              </a:rPr>
              <a:t>began volunteering </a:t>
            </a:r>
            <a:r>
              <a:rPr lang="en-US" sz="1800" dirty="0">
                <a:solidFill>
                  <a:srgbClr val="000000"/>
                </a:solidFill>
                <a:effectLst/>
                <a:latin typeface="Aptos" panose="020B0004020202020204" pitchFamily="34" charset="0"/>
                <a:ea typeface="Times New Roman" panose="02020603050405020304" pitchFamily="18" charset="0"/>
              </a:rPr>
              <a:t>with the American Red Cross in partnership with the Wounded Warrior Project in April 2022 and has since volunteered nearly 1,400 hours, averaging 500 hours a year; bringing priceless support and joy to clinical teams on both </a:t>
            </a:r>
            <a:r>
              <a:rPr lang="en-US" sz="1800" dirty="0" err="1">
                <a:solidFill>
                  <a:srgbClr val="000000"/>
                </a:solidFill>
                <a:effectLst/>
                <a:latin typeface="Aptos" panose="020B0004020202020204" pitchFamily="34" charset="0"/>
                <a:ea typeface="Times New Roman" panose="02020603050405020304" pitchFamily="18" charset="0"/>
              </a:rPr>
              <a:t>Caserma</a:t>
            </a:r>
            <a:r>
              <a:rPr lang="en-US" sz="1800" dirty="0">
                <a:solidFill>
                  <a:srgbClr val="000000"/>
                </a:solidFill>
                <a:effectLst/>
                <a:latin typeface="Aptos" panose="020B0004020202020204" pitchFamily="34" charset="0"/>
                <a:ea typeface="Times New Roman" panose="02020603050405020304" pitchFamily="18" charset="0"/>
              </a:rPr>
              <a:t> Ederle and Del Din. </a:t>
            </a:r>
          </a:p>
          <a:p>
            <a:r>
              <a:rPr lang="en-US" sz="1800" dirty="0">
                <a:solidFill>
                  <a:srgbClr val="000000"/>
                </a:solidFill>
                <a:effectLst/>
                <a:latin typeface="Aptos" panose="020B0004020202020204" pitchFamily="34" charset="0"/>
                <a:ea typeface="Calibri" panose="020F0502020204030204" pitchFamily="34" charset="0"/>
              </a:rPr>
              <a:t>	</a:t>
            </a:r>
            <a:r>
              <a:rPr lang="en-US" sz="1800" dirty="0">
                <a:solidFill>
                  <a:srgbClr val="000000"/>
                </a:solidFill>
                <a:effectLst/>
                <a:latin typeface="Aptos" panose="020B0004020202020204" pitchFamily="34" charset="0"/>
                <a:ea typeface="Times New Roman" panose="02020603050405020304" pitchFamily="18" charset="0"/>
              </a:rPr>
              <a:t>Most of these volunteer hours are during the evenings and weekends all while raising three children and supporting her active-duty husband.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solidFill>
                  <a:srgbClr val="000000"/>
                </a:solidFill>
                <a:latin typeface="Aptos" panose="020B0004020202020204" pitchFamily="34" charset="0"/>
                <a:ea typeface="Times New Roman" panose="02020603050405020304" pitchFamily="18" charset="0"/>
              </a:rPr>
              <a:t>	Angie </a:t>
            </a:r>
            <a:r>
              <a:rPr lang="en-US" sz="1800" dirty="0">
                <a:solidFill>
                  <a:srgbClr val="000000"/>
                </a:solidFill>
                <a:effectLst/>
                <a:latin typeface="Aptos" panose="020B0004020202020204" pitchFamily="34" charset="0"/>
                <a:ea typeface="Times New Roman" panose="02020603050405020304" pitchFamily="18" charset="0"/>
              </a:rPr>
              <a:t> </a:t>
            </a:r>
            <a:r>
              <a:rPr lang="en-US" dirty="0">
                <a:solidFill>
                  <a:srgbClr val="000000"/>
                </a:solidFill>
                <a:latin typeface="Aptos" panose="020B0004020202020204" pitchFamily="34" charset="0"/>
                <a:ea typeface="Times New Roman" panose="02020603050405020304" pitchFamily="18" charset="0"/>
              </a:rPr>
              <a:t>has helped coordinate and support countless events and initiatives including our Organizational Resiliency Day; Halloween, Thanksgiving, and Christmas holiday events; monthly “coffee cart;” flu drives; and more. </a:t>
            </a:r>
          </a:p>
          <a:p>
            <a:r>
              <a:rPr lang="en-US" sz="1800" dirty="0">
                <a:solidFill>
                  <a:srgbClr val="000000"/>
                </a:solidFill>
                <a:effectLst/>
                <a:latin typeface="Aptos" panose="020B0004020202020204" pitchFamily="34" charset="0"/>
                <a:ea typeface="Times New Roman" panose="02020603050405020304" pitchFamily="18" charset="0"/>
              </a:rPr>
              <a:t>	A favorite quote that guides Angie is from Robert Powell: "Leave the world a little better than you found it." This sentiment perfectly reflects her passion for making a positive impact wherever she goes; for w</a:t>
            </a:r>
            <a:r>
              <a:rPr lang="en-US" dirty="0">
                <a:solidFill>
                  <a:srgbClr val="000000"/>
                </a:solidFill>
                <a:latin typeface="Aptos" panose="020B0004020202020204" pitchFamily="34" charset="0"/>
                <a:ea typeface="Times New Roman" panose="02020603050405020304" pitchFamily="18" charset="0"/>
              </a:rPr>
              <a:t>herever there is a morale event or “morale fire mission,” there is Angie! </a:t>
            </a:r>
            <a:endParaRPr lang="en-US" altLang="en-US" sz="1600" dirty="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019AB1C-EC9B-9564-1D75-CF5D09394DC9}"/>
              </a:ext>
            </a:extLst>
          </p:cNvPr>
          <p:cNvPicPr>
            <a:picLocks noChangeAspect="1"/>
          </p:cNvPicPr>
          <p:nvPr/>
        </p:nvPicPr>
        <p:blipFill>
          <a:blip r:embed="rId5"/>
          <a:stretch>
            <a:fillRect/>
          </a:stretch>
        </p:blipFill>
        <p:spPr>
          <a:xfrm>
            <a:off x="6681457" y="4302710"/>
            <a:ext cx="2244198" cy="1906180"/>
          </a:xfrm>
          <a:prstGeom prst="rect">
            <a:avLst/>
          </a:prstGeom>
        </p:spPr>
      </p:pic>
    </p:spTree>
    <p:extLst>
      <p:ext uri="{BB962C8B-B14F-4D97-AF65-F5344CB8AC3E}">
        <p14:creationId xmlns:p14="http://schemas.microsoft.com/office/powerpoint/2010/main" val="1267257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1D134-3FEC-6159-1980-2CFFE9CFE2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A6BC03B-782B-4C5D-3C20-36FFD27F2826}"/>
              </a:ext>
            </a:extLst>
          </p:cNvPr>
          <p:cNvSpPr txBox="1"/>
          <p:nvPr/>
        </p:nvSpPr>
        <p:spPr>
          <a:xfrm>
            <a:off x="1405991" y="0"/>
            <a:ext cx="7738008" cy="461665"/>
          </a:xfrm>
          <a:prstGeom prst="rect">
            <a:avLst/>
          </a:prstGeom>
          <a:noFill/>
        </p:spPr>
        <p:txBody>
          <a:bodyPr wrap="square" rtlCol="0">
            <a:spAutoFit/>
          </a:bodyPr>
          <a:lstStyle/>
          <a:p>
            <a:pPr algn="r"/>
            <a:r>
              <a:rPr lang="en-US" sz="2400" b="1" dirty="0">
                <a:latin typeface=" Arial"/>
              </a:rPr>
              <a:t>C/1-503</a:t>
            </a:r>
            <a:r>
              <a:rPr lang="en-US" sz="2400" b="1" baseline="30000" dirty="0">
                <a:latin typeface=" Arial"/>
              </a:rPr>
              <a:t>rd</a:t>
            </a:r>
            <a:r>
              <a:rPr lang="en-US" sz="2400" b="1" dirty="0">
                <a:latin typeface=" Arial"/>
              </a:rPr>
              <a:t> IN (ABN), Community Service Recognition </a:t>
            </a:r>
          </a:p>
        </p:txBody>
      </p:sp>
      <p:sp>
        <p:nvSpPr>
          <p:cNvPr id="5" name="Rectangle 1">
            <a:extLst>
              <a:ext uri="{FF2B5EF4-FFF2-40B4-BE49-F238E27FC236}">
                <a16:creationId xmlns:a16="http://schemas.microsoft.com/office/drawing/2014/main" id="{B8F9A034-DC08-DE0A-8CDD-EBCC3FE89EF3}"/>
              </a:ext>
            </a:extLst>
          </p:cNvPr>
          <p:cNvSpPr>
            <a:spLocks noChangeArrowheads="1"/>
          </p:cNvSpPr>
          <p:nvPr/>
        </p:nvSpPr>
        <p:spPr bwMode="auto">
          <a:xfrm>
            <a:off x="154598" y="835424"/>
            <a:ext cx="8840959"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Angie Olivera, </a:t>
            </a: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Mrs. Angie Olivera is an active member of the community and volunteers a significant amount of her time in various ways.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Mrs. Olivera serves as a Project Facilitator and Coordinator for the VMC Wounded Warrior Foundation. Since the Wounded Warrior Foundation is tied into the Ederle Clinic, Angie supports the clinic by volunteering her time to leading multiple activities such as resiliency puzzles, scavenger hunts around Vicenza, and cooking classes.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Angie volunteers her time at every Battalion and Company </a:t>
            </a:r>
            <a:r>
              <a:rPr lang="en-US" sz="1400" b="1" dirty="0" err="1">
                <a:effectLst/>
                <a:latin typeface="Arial" panose="020B0604020202020204" pitchFamily="34" charset="0"/>
                <a:ea typeface="Aptos" panose="020B0004020202020204" pitchFamily="34" charset="0"/>
                <a:cs typeface="Aptos" panose="020B0004020202020204" pitchFamily="34" charset="0"/>
              </a:rPr>
              <a:t>SFRG</a:t>
            </a:r>
            <a:r>
              <a:rPr lang="en-US" sz="1400" b="1" dirty="0">
                <a:effectLst/>
                <a:latin typeface="Arial" panose="020B0604020202020204" pitchFamily="34" charset="0"/>
                <a:ea typeface="Aptos" panose="020B0004020202020204" pitchFamily="34" charset="0"/>
                <a:cs typeface="Aptos" panose="020B0004020202020204" pitchFamily="34" charset="0"/>
              </a:rPr>
              <a:t> event - fundraising, baking treats for our Paratroopers, handing out snacks before a long training rotation, or donating old uniforms, cooking equipment, and other basic house essentials to make the living conditions in the barracks more enjoyable. Her dedication and love for paratroopers extends past March or Die Company, dedicating her time to both Gamble and Dog Company </a:t>
            </a:r>
            <a:r>
              <a:rPr lang="en-US" sz="1400" b="1" dirty="0" err="1">
                <a:effectLst/>
                <a:latin typeface="Arial" panose="020B0604020202020204" pitchFamily="34" charset="0"/>
                <a:ea typeface="Aptos" panose="020B0004020202020204" pitchFamily="34" charset="0"/>
                <a:cs typeface="Aptos" panose="020B0004020202020204" pitchFamily="34" charset="0"/>
              </a:rPr>
              <a:t>SFRG’s</a:t>
            </a:r>
            <a:r>
              <a:rPr lang="en-US" sz="1400" b="1" dirty="0">
                <a:effectLst/>
                <a:latin typeface="Arial" panose="020B0604020202020204" pitchFamily="34" charset="0"/>
                <a:ea typeface="Aptos" panose="020B0004020202020204" pitchFamily="34" charset="0"/>
                <a:cs typeface="Aptos" panose="020B0004020202020204" pitchFamily="34" charset="0"/>
              </a:rPr>
              <a:t>, helping to build company kitchens and hangout spaces in the barracks to better the lives of paratroopers and their families. Additionally, Angie fills the role of a Meal Coordinator for the Battalion Care Team Member, coordinating and resourcing meals for families who need extra help.</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Lastly, and most importantly, Angie is a mother to three school aged children. She gives back to the community/DoDEA through her volunteer efforts for field days, class trips, and other school functions. </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lvl="0" defTabSz="914400" eaLnBrk="0" fontAlgn="base" hangingPunct="0">
              <a:spcBef>
                <a:spcPct val="0"/>
              </a:spcBef>
              <a:spcAft>
                <a:spcPct val="0"/>
              </a:spcAft>
            </a:pP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43188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4759" y="1163785"/>
            <a:ext cx="8954480" cy="5309146"/>
          </a:xfrm>
          <a:prstGeom prst="rect">
            <a:avLst/>
          </a:prstGeom>
          <a:noFill/>
        </p:spPr>
        <p:txBody>
          <a:bodyPr wrap="square" rtlCol="0">
            <a:spAutoFit/>
          </a:bodyPr>
          <a:lstStyle/>
          <a:p>
            <a:pPr marL="285750" indent="-285750">
              <a:buFont typeface="Wingdings" panose="05000000000000000000" pitchFamily="2" charset="2"/>
              <a:buChar char="Ø"/>
            </a:pPr>
            <a:r>
              <a:rPr lang="en-US" b="1" dirty="0"/>
              <a:t>Closures</a:t>
            </a:r>
            <a:endParaRPr lang="en-US" dirty="0"/>
          </a:p>
          <a:p>
            <a:pPr marL="285750" indent="-285750">
              <a:buFont typeface="Arial" panose="020B0604020202020204" pitchFamily="34" charset="0"/>
              <a:buChar char="•"/>
            </a:pPr>
            <a:r>
              <a:rPr lang="en-US" sz="1600" i="1" dirty="0"/>
              <a:t>Annual</a:t>
            </a:r>
            <a:r>
              <a:rPr lang="en-US" sz="1600" dirty="0"/>
              <a:t> Federal Holidays </a:t>
            </a:r>
          </a:p>
          <a:p>
            <a:pPr marL="285750" indent="-285750">
              <a:buFont typeface="Arial" panose="020B0604020202020204" pitchFamily="34" charset="0"/>
              <a:buChar char="•"/>
            </a:pPr>
            <a:r>
              <a:rPr lang="en-US" sz="1600" dirty="0"/>
              <a:t>Training: 1st &amp; 3rd Thurs PM</a:t>
            </a:r>
          </a:p>
          <a:p>
            <a:endParaRPr lang="en-US" sz="1600" b="1" dirty="0"/>
          </a:p>
          <a:p>
            <a:endParaRPr lang="en-US" sz="100" b="1" dirty="0"/>
          </a:p>
          <a:p>
            <a:pPr marL="285750" indent="-285750">
              <a:buFont typeface="Wingdings" panose="05000000000000000000" pitchFamily="2" charset="2"/>
              <a:buChar char="Ø"/>
            </a:pPr>
            <a:r>
              <a:rPr lang="en-US" b="1" dirty="0"/>
              <a:t>Current Seasonal Services</a:t>
            </a:r>
          </a:p>
          <a:p>
            <a:endParaRPr lang="en-US" sz="500" b="1" dirty="0"/>
          </a:p>
          <a:p>
            <a:pPr marL="285750" indent="-285750">
              <a:buFont typeface="Arial" panose="020B0604020202020204" pitchFamily="34" charset="0"/>
              <a:buChar char="•"/>
            </a:pPr>
            <a:r>
              <a:rPr lang="en-US" sz="1600" b="1" dirty="0"/>
              <a:t>Flu Vaccine Walk-ins</a:t>
            </a:r>
            <a:r>
              <a:rPr lang="en-US" sz="1600" b="1" dirty="0">
                <a:solidFill>
                  <a:srgbClr val="FF0000"/>
                </a:solidFill>
              </a:rPr>
              <a:t> </a:t>
            </a:r>
          </a:p>
          <a:p>
            <a:r>
              <a:rPr lang="en-US" sz="1600" dirty="0"/>
              <a:t>     - </a:t>
            </a:r>
            <a:r>
              <a:rPr lang="en-US" sz="1600" i="1" dirty="0"/>
              <a:t>NOW</a:t>
            </a:r>
            <a:r>
              <a:rPr lang="en-US" sz="1600" dirty="0"/>
              <a:t> until February 7</a:t>
            </a:r>
            <a:r>
              <a:rPr lang="en-US" sz="1600" baseline="30000" dirty="0"/>
              <a:t>th</a:t>
            </a:r>
            <a:r>
              <a:rPr lang="en-US" sz="1600" dirty="0"/>
              <a:t>  </a:t>
            </a:r>
          </a:p>
          <a:p>
            <a:r>
              <a:rPr lang="en-US" sz="1600" dirty="0"/>
              <a:t>     - Monday afternoons, Wednesday/Thursday mornings  </a:t>
            </a:r>
          </a:p>
          <a:p>
            <a:endParaRPr lang="en-US" sz="500" dirty="0"/>
          </a:p>
          <a:p>
            <a:pPr marL="285750" indent="-285750">
              <a:buFont typeface="Arial" panose="020B0604020202020204" pitchFamily="34" charset="0"/>
              <a:buChar char="•"/>
            </a:pPr>
            <a:r>
              <a:rPr lang="en-US" sz="1600" b="1" dirty="0"/>
              <a:t>Acute Respiratory Care (ARC) Walk-in</a:t>
            </a:r>
            <a:endParaRPr lang="en-US" sz="1600" dirty="0">
              <a:solidFill>
                <a:srgbClr val="FF0000"/>
              </a:solidFill>
            </a:endParaRPr>
          </a:p>
          <a:p>
            <a:r>
              <a:rPr lang="en-US" sz="1600" dirty="0"/>
              <a:t>     - </a:t>
            </a:r>
            <a:r>
              <a:rPr lang="en-US" sz="1600" i="1" dirty="0"/>
              <a:t>NOW</a:t>
            </a:r>
            <a:r>
              <a:rPr lang="en-US" sz="1600" dirty="0"/>
              <a:t> until March 6</a:t>
            </a:r>
            <a:r>
              <a:rPr lang="en-US" sz="1600" baseline="30000" dirty="0"/>
              <a:t>th</a:t>
            </a:r>
            <a:r>
              <a:rPr lang="en-US" sz="1600" dirty="0"/>
              <a:t> </a:t>
            </a:r>
          </a:p>
          <a:p>
            <a:r>
              <a:rPr lang="en-US" sz="1600" dirty="0"/>
              <a:t>     - Mondays &amp; Thursdays 0900-1100 </a:t>
            </a:r>
          </a:p>
          <a:p>
            <a:endParaRPr lang="en-US" sz="1600" b="1" dirty="0">
              <a:solidFill>
                <a:srgbClr val="FF0000"/>
              </a:solidFill>
            </a:endParaRPr>
          </a:p>
          <a:p>
            <a:pPr marL="285750" indent="-285750">
              <a:buFont typeface="Wingdings" panose="05000000000000000000" pitchFamily="2" charset="2"/>
              <a:buChar char="Ø"/>
            </a:pPr>
            <a:r>
              <a:rPr lang="en-US" b="1" dirty="0"/>
              <a:t>Patient Information Flyers  </a:t>
            </a:r>
          </a:p>
          <a:p>
            <a:pPr marL="285750" indent="-285750">
              <a:buFont typeface="Arial" panose="020B0604020202020204" pitchFamily="34" charset="0"/>
              <a:buChar char="•"/>
            </a:pPr>
            <a:r>
              <a:rPr lang="en-US" sz="1600" i="1" dirty="0"/>
              <a:t>NEW</a:t>
            </a:r>
            <a:r>
              <a:rPr lang="en-US" sz="1600" b="1" dirty="0"/>
              <a:t>: </a:t>
            </a:r>
            <a:r>
              <a:rPr lang="en-US" sz="1600" dirty="0"/>
              <a:t>Space Available Services </a:t>
            </a:r>
          </a:p>
          <a:p>
            <a:pPr marL="285750" indent="-285750">
              <a:buFont typeface="Arial" panose="020B0604020202020204" pitchFamily="34" charset="0"/>
              <a:buChar char="•"/>
            </a:pPr>
            <a:r>
              <a:rPr lang="en-US" sz="1600" dirty="0"/>
              <a:t>Cold &amp; Flu Season Guidance </a:t>
            </a:r>
          </a:p>
          <a:p>
            <a:endParaRPr lang="en-US" sz="1600" dirty="0"/>
          </a:p>
          <a:p>
            <a:pPr marL="285750" indent="-285750">
              <a:buFont typeface="Wingdings" panose="05000000000000000000" pitchFamily="2" charset="2"/>
              <a:buChar char="Ø"/>
            </a:pPr>
            <a:r>
              <a:rPr lang="en-US" b="1" dirty="0"/>
              <a:t>Other Updates &amp; Reminders </a:t>
            </a:r>
          </a:p>
          <a:p>
            <a:pPr marL="285750" indent="-285750">
              <a:buFont typeface="Arial" panose="020B0604020202020204" pitchFamily="34" charset="0"/>
              <a:buChar char="•"/>
            </a:pPr>
            <a:r>
              <a:rPr lang="en-US" sz="1600" dirty="0"/>
              <a:t>COVID Vaccine: Thursday mornings Walk-ins</a:t>
            </a:r>
          </a:p>
          <a:p>
            <a:pPr marL="285750" indent="-285750">
              <a:buFont typeface="Arial" panose="020B0604020202020204" pitchFamily="34" charset="0"/>
              <a:buChar char="•"/>
            </a:pPr>
            <a:r>
              <a:rPr lang="en-US" sz="1600" dirty="0"/>
              <a:t>Pharmacy Self-Care Over the Counter medications  </a:t>
            </a:r>
          </a:p>
          <a:p>
            <a:endParaRPr lang="en-US" sz="1600" dirty="0"/>
          </a:p>
        </p:txBody>
      </p:sp>
      <p:sp>
        <p:nvSpPr>
          <p:cNvPr id="4" name="TextBox 3"/>
          <p:cNvSpPr txBox="1"/>
          <p:nvPr/>
        </p:nvSpPr>
        <p:spPr>
          <a:xfrm>
            <a:off x="793977" y="7595"/>
            <a:ext cx="7556045" cy="1261884"/>
          </a:xfrm>
          <a:prstGeom prst="rect">
            <a:avLst/>
          </a:prstGeom>
          <a:noFill/>
        </p:spPr>
        <p:txBody>
          <a:bodyPr wrap="square" rtlCol="0">
            <a:spAutoFit/>
          </a:bodyPr>
          <a:lstStyle/>
          <a:p>
            <a:pPr algn="ctr"/>
            <a:r>
              <a:rPr lang="en-US" sz="2800" b="1" dirty="0"/>
              <a:t>Health Clinic</a:t>
            </a:r>
          </a:p>
          <a:p>
            <a:pPr algn="ctr"/>
            <a:r>
              <a:rPr lang="en-US" sz="1200" dirty="0"/>
              <a:t>Appointment Line: 0444 61 9000</a:t>
            </a:r>
          </a:p>
          <a:p>
            <a:pPr algn="ctr"/>
            <a:r>
              <a:rPr lang="en-US" sz="1200" b="1" dirty="0">
                <a:hlinkClick r:id="rId3"/>
              </a:rPr>
              <a:t>https://mhs-europe.tricare.mil/Vicenza</a:t>
            </a:r>
            <a:endParaRPr lang="en-US" sz="1200" b="1" dirty="0"/>
          </a:p>
          <a:p>
            <a:pPr algn="ctr"/>
            <a:r>
              <a:rPr lang="en-US" sz="1200" b="1" i="1" dirty="0">
                <a:solidFill>
                  <a:srgbClr val="FF0000"/>
                </a:solidFill>
                <a:hlinkClick r:id="rId4"/>
              </a:rPr>
              <a:t>https://www.facebook.com/VicenzaArmyHealth/</a:t>
            </a:r>
            <a:endParaRPr lang="en-US" sz="1200" b="1" i="1" dirty="0">
              <a:solidFill>
                <a:srgbClr val="FF0000"/>
              </a:solidFill>
            </a:endParaRPr>
          </a:p>
          <a:p>
            <a:pPr algn="ctr"/>
            <a:endParaRPr lang="en-US" sz="1200" b="1" i="1" dirty="0">
              <a:solidFill>
                <a:srgbClr val="FF0000"/>
              </a:solidFill>
            </a:endParaRPr>
          </a:p>
        </p:txBody>
      </p:sp>
      <p:pic>
        <p:nvPicPr>
          <p:cNvPr id="3" name="Picture 2">
            <a:extLst>
              <a:ext uri="{FF2B5EF4-FFF2-40B4-BE49-F238E27FC236}">
                <a16:creationId xmlns:a16="http://schemas.microsoft.com/office/drawing/2014/main" id="{71A8F8E4-2708-B15F-F162-82E05FE6BC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966" y="139602"/>
            <a:ext cx="781623" cy="717791"/>
          </a:xfrm>
          <a:prstGeom prst="rect">
            <a:avLst/>
          </a:prstGeom>
        </p:spPr>
      </p:pic>
      <p:pic>
        <p:nvPicPr>
          <p:cNvPr id="6" name="Picture 5">
            <a:extLst>
              <a:ext uri="{FF2B5EF4-FFF2-40B4-BE49-F238E27FC236}">
                <a16:creationId xmlns:a16="http://schemas.microsoft.com/office/drawing/2014/main" id="{6B475142-B18B-37DF-6926-549F2E8CBC93}"/>
              </a:ext>
            </a:extLst>
          </p:cNvPr>
          <p:cNvPicPr>
            <a:picLocks noChangeAspect="1"/>
          </p:cNvPicPr>
          <p:nvPr/>
        </p:nvPicPr>
        <p:blipFill>
          <a:blip r:embed="rId6"/>
          <a:stretch>
            <a:fillRect/>
          </a:stretch>
        </p:blipFill>
        <p:spPr>
          <a:xfrm>
            <a:off x="5603128" y="1153373"/>
            <a:ext cx="2021785" cy="2576053"/>
          </a:xfrm>
          <a:prstGeom prst="rect">
            <a:avLst/>
          </a:prstGeom>
          <a:ln w="12700">
            <a:solidFill>
              <a:schemeClr val="tx2"/>
            </a:solidFill>
          </a:ln>
          <a:effectLst>
            <a:glow rad="63500">
              <a:schemeClr val="accent1">
                <a:satMod val="175000"/>
                <a:alpha val="40000"/>
              </a:schemeClr>
            </a:glow>
          </a:effectLst>
        </p:spPr>
      </p:pic>
      <p:pic>
        <p:nvPicPr>
          <p:cNvPr id="8" name="Picture 7">
            <a:extLst>
              <a:ext uri="{FF2B5EF4-FFF2-40B4-BE49-F238E27FC236}">
                <a16:creationId xmlns:a16="http://schemas.microsoft.com/office/drawing/2014/main" id="{F52EFFC5-5B73-7096-960A-5234759E794F}"/>
              </a:ext>
            </a:extLst>
          </p:cNvPr>
          <p:cNvPicPr>
            <a:picLocks noChangeAspect="1"/>
          </p:cNvPicPr>
          <p:nvPr/>
        </p:nvPicPr>
        <p:blipFill>
          <a:blip r:embed="rId7"/>
          <a:stretch>
            <a:fillRect/>
          </a:stretch>
        </p:blipFill>
        <p:spPr>
          <a:xfrm>
            <a:off x="5269774" y="2904288"/>
            <a:ext cx="2043751" cy="2789927"/>
          </a:xfrm>
          <a:prstGeom prst="rect">
            <a:avLst/>
          </a:prstGeom>
          <a:ln w="12700">
            <a:solidFill>
              <a:schemeClr val="tx2"/>
            </a:solidFill>
          </a:ln>
          <a:effectLst>
            <a:glow rad="63500">
              <a:schemeClr val="accent1">
                <a:satMod val="175000"/>
                <a:alpha val="40000"/>
              </a:schemeClr>
            </a:glow>
          </a:effectLst>
        </p:spPr>
      </p:pic>
      <p:pic>
        <p:nvPicPr>
          <p:cNvPr id="5" name="Picture 4">
            <a:extLst>
              <a:ext uri="{FF2B5EF4-FFF2-40B4-BE49-F238E27FC236}">
                <a16:creationId xmlns:a16="http://schemas.microsoft.com/office/drawing/2014/main" id="{31F51EA5-656B-BC0B-309A-46B39B63DC5D}"/>
              </a:ext>
            </a:extLst>
          </p:cNvPr>
          <p:cNvPicPr>
            <a:picLocks noChangeAspect="1"/>
          </p:cNvPicPr>
          <p:nvPr/>
        </p:nvPicPr>
        <p:blipFill>
          <a:blip r:embed="rId8"/>
          <a:stretch>
            <a:fillRect/>
          </a:stretch>
        </p:blipFill>
        <p:spPr>
          <a:xfrm>
            <a:off x="6877838" y="1679374"/>
            <a:ext cx="2043751" cy="2476518"/>
          </a:xfrm>
          <a:prstGeom prst="rect">
            <a:avLst/>
          </a:prstGeom>
          <a:ln w="12700">
            <a:solidFill>
              <a:schemeClr val="tx2"/>
            </a:solidFill>
          </a:ln>
          <a:effectLst>
            <a:glow rad="63500">
              <a:schemeClr val="accent1">
                <a:satMod val="175000"/>
                <a:alpha val="40000"/>
              </a:schemeClr>
            </a:glow>
          </a:effectLst>
        </p:spPr>
      </p:pic>
      <p:pic>
        <p:nvPicPr>
          <p:cNvPr id="7" name="Picture 6">
            <a:extLst>
              <a:ext uri="{FF2B5EF4-FFF2-40B4-BE49-F238E27FC236}">
                <a16:creationId xmlns:a16="http://schemas.microsoft.com/office/drawing/2014/main" id="{C0AE0F96-C5A1-16ED-0CF4-84CFD1C7B430}"/>
              </a:ext>
            </a:extLst>
          </p:cNvPr>
          <p:cNvPicPr>
            <a:picLocks noChangeAspect="1"/>
          </p:cNvPicPr>
          <p:nvPr/>
        </p:nvPicPr>
        <p:blipFill>
          <a:blip r:embed="rId9"/>
          <a:stretch>
            <a:fillRect/>
          </a:stretch>
        </p:blipFill>
        <p:spPr>
          <a:xfrm>
            <a:off x="6544483" y="3644163"/>
            <a:ext cx="2043752" cy="2644855"/>
          </a:xfrm>
          <a:prstGeom prst="rect">
            <a:avLst/>
          </a:prstGeom>
          <a:ln w="12700">
            <a:solidFill>
              <a:schemeClr val="tx2"/>
            </a:solidFill>
          </a:ln>
          <a:effectLst>
            <a:glow rad="63500">
              <a:schemeClr val="accent1">
                <a:satMod val="175000"/>
                <a:alpha val="40000"/>
              </a:schemeClr>
            </a:glow>
          </a:effectLst>
        </p:spPr>
      </p:pic>
    </p:spTree>
    <p:extLst>
      <p:ext uri="{BB962C8B-B14F-4D97-AF65-F5344CB8AC3E}">
        <p14:creationId xmlns:p14="http://schemas.microsoft.com/office/powerpoint/2010/main" val="1415340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3999" cy="461665"/>
          </a:xfrm>
          <a:prstGeom prst="rect">
            <a:avLst/>
          </a:prstGeom>
          <a:noFill/>
        </p:spPr>
        <p:txBody>
          <a:bodyPr wrap="square" rtlCol="0">
            <a:spAutoFit/>
          </a:bodyPr>
          <a:lstStyle/>
          <a:p>
            <a:pPr algn="r"/>
            <a:r>
              <a:rPr lang="en-US" sz="2400" b="1" dirty="0">
                <a:latin typeface=" Arial"/>
              </a:rPr>
              <a:t>DENTAC- Italy</a:t>
            </a:r>
          </a:p>
        </p:txBody>
      </p:sp>
      <p:sp>
        <p:nvSpPr>
          <p:cNvPr id="2" name="Rectangle 1"/>
          <p:cNvSpPr/>
          <p:nvPr/>
        </p:nvSpPr>
        <p:spPr>
          <a:xfrm>
            <a:off x="251011" y="828289"/>
            <a:ext cx="8422342" cy="5724644"/>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b="1" dirty="0">
                <a:solidFill>
                  <a:schemeClr val="accent6">
                    <a:lumMod val="75000"/>
                  </a:schemeClr>
                </a:solidFill>
                <a:latin typeface="+mj-lt"/>
              </a:rPr>
              <a:t>American Dental Association </a:t>
            </a:r>
            <a:r>
              <a:rPr lang="en-US" sz="2000" b="1" dirty="0">
                <a:solidFill>
                  <a:schemeClr val="accent3">
                    <a:lumMod val="60000"/>
                    <a:lumOff val="40000"/>
                  </a:schemeClr>
                </a:solidFill>
                <a:latin typeface="+mj-lt"/>
              </a:rPr>
              <a:t>National Children’s Dental Health Month = FEBRUARY!</a:t>
            </a:r>
          </a:p>
          <a:p>
            <a:pPr marL="800100" lvl="1" indent="-342900">
              <a:buFont typeface="Arial" panose="020B0604020202020204" pitchFamily="34" charset="0"/>
              <a:buChar char="•"/>
            </a:pPr>
            <a:r>
              <a:rPr lang="en-US" sz="2000" i="0" dirty="0">
                <a:effectLst/>
                <a:latin typeface="+mj-lt"/>
              </a:rPr>
              <a:t>Dental screenin</a:t>
            </a:r>
            <a:r>
              <a:rPr lang="en-US" sz="2000" dirty="0">
                <a:latin typeface="+mj-lt"/>
              </a:rPr>
              <a:t>gs to be conducted at elementary school.</a:t>
            </a:r>
          </a:p>
          <a:p>
            <a:pPr marL="800100" lvl="1" indent="-342900">
              <a:buFont typeface="Arial" panose="020B0604020202020204" pitchFamily="34" charset="0"/>
              <a:buChar char="•"/>
            </a:pPr>
            <a:r>
              <a:rPr lang="en-US" sz="2000" dirty="0">
                <a:latin typeface="+mj-lt"/>
              </a:rPr>
              <a:t>These will take place during normal school hours, and nothing required from parent to schedule.</a:t>
            </a:r>
          </a:p>
          <a:p>
            <a:pPr marL="800100" lvl="1" indent="-342900">
              <a:buFont typeface="Arial" panose="020B0604020202020204" pitchFamily="34" charset="0"/>
              <a:buChar char="•"/>
            </a:pPr>
            <a:r>
              <a:rPr lang="en-US" sz="2000" i="0" dirty="0">
                <a:effectLst/>
                <a:latin typeface="+mj-lt"/>
              </a:rPr>
              <a:t>If there are </a:t>
            </a:r>
            <a:r>
              <a:rPr lang="en-US" sz="2000" dirty="0">
                <a:latin typeface="+mj-lt"/>
              </a:rPr>
              <a:t>dental issues identified, the school nurse will contact parent to share any findings.</a:t>
            </a:r>
          </a:p>
          <a:p>
            <a:pPr marL="800100" lvl="1" indent="-342900">
              <a:buFont typeface="Arial" panose="020B0604020202020204" pitchFamily="34" charset="0"/>
              <a:buChar char="•"/>
            </a:pPr>
            <a:endParaRPr lang="en-US" sz="2000" dirty="0">
              <a:latin typeface="+mj-lt"/>
            </a:endParaRPr>
          </a:p>
          <a:p>
            <a:pPr lvl="1"/>
            <a:endParaRPr lang="en-US" sz="2000" i="0" dirty="0">
              <a:effectLst/>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pPr marL="285750" indent="-285750">
              <a:buFont typeface="Arial" panose="020B0604020202020204" pitchFamily="34" charset="0"/>
              <a:buChar char="•"/>
            </a:pPr>
            <a:r>
              <a:rPr lang="en-US" sz="2000" b="1" dirty="0">
                <a:latin typeface="+mj-lt"/>
              </a:rPr>
              <a:t>For Appt.</a:t>
            </a:r>
            <a:r>
              <a:rPr lang="en-US" sz="2000" dirty="0">
                <a:latin typeface="+mj-lt"/>
              </a:rPr>
              <a:t> </a:t>
            </a:r>
            <a:r>
              <a:rPr lang="en-US" sz="2000" i="0" dirty="0">
                <a:effectLst/>
                <a:latin typeface="+mj-lt"/>
              </a:rPr>
              <a:t>636-9210, 0444-61-9210,  or </a:t>
            </a:r>
            <a:r>
              <a:rPr lang="en-US" sz="1600" i="0" u="sng" dirty="0">
                <a:solidFill>
                  <a:srgbClr val="0070C0"/>
                </a:solidFill>
                <a:effectLst/>
                <a:latin typeface="+mj-lt"/>
                <a:hlinkClick r:id="rId2">
                  <a:extLst>
                    <a:ext uri="{A12FA001-AC4F-418D-AE19-62706E023703}">
                      <ahyp:hlinkClr xmlns:ahyp="http://schemas.microsoft.com/office/drawing/2018/hyperlinkcolor" val="tx"/>
                    </a:ext>
                  </a:extLst>
                </a:hlinkClick>
              </a:rPr>
              <a:t>https://my.mhsgenesis.health.mil/</a:t>
            </a:r>
            <a:r>
              <a:rPr lang="en-US" sz="1600" i="0" dirty="0">
                <a:solidFill>
                  <a:srgbClr val="0070C0"/>
                </a:solidFill>
                <a:effectLst/>
                <a:latin typeface="+mj-lt"/>
              </a:rPr>
              <a:t> </a:t>
            </a:r>
          </a:p>
          <a:p>
            <a:endParaRPr lang="en-US" sz="1400" dirty="0">
              <a:latin typeface="+mj-lt"/>
            </a:endParaRPr>
          </a:p>
          <a:p>
            <a:pPr marL="285750" indent="-285750">
              <a:buFont typeface="Arial" panose="020B0604020202020204" pitchFamily="34" charset="0"/>
              <a:buChar char="•"/>
            </a:pPr>
            <a:r>
              <a:rPr lang="en-US" sz="2000" b="1" i="0" dirty="0">
                <a:effectLst/>
                <a:latin typeface="+mj-lt"/>
              </a:rPr>
              <a:t>Emergency</a:t>
            </a:r>
            <a:r>
              <a:rPr lang="en-US" sz="2000" i="0" dirty="0">
                <a:effectLst/>
                <a:latin typeface="+mj-lt"/>
              </a:rPr>
              <a:t> on-call/after-hours contact +39 334-600-8029</a:t>
            </a:r>
          </a:p>
          <a:p>
            <a:endParaRPr lang="en-US" sz="1600" dirty="0">
              <a:solidFill>
                <a:srgbClr val="444444"/>
              </a:solidFill>
              <a:latin typeface="+mj-lt"/>
            </a:endParaRPr>
          </a:p>
          <a:p>
            <a:r>
              <a:rPr lang="en-US" sz="1600" dirty="0"/>
              <a:t> </a:t>
            </a:r>
          </a:p>
        </p:txBody>
      </p:sp>
      <p:pic>
        <p:nvPicPr>
          <p:cNvPr id="5" name="Picture 4">
            <a:extLst>
              <a:ext uri="{FF2B5EF4-FFF2-40B4-BE49-F238E27FC236}">
                <a16:creationId xmlns:a16="http://schemas.microsoft.com/office/drawing/2014/main" id="{8AB1ED1C-7676-E97D-5D56-F2880790A48D}"/>
              </a:ext>
            </a:extLst>
          </p:cNvPr>
          <p:cNvPicPr>
            <a:picLocks noChangeAspect="1"/>
          </p:cNvPicPr>
          <p:nvPr/>
        </p:nvPicPr>
        <p:blipFill rotWithShape="1">
          <a:blip r:embed="rId3"/>
          <a:srcRect r="2348" b="26530"/>
          <a:stretch/>
        </p:blipFill>
        <p:spPr>
          <a:xfrm>
            <a:off x="470647" y="3179849"/>
            <a:ext cx="1613645" cy="1868724"/>
          </a:xfrm>
          <a:prstGeom prst="rect">
            <a:avLst/>
          </a:prstGeom>
        </p:spPr>
      </p:pic>
      <p:sp>
        <p:nvSpPr>
          <p:cNvPr id="6" name="TextBox 5">
            <a:extLst>
              <a:ext uri="{FF2B5EF4-FFF2-40B4-BE49-F238E27FC236}">
                <a16:creationId xmlns:a16="http://schemas.microsoft.com/office/drawing/2014/main" id="{B3BE3FDA-8A80-6675-A673-E280F4359E8F}"/>
              </a:ext>
            </a:extLst>
          </p:cNvPr>
          <p:cNvSpPr txBox="1"/>
          <p:nvPr/>
        </p:nvSpPr>
        <p:spPr>
          <a:xfrm>
            <a:off x="2662519" y="3179849"/>
            <a:ext cx="6010834" cy="1384995"/>
          </a:xfrm>
          <a:prstGeom prst="rect">
            <a:avLst/>
          </a:prstGeom>
          <a:noFill/>
        </p:spPr>
        <p:txBody>
          <a:bodyPr wrap="square" rtlCol="0">
            <a:spAutoFit/>
          </a:bodyPr>
          <a:lstStyle/>
          <a:p>
            <a:r>
              <a:rPr lang="en-US" sz="2800" dirty="0"/>
              <a:t>“…promote the benefits of good oral health to children, their caregivers, teachers and many others.”</a:t>
            </a:r>
          </a:p>
        </p:txBody>
      </p:sp>
    </p:spTree>
    <p:extLst>
      <p:ext uri="{BB962C8B-B14F-4D97-AF65-F5344CB8AC3E}">
        <p14:creationId xmlns:p14="http://schemas.microsoft.com/office/powerpoint/2010/main" val="2908905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CE3EAA-E111-43DF-91C8-091FE95CE714}"/>
              </a:ext>
            </a:extLst>
          </p:cNvPr>
          <p:cNvSpPr txBox="1">
            <a:spLocks/>
          </p:cNvSpPr>
          <p:nvPr/>
        </p:nvSpPr>
        <p:spPr>
          <a:xfrm>
            <a:off x="1" y="0"/>
            <a:ext cx="9144000"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dirty="0"/>
              <a:t>MWR – Del Din Pool Reopening!</a:t>
            </a:r>
          </a:p>
        </p:txBody>
      </p:sp>
      <p:sp>
        <p:nvSpPr>
          <p:cNvPr id="9" name="TextBox 8">
            <a:extLst>
              <a:ext uri="{FF2B5EF4-FFF2-40B4-BE49-F238E27FC236}">
                <a16:creationId xmlns:a16="http://schemas.microsoft.com/office/drawing/2014/main" id="{3CAD6524-8FA6-FDBF-032F-95A9650EFFCC}"/>
              </a:ext>
            </a:extLst>
          </p:cNvPr>
          <p:cNvSpPr txBox="1"/>
          <p:nvPr/>
        </p:nvSpPr>
        <p:spPr>
          <a:xfrm>
            <a:off x="458615" y="979073"/>
            <a:ext cx="4003026"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dirty="0">
                <a:ln>
                  <a:noFill/>
                </a:ln>
                <a:solidFill>
                  <a:prstClr val="black"/>
                </a:solidFill>
                <a:effectLst/>
                <a:uLnTx/>
                <a:uFillTx/>
                <a:latin typeface="Arial" panose="020B0604020202020204"/>
                <a:ea typeface="+mn-ea"/>
                <a:cs typeface="+mn-cs"/>
              </a:rPr>
              <a:t>MWR is happy to share that the Del Din Pool will be reopening!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Date: </a:t>
            </a:r>
            <a:r>
              <a:rPr lang="en-US" dirty="0">
                <a:solidFill>
                  <a:prstClr val="black"/>
                </a:solidFill>
                <a:latin typeface="Arial" panose="020B0604020202020204"/>
              </a:rPr>
              <a:t>Monday, February 3</a:t>
            </a:r>
            <a:endParaRPr kumimoji="0" lang="en-US"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Time: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06:00-14:00</a:t>
            </a:r>
            <a:endParaRPr kumimoji="0" lang="en-US" b="1"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Location: </a:t>
            </a: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Del Din Fitness Center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What to Expect: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Indoor Pool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a:rPr>
              <a:t>Locker Rooms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Diving Platforms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a:rPr>
              <a:t>PT hours of operation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a:rPr>
              <a:t>Open swim hours of operation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a:rPr>
              <a:t>Space for unit trainings</a:t>
            </a:r>
          </a:p>
        </p:txBody>
      </p:sp>
      <p:pic>
        <p:nvPicPr>
          <p:cNvPr id="4" name="Picture 3">
            <a:extLst>
              <a:ext uri="{FF2B5EF4-FFF2-40B4-BE49-F238E27FC236}">
                <a16:creationId xmlns:a16="http://schemas.microsoft.com/office/drawing/2014/main" id="{973489EF-C25B-7533-AC7E-7252A9AD5393}"/>
              </a:ext>
            </a:extLst>
          </p:cNvPr>
          <p:cNvPicPr>
            <a:picLocks noChangeAspect="1"/>
          </p:cNvPicPr>
          <p:nvPr/>
        </p:nvPicPr>
        <p:blipFill>
          <a:blip r:embed="rId2" cstate="print">
            <a:extLst>
              <a:ext uri="{28A0092B-C50C-407E-A947-70E740481C1C}">
                <a14:useLocalDpi xmlns:a14="http://schemas.microsoft.com/office/drawing/2010/main" val="0"/>
              </a:ext>
            </a:extLst>
          </a:blip>
          <a:srcRect l="29001" r="23259"/>
          <a:stretch/>
        </p:blipFill>
        <p:spPr>
          <a:xfrm>
            <a:off x="4897158" y="1158766"/>
            <a:ext cx="3381703" cy="47217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7880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3B9D-68E2-868B-C21B-AEB5D8ADC6F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E985F27-01DA-062F-058F-795225955C96}"/>
              </a:ext>
            </a:extLst>
          </p:cNvPr>
          <p:cNvSpPr txBox="1">
            <a:spLocks/>
          </p:cNvSpPr>
          <p:nvPr/>
        </p:nvSpPr>
        <p:spPr>
          <a:xfrm>
            <a:off x="1" y="0"/>
            <a:ext cx="9144000"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dirty="0"/>
              <a:t>MWR – Valentine’s Bazaar</a:t>
            </a:r>
          </a:p>
        </p:txBody>
      </p:sp>
      <p:sp>
        <p:nvSpPr>
          <p:cNvPr id="9" name="TextBox 8">
            <a:extLst>
              <a:ext uri="{FF2B5EF4-FFF2-40B4-BE49-F238E27FC236}">
                <a16:creationId xmlns:a16="http://schemas.microsoft.com/office/drawing/2014/main" id="{11F90243-BCB6-E00C-BD88-B87311FB31E0}"/>
              </a:ext>
            </a:extLst>
          </p:cNvPr>
          <p:cNvSpPr txBox="1"/>
          <p:nvPr/>
        </p:nvSpPr>
        <p:spPr>
          <a:xfrm>
            <a:off x="458615" y="979073"/>
            <a:ext cx="3788229"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Valentine’s Bazaar</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Dates/Times:</a:t>
            </a:r>
          </a:p>
          <a:p>
            <a:pPr marL="742950" lvl="1" indent="-285750">
              <a:buFont typeface="Arial" panose="020B0604020202020204" pitchFamily="34" charset="0"/>
              <a:buChar char="•"/>
              <a:defRPr/>
            </a:pPr>
            <a:r>
              <a:rPr lang="en-US" sz="1400" dirty="0">
                <a:solidFill>
                  <a:prstClr val="black"/>
                </a:solidFill>
                <a:latin typeface="Arial" panose="020B0604020202020204"/>
              </a:rPr>
              <a:t>Friday, February 7</a:t>
            </a:r>
            <a:br>
              <a:rPr lang="en-US" sz="1400" dirty="0">
                <a:solidFill>
                  <a:prstClr val="black"/>
                </a:solidFill>
                <a:latin typeface="Arial" panose="020B0604020202020204"/>
              </a:rPr>
            </a:br>
            <a:r>
              <a:rPr lang="en-US" sz="1400" dirty="0">
                <a:solidFill>
                  <a:prstClr val="black"/>
                </a:solidFill>
                <a:latin typeface="Arial" panose="020B0604020202020204"/>
              </a:rPr>
              <a:t>from 13:00-19:30</a:t>
            </a:r>
          </a:p>
          <a:p>
            <a:pPr marL="742950" lvl="1" indent="-285750">
              <a:buFont typeface="Arial" panose="020B0604020202020204" pitchFamily="34" charset="0"/>
              <a:buChar char="•"/>
              <a:defRPr/>
            </a:pPr>
            <a:r>
              <a:rPr lang="en-US" sz="1400" dirty="0">
                <a:solidFill>
                  <a:prstClr val="black"/>
                </a:solidFill>
                <a:latin typeface="Arial" panose="020B0604020202020204"/>
              </a:rPr>
              <a:t>Saturday, February 8</a:t>
            </a:r>
            <a:br>
              <a:rPr lang="en-US" sz="1400" dirty="0">
                <a:solidFill>
                  <a:prstClr val="black"/>
                </a:solidFill>
                <a:latin typeface="Arial" panose="020B0604020202020204"/>
              </a:rPr>
            </a:br>
            <a:r>
              <a:rPr lang="en-US" sz="1400" dirty="0">
                <a:solidFill>
                  <a:prstClr val="black"/>
                </a:solidFill>
                <a:latin typeface="Arial" panose="020B0604020202020204"/>
              </a:rPr>
              <a:t>from 10:00-19:30</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Sunday, </a:t>
            </a:r>
            <a:r>
              <a:rPr lang="en-US" sz="1400" dirty="0">
                <a:solidFill>
                  <a:prstClr val="black"/>
                </a:solidFill>
                <a:latin typeface="Arial" panose="020B0604020202020204"/>
              </a:rPr>
              <a:t>February 9</a:t>
            </a:r>
            <a:br>
              <a:rPr lang="en-US" sz="1400" dirty="0">
                <a:solidFill>
                  <a:prstClr val="black"/>
                </a:solidFill>
                <a:latin typeface="Arial" panose="020B0604020202020204"/>
              </a:rPr>
            </a:br>
            <a:r>
              <a:rPr lang="en-US" sz="1400" dirty="0">
                <a:solidFill>
                  <a:prstClr val="black"/>
                </a:solidFill>
                <a:latin typeface="Arial" panose="020B0604020202020204"/>
              </a:rPr>
              <a:t>from 12:00-17:30</a:t>
            </a:r>
          </a:p>
          <a:p>
            <a:pPr marL="742950" lvl="1" indent="-285750">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Location: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Upstairs in the Arena Bowling Center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What to Expect: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Valentine’s-themed products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2</a:t>
            </a:r>
            <a:r>
              <a:rPr lang="en-US" sz="1400" dirty="0">
                <a:solidFill>
                  <a:prstClr val="black"/>
                </a:solidFill>
                <a:latin typeface="Arial" panose="020B0604020202020204"/>
              </a:rPr>
              <a:t>5</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Vendors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6+ new vendors</a:t>
            </a:r>
          </a:p>
          <a:p>
            <a:pPr marL="1200150" lvl="2" indent="-285750">
              <a:buFont typeface="Arial" panose="020B0604020202020204" pitchFamily="34" charset="0"/>
              <a:buChar char="•"/>
              <a:defRPr/>
            </a:pPr>
            <a:r>
              <a:rPr lang="en-US" sz="1400" dirty="0">
                <a:solidFill>
                  <a:prstClr val="black"/>
                </a:solidFill>
                <a:latin typeface="Arial" panose="020B0604020202020204"/>
              </a:rPr>
              <a:t>Leather goods</a:t>
            </a:r>
          </a:p>
          <a:p>
            <a:pPr marL="1200150" lvl="2" indent="-285750">
              <a:buFont typeface="Arial" panose="020B0604020202020204" pitchFamily="34" charset="0"/>
              <a:buChar char="•"/>
              <a:defRPr/>
            </a:pPr>
            <a:r>
              <a:rPr lang="en-US" sz="1400" dirty="0">
                <a:solidFill>
                  <a:prstClr val="black"/>
                </a:solidFill>
                <a:latin typeface="Arial" panose="020B0604020202020204"/>
              </a:rPr>
              <a:t>Scented oils and perfumes</a:t>
            </a:r>
          </a:p>
          <a:p>
            <a:pPr marL="1200150" lvl="2" indent="-285750">
              <a:buFont typeface="Arial" panose="020B0604020202020204" pitchFamily="34" charset="0"/>
              <a:buChar char="•"/>
              <a:defRPr/>
            </a:pPr>
            <a:r>
              <a:rPr lang="en-US" sz="1400" dirty="0">
                <a:solidFill>
                  <a:prstClr val="black"/>
                </a:solidFill>
                <a:latin typeface="Arial" panose="020B0604020202020204"/>
              </a:rPr>
              <a:t>Baked goods</a:t>
            </a:r>
          </a:p>
          <a:p>
            <a:pPr marL="1200150" lvl="2" indent="-285750">
              <a:buFont typeface="Arial" panose="020B0604020202020204" pitchFamily="34" charset="0"/>
              <a:buChar char="•"/>
              <a:defRPr/>
            </a:pPr>
            <a:r>
              <a:rPr lang="en-US" sz="1400" dirty="0">
                <a:solidFill>
                  <a:prstClr val="black"/>
                </a:solidFill>
                <a:latin typeface="Arial" panose="020B0604020202020204"/>
              </a:rPr>
              <a:t>Local cheeses</a:t>
            </a:r>
          </a:p>
          <a:p>
            <a:pPr marL="1200150" lvl="2" indent="-285750">
              <a:buFont typeface="Arial" panose="020B0604020202020204" pitchFamily="34" charset="0"/>
              <a:buChar char="•"/>
              <a:defRPr/>
            </a:pPr>
            <a:r>
              <a:rPr lang="en-US" sz="1400" dirty="0">
                <a:solidFill>
                  <a:prstClr val="black"/>
                </a:solidFill>
                <a:latin typeface="Arial" panose="020B0604020202020204"/>
              </a:rPr>
              <a:t>Sculptures &amp; lava rock jewelry</a:t>
            </a:r>
          </a:p>
          <a:p>
            <a:pPr marL="742950" lvl="1" indent="-285750">
              <a:buFont typeface="Arial" panose="020B0604020202020204" pitchFamily="34" charset="0"/>
              <a:buChar char="•"/>
              <a:defRPr/>
            </a:pPr>
            <a:r>
              <a:rPr lang="en-US" sz="1400" dirty="0">
                <a:solidFill>
                  <a:prstClr val="black"/>
                </a:solidFill>
                <a:latin typeface="Arial" panose="020B0604020202020204"/>
              </a:rPr>
              <a:t>Wine Clinics</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Out</a:t>
            </a:r>
            <a:r>
              <a:rPr lang="en-US" sz="1400" dirty="0">
                <a:solidFill>
                  <a:prstClr val="black"/>
                </a:solidFill>
                <a:latin typeface="Arial" panose="020B0604020202020204"/>
              </a:rPr>
              <a:t>door Recreation booth to promote wine certification courses</a:t>
            </a:r>
          </a:p>
        </p:txBody>
      </p:sp>
      <p:pic>
        <p:nvPicPr>
          <p:cNvPr id="3" name="Picture 2">
            <a:extLst>
              <a:ext uri="{FF2B5EF4-FFF2-40B4-BE49-F238E27FC236}">
                <a16:creationId xmlns:a16="http://schemas.microsoft.com/office/drawing/2014/main" id="{ABD19D4A-163D-37DA-50AA-FB24ED2A8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5239" y="1010865"/>
            <a:ext cx="2554623" cy="1915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iagram&#10;&#10;Description automatically generated with medium confidence">
            <a:extLst>
              <a:ext uri="{FF2B5EF4-FFF2-40B4-BE49-F238E27FC236}">
                <a16:creationId xmlns:a16="http://schemas.microsoft.com/office/drawing/2014/main" id="{67ACA504-A5C7-5C04-3F17-6955CD0EF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1569" y="1010866"/>
            <a:ext cx="1417320" cy="1417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text, wall, indoor, decorated&#10;&#10;Description automatically generated">
            <a:extLst>
              <a:ext uri="{FF2B5EF4-FFF2-40B4-BE49-F238E27FC236}">
                <a16:creationId xmlns:a16="http://schemas.microsoft.com/office/drawing/2014/main" id="{24E1FFA4-9EFC-4B57-606B-CE072493C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645453"/>
            <a:ext cx="1423089" cy="1897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bottles on a table&#10;&#10;Description automatically generated with low confidence">
            <a:extLst>
              <a:ext uri="{FF2B5EF4-FFF2-40B4-BE49-F238E27FC236}">
                <a16:creationId xmlns:a16="http://schemas.microsoft.com/office/drawing/2014/main" id="{698E42F4-9D7A-EAC1-5852-BB2A004E6316}"/>
              </a:ext>
            </a:extLst>
          </p:cNvPr>
          <p:cNvPicPr>
            <a:picLocks noChangeAspect="1"/>
          </p:cNvPicPr>
          <p:nvPr/>
        </p:nvPicPr>
        <p:blipFill>
          <a:blip r:embed="rId5" cstate="print">
            <a:extLst>
              <a:ext uri="{28A0092B-C50C-407E-A947-70E740481C1C}">
                <a14:useLocalDpi xmlns:a14="http://schemas.microsoft.com/office/drawing/2010/main" val="0"/>
              </a:ext>
            </a:extLst>
          </a:blip>
          <a:srcRect t="21896"/>
          <a:stretch/>
        </p:blipFill>
        <p:spPr>
          <a:xfrm>
            <a:off x="6145239" y="3388306"/>
            <a:ext cx="1108710" cy="1154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erson pouring wine into a glass&#10;&#10;Description automatically generated with low confidence">
            <a:extLst>
              <a:ext uri="{FF2B5EF4-FFF2-40B4-BE49-F238E27FC236}">
                <a16:creationId xmlns:a16="http://schemas.microsoft.com/office/drawing/2014/main" id="{C285BAE5-17DE-0A82-3BDC-09BEFBEB743A}"/>
              </a:ext>
            </a:extLst>
          </p:cNvPr>
          <p:cNvPicPr>
            <a:picLocks noChangeAspect="1"/>
          </p:cNvPicPr>
          <p:nvPr/>
        </p:nvPicPr>
        <p:blipFill>
          <a:blip r:embed="rId6" cstate="print">
            <a:extLst>
              <a:ext uri="{28A0092B-C50C-407E-A947-70E740481C1C}">
                <a14:useLocalDpi xmlns:a14="http://schemas.microsoft.com/office/drawing/2010/main" val="0"/>
              </a:ext>
            </a:extLst>
          </a:blip>
          <a:srcRect l="6179" t="31778" r="7387" b="15889"/>
          <a:stretch/>
        </p:blipFill>
        <p:spPr>
          <a:xfrm>
            <a:off x="7414260" y="3380686"/>
            <a:ext cx="1285602" cy="1166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98B194A-67A8-1933-3563-BDB86BD27E80}"/>
              </a:ext>
            </a:extLst>
          </p:cNvPr>
          <p:cNvSpPr txBox="1"/>
          <p:nvPr/>
        </p:nvSpPr>
        <p:spPr>
          <a:xfrm>
            <a:off x="3917993" y="4882277"/>
            <a:ext cx="4596222" cy="1384995"/>
          </a:xfrm>
          <a:prstGeom prst="rect">
            <a:avLst/>
          </a:prstGeom>
          <a:noFill/>
        </p:spPr>
        <p:txBody>
          <a:bodyPr wrap="square">
            <a:spAutoFit/>
          </a:bodyPr>
          <a:lstStyle/>
          <a:p>
            <a:pPr marL="742950" lvl="1" indent="-285750">
              <a:buFont typeface="Arial" panose="020B0604020202020204" pitchFamily="34" charset="0"/>
              <a:buChar char="•"/>
              <a:defRPr/>
            </a:pPr>
            <a:r>
              <a:rPr lang="en-US" sz="1400" b="1" dirty="0">
                <a:solidFill>
                  <a:prstClr val="black"/>
                </a:solidFill>
                <a:latin typeface="Arial" panose="020B0604020202020204"/>
              </a:rPr>
              <a:t>Other Products You Can Expect:</a:t>
            </a:r>
          </a:p>
          <a:p>
            <a:pPr marL="1200150" lvl="2" indent="-285750">
              <a:buFont typeface="Arial" panose="020B0604020202020204" pitchFamily="34" charset="0"/>
              <a:buChar char="•"/>
              <a:defRPr/>
            </a:pPr>
            <a:r>
              <a:rPr lang="en-US" sz="1400" dirty="0">
                <a:solidFill>
                  <a:prstClr val="black"/>
                </a:solidFill>
                <a:latin typeface="Arial" panose="020B0604020202020204"/>
              </a:rPr>
              <a:t>Jewelry</a:t>
            </a:r>
          </a:p>
          <a:p>
            <a:pPr marL="1200150" lvl="2" indent="-285750">
              <a:buFont typeface="Arial" panose="020B0604020202020204" pitchFamily="34" charset="0"/>
              <a:buChar char="•"/>
              <a:defRPr/>
            </a:pPr>
            <a:r>
              <a:rPr lang="en-US" sz="1400" dirty="0">
                <a:solidFill>
                  <a:prstClr val="black"/>
                </a:solidFill>
                <a:latin typeface="Arial" panose="020B0604020202020204"/>
              </a:rPr>
              <a:t>Wine, beer, and spirits</a:t>
            </a:r>
          </a:p>
          <a:p>
            <a:pPr marL="1200150" lvl="2" indent="-285750">
              <a:buFont typeface="Arial" panose="020B0604020202020204" pitchFamily="34" charset="0"/>
              <a:buChar char="•"/>
              <a:defRPr/>
            </a:pPr>
            <a:r>
              <a:rPr lang="en-US" sz="1400" dirty="0">
                <a:solidFill>
                  <a:prstClr val="black"/>
                </a:solidFill>
                <a:latin typeface="Arial" panose="020B0604020202020204"/>
              </a:rPr>
              <a:t>Chocolates and baked goods</a:t>
            </a:r>
          </a:p>
          <a:p>
            <a:pPr marL="1200150" lvl="2" indent="-285750">
              <a:buFont typeface="Arial" panose="020B0604020202020204" pitchFamily="34" charset="0"/>
              <a:buChar char="•"/>
              <a:defRPr/>
            </a:pPr>
            <a:r>
              <a:rPr lang="en-US" sz="1400" dirty="0">
                <a:solidFill>
                  <a:prstClr val="black"/>
                </a:solidFill>
                <a:latin typeface="Arial" panose="020B0604020202020204"/>
              </a:rPr>
              <a:t>Cheese and regional foods</a:t>
            </a:r>
          </a:p>
          <a:p>
            <a:pPr marL="1200150" lvl="2" indent="-285750">
              <a:buFont typeface="Arial" panose="020B0604020202020204" pitchFamily="34" charset="0"/>
              <a:buChar char="•"/>
              <a:defRPr/>
            </a:pPr>
            <a:r>
              <a:rPr lang="en-US" sz="1400" dirty="0">
                <a:solidFill>
                  <a:prstClr val="black"/>
                </a:solidFill>
                <a:latin typeface="Arial" panose="020B0604020202020204"/>
              </a:rPr>
              <a:t>Soaps and Textiles</a:t>
            </a:r>
          </a:p>
        </p:txBody>
      </p:sp>
    </p:spTree>
    <p:extLst>
      <p:ext uri="{BB962C8B-B14F-4D97-AF65-F5344CB8AC3E}">
        <p14:creationId xmlns:p14="http://schemas.microsoft.com/office/powerpoint/2010/main" val="3343452373"/>
      </p:ext>
    </p:extLst>
  </p:cSld>
  <p:clrMapOvr>
    <a:masterClrMapping/>
  </p:clrMapOvr>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04623bcd-d6f9-4582-b728-f12d41b2e7e5" xsi:nil="true"/>
    <TaxCatchAll xmlns="4ff40290-5524-4560-acf0-c6bd0fc1bf6b" xsi:nil="true"/>
    <lcf76f155ced4ddcb4097134ff3c332f xmlns="04623bcd-d6f9-4582-b728-f12d41b2e7e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848AE52583C444962F16B621520812" ma:contentTypeVersion="18" ma:contentTypeDescription="Create a new document." ma:contentTypeScope="" ma:versionID="3568b59941ddd4d590791ee0c38e3b9b">
  <xsd:schema xmlns:xsd="http://www.w3.org/2001/XMLSchema" xmlns:xs="http://www.w3.org/2001/XMLSchema" xmlns:p="http://schemas.microsoft.com/office/2006/metadata/properties" xmlns:ns1="http://schemas.microsoft.com/sharepoint/v3" xmlns:ns2="4ff40290-5524-4560-acf0-c6bd0fc1bf6b" xmlns:ns3="04623bcd-d6f9-4582-b728-f12d41b2e7e5" targetNamespace="http://schemas.microsoft.com/office/2006/metadata/properties" ma:root="true" ma:fieldsID="a2f9f0f3ad914c64fe6269b5f764b0f2" ns1:_="" ns2:_="" ns3:_="">
    <xsd:import namespace="http://schemas.microsoft.com/sharepoint/v3"/>
    <xsd:import namespace="4ff40290-5524-4560-acf0-c6bd0fc1bf6b"/>
    <xsd:import namespace="04623bcd-d6f9-4582-b728-f12d41b2e7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Date" minOccurs="0"/>
                <xsd:element ref="ns3:MediaServiceLocation"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40290-5524-4560-acf0-c6bd0fc1bf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b8e7b79-4e77-4db6-85ef-bb46de75b10b}" ma:internalName="TaxCatchAll" ma:showField="CatchAllData" ma:web="4ff40290-5524-4560-acf0-c6bd0fc1bf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623bcd-d6f9-4582-b728-f12d41b2e7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Date" ma:index="19" nillable="true" ma:displayName="Date" ma:format="DateOnly" ma:internalName="Date">
      <xsd:simpleType>
        <xsd:restriction base="dms:DateTim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5722BE-9C0A-4052-A15A-BC70447AFE9B}">
  <ds:schemaRefs>
    <ds:schemaRef ds:uri="04623bcd-d6f9-4582-b728-f12d41b2e7e5"/>
    <ds:schemaRef ds:uri="http://purl.org/dc/elements/1.1/"/>
    <ds:schemaRef ds:uri="http://www.w3.org/XML/1998/namespace"/>
    <ds:schemaRef ds:uri="http://purl.org/dc/dcmitype/"/>
    <ds:schemaRef ds:uri="http://schemas.microsoft.com/sharepoint/v3"/>
    <ds:schemaRef ds:uri="http://schemas.microsoft.com/office/2006/documentManagement/types"/>
    <ds:schemaRef ds:uri="4ff40290-5524-4560-acf0-c6bd0fc1bf6b"/>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FCDCC5D6-B7B4-4234-8051-B785630848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40290-5524-4560-acf0-c6bd0fc1bf6b"/>
    <ds:schemaRef ds:uri="04623bcd-d6f9-4582-b728-f12d41b2e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E82698-C433-40F3-8D99-0CD4E4C70380}">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Office Theme</Template>
  <TotalTime>25305</TotalTime>
  <Words>3300</Words>
  <Application>Microsoft Office PowerPoint</Application>
  <PresentationFormat>On-screen Show (4:3)</PresentationFormat>
  <Paragraphs>357</Paragraphs>
  <Slides>23</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 Arial</vt:lpstr>
      <vt:lpstr>Adobe Garamond Pro</vt:lpstr>
      <vt:lpstr>Aptos</vt:lpstr>
      <vt:lpstr>Arial</vt:lpstr>
      <vt:lpstr>Arial Black</vt:lpstr>
      <vt:lpstr>Arial Narrow</vt:lpstr>
      <vt:lpstr>Calibri</vt:lpstr>
      <vt:lpstr>Calibri Light</vt:lpstr>
      <vt:lpstr>Times New Roman</vt:lpstr>
      <vt:lpstr>Trebuchet MS</vt:lpstr>
      <vt:lpstr>Wingdings</vt:lpstr>
      <vt:lpstr>MSC Theme</vt:lpstr>
      <vt:lpstr>1_MSC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Under the Influence of Alcohol (Art.186) </vt:lpstr>
      <vt:lpstr>New Italian Road Code 2024</vt:lpstr>
      <vt:lpstr>New Italian Road Code 2024</vt:lpstr>
      <vt:lpstr>Housing  - Maintenance Requests</vt:lpstr>
      <vt:lpstr>PowerPoint Presentation</vt:lpstr>
      <vt:lpstr>Mold Prevention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sean.m.urban.civ</dc:creator>
  <cp:lastModifiedBy>Becker, Manuel W CIV USARMY IMCOM EUROPE (USA)</cp:lastModifiedBy>
  <cp:revision>1241</cp:revision>
  <cp:lastPrinted>2024-09-16T08:36:43Z</cp:lastPrinted>
  <dcterms:created xsi:type="dcterms:W3CDTF">2020-01-23T07:40:14Z</dcterms:created>
  <dcterms:modified xsi:type="dcterms:W3CDTF">2025-01-21T16:14:08Z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0x010100EF848AE52583C444962F16B621520812</vt:lpwstr>
  </property>
  <property fmtid="{D5CDD505-2E9C-101B-9397-08002B2CF9AE}" pid="3" name="MediaServiceImageTags">
    <vt:lpwstr/>
  </property>
</Properties>
</file>