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372F"/>
    <a:srgbClr val="FFCC04"/>
    <a:srgbClr val="EFE2C5"/>
    <a:srgbClr val="D4D4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0B37DA-BB58-72C0-EFF2-5867ABB8AAFC}" v="1" dt="2024-09-11T14:34:00.480"/>
    <p1510:client id="{DA6EF583-DFAF-A6AA-870B-2A95E7E6B73A}" v="12" dt="2024-09-10T12:57:21.1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58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7654A-3E6C-CD30-8FEB-2B73A8ED64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45D247-A102-A2F2-A243-5DA4AFF3D6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473BCD-630B-323C-27A9-FDF5B85C2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FDDFCE-3D4A-09AA-14A0-7D9EB2D1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7537-149C-50C0-18B5-B1EFA17C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B12BE-8464-3024-D0A8-4A7ADE5C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EC678-F1DE-842B-E92C-921E0F917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95924-C3AE-1401-43C5-FA4370359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71758-F6F1-7AFF-0E25-7456DE35C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E3804-2AC6-57C1-29D7-A0C50C81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08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A62419-BDD4-E539-D398-51DF2440BF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E97C4E-8812-6E16-0A07-9E3A00D4D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1639A-0511-42C9-D9CF-3B0DAA73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9716E-6DD4-1F90-E916-C191B2F65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D140E6-4CB6-33AF-03D7-E4ECFCACA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98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99E4E-8AED-2F01-9583-875F397F2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DA30F-9D8E-A29A-FFFD-4FD8136FC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819FB8-C556-169D-038A-777813C9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84092E-15CC-F6C4-7549-507473102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7A98AA-B1F5-D930-473F-B7A87E2C8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3F9E6-C3B8-9169-7BBB-663A835DA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F9E7F-835B-6D4B-2DD0-C70ED49E26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41F531-B650-1CE2-5396-D14B855852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EC7DF-E516-BA3C-64BD-29AB9C1E6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74E73-A944-6C65-6D53-D21F62AC4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706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A1DA5-B39B-2D53-E13D-4F753C267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B9536-8026-CD42-47FE-C9030AA107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54CED1-7A73-6453-6F91-95B4028480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FAA408-A53C-6250-B7E7-06A48CFD7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2202AF-ACEC-6E62-4C23-43329641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8FA3F-76A6-0CE7-0BB4-25DCD32BA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00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B6A5B-1A39-837D-D6FE-FDB7E1276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E04273-FBA8-F23B-B122-AF5941B42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23C0B0-8610-C0E6-6F2C-FE708EEACE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3C1508-EA4D-68AC-421F-81C8BD831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176A10-2897-7233-E853-FD8F01579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84E314-779A-284A-A83D-97B353B33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8B9CFA-BBD0-F638-9704-5BECBB30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E79804-B254-00DB-38AD-130BD72EC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2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0C7DC-D4B0-08A1-E990-81DC89B41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A327E52-8767-A9E0-F55E-E76E675AB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DE5C4D-3C80-31FF-086E-C4576C791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AB615E-B5A5-32E8-9A65-EB3BC17F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95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B95368-D7EF-B94A-0BBB-269CD866B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5FEA22-5288-355D-52E9-B0FAC1F84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A64EC6-E719-E09B-C84C-84C77846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6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A00A8-3C39-E107-F7B5-FB7BFCB89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87E255-664A-07CA-10C2-2389FC7A6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33BE42-9533-B307-4D7E-CAD71CE46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A84C1F-3698-4F49-76B7-BDDC0D4D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99AA76-3336-8F9A-F4C1-B806684D1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ADD29-0C96-0C74-D2AA-E3EE38D6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93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BCFE5-E174-8E56-B632-BF7EB8A1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EF04C1-3975-68EA-99B5-9273EF828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5FED0-2437-5AFE-37D5-588619629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011C6B-259D-C18A-29CD-896335B15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3562EA-1FCE-67B4-DF16-2F8B82B0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DDC15F-B19C-813A-C71F-EC69C37B4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5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BD7D90-28D7-E923-56A2-67FC17FD1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AA917-7CAA-BC10-ACC9-14F855B87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1522F-4CE1-686B-6406-26421A548A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CBEB6E-DA6F-4B84-91F0-9BBA78545E79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FA04D-AC9F-8B03-A59E-C84999ED62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774B52-CDE2-B150-4D89-A55E548A7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E46846-1273-4908-8EAF-2695CE4EC5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0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ocpadmd.yearinreview@army.mil" TargetMode="External"/><Relationship Id="rId2" Type="http://schemas.openxmlformats.org/officeDocument/2006/relationships/hyperlink" Target="https://cms.dvidshub.net/awards/armyyearinreview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g"/><Relationship Id="rId4" Type="http://schemas.openxmlformats.org/officeDocument/2006/relationships/hyperlink" Target="https://www.army.mil/article/279204?utm_source=powerpoint&amp;utm_medium=toolkit&amp;utm_campaign=yir_intern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B61E6E-1802-268F-8E0B-C0B4B45A60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0"/>
            <a:ext cx="12198096" cy="6867144"/>
          </a:xfrm>
          <a:prstGeom prst="rect">
            <a:avLst/>
          </a:prstGeom>
          <a:solidFill>
            <a:srgbClr val="D4D4D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algn="just" rtl="0"/>
            <a:endParaRPr lang="en-US" sz="1800" b="0" i="0" u="none" strike="noStrike" baseline="-25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E689F23-8F28-E5C9-06FF-310C90FD7FAD}"/>
              </a:ext>
            </a:extLst>
          </p:cNvPr>
          <p:cNvSpPr/>
          <p:nvPr/>
        </p:nvSpPr>
        <p:spPr>
          <a:xfrm>
            <a:off x="0" y="714"/>
            <a:ext cx="5956935" cy="998584"/>
          </a:xfrm>
          <a:prstGeom prst="rect">
            <a:avLst/>
          </a:prstGeom>
          <a:solidFill>
            <a:srgbClr val="2F372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E5E536-E02B-C321-9A78-36F510FA9F97}"/>
              </a:ext>
            </a:extLst>
          </p:cNvPr>
          <p:cNvSpPr>
            <a:spLocks/>
          </p:cNvSpPr>
          <p:nvPr/>
        </p:nvSpPr>
        <p:spPr>
          <a:xfrm>
            <a:off x="6722882" y="998584"/>
            <a:ext cx="5472828" cy="3556520"/>
          </a:xfrm>
          <a:prstGeom prst="rect">
            <a:avLst/>
          </a:prstGeom>
          <a:solidFill>
            <a:srgbClr val="FFCC0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aseline="-25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FC8D37A-6BA3-7072-D343-9333352C57BF}"/>
              </a:ext>
            </a:extLst>
          </p:cNvPr>
          <p:cNvSpPr/>
          <p:nvPr/>
        </p:nvSpPr>
        <p:spPr>
          <a:xfrm>
            <a:off x="5953820" y="0"/>
            <a:ext cx="6235066" cy="998584"/>
          </a:xfrm>
          <a:prstGeom prst="rect">
            <a:avLst/>
          </a:prstGeom>
          <a:solidFill>
            <a:srgbClr val="EFE2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74DC01-C620-96B0-4E90-F9737A447F2E}"/>
              </a:ext>
            </a:extLst>
          </p:cNvPr>
          <p:cNvSpPr txBox="1"/>
          <p:nvPr/>
        </p:nvSpPr>
        <p:spPr>
          <a:xfrm>
            <a:off x="139065" y="84508"/>
            <a:ext cx="56017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CC04"/>
                </a:solidFill>
                <a:latin typeface="G.I. 530" pitchFamily="50" charset="0"/>
              </a:rPr>
              <a:t>YEAR IN </a:t>
            </a:r>
            <a:r>
              <a:rPr lang="en-US" sz="4800" b="1" dirty="0">
                <a:solidFill>
                  <a:srgbClr val="FFCC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4EA6938-2E18-3B6D-271D-4A280880B9A4}"/>
              </a:ext>
            </a:extLst>
          </p:cNvPr>
          <p:cNvSpPr txBox="1"/>
          <p:nvPr/>
        </p:nvSpPr>
        <p:spPr>
          <a:xfrm>
            <a:off x="6084568" y="138369"/>
            <a:ext cx="6048817" cy="723275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R="0" rtl="0">
              <a:spcAft>
                <a:spcPts val="600"/>
              </a:spcAft>
            </a:pPr>
            <a:r>
              <a:rPr lang="en-US" sz="1400" b="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OCPA needs </a:t>
            </a:r>
            <a:r>
              <a:rPr lang="en-US" sz="14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n-US" sz="1400" b="0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help in telling the Army story!</a:t>
            </a:r>
          </a:p>
          <a:p>
            <a:pPr marR="0" rtl="0">
              <a:spcAft>
                <a:spcPts val="600"/>
              </a:spcAft>
            </a:pPr>
            <a:r>
              <a:rPr lang="en-US" sz="14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Submit your best work for a chance to be </a:t>
            </a:r>
            <a:r>
              <a:rPr lang="en-US" sz="14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featured on Army.mil</a:t>
            </a:r>
            <a:r>
              <a:rPr lang="en-US" sz="14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 and across </a:t>
            </a:r>
            <a:r>
              <a:rPr lang="en-US" sz="14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@USArmy social media platforms </a:t>
            </a:r>
            <a:r>
              <a:rPr lang="en-US" sz="14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in the 2024 Army Year in Review!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D55EBAB-BF2F-51A3-A95C-840455D4AEF9}"/>
              </a:ext>
            </a:extLst>
          </p:cNvPr>
          <p:cNvGrpSpPr/>
          <p:nvPr/>
        </p:nvGrpSpPr>
        <p:grpSpPr>
          <a:xfrm>
            <a:off x="6848145" y="1082476"/>
            <a:ext cx="1819273" cy="570123"/>
            <a:chOff x="127634" y="5020934"/>
            <a:chExt cx="1781176" cy="57012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8F30332-DC91-B340-2388-54B3DBEED4CA}"/>
                </a:ext>
              </a:extLst>
            </p:cNvPr>
            <p:cNvSpPr/>
            <p:nvPr/>
          </p:nvSpPr>
          <p:spPr>
            <a:xfrm>
              <a:off x="150495" y="5020934"/>
              <a:ext cx="1758315" cy="491490"/>
            </a:xfrm>
            <a:prstGeom prst="rect">
              <a:avLst/>
            </a:prstGeom>
            <a:solidFill>
              <a:srgbClr val="2F37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F924F998-02E2-AEE8-0BF6-3E9E67A83B1E}"/>
                </a:ext>
              </a:extLst>
            </p:cNvPr>
            <p:cNvSpPr txBox="1"/>
            <p:nvPr/>
          </p:nvSpPr>
          <p:spPr>
            <a:xfrm>
              <a:off x="127634" y="5221725"/>
              <a:ext cx="1781176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sz="3600" b="1" baseline="30000" dirty="0">
                  <a:solidFill>
                    <a:schemeClr val="bg1"/>
                  </a:solidFill>
                  <a:latin typeface="Arial"/>
                  <a:cs typeface="Arial"/>
                </a:rPr>
                <a:t>  </a:t>
              </a:r>
              <a:r>
                <a:rPr lang="en-US" sz="3600" b="1" i="0" u="none" strike="noStrike" baseline="30000" dirty="0">
                  <a:solidFill>
                    <a:schemeClr val="bg1"/>
                  </a:solidFill>
                  <a:latin typeface="Arial"/>
                  <a:cs typeface="Arial"/>
                </a:rPr>
                <a:t>CRITERIA</a:t>
              </a:r>
              <a:endParaRPr lang="en-US" sz="2800" b="1" i="0" u="none" strike="noStrike" baseline="300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32D632A2-1771-C862-6651-476F2D27A5F7}"/>
              </a:ext>
            </a:extLst>
          </p:cNvPr>
          <p:cNvSpPr txBox="1"/>
          <p:nvPr/>
        </p:nvSpPr>
        <p:spPr>
          <a:xfrm>
            <a:off x="35937" y="1033753"/>
            <a:ext cx="6588679" cy="260071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1600" b="1" i="1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Took a great photo? Wrote a</a:t>
            </a:r>
            <a:r>
              <a:rPr lang="en-US" sz="1600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newsworthy </a:t>
            </a:r>
            <a:r>
              <a:rPr lang="en-US" sz="1600" b="1" i="1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article? Submit it!</a:t>
            </a:r>
          </a:p>
          <a:p>
            <a:pPr marL="117475" algn="just">
              <a:spcAft>
                <a:spcPts val="60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Every December, OCPA’s Digital Media Division assembles the best photos and articles into the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/>
                <a:cs typeface="Arial"/>
              </a:rPr>
              <a:t>Year in Review campaign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. This year, DMD is expanding the curation process, opening </a:t>
            </a:r>
            <a:r>
              <a:rPr lang="en-US" sz="1200" b="0" i="0" u="none" strike="noStrike">
                <a:solidFill>
                  <a:srgbClr val="000000"/>
                </a:solidFill>
                <a:latin typeface="Arial"/>
                <a:cs typeface="Arial"/>
              </a:rPr>
              <a:t>submissions to all </a:t>
            </a:r>
            <a:r>
              <a:rPr lang="en-US" sz="1200">
                <a:solidFill>
                  <a:srgbClr val="000000"/>
                </a:solidFill>
                <a:latin typeface="Arial"/>
                <a:cs typeface="Arial"/>
              </a:rPr>
              <a:t>Army public</a:t>
            </a:r>
            <a:r>
              <a:rPr lang="en-US" sz="1200" b="0" i="0" u="none" strike="noStrike">
                <a:solidFill>
                  <a:srgbClr val="000000"/>
                </a:solidFill>
                <a:latin typeface="Arial"/>
                <a:cs typeface="Arial"/>
              </a:rPr>
              <a:t> affairs and visual information personnel, including enlisted, officer,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civilian and contractors. Comprehensive guidance is available in an EXORD.</a:t>
            </a:r>
          </a:p>
          <a:p>
            <a:pPr marL="117475" marR="0" algn="just" rtl="0">
              <a:spcAft>
                <a:spcPts val="60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Photos submitted must be uploaded and released to the public through the DVIDS content management system. Photo submissions will be accepted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exclusively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 via the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Army Year in Review tool in DVIDS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as a portfolio —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photos will be accepted via email, Teams, etc.</a:t>
            </a:r>
          </a:p>
          <a:p>
            <a:pPr marL="117475" algn="just">
              <a:spcAft>
                <a:spcPts val="600"/>
              </a:spcAft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Articles will cover contributions to the Army mission in 2024. Features, hard news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and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compilation-style recaps are accepted. Please submit articles via email to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  <a:hlinkClick r:id="rId3"/>
              </a:rPr>
              <a:t>ocpadmd.yearinreview@army.mil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 with the subject: 2024 Year in Review Submission — [Organization Abbreviation].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79DF7D-DF6F-1AD1-D50D-E4D4979D93A1}"/>
              </a:ext>
            </a:extLst>
          </p:cNvPr>
          <p:cNvSpPr txBox="1"/>
          <p:nvPr/>
        </p:nvSpPr>
        <p:spPr>
          <a:xfrm>
            <a:off x="6934582" y="1572193"/>
            <a:ext cx="5096052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l" rtl="0">
              <a:buSzPct val="75000"/>
            </a:pP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Photos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Photographed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within 2024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Work of the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highest quality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Limit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(five) photos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per person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Submitted through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DVIDS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Submitted by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04 NOV 2024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Follows visual information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 in AR 670-1/DA PAM 670-1, AR 360-1, DODI 5040.02, etc.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Showcases the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 breadth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of the Army mission and the team that accomplishes that mission</a:t>
            </a:r>
          </a:p>
          <a:p>
            <a:pPr marR="0" algn="l" rtl="0">
              <a:spcBef>
                <a:spcPts val="600"/>
              </a:spcBef>
              <a:buSzPct val="75000"/>
            </a:pP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</a:rPr>
              <a:t>Articles</a:t>
            </a: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Covers </a:t>
            </a: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</a:rPr>
              <a:t>notable achievements, the Army making a difference, innovation, improvements to quality of life, stories of valor</a:t>
            </a:r>
            <a:endParaRPr lang="en-US" sz="1200" b="1" i="0" u="none" strike="noStrike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Released in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CORE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 content management system</a:t>
            </a:r>
            <a:endParaRPr lang="en-US" sz="1200" b="1" i="0" u="none" strike="no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0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Submitted via </a:t>
            </a:r>
            <a:r>
              <a:rPr lang="en-US" sz="1200" b="1" i="0" u="none" strike="noStrike" dirty="0">
                <a:solidFill>
                  <a:srgbClr val="000000"/>
                </a:solidFill>
                <a:latin typeface="Arial" panose="020B0604020202020204" pitchFamily="34" charset="0"/>
              </a:rPr>
              <a:t>email to ocpadmd.yearinreview@army.mil</a:t>
            </a:r>
            <a:endParaRPr lang="en-US" sz="1200" b="1" i="0" u="none" strike="noStrik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marR="0" indent="-171450" algn="l" rtl="0">
              <a:buSzPct val="75000"/>
              <a:buFont typeface="Arial" panose="020B0604020202020204" pitchFamily="34" charset="0"/>
              <a:buChar char="•"/>
            </a:pPr>
            <a:endParaRPr lang="en-US" sz="12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CDE8E88-6696-E7BC-DABC-6C0695D4B7D5}"/>
              </a:ext>
            </a:extLst>
          </p:cNvPr>
          <p:cNvGrpSpPr/>
          <p:nvPr/>
        </p:nvGrpSpPr>
        <p:grpSpPr>
          <a:xfrm>
            <a:off x="6909103" y="4664507"/>
            <a:ext cx="1821068" cy="570123"/>
            <a:chOff x="150495" y="5020934"/>
            <a:chExt cx="1821068" cy="57012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8E5A99B-F61B-6EA4-C21D-1C218BB6BA8A}"/>
                </a:ext>
              </a:extLst>
            </p:cNvPr>
            <p:cNvSpPr/>
            <p:nvPr/>
          </p:nvSpPr>
          <p:spPr>
            <a:xfrm>
              <a:off x="150495" y="5020934"/>
              <a:ext cx="1758315" cy="491490"/>
            </a:xfrm>
            <a:prstGeom prst="rect">
              <a:avLst/>
            </a:prstGeom>
            <a:solidFill>
              <a:srgbClr val="2F372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73F402F6-35F1-22F0-EF3D-25BC47FBAFBD}"/>
                </a:ext>
              </a:extLst>
            </p:cNvPr>
            <p:cNvSpPr txBox="1"/>
            <p:nvPr/>
          </p:nvSpPr>
          <p:spPr>
            <a:xfrm>
              <a:off x="190387" y="5221725"/>
              <a:ext cx="1781176" cy="369332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1">
              <a:spAutoFit/>
            </a:bodyPr>
            <a:lstStyle/>
            <a:p>
              <a:r>
                <a:rPr lang="en-US" sz="3600" b="1" baseline="30000" dirty="0">
                  <a:solidFill>
                    <a:schemeClr val="bg1"/>
                  </a:solidFill>
                  <a:latin typeface="Arial"/>
                  <a:cs typeface="Arial"/>
                </a:rPr>
                <a:t> </a:t>
              </a:r>
              <a:r>
                <a:rPr lang="en-US" sz="3600" b="1" i="0" u="none" strike="noStrike" baseline="30000" dirty="0">
                  <a:solidFill>
                    <a:schemeClr val="bg1"/>
                  </a:solidFill>
                  <a:latin typeface="Arial"/>
                  <a:cs typeface="Arial"/>
                </a:rPr>
                <a:t>TIMELINE</a:t>
              </a:r>
              <a:endParaRPr lang="en-US" sz="2800" b="1" i="0" u="none" strike="noStrike" baseline="30000" dirty="0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C71784A5-D3CC-3425-1D0C-09329866494E}"/>
              </a:ext>
            </a:extLst>
          </p:cNvPr>
          <p:cNvSpPr txBox="1"/>
          <p:nvPr/>
        </p:nvSpPr>
        <p:spPr>
          <a:xfrm>
            <a:off x="6934581" y="5199703"/>
            <a:ext cx="5096053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marR="0" indent="-285750" algn="l" rtl="0">
              <a:buSzPct val="75000"/>
              <a:buFont typeface="Wingdings" panose="05000000000000000000" pitchFamily="2" charset="2"/>
              <a:buChar char="§"/>
            </a:pPr>
            <a:r>
              <a:rPr lang="en-US" sz="1200" b="1" i="0" u="none" strike="noStrike" dirty="0">
                <a:solidFill>
                  <a:srgbClr val="000000"/>
                </a:solidFill>
                <a:latin typeface="Arial"/>
                <a:cs typeface="Arial"/>
              </a:rPr>
              <a:t>2024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— U.S. Army personnel take quality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Arial"/>
              </a:rPr>
              <a:t> photos, write news stories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; content uploaded to DVIDS/CORE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sz="1200" b="1" i="0" u="none" strike="noStrike" dirty="0">
                <a:solidFill>
                  <a:srgbClr val="000000"/>
                </a:solidFill>
                <a:latin typeface="Arial"/>
                <a:cs typeface="Arial"/>
              </a:rPr>
              <a:t>SEPT 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— EXORD released; </a:t>
            </a:r>
            <a:r>
              <a:rPr lang="en-US" sz="1200" dirty="0">
                <a:solidFill>
                  <a:srgbClr val="000000"/>
                </a:solidFill>
                <a:latin typeface="Arial"/>
                <a:cs typeface="Arial"/>
              </a:rPr>
              <a:t>internal awareness campaign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 begins; photo submissions open on DVIDS, articles submitted via email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sz="1200" b="1" i="0" u="none" strike="noStrike" dirty="0">
                <a:solidFill>
                  <a:srgbClr val="000000"/>
                </a:solidFill>
                <a:latin typeface="Arial"/>
                <a:cs typeface="Arial"/>
              </a:rPr>
              <a:t>04 NOV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 — Submissions closed; internal awareness campaign ends; OCPA begins selection process</a:t>
            </a:r>
          </a:p>
          <a:p>
            <a:pPr marL="285750" indent="-285750">
              <a:buSzPct val="75000"/>
              <a:buFont typeface="Wingdings" panose="05000000000000000000" pitchFamily="2" charset="2"/>
              <a:buChar char="§"/>
            </a:pPr>
            <a:r>
              <a:rPr lang="en-US" sz="1200" b="1" i="0" u="none" strike="noStrike" dirty="0">
                <a:solidFill>
                  <a:srgbClr val="000000"/>
                </a:solidFill>
                <a:latin typeface="Arial"/>
                <a:cs typeface="Arial"/>
              </a:rPr>
              <a:t>02 DEC</a:t>
            </a:r>
            <a:r>
              <a:rPr lang="en-US" sz="1200" b="0" i="0" u="none" strike="noStrike" dirty="0">
                <a:solidFill>
                  <a:srgbClr val="000000"/>
                </a:solidFill>
                <a:latin typeface="Arial"/>
                <a:cs typeface="Arial"/>
              </a:rPr>
              <a:t> — Year in Review site launched; @USArmy social media campaign begins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599D032-FF81-85B9-5E50-5EC4C81D6B7F}"/>
              </a:ext>
            </a:extLst>
          </p:cNvPr>
          <p:cNvSpPr>
            <a:spLocks/>
          </p:cNvSpPr>
          <p:nvPr/>
        </p:nvSpPr>
        <p:spPr>
          <a:xfrm>
            <a:off x="5316" y="3810201"/>
            <a:ext cx="6716059" cy="3047085"/>
          </a:xfrm>
          <a:prstGeom prst="rect">
            <a:avLst/>
          </a:prstGeom>
          <a:solidFill>
            <a:srgbClr val="EFE2C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D080516-ECC8-81DE-BFC0-F62B9D4A64DE}"/>
              </a:ext>
            </a:extLst>
          </p:cNvPr>
          <p:cNvSpPr txBox="1"/>
          <p:nvPr/>
        </p:nvSpPr>
        <p:spPr>
          <a:xfrm>
            <a:off x="10630" y="5595660"/>
            <a:ext cx="666322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 rtl="0">
              <a:spcAft>
                <a:spcPts val="600"/>
              </a:spcAft>
            </a:pPr>
            <a:r>
              <a:rPr lang="en-US" sz="1600" b="1" i="1" u="none" strike="noStrike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OCPA get the word out!</a:t>
            </a:r>
          </a:p>
          <a:p>
            <a:pPr marL="168275" marR="0" algn="just" rtl="0" eaLnBrk="1" latinLnBrk="0" hangingPunct="1">
              <a:spcBef>
                <a:spcPts val="0"/>
              </a:spcBef>
              <a:spcAft>
                <a:spcPts val="600"/>
              </a:spcAft>
            </a:pPr>
            <a:r>
              <a:rPr lang="en-US" sz="1200" b="0" i="0" kern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To encourage maximum participation, teams across the Army are asked to support distributing information about the Year in Review. 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DMD has provided a 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hlinkClick r:id="rId4"/>
              </a:rPr>
              <a:t>messaging toolkit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to assist in efforts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, which </a:t>
            </a:r>
            <a:r>
              <a:rPr lang="en-US" sz="12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includes a link to the EXORD, an informational one-pager, </a:t>
            </a:r>
            <a:r>
              <a:rPr lang="en-US" sz="1200" dirty="0">
                <a:solidFill>
                  <a:srgbClr val="000000"/>
                </a:solidFill>
                <a:latin typeface="Arial" panose="020B0604020202020204" pitchFamily="34" charset="0"/>
              </a:rPr>
              <a:t>social-style graphic, PowerPoint slide and guides on how to use DVIDS for submission. </a:t>
            </a:r>
            <a:endParaRPr lang="en-US" sz="12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5" name="Picture 24" descr="A picture containing text, person&#10;&#10;Description automatically generated">
            <a:extLst>
              <a:ext uri="{FF2B5EF4-FFF2-40B4-BE49-F238E27FC236}">
                <a16:creationId xmlns:a16="http://schemas.microsoft.com/office/drawing/2014/main" id="{2869DB1B-E3D6-3DF0-8A10-41B9172F33A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635"/>
          <a:stretch/>
        </p:blipFill>
        <p:spPr>
          <a:xfrm>
            <a:off x="1905" y="3790334"/>
            <a:ext cx="5005013" cy="1695248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74A77A0A-0AD8-2D04-D8AE-0A7DB0F02EB7}"/>
              </a:ext>
            </a:extLst>
          </p:cNvPr>
          <p:cNvGrpSpPr/>
          <p:nvPr/>
        </p:nvGrpSpPr>
        <p:grpSpPr>
          <a:xfrm>
            <a:off x="5006006" y="3788346"/>
            <a:ext cx="1715480" cy="1911904"/>
            <a:chOff x="5315675" y="3573847"/>
            <a:chExt cx="1843097" cy="2057631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67C87E-C81E-27F8-0A24-CE3EED2B9942}"/>
                </a:ext>
              </a:extLst>
            </p:cNvPr>
            <p:cNvSpPr txBox="1"/>
            <p:nvPr/>
          </p:nvSpPr>
          <p:spPr>
            <a:xfrm>
              <a:off x="5417437" y="5369868"/>
              <a:ext cx="163957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latin typeface="Arial" panose="020B0604020202020204" pitchFamily="34" charset="0"/>
                  <a:cs typeface="Arial" panose="020B0604020202020204" pitchFamily="34" charset="0"/>
                </a:rPr>
                <a:t>Toolkit QR Code</a:t>
              </a: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C327F1E-E31A-03DF-5096-95893BD4E98A}"/>
                </a:ext>
              </a:extLst>
            </p:cNvPr>
            <p:cNvGrpSpPr/>
            <p:nvPr/>
          </p:nvGrpSpPr>
          <p:grpSpPr>
            <a:xfrm>
              <a:off x="5315675" y="3573847"/>
              <a:ext cx="1843097" cy="1827327"/>
              <a:chOff x="5315675" y="3573847"/>
              <a:chExt cx="1843097" cy="1827327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A5E3DCB-913E-6783-901A-B1527A6C62F7}"/>
                  </a:ext>
                </a:extLst>
              </p:cNvPr>
              <p:cNvSpPr/>
              <p:nvPr/>
            </p:nvSpPr>
            <p:spPr>
              <a:xfrm>
                <a:off x="5315675" y="3573847"/>
                <a:ext cx="1843097" cy="1827327"/>
              </a:xfrm>
              <a:prstGeom prst="rect">
                <a:avLst/>
              </a:prstGeom>
              <a:solidFill>
                <a:srgbClr val="2F372F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8" name="Picture 27" descr="Qr code&#10;&#10;Description automatically generated">
                <a:extLst>
                  <a:ext uri="{FF2B5EF4-FFF2-40B4-BE49-F238E27FC236}">
                    <a16:creationId xmlns:a16="http://schemas.microsoft.com/office/drawing/2014/main" id="{65BFFFC6-9D33-3A25-9A51-34BB02DA8C4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417437" y="3667724"/>
                <a:ext cx="1639572" cy="163957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032422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27081AA91AEF459764F9BACC3DFA0C" ma:contentTypeVersion="16" ma:contentTypeDescription="Create a new document." ma:contentTypeScope="" ma:versionID="07f30d897dbb97148c15637e02c5ffbc">
  <xsd:schema xmlns:xsd="http://www.w3.org/2001/XMLSchema" xmlns:xs="http://www.w3.org/2001/XMLSchema" xmlns:p="http://schemas.microsoft.com/office/2006/metadata/properties" xmlns:ns2="05119671-51af-4a0f-aa50-c9bd38c9d9e8" xmlns:ns3="46c069c1-e0e2-437c-8f34-03a26d1db4c4" targetNamespace="http://schemas.microsoft.com/office/2006/metadata/properties" ma:root="true" ma:fieldsID="446b26f18f9151fa18c9b8cc02e861c2" ns2:_="" ns3:_="">
    <xsd:import namespace="05119671-51af-4a0f-aa50-c9bd38c9d9e8"/>
    <xsd:import namespace="46c069c1-e0e2-437c-8f34-03a26d1db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19671-51af-4a0f-aa50-c9bd38c9d9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c874fec-6985-468d-9a86-0194f6fd86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c069c1-e0e2-437c-8f34-03a26d1db4c4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67c4ab38-fcea-420b-a98c-c0269d3f23a8}" ma:internalName="TaxCatchAll" ma:showField="CatchAllData" ma:web="46c069c1-e0e2-437c-8f34-03a26d1db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FB85ADA-D022-4443-A28D-DF5DDDA19B5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C0E8A14-30C8-4A5C-8227-46D829538B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119671-51af-4a0f-aa50-c9bd38c9d9e8"/>
    <ds:schemaRef ds:uri="46c069c1-e0e2-437c-8f34-03a26d1db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470</TotalTime>
  <Words>449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Raney, Trevor M CTR USARMY HQDA OCPA (USA)</dc:creator>
  <cp:lastModifiedBy>Raney, Trevor M CTR USARMY HQDA OCPA (USA)</cp:lastModifiedBy>
  <cp:revision>25</cp:revision>
  <dcterms:created xsi:type="dcterms:W3CDTF">2024-08-26T18:19:10Z</dcterms:created>
  <dcterms:modified xsi:type="dcterms:W3CDTF">2024-09-11T14:34:07Z</dcterms:modified>
</cp:coreProperties>
</file>