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5"/>
    <p:sldMasterId id="2147483672" r:id="rId6"/>
    <p:sldMasterId id="2147483684" r:id="rId7"/>
    <p:sldMasterId id="2147483697" r:id="rId8"/>
  </p:sldMasterIdLst>
  <p:notesMasterIdLst>
    <p:notesMasterId r:id="rId31"/>
  </p:notesMasterIdLst>
  <p:sldIdLst>
    <p:sldId id="328" r:id="rId9"/>
    <p:sldId id="256" r:id="rId10"/>
    <p:sldId id="332" r:id="rId11"/>
    <p:sldId id="333" r:id="rId12"/>
    <p:sldId id="334" r:id="rId13"/>
    <p:sldId id="657" r:id="rId14"/>
    <p:sldId id="687" r:id="rId15"/>
    <p:sldId id="652" r:id="rId16"/>
    <p:sldId id="702" r:id="rId17"/>
    <p:sldId id="710" r:id="rId18"/>
    <p:sldId id="706" r:id="rId19"/>
    <p:sldId id="711" r:id="rId20"/>
    <p:sldId id="707" r:id="rId21"/>
    <p:sldId id="712" r:id="rId22"/>
    <p:sldId id="709" r:id="rId23"/>
    <p:sldId id="713" r:id="rId24"/>
    <p:sldId id="662" r:id="rId25"/>
    <p:sldId id="680" r:id="rId26"/>
    <p:sldId id="704" r:id="rId27"/>
    <p:sldId id="705" r:id="rId28"/>
    <p:sldId id="329" r:id="rId29"/>
    <p:sldId id="66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hor" initials="GJ" lastIdx="5" clrIdx="6">
    <p:extLst>
      <p:ext uri="{19B8F6BF-5375-455C-9EA6-DF929625EA0E}">
        <p15:presenceInfo xmlns:p15="http://schemas.microsoft.com/office/powerpoint/2012/main" userId="Author" providerId="None"/>
      </p:ext>
    </p:extLst>
  </p:cmAuthor>
  <p:cmAuthor id="1" name="Wawro, Libby" initials="WL" lastIdx="6" clrIdx="0">
    <p:extLst>
      <p:ext uri="{19B8F6BF-5375-455C-9EA6-DF929625EA0E}">
        <p15:presenceInfo xmlns:p15="http://schemas.microsoft.com/office/powerpoint/2012/main" userId="S::Wawro.Libby@epa.gov::faaf0c41-681b-49b8-9864-237ad2439be7" providerId="AD"/>
      </p:ext>
    </p:extLst>
  </p:cmAuthor>
  <p:cmAuthor id="8" name="Author" initials="A" lastIdx="2" clrIdx="7"/>
  <p:cmAuthor id="2" name="Christensen, Damaris" initials="CD" lastIdx="33" clrIdx="1">
    <p:extLst>
      <p:ext uri="{19B8F6BF-5375-455C-9EA6-DF929625EA0E}">
        <p15:presenceInfo xmlns:p15="http://schemas.microsoft.com/office/powerpoint/2012/main" userId="S::Christensen.Damaris@epa.gov::abc25e07-77e6-4328-8dfa-f0b785596a7e" providerId="AD"/>
      </p:ext>
    </p:extLst>
  </p:cmAuthor>
  <p:cmAuthor id="3" name="Hurld, Kathy" initials="HK" lastIdx="9" clrIdx="2">
    <p:extLst>
      <p:ext uri="{19B8F6BF-5375-455C-9EA6-DF929625EA0E}">
        <p15:presenceInfo xmlns:p15="http://schemas.microsoft.com/office/powerpoint/2012/main" userId="S::Hurld.Kathy@epa.gov::b4106139-9de6-4926-8a25-f819703fe35d" providerId="AD"/>
      </p:ext>
    </p:extLst>
  </p:cmAuthor>
  <p:cmAuthor id="4" name="Kelso, Julia" initials="KJ" lastIdx="6" clrIdx="3">
    <p:extLst>
      <p:ext uri="{19B8F6BF-5375-455C-9EA6-DF929625EA0E}">
        <p15:presenceInfo xmlns:p15="http://schemas.microsoft.com/office/powerpoint/2012/main" userId="S::kelso.julia@epa.gov::491fc8cb-33bb-40e7-b7c4-2e214aa8842e" providerId="AD"/>
      </p:ext>
    </p:extLst>
  </p:cmAuthor>
  <p:cmAuthor id="5" name="Beck, Whitney" initials="BW" lastIdx="2" clrIdx="4">
    <p:extLst>
      <p:ext uri="{19B8F6BF-5375-455C-9EA6-DF929625EA0E}">
        <p15:presenceInfo xmlns:p15="http://schemas.microsoft.com/office/powerpoint/2012/main" userId="S::beck.whitney@epa.gov::df8e3633-8fa8-4a40-b504-81a5d754c369" providerId="AD"/>
      </p:ext>
    </p:extLst>
  </p:cmAuthor>
  <p:cmAuthor id="6" name="ODea, Elise" initials="OE" lastIdx="3" clrIdx="5">
    <p:extLst>
      <p:ext uri="{19B8F6BF-5375-455C-9EA6-DF929625EA0E}">
        <p15:presenceInfo xmlns:p15="http://schemas.microsoft.com/office/powerpoint/2012/main" userId="S::odea.elise@epa.gov::75ebd7b9-fa97-455e-8011-febe46acb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187" autoAdjust="0"/>
  </p:normalViewPr>
  <p:slideViewPr>
    <p:cSldViewPr snapToGrid="0">
      <p:cViewPr varScale="1">
        <p:scale>
          <a:sx n="59" d="100"/>
          <a:sy n="59" d="100"/>
        </p:scale>
        <p:origin x="94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A38F6A-CCB9-4559-9D1D-A2AF10BC0D96}" type="datetimeFigureOut">
              <a:rPr lang="en-US" smtClean="0"/>
              <a:t>5/10/2022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697E7B-18C9-411F-9BFC-36BF8A5D7084}" type="slidenum">
              <a:rPr lang="en-US" smtClean="0"/>
              <a:t>‹#›</a:t>
            </a:fld>
            <a:endParaRPr lang="en-US"/>
          </a:p>
        </p:txBody>
      </p:sp>
    </p:spTree>
    <p:extLst>
      <p:ext uri="{BB962C8B-B14F-4D97-AF65-F5344CB8AC3E}">
        <p14:creationId xmlns:p14="http://schemas.microsoft.com/office/powerpoint/2010/main" val="2207948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5/10/2022 9:25 AM</a:t>
            </a:fld>
            <a:endParaRPr lang="en-US" dirty="0"/>
          </a:p>
        </p:txBody>
      </p:sp>
      <p:sp>
        <p:nvSpPr>
          <p:cNvPr id="6" name="Footer Placeholder 5"/>
          <p:cNvSpPr>
            <a:spLocks noGrp="1"/>
          </p:cNvSpPr>
          <p:nvPr>
            <p:ph type="ftr" sz="quarter" idx="12"/>
          </p:nvPr>
        </p:nvSpPr>
        <p:spPr>
          <a:xfrm>
            <a:off x="0" y="8977133"/>
            <a:ext cx="6309360" cy="472567"/>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309360" y="8977133"/>
            <a:ext cx="699418" cy="472567"/>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13613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C697E7B-18C9-411F-9BFC-36BF8A5D7084}" type="slidenum">
              <a:rPr lang="en-US" smtClean="0"/>
              <a:t>2</a:t>
            </a:fld>
            <a:endParaRPr lang="en-US"/>
          </a:p>
        </p:txBody>
      </p:sp>
    </p:spTree>
    <p:extLst>
      <p:ext uri="{BB962C8B-B14F-4D97-AF65-F5344CB8AC3E}">
        <p14:creationId xmlns:p14="http://schemas.microsoft.com/office/powerpoint/2010/main" val="3945255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EF0BE0-5258-49EE-A010-7D03D2FA211A}" type="slidenum">
              <a:rPr lang="en-US" smtClean="0"/>
              <a:pPr/>
              <a:t>3</a:t>
            </a:fld>
            <a:endParaRPr lang="en-US"/>
          </a:p>
        </p:txBody>
      </p:sp>
    </p:spTree>
    <p:extLst>
      <p:ext uri="{BB962C8B-B14F-4D97-AF65-F5344CB8AC3E}">
        <p14:creationId xmlns:p14="http://schemas.microsoft.com/office/powerpoint/2010/main" val="1042758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EF0BE0-5258-49EE-A010-7D03D2FA211A}" type="slidenum">
              <a:rPr lang="en-US" smtClean="0"/>
              <a:pPr/>
              <a:t>4</a:t>
            </a:fld>
            <a:endParaRPr lang="en-US"/>
          </a:p>
        </p:txBody>
      </p:sp>
    </p:spTree>
    <p:extLst>
      <p:ext uri="{BB962C8B-B14F-4D97-AF65-F5344CB8AC3E}">
        <p14:creationId xmlns:p14="http://schemas.microsoft.com/office/powerpoint/2010/main" val="104275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EF0BE0-5258-49EE-A010-7D03D2FA211A}" type="slidenum">
              <a:rPr lang="en-US" smtClean="0"/>
              <a:pPr/>
              <a:t>5</a:t>
            </a:fld>
            <a:endParaRPr lang="en-US"/>
          </a:p>
        </p:txBody>
      </p:sp>
    </p:spTree>
    <p:extLst>
      <p:ext uri="{BB962C8B-B14F-4D97-AF65-F5344CB8AC3E}">
        <p14:creationId xmlns:p14="http://schemas.microsoft.com/office/powerpoint/2010/main" val="2618181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5"/>
          </p:nvPr>
        </p:nvSpPr>
        <p:spPr/>
        <p:txBody>
          <a:bodyPr/>
          <a:lstStyle/>
          <a:p>
            <a:fld id="{7B5F91F8-32E4-4FCA-AC97-E72E9F47D07E}" type="slidenum">
              <a:rPr lang="en-US" smtClean="0"/>
              <a:pPr/>
              <a:t>17</a:t>
            </a:fld>
            <a:endParaRPr lang="en-US"/>
          </a:p>
        </p:txBody>
      </p:sp>
    </p:spTree>
    <p:extLst>
      <p:ext uri="{BB962C8B-B14F-4D97-AF65-F5344CB8AC3E}">
        <p14:creationId xmlns:p14="http://schemas.microsoft.com/office/powerpoint/2010/main" val="243982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a:solidFill>
                <a:srgbClr val="1B1B1B"/>
              </a:solidFill>
              <a:effectLst/>
              <a:latin typeface="Source Sans Pro Web"/>
            </a:endParaRPr>
          </a:p>
        </p:txBody>
      </p:sp>
      <p:sp>
        <p:nvSpPr>
          <p:cNvPr id="4" name="Slide Number Placeholder 3"/>
          <p:cNvSpPr>
            <a:spLocks noGrp="1"/>
          </p:cNvSpPr>
          <p:nvPr>
            <p:ph type="sldNum" sz="quarter" idx="5"/>
          </p:nvPr>
        </p:nvSpPr>
        <p:spPr/>
        <p:txBody>
          <a:bodyPr/>
          <a:lstStyle/>
          <a:p>
            <a:fld id="{BC697E7B-18C9-411F-9BFC-36BF8A5D7084}" type="slidenum">
              <a:rPr lang="en-US" smtClean="0"/>
              <a:t>18</a:t>
            </a:fld>
            <a:endParaRPr lang="en-US"/>
          </a:p>
        </p:txBody>
      </p:sp>
    </p:spTree>
    <p:extLst>
      <p:ext uri="{BB962C8B-B14F-4D97-AF65-F5344CB8AC3E}">
        <p14:creationId xmlns:p14="http://schemas.microsoft.com/office/powerpoint/2010/main" val="1260537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FE5DB8-6141-4333-9951-7A0D60CAC84C}" type="slidenum">
              <a:rPr lang="en-US" smtClean="0"/>
              <a:pPr/>
              <a:t>21</a:t>
            </a:fld>
            <a:endParaRPr lang="en-US" dirty="0"/>
          </a:p>
        </p:txBody>
      </p:sp>
    </p:spTree>
    <p:extLst>
      <p:ext uri="{BB962C8B-B14F-4D97-AF65-F5344CB8AC3E}">
        <p14:creationId xmlns:p14="http://schemas.microsoft.com/office/powerpoint/2010/main" val="197071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19" indent="0" algn="r">
              <a:buNone/>
              <a:defRPr>
                <a:solidFill>
                  <a:schemeClr val="tx1"/>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9635002-C834-4838-847A-649A058AACAD}" type="datetime1">
              <a:rPr lang="en-US" smtClean="0"/>
              <a:t>5/10/2022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2596765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EAA4C52-5A92-42BF-A90B-15B95151E336}"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015032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247D2AB-2794-444A-8B6E-85A5C481F6D9}"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1121765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 1 Column">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406400" y="274640"/>
            <a:ext cx="11176000" cy="806451"/>
          </a:xfrm>
          <a:prstGeom prst="rect">
            <a:avLst/>
          </a:prstGeom>
          <a:noFill/>
          <a:ln w="9525">
            <a:noFill/>
            <a:miter lim="800000"/>
            <a:headEnd/>
            <a:tailEnd/>
          </a:ln>
        </p:spPr>
        <p:txBody>
          <a:bodyPr/>
          <a:lstStyle>
            <a:lvl1pPr>
              <a:defRPr baseline="0">
                <a:solidFill>
                  <a:schemeClr val="tx1">
                    <a:lumMod val="75000"/>
                    <a:lumOff val="25000"/>
                  </a:schemeClr>
                </a:solidFill>
              </a:defRPr>
            </a:lvl1pPr>
          </a:lstStyle>
          <a:p>
            <a:pPr lvl="0"/>
            <a:r>
              <a:rPr lang="en-US"/>
              <a:t>Click to edit Master title style</a:t>
            </a:r>
          </a:p>
        </p:txBody>
      </p:sp>
      <p:sp>
        <p:nvSpPr>
          <p:cNvPr id="21" name="Text Placeholder 2"/>
          <p:cNvSpPr>
            <a:spLocks noGrp="1"/>
          </p:cNvSpPr>
          <p:nvPr>
            <p:ph idx="1"/>
          </p:nvPr>
        </p:nvSpPr>
        <p:spPr bwMode="auto">
          <a:xfrm>
            <a:off x="406400" y="1225550"/>
            <a:ext cx="11176000" cy="4718049"/>
          </a:xfrm>
          <a:prstGeom prst="rect">
            <a:avLst/>
          </a:prstGeom>
          <a:noFill/>
          <a:ln w="9525">
            <a:noFill/>
            <a:miter lim="800000"/>
            <a:headEnd/>
            <a:tailEnd/>
          </a:ln>
        </p:spPr>
        <p:txBody>
          <a:bodyPr/>
          <a:lstStyle>
            <a:lvl1pPr marL="0" indent="0">
              <a:buNone/>
              <a:defRPr sz="1800">
                <a:solidFill>
                  <a:schemeClr val="tx1">
                    <a:lumMod val="75000"/>
                    <a:lumOff val="25000"/>
                  </a:schemeClr>
                </a:solidFill>
              </a:defRPr>
            </a:lvl1pPr>
            <a:lvl2pPr>
              <a:defRPr sz="1800">
                <a:solidFill>
                  <a:schemeClr val="tx1">
                    <a:lumMod val="75000"/>
                    <a:lumOff val="25000"/>
                  </a:schemeClr>
                </a:solidFill>
              </a:defRPr>
            </a:lvl2pPr>
            <a:lvl3pPr>
              <a:defRPr sz="1500">
                <a:solidFill>
                  <a:schemeClr val="tx1">
                    <a:lumMod val="75000"/>
                    <a:lumOff val="25000"/>
                  </a:schemeClr>
                </a:solidFill>
              </a:defRPr>
            </a:lvl3pPr>
            <a:lvl4pPr>
              <a:defRPr sz="1500">
                <a:solidFill>
                  <a:schemeClr val="tx1">
                    <a:lumMod val="75000"/>
                    <a:lumOff val="25000"/>
                  </a:schemeClr>
                </a:solidFill>
              </a:defRPr>
            </a:lvl4pPr>
            <a:lvl5pPr>
              <a:defRPr sz="1500">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fld id="{9A257827-C34C-4251-B995-96C9C233CCC8}" type="slidenum">
              <a:rPr lang="en-US"/>
              <a:pPr/>
              <a:t>‹#›</a:t>
            </a:fld>
            <a:endParaRPr lang="en-US"/>
          </a:p>
        </p:txBody>
      </p:sp>
    </p:spTree>
    <p:extLst>
      <p:ext uri="{BB962C8B-B14F-4D97-AF65-F5344CB8AC3E}">
        <p14:creationId xmlns:p14="http://schemas.microsoft.com/office/powerpoint/2010/main" val="1283281770"/>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19" indent="0" algn="r">
              <a:buNone/>
              <a:defRPr>
                <a:solidFill>
                  <a:schemeClr val="tx1"/>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70334DE-7F23-4C84-B381-0158ABEEA7AB}" type="datetime1">
              <a:rPr lang="en-US" smtClean="0"/>
              <a:t>5/10/2022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1984181770"/>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8796FA2-A097-4CD0-A02C-00B428CA7BC2}"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31685828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00AF6E0-D23E-4929-A12B-183291CFB3CB}"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6339551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3A771A1-3090-4569-8062-9A730E000571}"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3708039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70" y="1859762"/>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70"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4734D56-9890-47C7-A8E9-4C90F5BAFA39}" type="datetime1">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523808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F5320F5-A9DC-48A7-9348-4CBAE572BA3F}" type="datetime1">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6026337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5AB63-E25C-4E21-B4C1-F8AA05874B37}" type="datetime1">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186611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9BE9F1A-339F-4CE4-8B35-B58DFAA7F43D}"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9086647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9E5FEC7-107F-468D-BAA1-3505D4673582}"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3693773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9"/>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1"/>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C5DEFFB-DC03-4EFF-BD4E-7EBDF4280D28}"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5"/>
            <a:ext cx="812800" cy="365125"/>
          </a:xfrm>
        </p:spPr>
        <p:txBody>
          <a:bodyPr/>
          <a:lstStyle/>
          <a:p>
            <a:fld id="{B2D815F3-4149-4190-A986-33F0C90F9FEA}"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3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1512195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4C1691D-D85C-4E33-8A45-DE56F241BCD4}"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1641487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91A8A1-D434-415C-8BB7-A348A0CBB003}"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7744796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19" indent="0" algn="r">
              <a:buNone/>
              <a:defRPr>
                <a:solidFill>
                  <a:schemeClr val="tx1"/>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992AECB-A114-4978-8862-D30309DE67A4}" type="datetime1">
              <a:rPr lang="en-US" smtClean="0"/>
              <a:t>5/10/2022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1787528952"/>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66CFA70-D82D-4981-AD67-1DF4F1CDB45F}"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197641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61BEF4F-5AFB-46E1-9609-D163747ECBFF}"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3166565706"/>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51B44F7-3838-42B2-9F01-04538D69CBF1}"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0000358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70" y="1859762"/>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70"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19DAA3-6BC6-4F41-8D35-6FC12FCAA4CD}" type="datetime1">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35999812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0D43B49-0B25-45D4-A820-D2F26775131C}" type="datetime1">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88861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A766C81-55A4-4699-9F4B-3F6225B0B602}"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772030107"/>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51F5C4-922F-4A2B-816B-0E732622ABEC}" type="datetime1">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113554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B93A36-747D-4BE7-800D-E19CF46C1010}"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4722974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9"/>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1"/>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7022A85-E307-4850-8BB8-1F65D251383F}"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5"/>
            <a:ext cx="812800" cy="365125"/>
          </a:xfrm>
        </p:spPr>
        <p:txBody>
          <a:bodyPr/>
          <a:lstStyle/>
          <a:p>
            <a:fld id="{B2D815F3-4149-4190-A986-33F0C90F9FEA}"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3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39788264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B79F606-16F9-4EC9-8099-E041C40EDA5F}"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3730068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1266CE-7B78-4BF9-9CB8-9DACEB5E6A7C}" type="datetime1">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15F3-4149-4190-A986-33F0C90F9FEA}" type="slidenum">
              <a:rPr lang="en-US" smtClean="0"/>
              <a:pPr/>
              <a:t>‹#›</a:t>
            </a:fld>
            <a:endParaRPr lang="en-US"/>
          </a:p>
        </p:txBody>
      </p:sp>
    </p:spTree>
    <p:extLst>
      <p:ext uri="{BB962C8B-B14F-4D97-AF65-F5344CB8AC3E}">
        <p14:creationId xmlns:p14="http://schemas.microsoft.com/office/powerpoint/2010/main" val="29819179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201038" y="6402088"/>
            <a:ext cx="1426724" cy="365125"/>
          </a:xfrm>
          <a:prstGeom prst="rect">
            <a:avLst/>
          </a:prstGeom>
          <a:solidFill>
            <a:schemeClr val="bg1"/>
          </a:solidFill>
        </p:spPr>
        <p:txBody>
          <a:bodyPr/>
          <a:lstStyle>
            <a:lvl1pPr>
              <a:defRPr sz="1400" b="1">
                <a:latin typeface="Arial" panose="020B0604020202020204" pitchFamily="34" charset="0"/>
                <a:cs typeface="Arial" panose="020B0604020202020204" pitchFamily="34" charset="0"/>
              </a:defRPr>
            </a:lvl1pPr>
          </a:lstStyle>
          <a:p>
            <a:fld id="{69635002-C834-4838-847A-649A058AACAD}" type="datetime1">
              <a:rPr lang="en-US" smtClean="0"/>
              <a:t>5/10/2022</a:t>
            </a:fld>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5699078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9BE9F1A-339F-4CE4-8B35-B58DFAA7F43D}" type="datetime1">
              <a:rPr lang="en-US" smtClean="0"/>
              <a:t>5/10/2022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42490298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A766C81-55A4-4699-9F4B-3F6225B0B602}" type="datetime1">
              <a:rPr lang="en-US" smtClean="0"/>
              <a:t>5/10/2022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12326129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B815AEB7-4D02-463F-A078-EA62B4C5941D}" type="datetime1">
              <a:rPr lang="en-US" smtClean="0"/>
              <a:t>5/10/2022</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5341067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86FB3E87-B339-4F1C-B144-5D480188BC6F}" type="datetime1">
              <a:rPr lang="en-US" smtClean="0"/>
              <a:t>5/10/2022</a:t>
            </a:fld>
            <a:endParaRPr lang="en-US"/>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78339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15AEB7-4D02-463F-A078-EA62B4C5941D}"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687361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E28210CC-1980-4327-B3F1-4ADD4015A266}" type="datetime1">
              <a:rPr lang="en-US" smtClean="0"/>
              <a:t>5/10/2022</a:t>
            </a:fld>
            <a:endParaRPr lang="en-US"/>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440212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38678F6C-41A1-40CF-B668-A40A6725803B}" type="datetime1">
              <a:rPr lang="en-US" smtClean="0"/>
              <a:t>5/10/2022</a:t>
            </a:fld>
            <a:endParaRPr lang="en-US"/>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634793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7EEB8986-BD6D-4C2F-B8F3-23836F075FB2}" type="datetime1">
              <a:rPr lang="en-US" smtClean="0"/>
              <a:t>5/10/2022</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15598011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A0C59B8-5F8E-4A3B-9C05-79DB6A80FE87}" type="datetime1">
              <a:rPr lang="en-US" smtClean="0"/>
              <a:t>5/10/2022</a:t>
            </a:fld>
            <a:endParaRPr lang="en-US"/>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6713294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EEAA4C52-5A92-42BF-A90B-15B95151E336}" type="datetime1">
              <a:rPr lang="en-US" smtClean="0"/>
              <a:t>5/10/2022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19674673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D247D2AB-2794-444A-8B6E-85A5C481F6D9}" type="datetime1">
              <a:rPr lang="en-US" smtClean="0"/>
              <a:t>5/10/2022</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8340170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Title and Content - 1 Column">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406400" y="274640"/>
            <a:ext cx="11176000" cy="806451"/>
          </a:xfrm>
          <a:prstGeom prst="rect">
            <a:avLst/>
          </a:prstGeom>
          <a:noFill/>
          <a:ln w="9525">
            <a:noFill/>
            <a:miter lim="800000"/>
            <a:headEnd/>
            <a:tailEnd/>
          </a:ln>
        </p:spPr>
        <p:txBody>
          <a:bodyPr/>
          <a:lstStyle>
            <a:lvl1pPr>
              <a:defRPr baseline="0">
                <a:solidFill>
                  <a:schemeClr val="tx1">
                    <a:lumMod val="75000"/>
                    <a:lumOff val="25000"/>
                  </a:schemeClr>
                </a:solidFill>
              </a:defRPr>
            </a:lvl1pPr>
          </a:lstStyle>
          <a:p>
            <a:pPr lvl="0"/>
            <a:r>
              <a:rPr lang="en-US"/>
              <a:t>Click to edit Master title style</a:t>
            </a:r>
          </a:p>
        </p:txBody>
      </p:sp>
      <p:sp>
        <p:nvSpPr>
          <p:cNvPr id="21" name="Text Placeholder 2"/>
          <p:cNvSpPr>
            <a:spLocks noGrp="1"/>
          </p:cNvSpPr>
          <p:nvPr>
            <p:ph idx="1"/>
          </p:nvPr>
        </p:nvSpPr>
        <p:spPr bwMode="auto">
          <a:xfrm>
            <a:off x="406400" y="1225550"/>
            <a:ext cx="11176000" cy="4718049"/>
          </a:xfrm>
          <a:prstGeom prst="rect">
            <a:avLst/>
          </a:prstGeom>
          <a:noFill/>
          <a:ln w="9525">
            <a:noFill/>
            <a:miter lim="800000"/>
            <a:headEnd/>
            <a:tailEnd/>
          </a:ln>
        </p:spPr>
        <p:txBody>
          <a:bodyPr/>
          <a:lstStyle>
            <a:lvl1pPr marL="0" indent="0">
              <a:buNone/>
              <a:defRPr sz="1800">
                <a:solidFill>
                  <a:schemeClr val="tx1">
                    <a:lumMod val="75000"/>
                    <a:lumOff val="25000"/>
                  </a:schemeClr>
                </a:solidFill>
              </a:defRPr>
            </a:lvl1pPr>
            <a:lvl2pPr>
              <a:defRPr sz="1800">
                <a:solidFill>
                  <a:schemeClr val="tx1">
                    <a:lumMod val="75000"/>
                    <a:lumOff val="25000"/>
                  </a:schemeClr>
                </a:solidFill>
              </a:defRPr>
            </a:lvl2pPr>
            <a:lvl3pPr>
              <a:defRPr sz="1500">
                <a:solidFill>
                  <a:schemeClr val="tx1">
                    <a:lumMod val="75000"/>
                    <a:lumOff val="25000"/>
                  </a:schemeClr>
                </a:solidFill>
              </a:defRPr>
            </a:lvl3pPr>
            <a:lvl4pPr>
              <a:defRPr sz="1500">
                <a:solidFill>
                  <a:schemeClr val="tx1">
                    <a:lumMod val="75000"/>
                    <a:lumOff val="25000"/>
                  </a:schemeClr>
                </a:solidFill>
              </a:defRPr>
            </a:lvl4pPr>
            <a:lvl5pPr>
              <a:defRPr sz="1500">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4"/>
          <p:cNvSpPr>
            <a:spLocks noGrp="1"/>
          </p:cNvSpPr>
          <p:nvPr>
            <p:ph type="ftr" sz="quarter" idx="10"/>
          </p:nvPr>
        </p:nvSpPr>
        <p:spPr/>
        <p:txBody>
          <a:bodyPr/>
          <a:lstStyle>
            <a:lvl1pPr>
              <a:defRPr/>
            </a:lvl1pPr>
          </a:lstStyle>
          <a:p>
            <a:pPr>
              <a:defRPr/>
            </a:pPr>
            <a:endParaRPr lang="en-US"/>
          </a:p>
        </p:txBody>
      </p:sp>
      <p:sp>
        <p:nvSpPr>
          <p:cNvPr id="5" name="Slide Number Placeholder 5"/>
          <p:cNvSpPr>
            <a:spLocks noGrp="1"/>
          </p:cNvSpPr>
          <p:nvPr>
            <p:ph type="sldNum" sz="quarter" idx="11"/>
          </p:nvPr>
        </p:nvSpPr>
        <p:spPr/>
        <p:txBody>
          <a:bodyPr/>
          <a:lstStyle>
            <a:lvl1pPr>
              <a:defRPr/>
            </a:lvl1pPr>
          </a:lstStyle>
          <a:p>
            <a:fld id="{9A257827-C34C-4251-B995-96C9C233CCC8}" type="slidenum">
              <a:rPr lang="en-US"/>
              <a:pPr/>
              <a:t>‹#›</a:t>
            </a:fld>
            <a:endParaRPr lang="en-US"/>
          </a:p>
        </p:txBody>
      </p:sp>
    </p:spTree>
    <p:extLst>
      <p:ext uri="{BB962C8B-B14F-4D97-AF65-F5344CB8AC3E}">
        <p14:creationId xmlns:p14="http://schemas.microsoft.com/office/powerpoint/2010/main" val="1426794212"/>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70" y="1859762"/>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70"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6FB3E87-B339-4F1C-B144-5D480188BC6F}" type="datetime1">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74386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28210CC-1980-4327-B3F1-4ADD4015A266}" type="datetime1">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675119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78F6C-41A1-40CF-B668-A40A6725803B}" type="datetime1">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253098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EEB8986-BD6D-4C2F-B8F3-23836F075FB2}"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1AB06-8F18-4E3E-99DA-30BD50FA41A6}" type="slidenum">
              <a:rPr lang="en-US" smtClean="0"/>
              <a:t>‹#›</a:t>
            </a:fld>
            <a:endParaRPr lang="en-US"/>
          </a:p>
        </p:txBody>
      </p:sp>
    </p:spTree>
    <p:extLst>
      <p:ext uri="{BB962C8B-B14F-4D97-AF65-F5344CB8AC3E}">
        <p14:creationId xmlns:p14="http://schemas.microsoft.com/office/powerpoint/2010/main" val="3740189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9"/>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1"/>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A0C59B8-5F8E-4A3B-9C05-79DB6A80FE87}" type="datetime1">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5"/>
            <a:ext cx="812800" cy="365125"/>
          </a:xfrm>
        </p:spPr>
        <p:txBody>
          <a:bodyPr/>
          <a:lstStyle/>
          <a:p>
            <a:fld id="{8921AB06-8F18-4E3E-99DA-30BD50FA41A6}"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3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184055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3.w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5"/>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BF43E2-AC56-4C67-ACB7-1672FDC00AC1}" type="datetime1">
              <a:rPr lang="en-US" smtClean="0"/>
              <a:t>5/10/2022</a:t>
            </a:fld>
            <a:endParaRPr lang="en-US"/>
          </a:p>
        </p:txBody>
      </p:sp>
      <p:sp>
        <p:nvSpPr>
          <p:cNvPr id="18" name="Slide Number Placeholder 17"/>
          <p:cNvSpPr>
            <a:spLocks noGrp="1"/>
          </p:cNvSpPr>
          <p:nvPr>
            <p:ph type="sldNum" sz="quarter" idx="4"/>
          </p:nvPr>
        </p:nvSpPr>
        <p:spPr>
          <a:xfrm>
            <a:off x="10566400" y="6356355"/>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921AB06-8F18-4E3E-99DA-30BD50FA41A6}"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
        <p:nvSpPr>
          <p:cNvPr id="22" name="Footer Placeholder 21"/>
          <p:cNvSpPr>
            <a:spLocks noGrp="1"/>
          </p:cNvSpPr>
          <p:nvPr>
            <p:ph type="ftr" sz="quarter" idx="3"/>
          </p:nvPr>
        </p:nvSpPr>
        <p:spPr>
          <a:xfrm>
            <a:off x="3860800" y="175913"/>
            <a:ext cx="4470400" cy="365125"/>
          </a:xfrm>
          <a:prstGeom prst="rect">
            <a:avLst/>
          </a:prstGeom>
        </p:spPr>
        <p:txBody>
          <a:bodyPr vert="horz" lIns="0" tIns="0" rIns="0" bIns="0" anchor="b"/>
          <a:lstStyle>
            <a:lvl1pPr algn="ctr" eaLnBrk="1" latinLnBrk="0" hangingPunct="1">
              <a:defRPr kumimoji="0" sz="1200">
                <a:solidFill>
                  <a:schemeClr val="tx2">
                    <a:shade val="90000"/>
                  </a:schemeClr>
                </a:solidFill>
              </a:defRPr>
            </a:lvl1pPr>
          </a:lstStyle>
          <a:p>
            <a:endParaRPr lang="en-US"/>
          </a:p>
        </p:txBody>
      </p:sp>
    </p:spTree>
    <p:extLst>
      <p:ext uri="{BB962C8B-B14F-4D97-AF65-F5344CB8AC3E}">
        <p14:creationId xmlns:p14="http://schemas.microsoft.com/office/powerpoint/2010/main" val="2616685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96"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13" indent="-274313"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18" indent="-182875"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5"/>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BA0A85-FCB8-47CB-8066-CD173875A31E}" type="datetime1">
              <a:rPr lang="en-US" smtClean="0"/>
              <a:t>5/10/2022</a:t>
            </a:fld>
            <a:endParaRPr lang="en-US"/>
          </a:p>
        </p:txBody>
      </p:sp>
      <p:sp>
        <p:nvSpPr>
          <p:cNvPr id="22" name="Footer Placeholder 21"/>
          <p:cNvSpPr>
            <a:spLocks noGrp="1"/>
          </p:cNvSpPr>
          <p:nvPr>
            <p:ph type="ftr" sz="quarter" idx="3"/>
          </p:nvPr>
        </p:nvSpPr>
        <p:spPr>
          <a:xfrm>
            <a:off x="3556000" y="6356355"/>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5"/>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D815F3-4149-4190-A986-33F0C90F9FEA}"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1615968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13" indent="-274313"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18" indent="-182875"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5"/>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CC606D-61B8-43BC-86FD-A78305560A63}" type="datetime1">
              <a:rPr lang="en-US" smtClean="0"/>
              <a:t>5/10/2022</a:t>
            </a:fld>
            <a:endParaRPr lang="en-US"/>
          </a:p>
        </p:txBody>
      </p:sp>
      <p:sp>
        <p:nvSpPr>
          <p:cNvPr id="18" name="Slide Number Placeholder 17"/>
          <p:cNvSpPr>
            <a:spLocks noGrp="1"/>
          </p:cNvSpPr>
          <p:nvPr>
            <p:ph type="sldNum" sz="quarter" idx="4"/>
          </p:nvPr>
        </p:nvSpPr>
        <p:spPr>
          <a:xfrm>
            <a:off x="10566400" y="6356355"/>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D815F3-4149-4190-A986-33F0C90F9FEA}"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
        <p:nvSpPr>
          <p:cNvPr id="22" name="Footer Placeholder 21"/>
          <p:cNvSpPr>
            <a:spLocks noGrp="1"/>
          </p:cNvSpPr>
          <p:nvPr>
            <p:ph type="ftr" sz="quarter" idx="3"/>
          </p:nvPr>
        </p:nvSpPr>
        <p:spPr>
          <a:xfrm>
            <a:off x="3860800" y="175913"/>
            <a:ext cx="4470400" cy="365125"/>
          </a:xfrm>
          <a:prstGeom prst="rect">
            <a:avLst/>
          </a:prstGeom>
        </p:spPr>
        <p:txBody>
          <a:bodyPr vert="horz" lIns="0" tIns="0" rIns="0" bIns="0" anchor="b"/>
          <a:lstStyle>
            <a:lvl1pPr algn="ctr" eaLnBrk="1" latinLnBrk="0" hangingPunct="1">
              <a:defRPr kumimoji="0" sz="1200">
                <a:solidFill>
                  <a:schemeClr val="tx2">
                    <a:shade val="90000"/>
                  </a:schemeClr>
                </a:solidFill>
              </a:defRPr>
            </a:lvl1pPr>
          </a:lstStyle>
          <a:p>
            <a:endParaRPr lang="en-US"/>
          </a:p>
        </p:txBody>
      </p:sp>
    </p:spTree>
    <p:extLst>
      <p:ext uri="{BB962C8B-B14F-4D97-AF65-F5344CB8AC3E}">
        <p14:creationId xmlns:p14="http://schemas.microsoft.com/office/powerpoint/2010/main" val="868384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13" indent="-274313"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18" indent="-182875"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15"/>
          <p:cNvSpPr>
            <a:spLocks noChangeArrowheads="1"/>
          </p:cNvSpPr>
          <p:nvPr/>
        </p:nvSpPr>
        <p:spPr bwMode="auto">
          <a:xfrm>
            <a:off x="1024645" y="919703"/>
            <a:ext cx="10119360" cy="45719"/>
          </a:xfrm>
          <a:prstGeom prst="rect">
            <a:avLst/>
          </a:prstGeom>
          <a:solidFill>
            <a:srgbClr val="EABD00"/>
          </a:solidFill>
          <a:ln w="9525" algn="ctr">
            <a:noFill/>
            <a:round/>
            <a:headEnd/>
            <a:tailEnd/>
          </a:ln>
        </p:spPr>
        <p:txBody>
          <a:bodyPr lIns="68573" tIns="34286" rIns="68573" bIns="34286"/>
          <a:lstStyle/>
          <a:p>
            <a:pPr defTabSz="684610" eaLnBrk="0" hangingPunct="0"/>
            <a:endParaRPr lang="en-US" sz="1275" b="1">
              <a:solidFill>
                <a:srgbClr val="000000"/>
              </a:solidFill>
              <a:latin typeface="Arial" panose="020B0604020202020204" pitchFamily="34" charset="0"/>
              <a:cs typeface="Arial" panose="020B0604020202020204" pitchFamily="34" charset="0"/>
            </a:endParaRPr>
          </a:p>
        </p:txBody>
      </p:sp>
      <p:sp>
        <p:nvSpPr>
          <p:cNvPr id="2" name="Title Placeholder 1"/>
          <p:cNvSpPr>
            <a:spLocks noGrp="1"/>
          </p:cNvSpPr>
          <p:nvPr>
            <p:ph type="title"/>
          </p:nvPr>
        </p:nvSpPr>
        <p:spPr>
          <a:xfrm>
            <a:off x="1019790" y="199751"/>
            <a:ext cx="9845041" cy="7249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271152"/>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1712102" y="6362319"/>
            <a:ext cx="31614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21AB06-8F18-4E3E-99DA-30BD50FA41A6}" type="slidenum">
              <a:rPr lang="en-US" smtClean="0"/>
              <a:t>‹#›</a:t>
            </a:fld>
            <a:endParaRPr lang="en-US"/>
          </a:p>
        </p:txBody>
      </p:sp>
      <p:pic>
        <p:nvPicPr>
          <p:cNvPr id="8" name="Picture 7" descr="C:\Documents and Settings\MelhoRA\Desktop\Army of One_1.png"/>
          <p:cNvPicPr>
            <a:picLocks noChangeAspect="1" noChangeArrowheads="1"/>
          </p:cNvPicPr>
          <p:nvPr/>
        </p:nvPicPr>
        <p:blipFill>
          <a:blip r:embed="rId14" cstate="print"/>
          <a:srcRect/>
          <a:stretch>
            <a:fillRect/>
          </a:stretch>
        </p:blipFill>
        <p:spPr bwMode="auto">
          <a:xfrm>
            <a:off x="2223" y="185739"/>
            <a:ext cx="1022424" cy="906261"/>
          </a:xfrm>
          <a:prstGeom prst="rect">
            <a:avLst/>
          </a:prstGeom>
          <a:noFill/>
          <a:ln w="9525">
            <a:noFill/>
            <a:miter lim="800000"/>
            <a:headEnd/>
            <a:tailEnd/>
          </a:ln>
        </p:spPr>
      </p:pic>
      <p:sp>
        <p:nvSpPr>
          <p:cNvPr id="9" name="Rectangle 15"/>
          <p:cNvSpPr>
            <a:spLocks noChangeArrowheads="1"/>
          </p:cNvSpPr>
          <p:nvPr/>
        </p:nvSpPr>
        <p:spPr bwMode="auto">
          <a:xfrm>
            <a:off x="1024645" y="998650"/>
            <a:ext cx="10119360" cy="91440"/>
          </a:xfrm>
          <a:prstGeom prst="rect">
            <a:avLst/>
          </a:prstGeom>
          <a:solidFill>
            <a:schemeClr val="tx1"/>
          </a:solidFill>
          <a:ln w="9525" algn="ctr">
            <a:noFill/>
            <a:round/>
            <a:headEnd/>
            <a:tailEnd/>
          </a:ln>
        </p:spPr>
        <p:txBody>
          <a:bodyPr lIns="68573" tIns="34286" rIns="68573" bIns="34286"/>
          <a:lstStyle/>
          <a:p>
            <a:pPr defTabSz="684610" eaLnBrk="0" hangingPunct="0"/>
            <a:endParaRPr lang="en-US" sz="1275" b="1" dirty="0">
              <a:solidFill>
                <a:srgbClr val="000000"/>
              </a:solidFill>
              <a:latin typeface="Arial" panose="020B0604020202020204" pitchFamily="34" charset="0"/>
              <a:cs typeface="Arial" panose="020B0604020202020204" pitchFamily="34" charset="0"/>
            </a:endParaRPr>
          </a:p>
        </p:txBody>
      </p:sp>
      <p:sp>
        <p:nvSpPr>
          <p:cNvPr id="11" name="Rectangle 15"/>
          <p:cNvSpPr>
            <a:spLocks noChangeArrowheads="1"/>
          </p:cNvSpPr>
          <p:nvPr/>
        </p:nvSpPr>
        <p:spPr bwMode="auto">
          <a:xfrm>
            <a:off x="2224" y="6578109"/>
            <a:ext cx="12192000" cy="91440"/>
          </a:xfrm>
          <a:prstGeom prst="rect">
            <a:avLst/>
          </a:prstGeom>
          <a:solidFill>
            <a:schemeClr val="tx1"/>
          </a:solidFill>
          <a:ln w="9525" algn="ctr">
            <a:noFill/>
            <a:round/>
            <a:headEnd/>
            <a:tailEnd/>
          </a:ln>
        </p:spPr>
        <p:txBody>
          <a:bodyPr lIns="68573" tIns="34286" rIns="68573" bIns="34286"/>
          <a:lstStyle/>
          <a:p>
            <a:pPr defTabSz="684610" eaLnBrk="0" hangingPunct="0"/>
            <a:endParaRPr lang="en-US" sz="1275" b="1" dirty="0">
              <a:solidFill>
                <a:srgbClr val="000000"/>
              </a:solidFill>
              <a:latin typeface="Arial" panose="020B0604020202020204" pitchFamily="34" charset="0"/>
              <a:cs typeface="Arial" panose="020B0604020202020204" pitchFamily="34" charset="0"/>
            </a:endParaRPr>
          </a:p>
        </p:txBody>
      </p:sp>
      <p:sp>
        <p:nvSpPr>
          <p:cNvPr id="13" name="TextBox 12"/>
          <p:cNvSpPr txBox="1"/>
          <p:nvPr/>
        </p:nvSpPr>
        <p:spPr>
          <a:xfrm>
            <a:off x="4810411" y="-12683"/>
            <a:ext cx="1321196" cy="276999"/>
          </a:xfrm>
          <a:prstGeom prst="rect">
            <a:avLst/>
          </a:prstGeom>
          <a:noFill/>
        </p:spPr>
        <p:txBody>
          <a:bodyPr wrap="none" rtlCol="0">
            <a:spAutoFit/>
          </a:bodyPr>
          <a:lstStyle/>
          <a:p>
            <a:r>
              <a:rPr lang="en-US" sz="1200" b="1" dirty="0" smtClean="0">
                <a:solidFill>
                  <a:srgbClr val="00B050"/>
                </a:solidFill>
                <a:latin typeface="Arial" panose="020B0604020202020204" pitchFamily="34" charset="0"/>
                <a:cs typeface="Arial" panose="020B0604020202020204" pitchFamily="34" charset="0"/>
              </a:rPr>
              <a:t>UNCLASSIFIED</a:t>
            </a:r>
            <a:endParaRPr lang="en-US" sz="1200" b="1" dirty="0">
              <a:solidFill>
                <a:srgbClr val="00B050"/>
              </a:solidFill>
              <a:latin typeface="Arial" panose="020B0604020202020204" pitchFamily="34" charset="0"/>
              <a:cs typeface="Arial" panose="020B0604020202020204" pitchFamily="34" charset="0"/>
            </a:endParaRPr>
          </a:p>
        </p:txBody>
      </p:sp>
      <p:sp>
        <p:nvSpPr>
          <p:cNvPr id="14" name="TextBox 13"/>
          <p:cNvSpPr txBox="1"/>
          <p:nvPr/>
        </p:nvSpPr>
        <p:spPr>
          <a:xfrm>
            <a:off x="4810411" y="6636190"/>
            <a:ext cx="1321196" cy="276999"/>
          </a:xfrm>
          <a:prstGeom prst="rect">
            <a:avLst/>
          </a:prstGeom>
          <a:noFill/>
        </p:spPr>
        <p:txBody>
          <a:bodyPr wrap="none" rtlCol="0">
            <a:spAutoFit/>
          </a:bodyPr>
          <a:lstStyle/>
          <a:p>
            <a:r>
              <a:rPr lang="en-US" sz="1200" b="1" dirty="0" smtClean="0">
                <a:solidFill>
                  <a:srgbClr val="00B050"/>
                </a:solidFill>
                <a:latin typeface="Arial" panose="020B0604020202020204" pitchFamily="34" charset="0"/>
                <a:cs typeface="Arial" panose="020B0604020202020204" pitchFamily="34" charset="0"/>
              </a:rPr>
              <a:t>UNCLASSIFIED</a:t>
            </a:r>
            <a:endParaRPr lang="en-US" sz="1200" b="1" dirty="0">
              <a:solidFill>
                <a:srgbClr val="00B050"/>
              </a:solidFill>
              <a:latin typeface="Arial" panose="020B0604020202020204" pitchFamily="34" charset="0"/>
              <a:cs typeface="Arial" panose="020B0604020202020204" pitchFamily="34" charset="0"/>
            </a:endParaRPr>
          </a:p>
        </p:txBody>
      </p:sp>
      <p:sp>
        <p:nvSpPr>
          <p:cNvPr id="17" name="Rectangle 15"/>
          <p:cNvSpPr>
            <a:spLocks noChangeArrowheads="1"/>
          </p:cNvSpPr>
          <p:nvPr/>
        </p:nvSpPr>
        <p:spPr bwMode="auto">
          <a:xfrm>
            <a:off x="-1" y="6499162"/>
            <a:ext cx="12191999" cy="45719"/>
          </a:xfrm>
          <a:prstGeom prst="rect">
            <a:avLst/>
          </a:prstGeom>
          <a:solidFill>
            <a:srgbClr val="EABD00"/>
          </a:solidFill>
          <a:ln w="9525" algn="ctr">
            <a:noFill/>
            <a:round/>
            <a:headEnd/>
            <a:tailEnd/>
          </a:ln>
        </p:spPr>
        <p:txBody>
          <a:bodyPr lIns="68573" tIns="34286" rIns="68573" bIns="34286"/>
          <a:lstStyle/>
          <a:p>
            <a:pPr defTabSz="684610" eaLnBrk="0" hangingPunct="0"/>
            <a:endParaRPr lang="en-US" sz="1275" b="1">
              <a:solidFill>
                <a:srgbClr val="000000"/>
              </a:solidFill>
              <a:latin typeface="Arial" panose="020B0604020202020204" pitchFamily="34" charset="0"/>
              <a:cs typeface="Arial" panose="020B0604020202020204" pitchFamily="34" charset="0"/>
            </a:endParaRPr>
          </a:p>
        </p:txBody>
      </p:sp>
      <p:sp>
        <p:nvSpPr>
          <p:cNvPr id="12" name="TextBox 11"/>
          <p:cNvSpPr txBox="1"/>
          <p:nvPr/>
        </p:nvSpPr>
        <p:spPr>
          <a:xfrm>
            <a:off x="6724716" y="6436323"/>
            <a:ext cx="3489610" cy="276999"/>
          </a:xfrm>
          <a:prstGeom prst="rect">
            <a:avLst/>
          </a:prstGeom>
          <a:solidFill>
            <a:schemeClr val="bg1"/>
          </a:solidFill>
        </p:spPr>
        <p:txBody>
          <a:bodyPr wrap="none" rtlCol="0">
            <a:spAutoFit/>
          </a:bodyPr>
          <a:lstStyle/>
          <a:p>
            <a:r>
              <a:rPr lang="en-US" sz="1200" b="1" i="1" dirty="0" smtClean="0">
                <a:latin typeface="Arial" panose="020B0604020202020204" pitchFamily="34" charset="0"/>
                <a:cs typeface="Arial" panose="020B0604020202020204" pitchFamily="34" charset="0"/>
              </a:rPr>
              <a:t>Assistant</a:t>
            </a:r>
            <a:r>
              <a:rPr lang="en-US" sz="1200" b="1" i="1" baseline="0" dirty="0" smtClean="0">
                <a:latin typeface="Arial" panose="020B0604020202020204" pitchFamily="34" charset="0"/>
                <a:cs typeface="Arial" panose="020B0604020202020204" pitchFamily="34" charset="0"/>
              </a:rPr>
              <a:t> Secretary of the Army (Civil Works)</a:t>
            </a:r>
            <a:endParaRPr lang="en-US" sz="1200" b="1" i="1" dirty="0">
              <a:latin typeface="Arial" panose="020B0604020202020204" pitchFamily="34" charset="0"/>
              <a:cs typeface="Arial" panose="020B0604020202020204" pitchFamily="34" charset="0"/>
            </a:endParaRPr>
          </a:p>
        </p:txBody>
      </p:sp>
      <p:pic>
        <p:nvPicPr>
          <p:cNvPr id="16" name="Picture 7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972800" y="205658"/>
            <a:ext cx="1219200" cy="898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679440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Lst>
  <p:hf hdr="0" ftr="0" dt="0"/>
  <p:txStyles>
    <p:titleStyle>
      <a:lvl1pPr algn="l"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6.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3" Type="http://schemas.openxmlformats.org/officeDocument/2006/relationships/hyperlink" Target="https://www.regulations.gov/" TargetMode="External"/><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6.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26CBFD6-7DD1-4B57-939B-F3E9FDD024FA}"/>
              </a:ext>
            </a:extLst>
          </p:cNvPr>
          <p:cNvSpPr>
            <a:spLocks noGrp="1"/>
          </p:cNvSpPr>
          <p:nvPr>
            <p:ph type="title"/>
          </p:nvPr>
        </p:nvSpPr>
        <p:spPr>
          <a:xfrm>
            <a:off x="268216" y="669928"/>
            <a:ext cx="11646814" cy="575608"/>
          </a:xfrm>
        </p:spPr>
        <p:txBody>
          <a:bodyPr>
            <a:noAutofit/>
          </a:bodyPr>
          <a:lstStyle/>
          <a:p>
            <a:pPr algn="ctr"/>
            <a:r>
              <a:rPr lang="en-US" sz="3200" dirty="0" smtClean="0">
                <a:solidFill>
                  <a:schemeClr val="tx1"/>
                </a:solidFill>
              </a:rPr>
              <a:t>Review of Nationwide Permit 12 </a:t>
            </a:r>
            <a:r>
              <a:rPr lang="en-US" sz="3200" dirty="0"/>
              <a:t/>
            </a:r>
            <a:br>
              <a:rPr lang="en-US" sz="3200" dirty="0"/>
            </a:br>
            <a:r>
              <a:rPr lang="en-US" sz="3200" dirty="0" smtClean="0">
                <a:solidFill>
                  <a:schemeClr val="tx1"/>
                </a:solidFill>
              </a:rPr>
              <a:t>Oil or Natural Gas Pipeline Activities</a:t>
            </a:r>
            <a:br>
              <a:rPr lang="en-US" sz="3200" dirty="0" smtClean="0">
                <a:solidFill>
                  <a:schemeClr val="tx1"/>
                </a:solidFill>
              </a:rPr>
            </a:br>
            <a:r>
              <a:rPr lang="en-US" sz="3200" dirty="0" smtClean="0">
                <a:solidFill>
                  <a:schemeClr val="tx1"/>
                </a:solidFill>
              </a:rPr>
              <a:t/>
            </a:r>
            <a:br>
              <a:rPr lang="en-US" sz="3200" dirty="0" smtClean="0">
                <a:solidFill>
                  <a:schemeClr val="tx1"/>
                </a:solidFill>
              </a:rPr>
            </a:br>
            <a:endParaRPr lang="en-US" sz="2400" dirty="0"/>
          </a:p>
        </p:txBody>
      </p:sp>
      <p:sp>
        <p:nvSpPr>
          <p:cNvPr id="13" name="Content Placeholder 12">
            <a:extLst>
              <a:ext uri="{FF2B5EF4-FFF2-40B4-BE49-F238E27FC236}">
                <a16:creationId xmlns:a16="http://schemas.microsoft.com/office/drawing/2014/main" id="{F3FD0FEF-ACD8-456C-A5E1-2B271F378B68}"/>
              </a:ext>
            </a:extLst>
          </p:cNvPr>
          <p:cNvSpPr>
            <a:spLocks noGrp="1"/>
          </p:cNvSpPr>
          <p:nvPr>
            <p:ph idx="1"/>
          </p:nvPr>
        </p:nvSpPr>
        <p:spPr>
          <a:xfrm>
            <a:off x="377073" y="1600201"/>
            <a:ext cx="11646814" cy="5142934"/>
          </a:xfrm>
        </p:spPr>
        <p:txBody>
          <a:bodyPr>
            <a:noAutofit/>
          </a:bodyPr>
          <a:lstStyle/>
          <a:p>
            <a:pPr marL="0" indent="0">
              <a:spcBef>
                <a:spcPts val="800"/>
              </a:spcBef>
              <a:buNone/>
            </a:pPr>
            <a:r>
              <a:rPr lang="en-US" sz="1800" dirty="0"/>
              <a:t>Thank you for joining, the </a:t>
            </a:r>
            <a:r>
              <a:rPr lang="en-US" sz="1800" dirty="0" smtClean="0"/>
              <a:t>meeting </a:t>
            </a:r>
            <a:r>
              <a:rPr lang="en-US" sz="1800" dirty="0"/>
              <a:t>will start at 1 pm ET.</a:t>
            </a:r>
            <a:r>
              <a:rPr lang="en-US" sz="1800" dirty="0">
                <a:highlight>
                  <a:srgbClr val="00FFFF"/>
                </a:highlight>
              </a:rPr>
              <a:t> </a:t>
            </a:r>
          </a:p>
          <a:p>
            <a:pPr marL="0" indent="0">
              <a:spcBef>
                <a:spcPts val="800"/>
              </a:spcBef>
              <a:buNone/>
            </a:pPr>
            <a:r>
              <a:rPr lang="en-US" sz="1800" dirty="0"/>
              <a:t>You can listen to the presentation through your computer (or mobile device) speakers but need a microphone if you would like to speak. </a:t>
            </a:r>
          </a:p>
          <a:p>
            <a:pPr marL="0" indent="0">
              <a:spcBef>
                <a:spcPts val="800"/>
              </a:spcBef>
              <a:buNone/>
            </a:pPr>
            <a:r>
              <a:rPr lang="en-US" sz="1800" dirty="0"/>
              <a:t>To test your audio, click on the </a:t>
            </a:r>
            <a:r>
              <a:rPr lang="en-US" sz="1800" dirty="0">
                <a:solidFill>
                  <a:srgbClr val="00B0F0"/>
                </a:solidFill>
              </a:rPr>
              <a:t>arrow to the right of the Unmute button</a:t>
            </a:r>
            <a:r>
              <a:rPr lang="en-US" sz="1800" dirty="0"/>
              <a:t>, </a:t>
            </a:r>
            <a:br>
              <a:rPr lang="en-US" sz="1800" dirty="0"/>
            </a:br>
            <a:r>
              <a:rPr lang="en-US" sz="1800" dirty="0"/>
              <a:t>select “</a:t>
            </a:r>
            <a:r>
              <a:rPr lang="en-US" sz="1800" dirty="0">
                <a:solidFill>
                  <a:srgbClr val="00B0F0"/>
                </a:solidFill>
              </a:rPr>
              <a:t>Test Speaker &amp; Microphone</a:t>
            </a:r>
            <a:r>
              <a:rPr lang="en-US" sz="1800" dirty="0"/>
              <a:t>,” and follow screen prompts.</a:t>
            </a:r>
          </a:p>
          <a:p>
            <a:pPr marL="0" indent="0">
              <a:spcBef>
                <a:spcPts val="800"/>
              </a:spcBef>
              <a:buNone/>
            </a:pPr>
            <a:r>
              <a:rPr lang="en-US" sz="1800" dirty="0"/>
              <a:t>If you do not have speakers, or a microphone, you can call into the meeting:</a:t>
            </a:r>
          </a:p>
          <a:p>
            <a:pPr marL="461963">
              <a:spcBef>
                <a:spcPts val="300"/>
              </a:spcBef>
            </a:pPr>
            <a:r>
              <a:rPr lang="en-US" sz="1800" dirty="0"/>
              <a:t>Click on the </a:t>
            </a:r>
            <a:r>
              <a:rPr lang="en-US" sz="1800" dirty="0">
                <a:solidFill>
                  <a:srgbClr val="00B050"/>
                </a:solidFill>
              </a:rPr>
              <a:t>arrow to the right of the Unmute button</a:t>
            </a:r>
            <a:r>
              <a:rPr lang="en-US" sz="1800" dirty="0"/>
              <a:t>, </a:t>
            </a:r>
          </a:p>
          <a:p>
            <a:pPr marL="461963">
              <a:spcBef>
                <a:spcPts val="300"/>
              </a:spcBef>
            </a:pPr>
            <a:r>
              <a:rPr lang="en-US" sz="1800" dirty="0"/>
              <a:t>Select “</a:t>
            </a:r>
            <a:r>
              <a:rPr lang="en-US" sz="1800" dirty="0">
                <a:solidFill>
                  <a:srgbClr val="00B050"/>
                </a:solidFill>
              </a:rPr>
              <a:t>Switch to Phone Audio</a:t>
            </a:r>
            <a:r>
              <a:rPr lang="en-US" sz="1800" dirty="0"/>
              <a:t>,” and </a:t>
            </a:r>
          </a:p>
          <a:p>
            <a:pPr marL="461963">
              <a:spcBef>
                <a:spcPts val="300"/>
              </a:spcBef>
            </a:pPr>
            <a:r>
              <a:rPr lang="en-US" sz="1800" dirty="0"/>
              <a:t>Dial in using the information displayed on your screen, including your participant ID.</a:t>
            </a:r>
          </a:p>
          <a:p>
            <a:pPr marL="0" indent="0">
              <a:spcBef>
                <a:spcPts val="800"/>
              </a:spcBef>
              <a:buNone/>
            </a:pPr>
            <a:r>
              <a:rPr lang="en-US" sz="1800" dirty="0"/>
              <a:t>If you call into the meeting</a:t>
            </a:r>
            <a:r>
              <a:rPr lang="en-US" sz="1800" dirty="0">
                <a:solidFill>
                  <a:srgbClr val="00B050"/>
                </a:solidFill>
              </a:rPr>
              <a:t> </a:t>
            </a:r>
            <a:r>
              <a:rPr lang="en-US" sz="1800" b="1" u="sng" dirty="0">
                <a:solidFill>
                  <a:srgbClr val="00B050"/>
                </a:solidFill>
              </a:rPr>
              <a:t>via phone</a:t>
            </a:r>
            <a:r>
              <a:rPr lang="en-US" sz="1800" dirty="0"/>
              <a:t>, please turn off your computer speakers to avoid an echo. All participants have been muted but can unmute themselves.</a:t>
            </a:r>
          </a:p>
          <a:p>
            <a:pPr marL="0" indent="0">
              <a:spcBef>
                <a:spcPts val="800"/>
              </a:spcBef>
              <a:buNone/>
            </a:pPr>
            <a:r>
              <a:rPr lang="en-US" sz="1800" dirty="0"/>
              <a:t>If you have any technical difficulties </a:t>
            </a:r>
            <a:r>
              <a:rPr lang="en-US" sz="1800" dirty="0" smtClean="0"/>
              <a:t>please type your concern via the chat function and we will try to resolve it.</a:t>
            </a:r>
            <a:endParaRPr lang="en-US" sz="1800" dirty="0"/>
          </a:p>
          <a:p>
            <a:pPr marL="0" indent="0">
              <a:spcBef>
                <a:spcPts val="800"/>
              </a:spcBef>
              <a:buNone/>
            </a:pPr>
            <a:r>
              <a:rPr lang="en-US" sz="1800" dirty="0"/>
              <a:t>If you did not use your full name when you connected, please consider renaming yourself: find your name in the participant list, click on the right arrow, and “Rename.”</a:t>
            </a:r>
          </a:p>
          <a:p>
            <a:pPr marL="0" indent="0">
              <a:spcBef>
                <a:spcPts val="800"/>
              </a:spcBef>
              <a:buNone/>
            </a:pPr>
            <a:r>
              <a:rPr lang="en-US" sz="1800" dirty="0" smtClean="0"/>
              <a:t>The slides for this meeting will be posted to Army’s webpage and the comments portion of the </a:t>
            </a:r>
            <a:r>
              <a:rPr lang="en-US" sz="1800" dirty="0"/>
              <a:t>meeting will </a:t>
            </a:r>
            <a:r>
              <a:rPr lang="en-US" sz="1800" dirty="0" smtClean="0"/>
              <a:t>be recorded and posted to Army’s </a:t>
            </a:r>
            <a:r>
              <a:rPr lang="en-US" sz="1800" dirty="0"/>
              <a:t>webpage (https://</a:t>
            </a:r>
            <a:r>
              <a:rPr lang="en-US" sz="1800" dirty="0" smtClean="0"/>
              <a:t>www.army.mil/asacw). </a:t>
            </a:r>
            <a:endParaRPr lang="en-US" sz="1800" dirty="0"/>
          </a:p>
          <a:p>
            <a:pPr marL="0" indent="0">
              <a:spcBef>
                <a:spcPts val="800"/>
              </a:spcBef>
              <a:buNone/>
            </a:pPr>
            <a:endParaRPr lang="en-US" sz="1800" u="sng" dirty="0">
              <a:solidFill>
                <a:srgbClr val="000099"/>
              </a:solidFill>
            </a:endParaRPr>
          </a:p>
        </p:txBody>
      </p:sp>
      <p:sp>
        <p:nvSpPr>
          <p:cNvPr id="14" name="Slide Number Placeholder 4">
            <a:extLst>
              <a:ext uri="{FF2B5EF4-FFF2-40B4-BE49-F238E27FC236}">
                <a16:creationId xmlns:a16="http://schemas.microsoft.com/office/drawing/2014/main" id="{D4AA323E-C2AB-43BF-9D88-8D5958C7C5D0}"/>
              </a:ext>
            </a:extLst>
          </p:cNvPr>
          <p:cNvSpPr>
            <a:spLocks noGrp="1"/>
          </p:cNvSpPr>
          <p:nvPr>
            <p:ph type="sldNum" sz="quarter" idx="12"/>
          </p:nvPr>
        </p:nvSpPr>
        <p:spPr/>
        <p:txBody>
          <a:bodyPr/>
          <a:lstStyle/>
          <a:p>
            <a:fld id="{8921AB06-8F18-4E3E-99DA-30BD50FA41A6}" type="slidenum">
              <a:rPr lang="en-US" sz="2000" smtClean="0"/>
              <a:pPr/>
              <a:t>1</a:t>
            </a:fld>
            <a:endParaRPr lang="en-US" sz="2000" b="1" dirty="0">
              <a:solidFill>
                <a:schemeClr val="tx1">
                  <a:alpha val="25000"/>
                </a:schemeClr>
              </a:solidFill>
            </a:endParaRPr>
          </a:p>
        </p:txBody>
      </p:sp>
      <p:pic>
        <p:nvPicPr>
          <p:cNvPr id="17" name="Picture 16">
            <a:extLst>
              <a:ext uri="{FF2B5EF4-FFF2-40B4-BE49-F238E27FC236}">
                <a16:creationId xmlns:a16="http://schemas.microsoft.com/office/drawing/2014/main" id="{DFB8526D-673B-498F-BF1C-1CE97906A834}"/>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r="5315"/>
          <a:stretch/>
        </p:blipFill>
        <p:spPr>
          <a:xfrm>
            <a:off x="9761256" y="2494144"/>
            <a:ext cx="1610287" cy="1328044"/>
          </a:xfrm>
          <a:prstGeom prst="rect">
            <a:avLst/>
          </a:prstGeom>
        </p:spPr>
      </p:pic>
      <p:pic>
        <p:nvPicPr>
          <p:cNvPr id="15" name="Picture 14">
            <a:extLst>
              <a:ext uri="{FF2B5EF4-FFF2-40B4-BE49-F238E27FC236}">
                <a16:creationId xmlns:a16="http://schemas.microsoft.com/office/drawing/2014/main" id="{6898FFA4-6FE5-4559-9911-3863D71EBCA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366806" y="3378257"/>
            <a:ext cx="1208454" cy="828732"/>
          </a:xfrm>
          <a:prstGeom prst="rect">
            <a:avLst/>
          </a:prstGeom>
        </p:spPr>
      </p:pic>
      <p:cxnSp>
        <p:nvCxnSpPr>
          <p:cNvPr id="21" name="Straight Arrow Connector 20">
            <a:extLst>
              <a:ext uri="{FF2B5EF4-FFF2-40B4-BE49-F238E27FC236}">
                <a16:creationId xmlns:a16="http://schemas.microsoft.com/office/drawing/2014/main" id="{290AC258-59FC-469F-8BD2-01FA1370CEEE}"/>
              </a:ext>
            </a:extLst>
          </p:cNvPr>
          <p:cNvCxnSpPr>
            <a:cxnSpLocks/>
          </p:cNvCxnSpPr>
          <p:nvPr/>
        </p:nvCxnSpPr>
        <p:spPr>
          <a:xfrm>
            <a:off x="7483472" y="2912805"/>
            <a:ext cx="1813222" cy="690905"/>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9CB23D27-8636-4568-8077-E4D18E94A929}"/>
              </a:ext>
            </a:extLst>
          </p:cNvPr>
          <p:cNvCxnSpPr>
            <a:cxnSpLocks/>
          </p:cNvCxnSpPr>
          <p:nvPr/>
        </p:nvCxnSpPr>
        <p:spPr>
          <a:xfrm flipV="1">
            <a:off x="6200480" y="3719233"/>
            <a:ext cx="3044322" cy="179252"/>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35CA0C8-508F-41D0-BB1E-130755941BFF}"/>
              </a:ext>
            </a:extLst>
          </p:cNvPr>
          <p:cNvCxnSpPr>
            <a:cxnSpLocks/>
          </p:cNvCxnSpPr>
          <p:nvPr/>
        </p:nvCxnSpPr>
        <p:spPr>
          <a:xfrm flipV="1">
            <a:off x="9379903" y="2745285"/>
            <a:ext cx="645629" cy="813127"/>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B4D4AA1-6655-4918-B031-7C31C31142A4}"/>
              </a:ext>
            </a:extLst>
          </p:cNvPr>
          <p:cNvCxnSpPr>
            <a:cxnSpLocks/>
          </p:cNvCxnSpPr>
          <p:nvPr/>
        </p:nvCxnSpPr>
        <p:spPr>
          <a:xfrm flipV="1">
            <a:off x="9457019" y="2979566"/>
            <a:ext cx="610428" cy="813057"/>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771127" y="1107401"/>
            <a:ext cx="3951514" cy="584775"/>
          </a:xfrm>
          <a:prstGeom prst="rect">
            <a:avLst/>
          </a:prstGeom>
          <a:noFill/>
        </p:spPr>
        <p:txBody>
          <a:bodyPr wrap="square" rtlCol="0">
            <a:spAutoFit/>
          </a:bodyPr>
          <a:lstStyle/>
          <a:p>
            <a:r>
              <a:rPr lang="en-US" sz="3200" b="1" dirty="0"/>
              <a:t>Public Virtual Meeting</a:t>
            </a:r>
          </a:p>
        </p:txBody>
      </p:sp>
    </p:spTree>
    <p:extLst>
      <p:ext uri="{BB962C8B-B14F-4D97-AF65-F5344CB8AC3E}">
        <p14:creationId xmlns:p14="http://schemas.microsoft.com/office/powerpoint/2010/main" val="876074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NWPs Background</a:t>
            </a:r>
          </a:p>
        </p:txBody>
      </p:sp>
      <p:sp>
        <p:nvSpPr>
          <p:cNvPr id="3" name="Content Placeholder 2"/>
          <p:cNvSpPr>
            <a:spLocks noGrp="1"/>
          </p:cNvSpPr>
          <p:nvPr>
            <p:ph idx="1"/>
          </p:nvPr>
        </p:nvSpPr>
        <p:spPr/>
        <p:txBody>
          <a:bodyPr/>
          <a:lstStyle/>
          <a:p>
            <a:r>
              <a:rPr lang="en-US" dirty="0"/>
              <a:t>Some NWPs require pre-construction notification (PCN) to the local Corps District prior to work being undertaken in reliance on the NWP, and require “verification” from the Corps District that the proposal is in compliance with the NWP.</a:t>
            </a:r>
          </a:p>
          <a:p>
            <a:r>
              <a:rPr lang="en-US" dirty="0"/>
              <a:t>Each NWP has specific thresholds, requirements, and/or applicable conditions while there </a:t>
            </a:r>
            <a:r>
              <a:rPr lang="en-US" dirty="0" smtClean="0"/>
              <a:t>is also </a:t>
            </a:r>
            <a:r>
              <a:rPr lang="en-US" dirty="0"/>
              <a:t>a set of general conditions and definitions applicable to all NWPs.</a:t>
            </a:r>
          </a:p>
          <a:p>
            <a:r>
              <a:rPr lang="en-US" dirty="0"/>
              <a:t>By regulation, NWPs can be modified, reissued, revoked, or suspended before they expire. </a:t>
            </a:r>
          </a:p>
          <a:p>
            <a:r>
              <a:rPr lang="en-US" dirty="0"/>
              <a:t>Any </a:t>
            </a:r>
            <a:r>
              <a:rPr lang="en-US" dirty="0" smtClean="0"/>
              <a:t>reissuance, modification, or revocation </a:t>
            </a:r>
            <a:r>
              <a:rPr lang="en-US" dirty="0"/>
              <a:t>action on an NWP requires rulemaking under the Administrative Procedure Act process. </a:t>
            </a:r>
          </a:p>
        </p:txBody>
      </p:sp>
      <p:sp>
        <p:nvSpPr>
          <p:cNvPr id="4" name="Slide Number Placeholder 3"/>
          <p:cNvSpPr>
            <a:spLocks noGrp="1"/>
          </p:cNvSpPr>
          <p:nvPr>
            <p:ph type="sldNum" sz="quarter" idx="12"/>
          </p:nvPr>
        </p:nvSpPr>
        <p:spPr/>
        <p:txBody>
          <a:bodyPr/>
          <a:lstStyle/>
          <a:p>
            <a:fld id="{8921AB06-8F18-4E3E-99DA-30BD50FA41A6}" type="slidenum">
              <a:rPr lang="en-US" smtClean="0"/>
              <a:t>10</a:t>
            </a:fld>
            <a:endParaRPr lang="en-US"/>
          </a:p>
        </p:txBody>
      </p:sp>
    </p:spTree>
    <p:extLst>
      <p:ext uri="{BB962C8B-B14F-4D97-AF65-F5344CB8AC3E}">
        <p14:creationId xmlns:p14="http://schemas.microsoft.com/office/powerpoint/2010/main" val="321534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NWP 12 Background</a:t>
            </a:r>
            <a:endParaRPr lang="en-US" dirty="0"/>
          </a:p>
        </p:txBody>
      </p:sp>
      <p:sp>
        <p:nvSpPr>
          <p:cNvPr id="3" name="Content Placeholder 2"/>
          <p:cNvSpPr>
            <a:spLocks noGrp="1"/>
          </p:cNvSpPr>
          <p:nvPr>
            <p:ph idx="1"/>
          </p:nvPr>
        </p:nvSpPr>
        <p:spPr>
          <a:xfrm>
            <a:off x="838200" y="1208315"/>
            <a:ext cx="10873902" cy="5649686"/>
          </a:xfrm>
        </p:spPr>
        <p:txBody>
          <a:bodyPr>
            <a:normAutofit/>
          </a:bodyPr>
          <a:lstStyle/>
          <a:p>
            <a:r>
              <a:rPr lang="en-US" dirty="0" smtClean="0"/>
              <a:t>Utility line activities were first authorized </a:t>
            </a:r>
            <a:r>
              <a:rPr lang="en-US" dirty="0"/>
              <a:t>in 1977 </a:t>
            </a:r>
            <a:r>
              <a:rPr lang="en-US" dirty="0" smtClean="0"/>
              <a:t>under the NWP program.</a:t>
            </a:r>
            <a:endParaRPr lang="en-US" dirty="0"/>
          </a:p>
          <a:p>
            <a:r>
              <a:rPr lang="en-US" dirty="0"/>
              <a:t>Over the iterations of the NWPs issued since 1977, this NWP has evolved and is commonly referred to as “NWP 12.” </a:t>
            </a:r>
          </a:p>
          <a:p>
            <a:r>
              <a:rPr lang="en-US" dirty="0"/>
              <a:t>On January 13, 2021, the Corps published a final </a:t>
            </a:r>
            <a:r>
              <a:rPr lang="en-US" dirty="0" smtClean="0"/>
              <a:t>rule </a:t>
            </a:r>
            <a:r>
              <a:rPr lang="en-US" dirty="0"/>
              <a:t>reissuing and modifying 12 existing </a:t>
            </a:r>
            <a:r>
              <a:rPr lang="en-US" dirty="0" smtClean="0"/>
              <a:t>NWPs </a:t>
            </a:r>
            <a:r>
              <a:rPr lang="en-US" dirty="0"/>
              <a:t>and issuing four new NWPs.  In addition, the final rule published the NWP general conditions and definitions. These NWPs are currently set to expire on March 14, 2026</a:t>
            </a:r>
            <a:r>
              <a:rPr lang="en-US" dirty="0" smtClean="0"/>
              <a:t>.</a:t>
            </a:r>
          </a:p>
          <a:p>
            <a:r>
              <a:rPr lang="en-US" dirty="0" smtClean="0"/>
              <a:t>In that set of NWPs, NWP </a:t>
            </a:r>
            <a:r>
              <a:rPr lang="en-US" dirty="0"/>
              <a:t>12 was modified and reissued expressly for “Oil or Natural Gas Pipeline </a:t>
            </a:r>
            <a:r>
              <a:rPr lang="en-US" dirty="0" smtClean="0"/>
              <a:t>Activities,” rather </a:t>
            </a:r>
            <a:r>
              <a:rPr lang="en-US" dirty="0"/>
              <a:t>than all utility </a:t>
            </a:r>
            <a:r>
              <a:rPr lang="en-US" dirty="0" smtClean="0"/>
              <a:t>lines (e.g., electric and water utility lines), </a:t>
            </a:r>
            <a:r>
              <a:rPr lang="en-US" dirty="0"/>
              <a:t>as in previous </a:t>
            </a:r>
            <a:r>
              <a:rPr lang="en-US" dirty="0" smtClean="0"/>
              <a:t>iterations of NWP 12. </a:t>
            </a:r>
          </a:p>
          <a:p>
            <a:r>
              <a:rPr lang="en-US" dirty="0" smtClean="0"/>
              <a:t>The </a:t>
            </a:r>
            <a:r>
              <a:rPr lang="en-US" dirty="0"/>
              <a:t>January 2021 NWP 12 also removed a number of PCN requirements previously required for the NWP but also included a new PCN requirement for new oil or natural gas pipelines greater than 250 miles in length</a:t>
            </a:r>
            <a:r>
              <a:rPr lang="en-US" dirty="0" smtClean="0"/>
              <a:t>.</a:t>
            </a:r>
          </a:p>
          <a:p>
            <a:endParaRPr lang="en-US" dirty="0"/>
          </a:p>
        </p:txBody>
      </p:sp>
      <p:sp>
        <p:nvSpPr>
          <p:cNvPr id="4" name="Slide Number Placeholder 3"/>
          <p:cNvSpPr>
            <a:spLocks noGrp="1"/>
          </p:cNvSpPr>
          <p:nvPr>
            <p:ph type="sldNum" sz="quarter" idx="12"/>
          </p:nvPr>
        </p:nvSpPr>
        <p:spPr/>
        <p:txBody>
          <a:bodyPr/>
          <a:lstStyle/>
          <a:p>
            <a:fld id="{8921AB06-8F18-4E3E-99DA-30BD50FA41A6}" type="slidenum">
              <a:rPr lang="en-US" smtClean="0"/>
              <a:t>11</a:t>
            </a:fld>
            <a:endParaRPr lang="en-US"/>
          </a:p>
        </p:txBody>
      </p:sp>
    </p:spTree>
    <p:extLst>
      <p:ext uri="{BB962C8B-B14F-4D97-AF65-F5344CB8AC3E}">
        <p14:creationId xmlns:p14="http://schemas.microsoft.com/office/powerpoint/2010/main" val="126530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NWP 12 Background</a:t>
            </a:r>
            <a:endParaRPr lang="en-US" dirty="0"/>
          </a:p>
        </p:txBody>
      </p:sp>
      <p:sp>
        <p:nvSpPr>
          <p:cNvPr id="3" name="Content Placeholder 2"/>
          <p:cNvSpPr>
            <a:spLocks noGrp="1"/>
          </p:cNvSpPr>
          <p:nvPr>
            <p:ph idx="1"/>
          </p:nvPr>
        </p:nvSpPr>
        <p:spPr>
          <a:xfrm>
            <a:off x="685800" y="1271150"/>
            <a:ext cx="10809514" cy="5369135"/>
          </a:xfrm>
        </p:spPr>
        <p:txBody>
          <a:bodyPr>
            <a:normAutofit fontScale="92500" lnSpcReduction="20000"/>
          </a:bodyPr>
          <a:lstStyle/>
          <a:p>
            <a:r>
              <a:rPr lang="en-US" dirty="0"/>
              <a:t>The current NWP 12 authorizes activities required for the construction, maintenance, repair, and removal of oil and natural gas pipelines and associated facilities in waters of the United States, provided the activity does not result in the loss of greater than 1/2-acre of waters of the United States for each single and complete project.</a:t>
            </a:r>
          </a:p>
          <a:p>
            <a:r>
              <a:rPr lang="en-US" dirty="0"/>
              <a:t>The permittee must submit a PCN to the district engineer prior to commencing the activity if: </a:t>
            </a:r>
          </a:p>
          <a:p>
            <a:r>
              <a:rPr lang="en-US" dirty="0"/>
              <a:t>(1) A section 10 permit is required; </a:t>
            </a:r>
          </a:p>
          <a:p>
            <a:r>
              <a:rPr lang="en-US" dirty="0"/>
              <a:t>(2) the discharge will result in the loss of greater than 1/10-acre of waters of the United States; </a:t>
            </a:r>
          </a:p>
          <a:p>
            <a:r>
              <a:rPr lang="en-US" dirty="0"/>
              <a:t>(3) the proposed oil or natural gas pipeline activity is associated with an overall project that is greater than 250 miles in length and the project purpose is to install new pipeline (vs. conduct repair or maintenance activities) along the majority of the distance of the overall project length. If the proposed oil or gas pipeline is greater than 250 miles in length, the PCN must include the locations and proposed impacts </a:t>
            </a:r>
            <a:r>
              <a:rPr lang="en-US" dirty="0" smtClean="0"/>
              <a:t>for </a:t>
            </a:r>
            <a:r>
              <a:rPr lang="en-US" dirty="0"/>
              <a:t>all crossings of waters of the United States that require </a:t>
            </a:r>
            <a:r>
              <a:rPr lang="en-US" dirty="0" smtClean="0"/>
              <a:t>Corps </a:t>
            </a:r>
            <a:r>
              <a:rPr lang="en-US" dirty="0"/>
              <a:t>authorization, including those crossings authorized by an NWP </a:t>
            </a:r>
            <a:r>
              <a:rPr lang="en-US" dirty="0" smtClean="0"/>
              <a:t>which would </a:t>
            </a:r>
            <a:r>
              <a:rPr lang="en-US" dirty="0"/>
              <a:t>not otherwise require PCN. </a:t>
            </a:r>
          </a:p>
        </p:txBody>
      </p:sp>
      <p:sp>
        <p:nvSpPr>
          <p:cNvPr id="4" name="Slide Number Placeholder 3"/>
          <p:cNvSpPr>
            <a:spLocks noGrp="1"/>
          </p:cNvSpPr>
          <p:nvPr>
            <p:ph type="sldNum" sz="quarter" idx="12"/>
          </p:nvPr>
        </p:nvSpPr>
        <p:spPr/>
        <p:txBody>
          <a:bodyPr/>
          <a:lstStyle/>
          <a:p>
            <a:fld id="{8921AB06-8F18-4E3E-99DA-30BD50FA41A6}" type="slidenum">
              <a:rPr lang="en-US" smtClean="0"/>
              <a:t>12</a:t>
            </a:fld>
            <a:endParaRPr lang="en-US"/>
          </a:p>
        </p:txBody>
      </p:sp>
    </p:spTree>
    <p:extLst>
      <p:ext uri="{BB962C8B-B14F-4D97-AF65-F5344CB8AC3E}">
        <p14:creationId xmlns:p14="http://schemas.microsoft.com/office/powerpoint/2010/main" val="3863603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NWP 12 Review</a:t>
            </a:r>
            <a:endParaRPr lang="en-US" dirty="0"/>
          </a:p>
        </p:txBody>
      </p:sp>
      <p:sp>
        <p:nvSpPr>
          <p:cNvPr id="3" name="Content Placeholder 2"/>
          <p:cNvSpPr>
            <a:spLocks noGrp="1"/>
          </p:cNvSpPr>
          <p:nvPr>
            <p:ph idx="1"/>
          </p:nvPr>
        </p:nvSpPr>
        <p:spPr>
          <a:xfrm>
            <a:off x="838200" y="1271152"/>
            <a:ext cx="10515600" cy="5347362"/>
          </a:xfrm>
        </p:spPr>
        <p:txBody>
          <a:bodyPr>
            <a:normAutofit/>
          </a:bodyPr>
          <a:lstStyle/>
          <a:p>
            <a:r>
              <a:rPr lang="en-US" dirty="0" smtClean="0"/>
              <a:t>On January 20, 2021, President </a:t>
            </a:r>
            <a:r>
              <a:rPr lang="en-US" dirty="0"/>
              <a:t>Biden </a:t>
            </a:r>
            <a:r>
              <a:rPr lang="en-US" dirty="0" smtClean="0"/>
              <a:t>signed </a:t>
            </a:r>
            <a:r>
              <a:rPr lang="en-US" dirty="0"/>
              <a:t>Executive </a:t>
            </a:r>
            <a:r>
              <a:rPr lang="en-US" dirty="0" smtClean="0"/>
              <a:t>Order 13990 entitled, “Protecting </a:t>
            </a:r>
            <a:r>
              <a:rPr lang="en-US" dirty="0"/>
              <a:t>Public Health and the Environment and Restoring Science to Tackle the Climate </a:t>
            </a:r>
            <a:r>
              <a:rPr lang="en-US" dirty="0" smtClean="0"/>
              <a:t>Crisis.”  This EO directs </a:t>
            </a:r>
            <a:r>
              <a:rPr lang="en-US" dirty="0"/>
              <a:t>agencies to review recent regulations, including the </a:t>
            </a:r>
            <a:r>
              <a:rPr lang="en-US" dirty="0" smtClean="0"/>
              <a:t>NWPs issued in January 2021, and identifies </a:t>
            </a:r>
            <a:r>
              <a:rPr lang="en-US" dirty="0"/>
              <a:t>science, the environment, climate change, and environmental justice, among others, as issues to </a:t>
            </a:r>
            <a:r>
              <a:rPr lang="en-US" dirty="0" smtClean="0"/>
              <a:t>consider.  </a:t>
            </a:r>
          </a:p>
          <a:p>
            <a:r>
              <a:rPr lang="en-US" dirty="0"/>
              <a:t>In addition, previous uses of NWP 12 have raised concerns, such as environmental justice, climate change impacts, drinking water impacts, and lack of </a:t>
            </a:r>
            <a:r>
              <a:rPr lang="en-US" dirty="0" smtClean="0"/>
              <a:t>project-specific </a:t>
            </a:r>
            <a:r>
              <a:rPr lang="en-US" dirty="0"/>
              <a:t>notice and comment to impacted </a:t>
            </a:r>
            <a:r>
              <a:rPr lang="en-US" dirty="0" smtClean="0"/>
              <a:t>communities. </a:t>
            </a:r>
            <a:endParaRPr lang="en-US" dirty="0"/>
          </a:p>
          <a:p>
            <a:r>
              <a:rPr lang="en-US" dirty="0" smtClean="0"/>
              <a:t>Therefore</a:t>
            </a:r>
            <a:r>
              <a:rPr lang="en-US" dirty="0"/>
              <a:t>, </a:t>
            </a:r>
            <a:r>
              <a:rPr lang="en-US" dirty="0" smtClean="0"/>
              <a:t>the Army </a:t>
            </a:r>
            <a:r>
              <a:rPr lang="en-US" dirty="0"/>
              <a:t>announced a formal review of NWP 12 for Oil or Natural Gas Pipeline Activities via a </a:t>
            </a:r>
            <a:r>
              <a:rPr lang="en-US" i="1" dirty="0"/>
              <a:t>Federal Register </a:t>
            </a:r>
            <a:r>
              <a:rPr lang="en-US" dirty="0" smtClean="0"/>
              <a:t>notice (FRN) </a:t>
            </a:r>
            <a:r>
              <a:rPr lang="en-US" dirty="0"/>
              <a:t>on March 28, 2022, for a 60-day comment </a:t>
            </a:r>
            <a:r>
              <a:rPr lang="en-US" dirty="0" smtClean="0"/>
              <a:t>period to determine </a:t>
            </a:r>
            <a:r>
              <a:rPr lang="en-US" dirty="0"/>
              <a:t>whether any future actions may be appropriate </a:t>
            </a:r>
            <a:r>
              <a:rPr lang="en-US" dirty="0" smtClean="0"/>
              <a:t>for </a:t>
            </a:r>
            <a:r>
              <a:rPr lang="en-US" dirty="0"/>
              <a:t>NWP 12 prior to its March 14, </a:t>
            </a:r>
            <a:r>
              <a:rPr lang="en-US" dirty="0" smtClean="0"/>
              <a:t>2026, </a:t>
            </a:r>
            <a:r>
              <a:rPr lang="en-US" dirty="0"/>
              <a:t>expiration. </a:t>
            </a:r>
            <a:endParaRPr lang="en-US" dirty="0" smtClean="0"/>
          </a:p>
        </p:txBody>
      </p:sp>
      <p:sp>
        <p:nvSpPr>
          <p:cNvPr id="4" name="Slide Number Placeholder 3"/>
          <p:cNvSpPr>
            <a:spLocks noGrp="1"/>
          </p:cNvSpPr>
          <p:nvPr>
            <p:ph type="sldNum" sz="quarter" idx="12"/>
          </p:nvPr>
        </p:nvSpPr>
        <p:spPr/>
        <p:txBody>
          <a:bodyPr/>
          <a:lstStyle/>
          <a:p>
            <a:fld id="{8921AB06-8F18-4E3E-99DA-30BD50FA41A6}" type="slidenum">
              <a:rPr lang="en-US" smtClean="0"/>
              <a:t>13</a:t>
            </a:fld>
            <a:endParaRPr lang="en-US"/>
          </a:p>
        </p:txBody>
      </p:sp>
    </p:spTree>
    <p:extLst>
      <p:ext uri="{BB962C8B-B14F-4D97-AF65-F5344CB8AC3E}">
        <p14:creationId xmlns:p14="http://schemas.microsoft.com/office/powerpoint/2010/main" val="2667604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NWP 12 Review</a:t>
            </a:r>
            <a:endParaRPr lang="en-US" dirty="0"/>
          </a:p>
        </p:txBody>
      </p:sp>
      <p:sp>
        <p:nvSpPr>
          <p:cNvPr id="3" name="Content Placeholder 2"/>
          <p:cNvSpPr>
            <a:spLocks noGrp="1"/>
          </p:cNvSpPr>
          <p:nvPr>
            <p:ph idx="1"/>
          </p:nvPr>
        </p:nvSpPr>
        <p:spPr>
          <a:xfrm>
            <a:off x="707571" y="1271152"/>
            <a:ext cx="10711543" cy="5194962"/>
          </a:xfrm>
        </p:spPr>
        <p:txBody>
          <a:bodyPr>
            <a:normAutofit fontScale="92500" lnSpcReduction="10000"/>
          </a:bodyPr>
          <a:lstStyle/>
          <a:p>
            <a:r>
              <a:rPr lang="en-US" dirty="0"/>
              <a:t>The Army acknowledges that there is not a single Federal agency charged with the responsibility for regulating oil pipeline routes or construction as well as the fact that the Corps has limited statutory authorities for construction of such pipelines in jurisdictional waters. </a:t>
            </a:r>
          </a:p>
          <a:p>
            <a:r>
              <a:rPr lang="en-US" dirty="0"/>
              <a:t>The Army further acknowledges that current world events have highlighted the unstable nature of energy production and that domestic oil and natural gas production and distribution will be considered in the review of NWP 12. </a:t>
            </a:r>
          </a:p>
          <a:p>
            <a:r>
              <a:rPr lang="en-US" dirty="0" smtClean="0"/>
              <a:t>However</a:t>
            </a:r>
            <a:r>
              <a:rPr lang="en-US" dirty="0"/>
              <a:t>, that does not preclude consideration of alignment of NWP 12 with Administration priorities and policies, including due consideration of environmental justice and climate change factors, and input related to NWP 12 compliance with the Clean Water Act statutory authority for the NWP program. </a:t>
            </a:r>
          </a:p>
          <a:p>
            <a:r>
              <a:rPr lang="en-US" dirty="0" smtClean="0"/>
              <a:t>Before </a:t>
            </a:r>
            <a:r>
              <a:rPr lang="en-US" dirty="0"/>
              <a:t>deciding on a path forward regarding any potential future actions which may be taken on NWP 12, the Army seeks input from all perspectives on the appropriate balance for allowing efficient authorization processes with due consideration for the potential effects of oil and natural gas pipelines as well as the need to engage and inform the public, particularly communities that potentially may be impacted by pipeline construction and operations. </a:t>
            </a:r>
          </a:p>
        </p:txBody>
      </p:sp>
      <p:sp>
        <p:nvSpPr>
          <p:cNvPr id="4" name="Slide Number Placeholder 3"/>
          <p:cNvSpPr>
            <a:spLocks noGrp="1"/>
          </p:cNvSpPr>
          <p:nvPr>
            <p:ph type="sldNum" sz="quarter" idx="12"/>
          </p:nvPr>
        </p:nvSpPr>
        <p:spPr/>
        <p:txBody>
          <a:bodyPr/>
          <a:lstStyle/>
          <a:p>
            <a:fld id="{8921AB06-8F18-4E3E-99DA-30BD50FA41A6}" type="slidenum">
              <a:rPr lang="en-US" smtClean="0"/>
              <a:t>14</a:t>
            </a:fld>
            <a:endParaRPr lang="en-US"/>
          </a:p>
        </p:txBody>
      </p:sp>
    </p:spTree>
    <p:extLst>
      <p:ext uri="{BB962C8B-B14F-4D97-AF65-F5344CB8AC3E}">
        <p14:creationId xmlns:p14="http://schemas.microsoft.com/office/powerpoint/2010/main" val="3765591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Engagement Questions</a:t>
            </a:r>
            <a:endParaRPr lang="en-US" dirty="0"/>
          </a:p>
        </p:txBody>
      </p:sp>
      <p:sp>
        <p:nvSpPr>
          <p:cNvPr id="3" name="Content Placeholder 2"/>
          <p:cNvSpPr>
            <a:spLocks noGrp="1"/>
          </p:cNvSpPr>
          <p:nvPr>
            <p:ph idx="1"/>
          </p:nvPr>
        </p:nvSpPr>
        <p:spPr>
          <a:xfrm>
            <a:off x="598714" y="1271151"/>
            <a:ext cx="10907486" cy="5456293"/>
          </a:xfrm>
        </p:spPr>
        <p:txBody>
          <a:bodyPr>
            <a:normAutofit lnSpcReduction="10000"/>
          </a:bodyPr>
          <a:lstStyle/>
          <a:p>
            <a:r>
              <a:rPr lang="en-US" dirty="0"/>
              <a:t>The FRN posed a series of questions to assist in </a:t>
            </a:r>
            <a:r>
              <a:rPr lang="en-US" dirty="0" smtClean="0"/>
              <a:t>receiving input:</a:t>
            </a:r>
            <a:endParaRPr lang="en-US" dirty="0"/>
          </a:p>
          <a:p>
            <a:pPr marL="457200" lvl="0" indent="-457200">
              <a:buFont typeface="+mj-lt"/>
              <a:buAutoNum type="arabicPeriod"/>
            </a:pPr>
            <a:r>
              <a:rPr lang="en-US" dirty="0" smtClean="0"/>
              <a:t>As </a:t>
            </a:r>
            <a:r>
              <a:rPr lang="en-US" dirty="0"/>
              <a:t>part of any future action the Army may take with respect to NWP 12, should the Army consider utilization of the procedures in 33 CFR 330.5 in advance of the current cycle for nationwide permit review?</a:t>
            </a:r>
          </a:p>
          <a:p>
            <a:pPr marL="457200" lvl="0" indent="-457200">
              <a:buFont typeface="+mj-lt"/>
              <a:buAutoNum type="arabicPeriod"/>
            </a:pPr>
            <a:r>
              <a:rPr lang="en-US" dirty="0"/>
              <a:t>Should modifications be considered to further ensure NWP 12 has no more than minimal individual and cumulative adverse environmental effects under Section 404(e) of the Clean Water Act?</a:t>
            </a:r>
          </a:p>
          <a:p>
            <a:pPr marL="457200" lvl="0" indent="-457200">
              <a:buFont typeface="+mj-lt"/>
              <a:buAutoNum type="arabicPeriod"/>
            </a:pPr>
            <a:r>
              <a:rPr lang="en-US" dirty="0"/>
              <a:t>Should modifications to NWP 12 be considered to provide notice to and an opportunity to be heard by potentially impacted communities, particularly with regard to environmental justice communities?  </a:t>
            </a:r>
          </a:p>
          <a:p>
            <a:pPr marL="457200" lvl="0" indent="-457200">
              <a:buFont typeface="+mj-lt"/>
              <a:buAutoNum type="arabicPeriod"/>
            </a:pPr>
            <a:r>
              <a:rPr lang="en-US" dirty="0"/>
              <a:t>Would it be prudent for the Corps to consider further limits on the NWP 12, PCN requirements, general conditions, and the ability of division and district engineers to modify, suspend, and revoke NWP authorizations to further ensure that the NWP 12 causes no more than minimal cumulative adverse environmental effects at the national, regional, and site scales</a:t>
            </a:r>
            <a:r>
              <a:rPr lang="en-US" dirty="0" smtClean="0"/>
              <a:t>?</a:t>
            </a:r>
          </a:p>
        </p:txBody>
      </p:sp>
      <p:sp>
        <p:nvSpPr>
          <p:cNvPr id="4" name="Slide Number Placeholder 3"/>
          <p:cNvSpPr>
            <a:spLocks noGrp="1"/>
          </p:cNvSpPr>
          <p:nvPr>
            <p:ph type="sldNum" sz="quarter" idx="12"/>
          </p:nvPr>
        </p:nvSpPr>
        <p:spPr/>
        <p:txBody>
          <a:bodyPr/>
          <a:lstStyle/>
          <a:p>
            <a:fld id="{8921AB06-8F18-4E3E-99DA-30BD50FA41A6}" type="slidenum">
              <a:rPr lang="en-US" smtClean="0"/>
              <a:t>15</a:t>
            </a:fld>
            <a:endParaRPr lang="en-US"/>
          </a:p>
        </p:txBody>
      </p:sp>
    </p:spTree>
    <p:extLst>
      <p:ext uri="{BB962C8B-B14F-4D97-AF65-F5344CB8AC3E}">
        <p14:creationId xmlns:p14="http://schemas.microsoft.com/office/powerpoint/2010/main" val="685691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Engagement </a:t>
            </a:r>
            <a:r>
              <a:rPr lang="en-US" dirty="0" smtClean="0"/>
              <a:t>Questions Cont’d</a:t>
            </a:r>
            <a:endParaRPr lang="en-US" dirty="0"/>
          </a:p>
        </p:txBody>
      </p:sp>
      <p:sp>
        <p:nvSpPr>
          <p:cNvPr id="3" name="Content Placeholder 2"/>
          <p:cNvSpPr>
            <a:spLocks noGrp="1"/>
          </p:cNvSpPr>
          <p:nvPr>
            <p:ph idx="1"/>
          </p:nvPr>
        </p:nvSpPr>
        <p:spPr>
          <a:xfrm>
            <a:off x="838200" y="1534886"/>
            <a:ext cx="10515600" cy="5192558"/>
          </a:xfrm>
        </p:spPr>
        <p:txBody>
          <a:bodyPr>
            <a:normAutofit/>
          </a:bodyPr>
          <a:lstStyle/>
          <a:p>
            <a:pPr marL="0" lvl="0" indent="0">
              <a:buNone/>
            </a:pPr>
            <a:r>
              <a:rPr lang="en-US" dirty="0" smtClean="0"/>
              <a:t>5.  Should </a:t>
            </a:r>
            <a:r>
              <a:rPr lang="en-US" dirty="0"/>
              <a:t>distinctions be drawn between new construction of oil and </a:t>
            </a:r>
            <a:r>
              <a:rPr lang="en-US" dirty="0" smtClean="0"/>
              <a:t>natural   </a:t>
            </a:r>
          </a:p>
          <a:p>
            <a:pPr marL="0" lvl="0" indent="0">
              <a:buNone/>
            </a:pPr>
            <a:r>
              <a:rPr lang="en-US" dirty="0"/>
              <a:t> </a:t>
            </a:r>
            <a:r>
              <a:rPr lang="en-US" dirty="0" smtClean="0"/>
              <a:t>    gas </a:t>
            </a:r>
            <a:r>
              <a:rPr lang="en-US" dirty="0"/>
              <a:t>pipelines and maintenance of existing oil and natural gas pipelines? </a:t>
            </a:r>
          </a:p>
          <a:p>
            <a:pPr marL="0" lvl="0" indent="0">
              <a:buNone/>
            </a:pPr>
            <a:r>
              <a:rPr lang="en-US" dirty="0" smtClean="0"/>
              <a:t>6. Should </a:t>
            </a:r>
            <a:r>
              <a:rPr lang="en-US" dirty="0"/>
              <a:t>distinctions be drawn between oil pipelines and natural gas </a:t>
            </a:r>
            <a:endParaRPr lang="en-US" dirty="0" smtClean="0"/>
          </a:p>
          <a:p>
            <a:pPr marL="0" lvl="0" indent="0">
              <a:buNone/>
            </a:pPr>
            <a:r>
              <a:rPr lang="en-US" dirty="0" smtClean="0"/>
              <a:t>     pipelines</a:t>
            </a:r>
            <a:r>
              <a:rPr lang="en-US" dirty="0"/>
              <a:t>, especially in consideration of differences in overall Federal </a:t>
            </a:r>
            <a:r>
              <a:rPr lang="en-US" dirty="0" smtClean="0"/>
              <a:t>               </a:t>
            </a:r>
          </a:p>
          <a:p>
            <a:pPr marL="0" lvl="0" indent="0">
              <a:buNone/>
            </a:pPr>
            <a:r>
              <a:rPr lang="en-US" dirty="0"/>
              <a:t> </a:t>
            </a:r>
            <a:r>
              <a:rPr lang="en-US" dirty="0" smtClean="0"/>
              <a:t>    regulation </a:t>
            </a:r>
            <a:r>
              <a:rPr lang="en-US" dirty="0"/>
              <a:t>of different types of pipelines</a:t>
            </a:r>
            <a:r>
              <a:rPr lang="en-US" dirty="0" smtClean="0"/>
              <a:t>?</a:t>
            </a:r>
          </a:p>
          <a:p>
            <a:pPr marL="0" lvl="0" indent="0">
              <a:buNone/>
            </a:pPr>
            <a:r>
              <a:rPr lang="en-US" dirty="0" smtClean="0"/>
              <a:t>7. Does </a:t>
            </a:r>
            <a:r>
              <a:rPr lang="en-US" dirty="0"/>
              <a:t>the NWP 12 verification process ensure that environmental justice </a:t>
            </a:r>
            <a:endParaRPr lang="en-US" dirty="0" smtClean="0"/>
          </a:p>
          <a:p>
            <a:pPr marL="0" lvl="0" indent="0">
              <a:buNone/>
            </a:pPr>
            <a:r>
              <a:rPr lang="en-US" dirty="0"/>
              <a:t> </a:t>
            </a:r>
            <a:r>
              <a:rPr lang="en-US" dirty="0" smtClean="0"/>
              <a:t>   and </a:t>
            </a:r>
            <a:r>
              <a:rPr lang="en-US" dirty="0"/>
              <a:t>climate change factors are adequately considered</a:t>
            </a:r>
            <a:r>
              <a:rPr lang="en-US" dirty="0" smtClean="0"/>
              <a:t>?</a:t>
            </a:r>
          </a:p>
          <a:p>
            <a:pPr marL="0" lvl="0" indent="0">
              <a:buNone/>
            </a:pPr>
            <a:r>
              <a:rPr lang="en-US" dirty="0" smtClean="0"/>
              <a:t>8. Are </a:t>
            </a:r>
            <a:r>
              <a:rPr lang="en-US" dirty="0"/>
              <a:t>the PCN requirements for the current NWP 12 adequate? </a:t>
            </a:r>
            <a:endParaRPr lang="en-US" dirty="0" smtClean="0"/>
          </a:p>
          <a:p>
            <a:pPr marL="0" lvl="0" indent="0">
              <a:buNone/>
            </a:pPr>
            <a:r>
              <a:rPr lang="en-US" dirty="0" smtClean="0"/>
              <a:t>9. Should </a:t>
            </a:r>
            <a:r>
              <a:rPr lang="en-US" dirty="0"/>
              <a:t>there be new triggers for oil or natural gas pipeline activities in </a:t>
            </a:r>
            <a:endParaRPr lang="en-US" dirty="0" smtClean="0"/>
          </a:p>
          <a:p>
            <a:pPr marL="0" lvl="0" indent="0">
              <a:buNone/>
            </a:pPr>
            <a:r>
              <a:rPr lang="en-US" dirty="0"/>
              <a:t> </a:t>
            </a:r>
            <a:r>
              <a:rPr lang="en-US" dirty="0" smtClean="0"/>
              <a:t>   jurisdictional </a:t>
            </a:r>
            <a:r>
              <a:rPr lang="en-US" dirty="0"/>
              <a:t>waters that mandate review under an individual permit?</a:t>
            </a:r>
          </a:p>
        </p:txBody>
      </p:sp>
      <p:sp>
        <p:nvSpPr>
          <p:cNvPr id="4" name="Slide Number Placeholder 3"/>
          <p:cNvSpPr>
            <a:spLocks noGrp="1"/>
          </p:cNvSpPr>
          <p:nvPr>
            <p:ph type="sldNum" sz="quarter" idx="12"/>
          </p:nvPr>
        </p:nvSpPr>
        <p:spPr/>
        <p:txBody>
          <a:bodyPr/>
          <a:lstStyle/>
          <a:p>
            <a:fld id="{8921AB06-8F18-4E3E-99DA-30BD50FA41A6}" type="slidenum">
              <a:rPr lang="en-US" smtClean="0"/>
              <a:t>16</a:t>
            </a:fld>
            <a:endParaRPr lang="en-US"/>
          </a:p>
        </p:txBody>
      </p:sp>
    </p:spTree>
    <p:extLst>
      <p:ext uri="{BB962C8B-B14F-4D97-AF65-F5344CB8AC3E}">
        <p14:creationId xmlns:p14="http://schemas.microsoft.com/office/powerpoint/2010/main" val="1918456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8734826-887D-46D3-82A5-24EB4D6CC021}"/>
              </a:ext>
            </a:extLst>
          </p:cNvPr>
          <p:cNvSpPr>
            <a:spLocks noGrp="1"/>
          </p:cNvSpPr>
          <p:nvPr>
            <p:ph type="title"/>
          </p:nvPr>
        </p:nvSpPr>
        <p:spPr>
          <a:xfrm>
            <a:off x="957943" y="175073"/>
            <a:ext cx="8409756" cy="838200"/>
          </a:xfrm>
        </p:spPr>
        <p:txBody>
          <a:bodyPr>
            <a:noAutofit/>
          </a:bodyPr>
          <a:lstStyle/>
          <a:p>
            <a:pPr algn="ctr"/>
            <a:r>
              <a:rPr lang="en-US" sz="4000" b="1" dirty="0">
                <a:solidFill>
                  <a:schemeClr val="tx1"/>
                </a:solidFill>
              </a:rPr>
              <a:t>Outreach </a:t>
            </a:r>
            <a:r>
              <a:rPr lang="en-US" sz="4000" b="1" dirty="0" smtClean="0">
                <a:solidFill>
                  <a:schemeClr val="tx1"/>
                </a:solidFill>
              </a:rPr>
              <a:t>and Written Docket</a:t>
            </a:r>
            <a:endParaRPr lang="en-US" sz="4000" b="1" dirty="0">
              <a:solidFill>
                <a:schemeClr val="tx1"/>
              </a:solidFill>
            </a:endParaRPr>
          </a:p>
        </p:txBody>
      </p:sp>
      <p:sp>
        <p:nvSpPr>
          <p:cNvPr id="6" name="Content Placeholder 5">
            <a:extLst>
              <a:ext uri="{FF2B5EF4-FFF2-40B4-BE49-F238E27FC236}">
                <a16:creationId xmlns:a16="http://schemas.microsoft.com/office/drawing/2014/main" id="{A0E27927-2896-4F13-B42B-A6332D2FDABC}"/>
              </a:ext>
            </a:extLst>
          </p:cNvPr>
          <p:cNvSpPr>
            <a:spLocks noGrp="1"/>
          </p:cNvSpPr>
          <p:nvPr>
            <p:ph idx="1"/>
          </p:nvPr>
        </p:nvSpPr>
        <p:spPr>
          <a:xfrm>
            <a:off x="1296140" y="1240971"/>
            <a:ext cx="9037468" cy="5344885"/>
          </a:xfrm>
        </p:spPr>
        <p:txBody>
          <a:bodyPr>
            <a:normAutofit/>
          </a:bodyPr>
          <a:lstStyle/>
          <a:p>
            <a:r>
              <a:rPr lang="en-US" sz="2000" dirty="0">
                <a:solidFill>
                  <a:schemeClr val="tx1"/>
                </a:solidFill>
              </a:rPr>
              <a:t>Public virtual meetings:</a:t>
            </a:r>
          </a:p>
          <a:p>
            <a:pPr lvl="0"/>
            <a:r>
              <a:rPr lang="en-US" sz="2000" dirty="0">
                <a:solidFill>
                  <a:schemeClr val="tx1"/>
                </a:solidFill>
              </a:rPr>
              <a:t>May 10, 2022, from 1 p.m. to 3 p.m. Eastern,</a:t>
            </a:r>
          </a:p>
          <a:p>
            <a:pPr lvl="0"/>
            <a:r>
              <a:rPr lang="en-US" sz="2000" dirty="0">
                <a:solidFill>
                  <a:schemeClr val="tx1"/>
                </a:solidFill>
              </a:rPr>
              <a:t>May 12, 2022, from 6 p.m. to 8 p.m. Eastern,</a:t>
            </a:r>
          </a:p>
          <a:p>
            <a:pPr lvl="0"/>
            <a:r>
              <a:rPr lang="en-US" sz="2000" dirty="0">
                <a:solidFill>
                  <a:schemeClr val="tx1"/>
                </a:solidFill>
              </a:rPr>
              <a:t>May 17, 2022, from 1 p.m. to 3 p.m. Eastern, and</a:t>
            </a:r>
          </a:p>
          <a:p>
            <a:pPr lvl="0"/>
            <a:r>
              <a:rPr lang="en-US" sz="2000" dirty="0">
                <a:solidFill>
                  <a:schemeClr val="tx1"/>
                </a:solidFill>
              </a:rPr>
              <a:t>May 19, 2022, from 2 p.m. to 4 p.m. Eastern.</a:t>
            </a:r>
          </a:p>
          <a:p>
            <a:r>
              <a:rPr lang="en-US" sz="2000" dirty="0">
                <a:solidFill>
                  <a:schemeClr val="tx1"/>
                </a:solidFill>
              </a:rPr>
              <a:t>Tribal virtual meetings:</a:t>
            </a:r>
          </a:p>
          <a:p>
            <a:pPr lvl="0"/>
            <a:r>
              <a:rPr lang="en-US" sz="2000" dirty="0">
                <a:solidFill>
                  <a:schemeClr val="tx1"/>
                </a:solidFill>
              </a:rPr>
              <a:t>May 11, 2022, from 1 p.m. to 3 p.m. Eastern, and</a:t>
            </a:r>
          </a:p>
          <a:p>
            <a:pPr lvl="0"/>
            <a:r>
              <a:rPr lang="en-US" sz="2000" dirty="0">
                <a:solidFill>
                  <a:schemeClr val="tx1"/>
                </a:solidFill>
              </a:rPr>
              <a:t>May 18, 2022, from 2 p.m. to 4 p.m. Eastern.</a:t>
            </a:r>
          </a:p>
          <a:p>
            <a:pPr marL="257175" indent="-257175">
              <a:lnSpc>
                <a:spcPct val="107000"/>
              </a:lnSpc>
              <a:spcBef>
                <a:spcPts val="0"/>
              </a:spcBef>
              <a:buFont typeface="Symbol" panose="05050102010706020507" pitchFamily="18" charset="2"/>
              <a:buChar char=""/>
            </a:pPr>
            <a:endParaRPr lang="en-US" sz="20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0"/>
              </a:spcBef>
            </a:pPr>
            <a:r>
              <a:rPr lang="en-US" sz="2000" dirty="0" smtClean="0">
                <a:solidFill>
                  <a:schemeClr val="tx1"/>
                </a:solidFill>
                <a:ea typeface="Calibri" panose="020F0502020204030204" pitchFamily="34" charset="0"/>
              </a:rPr>
              <a:t>Written Docket:</a:t>
            </a:r>
          </a:p>
          <a:p>
            <a:pPr>
              <a:lnSpc>
                <a:spcPct val="107000"/>
              </a:lnSpc>
              <a:spcBef>
                <a:spcPts val="0"/>
              </a:spcBef>
            </a:pPr>
            <a:endParaRPr lang="en-US" sz="2000" dirty="0" smtClean="0">
              <a:latin typeface="Calibri" panose="020F0502020204030204" pitchFamily="34" charset="0"/>
              <a:ea typeface="Calibri" panose="020F0502020204030204" pitchFamily="34" charset="0"/>
            </a:endParaRPr>
          </a:p>
          <a:p>
            <a:pPr>
              <a:lnSpc>
                <a:spcPct val="107000"/>
              </a:lnSpc>
              <a:spcBef>
                <a:spcPts val="0"/>
              </a:spcBef>
            </a:pPr>
            <a:r>
              <a:rPr lang="en-US" sz="2000" dirty="0">
                <a:hlinkClick r:id="rId3"/>
              </a:rPr>
              <a:t>https://www.regulations.gov</a:t>
            </a:r>
            <a:r>
              <a:rPr lang="en-US" sz="2000" dirty="0" smtClean="0">
                <a:hlinkClick r:id="rId3"/>
              </a:rPr>
              <a:t>/</a:t>
            </a:r>
            <a:r>
              <a:rPr lang="en-US" sz="2000" dirty="0" smtClean="0"/>
              <a:t> </a:t>
            </a:r>
            <a:r>
              <a:rPr lang="en-US" sz="2000" dirty="0" smtClean="0">
                <a:solidFill>
                  <a:schemeClr val="tx1"/>
                </a:solidFill>
              </a:rPr>
              <a:t>at Docket ID </a:t>
            </a:r>
            <a:r>
              <a:rPr lang="en-US" sz="2000" dirty="0">
                <a:solidFill>
                  <a:schemeClr val="tx1"/>
                </a:solidFill>
              </a:rPr>
              <a:t>No. </a:t>
            </a:r>
            <a:r>
              <a:rPr lang="en-US" sz="2000" dirty="0" smtClean="0">
                <a:solidFill>
                  <a:schemeClr val="tx1"/>
                </a:solidFill>
              </a:rPr>
              <a:t>COE-2022-0003</a:t>
            </a:r>
          </a:p>
          <a:p>
            <a:pPr>
              <a:lnSpc>
                <a:spcPct val="107000"/>
              </a:lnSpc>
              <a:spcBef>
                <a:spcPts val="0"/>
              </a:spcBef>
            </a:pPr>
            <a:endParaRPr lang="en-US" sz="2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0"/>
              </a:spcBef>
            </a:pPr>
            <a:r>
              <a:rPr lang="en-US" sz="2000" dirty="0" smtClean="0">
                <a:solidFill>
                  <a:schemeClr val="tx1"/>
                </a:solidFill>
                <a:ea typeface="Calibri" panose="020F0502020204030204" pitchFamily="34" charset="0"/>
              </a:rPr>
              <a:t>60-day comment period concludes on May 27, 2022.</a:t>
            </a:r>
            <a:endParaRPr lang="en-US" sz="2000" dirty="0">
              <a:solidFill>
                <a:schemeClr val="tx1"/>
              </a:solidFill>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21525B6-ADBE-4B37-866C-1BB84EE0751C}"/>
              </a:ext>
            </a:extLst>
          </p:cNvPr>
          <p:cNvSpPr>
            <a:spLocks noGrp="1"/>
          </p:cNvSpPr>
          <p:nvPr>
            <p:ph type="sldNum" sz="quarter" idx="11"/>
          </p:nvPr>
        </p:nvSpPr>
        <p:spPr/>
        <p:txBody>
          <a:bodyPr/>
          <a:lstStyle/>
          <a:p>
            <a:fld id="{B2D815F3-4149-4190-A986-33F0C90F9FEA}" type="slidenum">
              <a:rPr lang="en-US" sz="2000" smtClean="0"/>
              <a:pPr/>
              <a:t>17</a:t>
            </a:fld>
            <a:endParaRPr lang="en-US" sz="2000"/>
          </a:p>
        </p:txBody>
      </p:sp>
    </p:spTree>
    <p:extLst>
      <p:ext uri="{BB962C8B-B14F-4D97-AF65-F5344CB8AC3E}">
        <p14:creationId xmlns:p14="http://schemas.microsoft.com/office/powerpoint/2010/main" val="150367490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DC3E-2CB2-4F63-8CF5-0A7A7569B1B5}"/>
              </a:ext>
            </a:extLst>
          </p:cNvPr>
          <p:cNvSpPr>
            <a:spLocks noGrp="1"/>
          </p:cNvSpPr>
          <p:nvPr>
            <p:ph type="title"/>
          </p:nvPr>
        </p:nvSpPr>
        <p:spPr>
          <a:xfrm>
            <a:off x="609600" y="1704512"/>
            <a:ext cx="10972800" cy="3088869"/>
          </a:xfrm>
        </p:spPr>
        <p:txBody>
          <a:bodyPr>
            <a:normAutofit/>
          </a:bodyPr>
          <a:lstStyle/>
          <a:p>
            <a:pPr algn="ctr"/>
            <a:r>
              <a:rPr lang="en-US" sz="6600" b="1" dirty="0" smtClean="0"/>
              <a:t>Public Statements</a:t>
            </a:r>
            <a:r>
              <a:rPr lang="en-US" sz="6600" b="1" dirty="0" smtClean="0">
                <a:solidFill>
                  <a:schemeClr val="accent1">
                    <a:lumMod val="50000"/>
                  </a:schemeClr>
                </a:solidFill>
              </a:rPr>
              <a:t/>
            </a:r>
            <a:br>
              <a:rPr lang="en-US" sz="6600" b="1" dirty="0" smtClean="0">
                <a:solidFill>
                  <a:schemeClr val="accent1">
                    <a:lumMod val="50000"/>
                  </a:schemeClr>
                </a:solidFill>
              </a:rPr>
            </a:br>
            <a:r>
              <a:rPr lang="en-US" sz="6600" b="1" dirty="0" smtClean="0">
                <a:solidFill>
                  <a:schemeClr val="accent1">
                    <a:lumMod val="50000"/>
                  </a:schemeClr>
                </a:solidFill>
              </a:rPr>
              <a:t/>
            </a:r>
            <a:br>
              <a:rPr lang="en-US" sz="6600" b="1" dirty="0" smtClean="0">
                <a:solidFill>
                  <a:schemeClr val="accent1">
                    <a:lumMod val="50000"/>
                  </a:schemeClr>
                </a:solidFill>
              </a:rPr>
            </a:br>
            <a:r>
              <a:rPr lang="en-US" sz="4800" b="1" dirty="0" smtClean="0"/>
              <a:t>Three Minutes per Speaker</a:t>
            </a:r>
            <a:endParaRPr lang="en-US" sz="4800" b="1" dirty="0"/>
          </a:p>
        </p:txBody>
      </p:sp>
      <p:sp>
        <p:nvSpPr>
          <p:cNvPr id="4" name="Slide Number Placeholder 3">
            <a:extLst>
              <a:ext uri="{FF2B5EF4-FFF2-40B4-BE49-F238E27FC236}">
                <a16:creationId xmlns:a16="http://schemas.microsoft.com/office/drawing/2014/main" id="{62D6D6E1-4D6F-4DAA-8F23-77C9EABBBABE}"/>
              </a:ext>
            </a:extLst>
          </p:cNvPr>
          <p:cNvSpPr>
            <a:spLocks noGrp="1"/>
          </p:cNvSpPr>
          <p:nvPr>
            <p:ph type="sldNum" sz="quarter" idx="12"/>
          </p:nvPr>
        </p:nvSpPr>
        <p:spPr/>
        <p:txBody>
          <a:bodyPr/>
          <a:lstStyle/>
          <a:p>
            <a:fld id="{8921AB06-8F18-4E3E-99DA-30BD50FA41A6}" type="slidenum">
              <a:rPr lang="en-US" sz="2000" smtClean="0"/>
              <a:t>18</a:t>
            </a:fld>
            <a:endParaRPr lang="en-US" sz="2000" dirty="0"/>
          </a:p>
        </p:txBody>
      </p:sp>
    </p:spTree>
    <p:extLst>
      <p:ext uri="{BB962C8B-B14F-4D97-AF65-F5344CB8AC3E}">
        <p14:creationId xmlns:p14="http://schemas.microsoft.com/office/powerpoint/2010/main" val="2133431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Registered Speakers</a:t>
            </a:r>
            <a:endParaRPr lang="en-US" dirty="0"/>
          </a:p>
        </p:txBody>
      </p:sp>
      <p:sp>
        <p:nvSpPr>
          <p:cNvPr id="3" name="Content Placeholder 2"/>
          <p:cNvSpPr>
            <a:spLocks noGrp="1"/>
          </p:cNvSpPr>
          <p:nvPr>
            <p:ph idx="1"/>
          </p:nvPr>
        </p:nvSpPr>
        <p:spPr>
          <a:xfrm>
            <a:off x="838200" y="1338944"/>
            <a:ext cx="10515600" cy="5203370"/>
          </a:xfrm>
        </p:spPr>
        <p:txBody>
          <a:bodyPr>
            <a:normAutofit lnSpcReduction="10000"/>
          </a:bodyPr>
          <a:lstStyle/>
          <a:p>
            <a:pPr marL="457200" indent="-457200">
              <a:buFont typeface="+mj-lt"/>
              <a:buAutoNum type="arabicPeriod"/>
            </a:pPr>
            <a:r>
              <a:rPr lang="en-US" dirty="0"/>
              <a:t>Sarah Houston </a:t>
            </a:r>
            <a:endParaRPr lang="en-US" dirty="0" smtClean="0"/>
          </a:p>
          <a:p>
            <a:pPr marL="457200" indent="-457200">
              <a:buFont typeface="+mj-lt"/>
              <a:buAutoNum type="arabicPeriod"/>
            </a:pPr>
            <a:r>
              <a:rPr lang="en-US" dirty="0"/>
              <a:t>Lauren Milton </a:t>
            </a:r>
            <a:endParaRPr lang="en-US" dirty="0" smtClean="0"/>
          </a:p>
          <a:p>
            <a:pPr marL="457200" indent="-457200">
              <a:buFont typeface="+mj-lt"/>
              <a:buAutoNum type="arabicPeriod"/>
            </a:pPr>
            <a:r>
              <a:rPr lang="en-US" dirty="0"/>
              <a:t>Kathy Andrews </a:t>
            </a:r>
            <a:endParaRPr lang="en-US" dirty="0" smtClean="0"/>
          </a:p>
          <a:p>
            <a:pPr marL="457200" indent="-457200">
              <a:buFont typeface="+mj-lt"/>
              <a:buAutoNum type="arabicPeriod"/>
            </a:pPr>
            <a:r>
              <a:rPr lang="en-US" dirty="0"/>
              <a:t>Anne Hedges </a:t>
            </a:r>
            <a:endParaRPr lang="en-US" dirty="0" smtClean="0"/>
          </a:p>
          <a:p>
            <a:pPr marL="457200" indent="-457200">
              <a:buFont typeface="+mj-lt"/>
              <a:buAutoNum type="arabicPeriod"/>
            </a:pPr>
            <a:r>
              <a:rPr lang="en-US" dirty="0"/>
              <a:t>Jon Devine </a:t>
            </a:r>
            <a:endParaRPr lang="en-US" dirty="0" smtClean="0"/>
          </a:p>
          <a:p>
            <a:pPr marL="457200" indent="-457200">
              <a:buFont typeface="+mj-lt"/>
              <a:buAutoNum type="arabicPeriod"/>
            </a:pPr>
            <a:r>
              <a:rPr lang="en-US" dirty="0"/>
              <a:t>Louisa Gay </a:t>
            </a:r>
            <a:endParaRPr lang="en-US" dirty="0" smtClean="0"/>
          </a:p>
          <a:p>
            <a:pPr marL="457200" indent="-457200">
              <a:buFont typeface="+mj-lt"/>
              <a:buAutoNum type="arabicPeriod"/>
            </a:pPr>
            <a:r>
              <a:rPr lang="en-US" dirty="0"/>
              <a:t>Catherine </a:t>
            </a:r>
            <a:r>
              <a:rPr lang="en-US" dirty="0" smtClean="0"/>
              <a:t>Collentine</a:t>
            </a:r>
          </a:p>
          <a:p>
            <a:pPr marL="457200" indent="-457200">
              <a:buFont typeface="+mj-lt"/>
              <a:buAutoNum type="arabicPeriod"/>
            </a:pPr>
            <a:r>
              <a:rPr lang="en-US" dirty="0" err="1" smtClean="0"/>
              <a:t>Mahyar</a:t>
            </a:r>
            <a:r>
              <a:rPr lang="en-US" dirty="0" smtClean="0"/>
              <a:t> </a:t>
            </a:r>
            <a:r>
              <a:rPr lang="en-US" dirty="0" err="1" smtClean="0"/>
              <a:t>Sorour</a:t>
            </a:r>
            <a:r>
              <a:rPr lang="en-US" dirty="0" smtClean="0"/>
              <a:t> </a:t>
            </a:r>
          </a:p>
          <a:p>
            <a:pPr marL="457200" indent="-457200">
              <a:buFont typeface="+mj-lt"/>
              <a:buAutoNum type="arabicPeriod"/>
            </a:pPr>
            <a:r>
              <a:rPr lang="en-US" dirty="0" err="1"/>
              <a:t>M</a:t>
            </a:r>
            <a:r>
              <a:rPr lang="en-US" dirty="0" err="1" smtClean="0"/>
              <a:t>ykhailo</a:t>
            </a:r>
            <a:r>
              <a:rPr lang="en-US" dirty="0" smtClean="0"/>
              <a:t> Zabrodin </a:t>
            </a:r>
            <a:endParaRPr lang="en-US" dirty="0"/>
          </a:p>
          <a:p>
            <a:pPr marL="457200" indent="-457200">
              <a:buFont typeface="+mj-lt"/>
              <a:buAutoNum type="arabicPeriod"/>
            </a:pPr>
            <a:r>
              <a:rPr lang="en-US" dirty="0" err="1" smtClean="0"/>
              <a:t>Valan</a:t>
            </a:r>
            <a:r>
              <a:rPr lang="en-US" dirty="0" smtClean="0"/>
              <a:t> Anthos</a:t>
            </a:r>
          </a:p>
          <a:p>
            <a:pPr marL="457200" indent="-457200">
              <a:buFont typeface="+mj-lt"/>
              <a:buAutoNum type="arabicPeriod"/>
            </a:pPr>
            <a:r>
              <a:rPr lang="en-US" dirty="0" err="1" smtClean="0"/>
              <a:t>Eamon</a:t>
            </a:r>
            <a:r>
              <a:rPr lang="en-US" dirty="0" smtClean="0"/>
              <a:t> </a:t>
            </a:r>
            <a:r>
              <a:rPr lang="en-US" dirty="0" err="1" smtClean="0"/>
              <a:t>Ormseth</a:t>
            </a:r>
            <a:endParaRPr lang="en-US" dirty="0" smtClean="0"/>
          </a:p>
          <a:p>
            <a:pPr marL="457200" indent="-457200">
              <a:buFont typeface="+mj-lt"/>
              <a:buAutoNum type="arabicPeriod"/>
            </a:pPr>
            <a:r>
              <a:rPr lang="en-US" dirty="0" smtClean="0"/>
              <a:t>Lan </a:t>
            </a:r>
            <a:r>
              <a:rPr lang="en-US" smtClean="0"/>
              <a:t>Richart</a:t>
            </a:r>
            <a:endParaRPr lang="en-US" dirty="0"/>
          </a:p>
          <a:p>
            <a:endParaRPr lang="en-US" dirty="0"/>
          </a:p>
        </p:txBody>
      </p:sp>
      <p:sp>
        <p:nvSpPr>
          <p:cNvPr id="4" name="Slide Number Placeholder 3"/>
          <p:cNvSpPr>
            <a:spLocks noGrp="1"/>
          </p:cNvSpPr>
          <p:nvPr>
            <p:ph type="sldNum" sz="quarter" idx="12"/>
          </p:nvPr>
        </p:nvSpPr>
        <p:spPr/>
        <p:txBody>
          <a:bodyPr/>
          <a:lstStyle/>
          <a:p>
            <a:fld id="{8921AB06-8F18-4E3E-99DA-30BD50FA41A6}" type="slidenum">
              <a:rPr lang="en-US" smtClean="0"/>
              <a:t>19</a:t>
            </a:fld>
            <a:endParaRPr lang="en-US"/>
          </a:p>
        </p:txBody>
      </p:sp>
    </p:spTree>
    <p:extLst>
      <p:ext uri="{BB962C8B-B14F-4D97-AF65-F5344CB8AC3E}">
        <p14:creationId xmlns:p14="http://schemas.microsoft.com/office/powerpoint/2010/main" val="151713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C54B7-BC83-40B4-9104-C7BD459355CC}"/>
              </a:ext>
            </a:extLst>
          </p:cNvPr>
          <p:cNvSpPr>
            <a:spLocks noGrp="1"/>
          </p:cNvSpPr>
          <p:nvPr>
            <p:ph type="ctrTitle"/>
          </p:nvPr>
        </p:nvSpPr>
        <p:spPr>
          <a:xfrm>
            <a:off x="762000" y="1710192"/>
            <a:ext cx="10668000" cy="2387600"/>
          </a:xfrm>
        </p:spPr>
        <p:txBody>
          <a:bodyPr>
            <a:normAutofit fontScale="90000"/>
          </a:bodyPr>
          <a:lstStyle/>
          <a:p>
            <a:pPr algn="ctr"/>
            <a:r>
              <a:rPr lang="en-US" dirty="0" smtClean="0">
                <a:solidFill>
                  <a:schemeClr val="tx1"/>
                </a:solidFill>
              </a:rPr>
              <a:t>Review of Nationwide Permit 12 for</a:t>
            </a:r>
            <a:br>
              <a:rPr lang="en-US" dirty="0" smtClean="0">
                <a:solidFill>
                  <a:schemeClr val="tx1"/>
                </a:solidFill>
              </a:rPr>
            </a:br>
            <a:r>
              <a:rPr lang="en-US" dirty="0" smtClean="0">
                <a:solidFill>
                  <a:schemeClr val="tx1"/>
                </a:solidFill>
              </a:rPr>
              <a:t>Oil or Natural Gas Pipeline Activities</a:t>
            </a:r>
            <a:endParaRPr lang="en-US" dirty="0">
              <a:solidFill>
                <a:schemeClr val="tx1"/>
              </a:solidFill>
            </a:endParaRPr>
          </a:p>
        </p:txBody>
      </p:sp>
      <p:sp>
        <p:nvSpPr>
          <p:cNvPr id="7" name="Subtitle 2">
            <a:extLst>
              <a:ext uri="{FF2B5EF4-FFF2-40B4-BE49-F238E27FC236}">
                <a16:creationId xmlns:a16="http://schemas.microsoft.com/office/drawing/2014/main" id="{11920CCC-B7C6-4CF5-9D9E-9880BD2E1D0C}"/>
              </a:ext>
            </a:extLst>
          </p:cNvPr>
          <p:cNvSpPr>
            <a:spLocks noGrp="1"/>
          </p:cNvSpPr>
          <p:nvPr>
            <p:ph type="subTitle" idx="1"/>
          </p:nvPr>
        </p:nvSpPr>
        <p:spPr>
          <a:xfrm>
            <a:off x="2212532" y="4219563"/>
            <a:ext cx="7766936" cy="1096899"/>
          </a:xfrm>
        </p:spPr>
        <p:txBody>
          <a:bodyPr>
            <a:noAutofit/>
          </a:bodyPr>
          <a:lstStyle/>
          <a:p>
            <a:pPr algn="ctr"/>
            <a:r>
              <a:rPr lang="en-US" sz="3600" dirty="0" smtClean="0"/>
              <a:t>Public Virtual Meeting</a:t>
            </a:r>
            <a:endParaRPr lang="en-US" sz="3600" dirty="0"/>
          </a:p>
          <a:p>
            <a:pPr algn="ctr"/>
            <a:r>
              <a:rPr lang="en-US" sz="3600" dirty="0" smtClean="0"/>
              <a:t>May 10, 2022</a:t>
            </a:r>
            <a:endParaRPr lang="en-US" sz="3600" dirty="0"/>
          </a:p>
        </p:txBody>
      </p:sp>
    </p:spTree>
    <p:extLst>
      <p:ext uri="{BB962C8B-B14F-4D97-AF65-F5344CB8AC3E}">
        <p14:creationId xmlns:p14="http://schemas.microsoft.com/office/powerpoint/2010/main" val="1585881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Additional Speakers</a:t>
            </a:r>
            <a:endParaRPr lang="en-US"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8921AB06-8F18-4E3E-99DA-30BD50FA41A6}" type="slidenum">
              <a:rPr lang="en-US" smtClean="0"/>
              <a:t>20</a:t>
            </a:fld>
            <a:endParaRPr lang="en-US"/>
          </a:p>
        </p:txBody>
      </p:sp>
    </p:spTree>
    <p:extLst>
      <p:ext uri="{BB962C8B-B14F-4D97-AF65-F5344CB8AC3E}">
        <p14:creationId xmlns:p14="http://schemas.microsoft.com/office/powerpoint/2010/main" val="2060383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CAE108B5-41D6-4918-8557-6BC20C089CC4}"/>
              </a:ext>
            </a:extLst>
          </p:cNvPr>
          <p:cNvSpPr txBox="1">
            <a:spLocks/>
          </p:cNvSpPr>
          <p:nvPr/>
        </p:nvSpPr>
        <p:spPr>
          <a:xfrm>
            <a:off x="820132" y="1611984"/>
            <a:ext cx="10596694" cy="50473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400" dirty="0"/>
              <a:t>If you would like to speak, please raise your hand. </a:t>
            </a:r>
          </a:p>
          <a:p>
            <a:pPr lvl="1">
              <a:lnSpc>
                <a:spcPct val="100000"/>
              </a:lnSpc>
            </a:pPr>
            <a:r>
              <a:rPr lang="en-US" sz="2000" dirty="0"/>
              <a:t>On a computer (or mobile device), select the </a:t>
            </a:r>
            <a:r>
              <a:rPr lang="en-US" sz="2000" dirty="0">
                <a:solidFill>
                  <a:srgbClr val="00B0F0"/>
                </a:solidFill>
              </a:rPr>
              <a:t>Reactions</a:t>
            </a:r>
            <a:r>
              <a:rPr lang="en-US" sz="2000" dirty="0"/>
              <a:t> button</a:t>
            </a:r>
            <a:br>
              <a:rPr lang="en-US" sz="2000" dirty="0"/>
            </a:br>
            <a:r>
              <a:rPr lang="en-US" sz="2000" dirty="0"/>
              <a:t>then click on “</a:t>
            </a:r>
            <a:r>
              <a:rPr lang="en-US" sz="2000" dirty="0">
                <a:solidFill>
                  <a:srgbClr val="00B0F0"/>
                </a:solidFill>
              </a:rPr>
              <a:t>Raise Hand</a:t>
            </a:r>
            <a:r>
              <a:rPr lang="en-US" sz="2000" dirty="0"/>
              <a:t>”</a:t>
            </a:r>
          </a:p>
          <a:p>
            <a:pPr lvl="1">
              <a:lnSpc>
                <a:spcPct val="100000"/>
              </a:lnSpc>
            </a:pPr>
            <a:r>
              <a:rPr lang="en-US" sz="2000" dirty="0"/>
              <a:t>If you called in,  you may also press *9</a:t>
            </a:r>
            <a:br>
              <a:rPr lang="en-US" sz="2000" dirty="0"/>
            </a:br>
            <a:r>
              <a:rPr lang="en-US" sz="2000" dirty="0"/>
              <a:t>on your phone to raise your hand.</a:t>
            </a:r>
          </a:p>
          <a:p>
            <a:pPr>
              <a:lnSpc>
                <a:spcPct val="100000"/>
              </a:lnSpc>
            </a:pPr>
            <a:r>
              <a:rPr lang="en-US" sz="2400" dirty="0"/>
              <a:t>When it is your turn to speak, the host will call </a:t>
            </a:r>
            <a:br>
              <a:rPr lang="en-US" sz="2400" dirty="0"/>
            </a:br>
            <a:r>
              <a:rPr lang="en-US" sz="2400" dirty="0"/>
              <a:t>on you by using your name or phone number.</a:t>
            </a:r>
          </a:p>
          <a:p>
            <a:pPr>
              <a:lnSpc>
                <a:spcPct val="100000"/>
              </a:lnSpc>
            </a:pPr>
            <a:r>
              <a:rPr lang="en-US" sz="2400" dirty="0"/>
              <a:t>At that time, you can unmute yourself by pressing </a:t>
            </a:r>
            <a:br>
              <a:rPr lang="en-US" sz="2400" dirty="0"/>
            </a:br>
            <a:r>
              <a:rPr lang="en-US" sz="2400" dirty="0"/>
              <a:t>the unmute button on your screen or dialing *6 on your phone. </a:t>
            </a:r>
          </a:p>
          <a:p>
            <a:pPr>
              <a:lnSpc>
                <a:spcPct val="100000"/>
              </a:lnSpc>
            </a:pPr>
            <a:r>
              <a:rPr lang="en-US" sz="2400" dirty="0"/>
              <a:t>Please feel free to turn on your video while you are speaking.</a:t>
            </a:r>
          </a:p>
          <a:p>
            <a:pPr>
              <a:lnSpc>
                <a:spcPct val="100000"/>
              </a:lnSpc>
            </a:pPr>
            <a:r>
              <a:rPr lang="en-US" sz="2400" dirty="0"/>
              <a:t>If you have technical issues</a:t>
            </a:r>
            <a:r>
              <a:rPr lang="en-US" sz="2400" dirty="0" smtClean="0"/>
              <a:t>, please use the chat function.</a:t>
            </a:r>
            <a:endParaRPr lang="en-US" sz="2400" dirty="0"/>
          </a:p>
          <a:p>
            <a:pPr>
              <a:lnSpc>
                <a:spcPct val="100000"/>
              </a:lnSpc>
            </a:pPr>
            <a:endParaRPr lang="en-US" sz="2400" dirty="0"/>
          </a:p>
          <a:p>
            <a:pPr>
              <a:lnSpc>
                <a:spcPct val="100000"/>
              </a:lnSpc>
            </a:pPr>
            <a:endParaRPr lang="en-US" sz="2400" dirty="0"/>
          </a:p>
        </p:txBody>
      </p:sp>
      <p:pic>
        <p:nvPicPr>
          <p:cNvPr id="11" name="Picture 10">
            <a:extLst>
              <a:ext uri="{FF2B5EF4-FFF2-40B4-BE49-F238E27FC236}">
                <a16:creationId xmlns:a16="http://schemas.microsoft.com/office/drawing/2014/main" id="{F28E1318-57B9-4878-B23E-0B9C867C3D0C}"/>
              </a:ext>
            </a:extLst>
          </p:cNvPr>
          <p:cNvPicPr>
            <a:picLocks noChangeAspect="1"/>
          </p:cNvPicPr>
          <p:nvPr/>
        </p:nvPicPr>
        <p:blipFill>
          <a:blip r:embed="rId3"/>
          <a:stretch>
            <a:fillRect/>
          </a:stretch>
        </p:blipFill>
        <p:spPr>
          <a:xfrm>
            <a:off x="6118479" y="2552327"/>
            <a:ext cx="4536803" cy="578642"/>
          </a:xfrm>
          <a:prstGeom prst="rect">
            <a:avLst/>
          </a:prstGeom>
        </p:spPr>
      </p:pic>
      <p:sp>
        <p:nvSpPr>
          <p:cNvPr id="2" name="Oval 1">
            <a:extLst>
              <a:ext uri="{FF2B5EF4-FFF2-40B4-BE49-F238E27FC236}">
                <a16:creationId xmlns:a16="http://schemas.microsoft.com/office/drawing/2014/main" id="{26EFEEBF-4A50-4E7C-9BAF-E67FE305E66E}"/>
              </a:ext>
            </a:extLst>
          </p:cNvPr>
          <p:cNvSpPr/>
          <p:nvPr/>
        </p:nvSpPr>
        <p:spPr>
          <a:xfrm>
            <a:off x="9860005" y="2524162"/>
            <a:ext cx="771306" cy="715369"/>
          </a:xfrm>
          <a:prstGeom prst="ellipse">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A computer screen capture&#10;&#10;Description automatically generated with low confidence">
            <a:extLst>
              <a:ext uri="{FF2B5EF4-FFF2-40B4-BE49-F238E27FC236}">
                <a16:creationId xmlns:a16="http://schemas.microsoft.com/office/drawing/2014/main" id="{4E65D7DE-1BEF-4075-A986-64C057F0E912}"/>
              </a:ext>
            </a:extLst>
          </p:cNvPr>
          <p:cNvPicPr/>
          <p:nvPr/>
        </p:nvPicPr>
        <p:blipFill rotWithShape="1">
          <a:blip r:embed="rId4" cstate="email">
            <a:extLst>
              <a:ext uri="{28A0092B-C50C-407E-A947-70E740481C1C}">
                <a14:useLocalDpi xmlns:a14="http://schemas.microsoft.com/office/drawing/2010/main"/>
              </a:ext>
            </a:extLst>
          </a:blip>
          <a:srcRect b="28594"/>
          <a:stretch/>
        </p:blipFill>
        <p:spPr bwMode="auto">
          <a:xfrm>
            <a:off x="8388196" y="3346197"/>
            <a:ext cx="2486130" cy="1282593"/>
          </a:xfrm>
          <a:prstGeom prst="rect">
            <a:avLst/>
          </a:prstGeom>
          <a:ln>
            <a:noFill/>
          </a:ln>
          <a:extLst>
            <a:ext uri="{53640926-AAD7-44D8-BBD7-CCE9431645EC}">
              <a14:shadowObscured xmlns:a14="http://schemas.microsoft.com/office/drawing/2010/main"/>
            </a:ext>
          </a:extLst>
        </p:spPr>
      </p:pic>
      <p:cxnSp>
        <p:nvCxnSpPr>
          <p:cNvPr id="16" name="Straight Arrow Connector 15">
            <a:extLst>
              <a:ext uri="{FF2B5EF4-FFF2-40B4-BE49-F238E27FC236}">
                <a16:creationId xmlns:a16="http://schemas.microsoft.com/office/drawing/2014/main" id="{DF04661E-F68F-4FF2-90AF-941DEB40DC41}"/>
              </a:ext>
            </a:extLst>
          </p:cNvPr>
          <p:cNvCxnSpPr>
            <a:cxnSpLocks/>
          </p:cNvCxnSpPr>
          <p:nvPr/>
        </p:nvCxnSpPr>
        <p:spPr>
          <a:xfrm>
            <a:off x="4298623" y="2735591"/>
            <a:ext cx="4310681" cy="1657300"/>
          </a:xfrm>
          <a:prstGeom prst="straightConnector1">
            <a:avLst/>
          </a:prstGeom>
          <a:ln w="57150">
            <a:solidFill>
              <a:srgbClr val="00B0F0">
                <a:alpha val="5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A9C2BE11-96B3-4A18-A182-B95DBAA4AC40}"/>
              </a:ext>
            </a:extLst>
          </p:cNvPr>
          <p:cNvCxnSpPr>
            <a:cxnSpLocks/>
            <a:endCxn id="2" idx="1"/>
          </p:cNvCxnSpPr>
          <p:nvPr/>
        </p:nvCxnSpPr>
        <p:spPr>
          <a:xfrm>
            <a:off x="7201974" y="2345320"/>
            <a:ext cx="2770986" cy="283605"/>
          </a:xfrm>
          <a:prstGeom prst="straightConnector1">
            <a:avLst/>
          </a:prstGeom>
          <a:ln w="57150">
            <a:solidFill>
              <a:srgbClr val="00B0F0">
                <a:alpha val="5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D2791E5D-D31E-49C3-994B-A040E63DDB67}"/>
              </a:ext>
            </a:extLst>
          </p:cNvPr>
          <p:cNvSpPr>
            <a:spLocks noGrp="1"/>
          </p:cNvSpPr>
          <p:nvPr>
            <p:ph type="title"/>
          </p:nvPr>
        </p:nvSpPr>
        <p:spPr>
          <a:xfrm>
            <a:off x="0" y="-33060"/>
            <a:ext cx="10972800" cy="1143000"/>
          </a:xfrm>
        </p:spPr>
        <p:txBody>
          <a:bodyPr>
            <a:normAutofit/>
          </a:bodyPr>
          <a:lstStyle/>
          <a:p>
            <a:pPr algn="ctr"/>
            <a:r>
              <a:rPr lang="en-US" sz="5400" dirty="0"/>
              <a:t>How to Request to Speak</a:t>
            </a:r>
          </a:p>
        </p:txBody>
      </p:sp>
      <p:sp>
        <p:nvSpPr>
          <p:cNvPr id="10" name="Slide Number Placeholder 4">
            <a:extLst>
              <a:ext uri="{FF2B5EF4-FFF2-40B4-BE49-F238E27FC236}">
                <a16:creationId xmlns:a16="http://schemas.microsoft.com/office/drawing/2014/main" id="{FB0FCACB-694D-42B8-8E29-07150DC43C31}"/>
              </a:ext>
            </a:extLst>
          </p:cNvPr>
          <p:cNvSpPr>
            <a:spLocks noGrp="1"/>
          </p:cNvSpPr>
          <p:nvPr>
            <p:ph type="sldNum" sz="quarter" idx="12"/>
          </p:nvPr>
        </p:nvSpPr>
        <p:spPr/>
        <p:txBody>
          <a:bodyPr/>
          <a:lstStyle/>
          <a:p>
            <a:fld id="{8921AB06-8F18-4E3E-99DA-30BD50FA41A6}" type="slidenum">
              <a:rPr lang="en-US" sz="2000" smtClean="0"/>
              <a:pPr/>
              <a:t>21</a:t>
            </a:fld>
            <a:endParaRPr lang="en-US" sz="2000" b="1" dirty="0">
              <a:solidFill>
                <a:schemeClr val="tx1">
                  <a:alpha val="25000"/>
                </a:schemeClr>
              </a:solidFill>
            </a:endParaRPr>
          </a:p>
        </p:txBody>
      </p:sp>
    </p:spTree>
    <p:extLst>
      <p:ext uri="{BB962C8B-B14F-4D97-AF65-F5344CB8AC3E}">
        <p14:creationId xmlns:p14="http://schemas.microsoft.com/office/powerpoint/2010/main" val="2893581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512D2-CB08-4AA8-923D-5822548EE450}"/>
              </a:ext>
            </a:extLst>
          </p:cNvPr>
          <p:cNvSpPr>
            <a:spLocks noGrp="1"/>
          </p:cNvSpPr>
          <p:nvPr>
            <p:ph type="title"/>
          </p:nvPr>
        </p:nvSpPr>
        <p:spPr>
          <a:xfrm>
            <a:off x="1173479" y="1810837"/>
            <a:ext cx="9845041" cy="724964"/>
          </a:xfrm>
        </p:spPr>
        <p:txBody>
          <a:bodyPr>
            <a:normAutofit/>
          </a:bodyPr>
          <a:lstStyle/>
          <a:p>
            <a:pPr algn="ctr"/>
            <a:r>
              <a:rPr lang="en-US" sz="4000" dirty="0"/>
              <a:t>This meeting has ended</a:t>
            </a:r>
          </a:p>
        </p:txBody>
      </p:sp>
      <p:sp>
        <p:nvSpPr>
          <p:cNvPr id="3" name="Content Placeholder 2">
            <a:extLst>
              <a:ext uri="{FF2B5EF4-FFF2-40B4-BE49-F238E27FC236}">
                <a16:creationId xmlns:a16="http://schemas.microsoft.com/office/drawing/2014/main" id="{32853CE2-4B7F-419A-8848-77E9574F9A48}"/>
              </a:ext>
            </a:extLst>
          </p:cNvPr>
          <p:cNvSpPr>
            <a:spLocks noGrp="1"/>
          </p:cNvSpPr>
          <p:nvPr>
            <p:ph idx="1"/>
          </p:nvPr>
        </p:nvSpPr>
        <p:spPr>
          <a:xfrm>
            <a:off x="838200" y="3189514"/>
            <a:ext cx="10515600" cy="1012372"/>
          </a:xfrm>
        </p:spPr>
        <p:txBody>
          <a:bodyPr>
            <a:normAutofit/>
          </a:bodyPr>
          <a:lstStyle/>
          <a:p>
            <a:pPr marL="0" indent="0" algn="ctr">
              <a:buNone/>
            </a:pPr>
            <a:r>
              <a:rPr lang="en-US" sz="3600" dirty="0" smtClean="0"/>
              <a:t>Thank </a:t>
            </a:r>
            <a:r>
              <a:rPr lang="en-US" sz="3600" dirty="0"/>
              <a:t>you for participating!</a:t>
            </a:r>
          </a:p>
        </p:txBody>
      </p:sp>
      <p:sp>
        <p:nvSpPr>
          <p:cNvPr id="5" name="Slide Number Placeholder 4">
            <a:extLst>
              <a:ext uri="{FF2B5EF4-FFF2-40B4-BE49-F238E27FC236}">
                <a16:creationId xmlns:a16="http://schemas.microsoft.com/office/drawing/2014/main" id="{EF8FB30A-2992-4145-BAE3-5C9614401D52}"/>
              </a:ext>
            </a:extLst>
          </p:cNvPr>
          <p:cNvSpPr>
            <a:spLocks noGrp="1"/>
          </p:cNvSpPr>
          <p:nvPr>
            <p:ph type="sldNum" sz="quarter" idx="12"/>
          </p:nvPr>
        </p:nvSpPr>
        <p:spPr/>
        <p:txBody>
          <a:bodyPr/>
          <a:lstStyle/>
          <a:p>
            <a:fld id="{8921AB06-8F18-4E3E-99DA-30BD50FA41A6}" type="slidenum">
              <a:rPr lang="en-US" sz="2000" smtClean="0"/>
              <a:pPr/>
              <a:t>22</a:t>
            </a:fld>
            <a:endParaRPr lang="en-US" sz="2000" b="1" dirty="0">
              <a:solidFill>
                <a:schemeClr val="tx1">
                  <a:alpha val="25000"/>
                </a:schemeClr>
              </a:solidFill>
            </a:endParaRPr>
          </a:p>
        </p:txBody>
      </p:sp>
    </p:spTree>
    <p:extLst>
      <p:ext uri="{BB962C8B-B14F-4D97-AF65-F5344CB8AC3E}">
        <p14:creationId xmlns:p14="http://schemas.microsoft.com/office/powerpoint/2010/main" val="703933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D9151F5-2EB0-4D93-ABC1-D0A9BC32B6EE}"/>
              </a:ext>
            </a:extLst>
          </p:cNvPr>
          <p:cNvSpPr>
            <a:spLocks noGrp="1"/>
          </p:cNvSpPr>
          <p:nvPr>
            <p:ph type="title"/>
          </p:nvPr>
        </p:nvSpPr>
        <p:spPr>
          <a:xfrm>
            <a:off x="1157074" y="195382"/>
            <a:ext cx="7886700" cy="809891"/>
          </a:xfrm>
        </p:spPr>
        <p:txBody>
          <a:bodyPr>
            <a:normAutofit/>
          </a:bodyPr>
          <a:lstStyle/>
          <a:p>
            <a:r>
              <a:rPr lang="en-US" dirty="0"/>
              <a:t>Logistics: Options for Audio</a:t>
            </a:r>
          </a:p>
        </p:txBody>
      </p:sp>
      <p:sp>
        <p:nvSpPr>
          <p:cNvPr id="6" name="Slide Number Placeholder 4">
            <a:extLst>
              <a:ext uri="{FF2B5EF4-FFF2-40B4-BE49-F238E27FC236}">
                <a16:creationId xmlns:a16="http://schemas.microsoft.com/office/drawing/2014/main" id="{DF58F4B7-F83A-4F81-B808-84D990BDD5E5}"/>
              </a:ext>
            </a:extLst>
          </p:cNvPr>
          <p:cNvSpPr>
            <a:spLocks noGrp="1"/>
          </p:cNvSpPr>
          <p:nvPr>
            <p:ph type="sldNum" sz="quarter" idx="12"/>
          </p:nvPr>
        </p:nvSpPr>
        <p:spPr/>
        <p:txBody>
          <a:bodyPr/>
          <a:lstStyle/>
          <a:p>
            <a:fld id="{8921AB06-8F18-4E3E-99DA-30BD50FA41A6}" type="slidenum">
              <a:rPr lang="en-US" sz="2000" smtClean="0"/>
              <a:pPr/>
              <a:t>3</a:t>
            </a:fld>
            <a:endParaRPr lang="en-US" sz="2000" b="1" dirty="0">
              <a:solidFill>
                <a:schemeClr val="tx1">
                  <a:alpha val="25000"/>
                </a:schemeClr>
              </a:solidFill>
            </a:endParaRPr>
          </a:p>
        </p:txBody>
      </p:sp>
      <p:sp>
        <p:nvSpPr>
          <p:cNvPr id="7" name="Title 1"/>
          <p:cNvSpPr txBox="1">
            <a:spLocks/>
          </p:cNvSpPr>
          <p:nvPr/>
        </p:nvSpPr>
        <p:spPr>
          <a:xfrm>
            <a:off x="2646680" y="81281"/>
            <a:ext cx="7650480" cy="13295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dirty="0"/>
          </a:p>
        </p:txBody>
      </p:sp>
      <p:sp>
        <p:nvSpPr>
          <p:cNvPr id="15" name="Content Placeholder 2">
            <a:extLst>
              <a:ext uri="{FF2B5EF4-FFF2-40B4-BE49-F238E27FC236}">
                <a16:creationId xmlns:a16="http://schemas.microsoft.com/office/drawing/2014/main" id="{2DBB01DF-F2B2-49B8-ADE5-0E20F4DDC072}"/>
              </a:ext>
            </a:extLst>
          </p:cNvPr>
          <p:cNvSpPr txBox="1">
            <a:spLocks/>
          </p:cNvSpPr>
          <p:nvPr/>
        </p:nvSpPr>
        <p:spPr>
          <a:xfrm>
            <a:off x="926496" y="1738128"/>
            <a:ext cx="10140571" cy="47336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400" u="sng" dirty="0"/>
              <a:t>Option 1: Computer Audio</a:t>
            </a:r>
          </a:p>
          <a:p>
            <a:pPr marL="0" indent="0">
              <a:lnSpc>
                <a:spcPct val="100000"/>
              </a:lnSpc>
              <a:buNone/>
            </a:pPr>
            <a:r>
              <a:rPr lang="en-US" sz="2400" dirty="0"/>
              <a:t>You can listen to the presentation through your computer (or mobile device) speakers. </a:t>
            </a:r>
          </a:p>
          <a:p>
            <a:pPr marL="0" indent="0">
              <a:lnSpc>
                <a:spcPct val="100000"/>
              </a:lnSpc>
              <a:buNone/>
            </a:pPr>
            <a:r>
              <a:rPr lang="en-US" sz="2400" dirty="0"/>
              <a:t>You will need a microphone on that device </a:t>
            </a:r>
            <a:r>
              <a:rPr lang="en-US" sz="2400" dirty="0" smtClean="0"/>
              <a:t>if </a:t>
            </a:r>
            <a:r>
              <a:rPr lang="en-US" sz="2400" dirty="0"/>
              <a:t>you would like to speak. </a:t>
            </a:r>
          </a:p>
          <a:p>
            <a:pPr marL="0" indent="0">
              <a:lnSpc>
                <a:spcPct val="100000"/>
              </a:lnSpc>
              <a:buNone/>
            </a:pPr>
            <a:endParaRPr lang="en-US" sz="2400" dirty="0"/>
          </a:p>
          <a:p>
            <a:pPr marL="0" indent="0">
              <a:lnSpc>
                <a:spcPct val="100000"/>
              </a:lnSpc>
              <a:buNone/>
            </a:pPr>
            <a:r>
              <a:rPr lang="en-US" sz="2400" u="sng" dirty="0"/>
              <a:t>Option 2: Connect to Audio via Phone</a:t>
            </a:r>
          </a:p>
        </p:txBody>
      </p:sp>
    </p:spTree>
    <p:extLst>
      <p:ext uri="{BB962C8B-B14F-4D97-AF65-F5344CB8AC3E}">
        <p14:creationId xmlns:p14="http://schemas.microsoft.com/office/powerpoint/2010/main" val="3246113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D9151F5-2EB0-4D93-ABC1-D0A9BC32B6EE}"/>
              </a:ext>
            </a:extLst>
          </p:cNvPr>
          <p:cNvSpPr>
            <a:spLocks noGrp="1"/>
          </p:cNvSpPr>
          <p:nvPr>
            <p:ph type="title"/>
          </p:nvPr>
        </p:nvSpPr>
        <p:spPr>
          <a:xfrm>
            <a:off x="1207909" y="140884"/>
            <a:ext cx="7886700" cy="828732"/>
          </a:xfrm>
        </p:spPr>
        <p:txBody>
          <a:bodyPr>
            <a:normAutofit/>
          </a:bodyPr>
          <a:lstStyle/>
          <a:p>
            <a:r>
              <a:rPr lang="en-US" dirty="0"/>
              <a:t>Logistics: Connect Phone</a:t>
            </a:r>
          </a:p>
        </p:txBody>
      </p:sp>
      <p:sp>
        <p:nvSpPr>
          <p:cNvPr id="10" name="Slide Number Placeholder 4">
            <a:extLst>
              <a:ext uri="{FF2B5EF4-FFF2-40B4-BE49-F238E27FC236}">
                <a16:creationId xmlns:a16="http://schemas.microsoft.com/office/drawing/2014/main" id="{E2297D67-578D-4974-B6EB-F8413943A654}"/>
              </a:ext>
            </a:extLst>
          </p:cNvPr>
          <p:cNvSpPr>
            <a:spLocks noGrp="1"/>
          </p:cNvSpPr>
          <p:nvPr>
            <p:ph type="sldNum" sz="quarter" idx="12"/>
          </p:nvPr>
        </p:nvSpPr>
        <p:spPr/>
        <p:txBody>
          <a:bodyPr/>
          <a:lstStyle/>
          <a:p>
            <a:fld id="{8921AB06-8F18-4E3E-99DA-30BD50FA41A6}" type="slidenum">
              <a:rPr lang="en-US" sz="2000" smtClean="0"/>
              <a:pPr/>
              <a:t>4</a:t>
            </a:fld>
            <a:endParaRPr lang="en-US" sz="2000" b="1" dirty="0">
              <a:solidFill>
                <a:schemeClr val="tx1">
                  <a:alpha val="25000"/>
                </a:schemeClr>
              </a:solidFill>
            </a:endParaRPr>
          </a:p>
        </p:txBody>
      </p:sp>
      <p:sp>
        <p:nvSpPr>
          <p:cNvPr id="7" name="Title 1"/>
          <p:cNvSpPr txBox="1">
            <a:spLocks/>
          </p:cNvSpPr>
          <p:nvPr/>
        </p:nvSpPr>
        <p:spPr>
          <a:xfrm>
            <a:off x="2646680" y="81281"/>
            <a:ext cx="7650480" cy="13295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dirty="0"/>
          </a:p>
        </p:txBody>
      </p:sp>
      <p:sp>
        <p:nvSpPr>
          <p:cNvPr id="15" name="Content Placeholder 2">
            <a:extLst>
              <a:ext uri="{FF2B5EF4-FFF2-40B4-BE49-F238E27FC236}">
                <a16:creationId xmlns:a16="http://schemas.microsoft.com/office/drawing/2014/main" id="{55A49718-48EC-4A59-B96A-E2D03ADA6260}"/>
              </a:ext>
            </a:extLst>
          </p:cNvPr>
          <p:cNvSpPr txBox="1">
            <a:spLocks/>
          </p:cNvSpPr>
          <p:nvPr/>
        </p:nvSpPr>
        <p:spPr>
          <a:xfrm>
            <a:off x="508616" y="1470479"/>
            <a:ext cx="11519634" cy="47336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If you do not have speakers or a microphone on your device, you may call in</a:t>
            </a:r>
            <a:r>
              <a:rPr lang="en-US" sz="2400" b="1" dirty="0">
                <a:solidFill>
                  <a:srgbClr val="00B050"/>
                </a:solidFill>
              </a:rPr>
              <a:t> </a:t>
            </a:r>
            <a:r>
              <a:rPr lang="en-US" sz="2400" u="sng" dirty="0"/>
              <a:t>via phone</a:t>
            </a:r>
            <a:r>
              <a:rPr lang="en-US" sz="2400" dirty="0"/>
              <a:t>. </a:t>
            </a:r>
          </a:p>
          <a:p>
            <a:pPr marL="0" indent="0">
              <a:buNone/>
            </a:pPr>
            <a:r>
              <a:rPr lang="en-US" sz="2400" dirty="0"/>
              <a:t>To do so, in the </a:t>
            </a:r>
            <a:r>
              <a:rPr lang="en-US" sz="2400" dirty="0">
                <a:solidFill>
                  <a:srgbClr val="00B0F0"/>
                </a:solidFill>
              </a:rPr>
              <a:t>Unmute</a:t>
            </a:r>
            <a:r>
              <a:rPr lang="en-US" sz="2400" dirty="0"/>
              <a:t> button, select the arrow on the right. </a:t>
            </a:r>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Then “</a:t>
            </a:r>
            <a:r>
              <a:rPr lang="en-US" sz="2400" dirty="0">
                <a:solidFill>
                  <a:srgbClr val="00B0F0"/>
                </a:solidFill>
              </a:rPr>
              <a:t>Switch to Phone Audio</a:t>
            </a:r>
            <a:r>
              <a:rPr lang="en-US" sz="2400" dirty="0"/>
              <a:t>” and follow screen prompts. </a:t>
            </a:r>
          </a:p>
          <a:p>
            <a:pPr marL="0" indent="0">
              <a:buNone/>
            </a:pPr>
            <a:endParaRPr lang="en-US" sz="2400" dirty="0"/>
          </a:p>
          <a:p>
            <a:pPr marL="0" indent="0">
              <a:buNone/>
            </a:pPr>
            <a:r>
              <a:rPr lang="en-US" sz="2400" dirty="0"/>
              <a:t>This method will link your phone line to your computer, and allow you to use controls on your screen (e.g., mute/unmute yourself, raise hand to request to speak</a:t>
            </a:r>
            <a:r>
              <a:rPr lang="en-US" sz="2400" dirty="0" smtClean="0"/>
              <a:t>).</a:t>
            </a:r>
          </a:p>
          <a:p>
            <a:pPr marL="0" indent="0">
              <a:buNone/>
            </a:pPr>
            <a:endParaRPr lang="en-US" sz="2400" dirty="0" smtClean="0"/>
          </a:p>
          <a:p>
            <a:pPr marL="0" indent="0">
              <a:buNone/>
            </a:pPr>
            <a:r>
              <a:rPr lang="en-US" sz="2400" dirty="0" smtClean="0"/>
              <a:t>If </a:t>
            </a:r>
            <a:r>
              <a:rPr lang="en-US" sz="2400" dirty="0"/>
              <a:t>you call in, turn off your computer speakers to avoid an echo.</a:t>
            </a:r>
          </a:p>
          <a:p>
            <a:pPr marL="0" indent="0">
              <a:buNone/>
            </a:pPr>
            <a:endParaRPr lang="en-US" sz="2400" dirty="0"/>
          </a:p>
        </p:txBody>
      </p:sp>
      <p:pic>
        <p:nvPicPr>
          <p:cNvPr id="16" name="Picture 15">
            <a:extLst>
              <a:ext uri="{FF2B5EF4-FFF2-40B4-BE49-F238E27FC236}">
                <a16:creationId xmlns:a16="http://schemas.microsoft.com/office/drawing/2014/main" id="{F26C2270-D272-461D-BEAA-90BB4F695562}"/>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09965" y="2508166"/>
            <a:ext cx="1208454" cy="828732"/>
          </a:xfrm>
          <a:prstGeom prst="rect">
            <a:avLst/>
          </a:prstGeom>
        </p:spPr>
      </p:pic>
      <p:cxnSp>
        <p:nvCxnSpPr>
          <p:cNvPr id="17" name="Straight Arrow Connector 16">
            <a:extLst>
              <a:ext uri="{FF2B5EF4-FFF2-40B4-BE49-F238E27FC236}">
                <a16:creationId xmlns:a16="http://schemas.microsoft.com/office/drawing/2014/main" id="{E892E713-9100-4E24-8788-1E33F778869C}"/>
              </a:ext>
            </a:extLst>
          </p:cNvPr>
          <p:cNvCxnSpPr>
            <a:cxnSpLocks/>
          </p:cNvCxnSpPr>
          <p:nvPr/>
        </p:nvCxnSpPr>
        <p:spPr>
          <a:xfrm flipH="1">
            <a:off x="2231167" y="2390501"/>
            <a:ext cx="973946" cy="456394"/>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4FC003A0-7C6A-4757-A1EE-9127CC96C8B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953895" y="2118557"/>
            <a:ext cx="2059122" cy="1607950"/>
          </a:xfrm>
          <a:prstGeom prst="rect">
            <a:avLst/>
          </a:prstGeom>
        </p:spPr>
      </p:pic>
      <p:cxnSp>
        <p:nvCxnSpPr>
          <p:cNvPr id="19" name="Straight Arrow Connector 18">
            <a:extLst>
              <a:ext uri="{FF2B5EF4-FFF2-40B4-BE49-F238E27FC236}">
                <a16:creationId xmlns:a16="http://schemas.microsoft.com/office/drawing/2014/main" id="{1C72E6FC-79CB-4561-A4DC-2BB72D2E0FEE}"/>
              </a:ext>
            </a:extLst>
          </p:cNvPr>
          <p:cNvCxnSpPr>
            <a:cxnSpLocks/>
          </p:cNvCxnSpPr>
          <p:nvPr/>
        </p:nvCxnSpPr>
        <p:spPr>
          <a:xfrm flipV="1">
            <a:off x="4040970" y="2710544"/>
            <a:ext cx="5146573" cy="1075566"/>
          </a:xfrm>
          <a:prstGeom prst="straightConnector1">
            <a:avLst/>
          </a:prstGeom>
          <a:ln w="57150">
            <a:solidFill>
              <a:srgbClr val="00B0F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22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D9151F5-2EB0-4D93-ABC1-D0A9BC32B6EE}"/>
              </a:ext>
            </a:extLst>
          </p:cNvPr>
          <p:cNvSpPr>
            <a:spLocks noGrp="1"/>
          </p:cNvSpPr>
          <p:nvPr>
            <p:ph type="title"/>
          </p:nvPr>
        </p:nvSpPr>
        <p:spPr>
          <a:xfrm>
            <a:off x="-887144" y="108416"/>
            <a:ext cx="8031480" cy="909184"/>
          </a:xfrm>
        </p:spPr>
        <p:txBody>
          <a:bodyPr>
            <a:normAutofit/>
          </a:bodyPr>
          <a:lstStyle/>
          <a:p>
            <a:pPr algn="ctr"/>
            <a:r>
              <a:rPr lang="en-US" dirty="0" smtClean="0"/>
              <a:t>Logistics: </a:t>
            </a:r>
            <a:r>
              <a:rPr lang="en-US" dirty="0"/>
              <a:t>Chat </a:t>
            </a:r>
          </a:p>
        </p:txBody>
      </p:sp>
      <p:sp>
        <p:nvSpPr>
          <p:cNvPr id="12" name="Slide Number Placeholder 4">
            <a:extLst>
              <a:ext uri="{FF2B5EF4-FFF2-40B4-BE49-F238E27FC236}">
                <a16:creationId xmlns:a16="http://schemas.microsoft.com/office/drawing/2014/main" id="{0BC85C1A-2237-45EB-ABBE-C932DFB4C50F}"/>
              </a:ext>
            </a:extLst>
          </p:cNvPr>
          <p:cNvSpPr>
            <a:spLocks noGrp="1"/>
          </p:cNvSpPr>
          <p:nvPr>
            <p:ph type="sldNum" sz="quarter" idx="12"/>
          </p:nvPr>
        </p:nvSpPr>
        <p:spPr/>
        <p:txBody>
          <a:bodyPr/>
          <a:lstStyle/>
          <a:p>
            <a:fld id="{8921AB06-8F18-4E3E-99DA-30BD50FA41A6}" type="slidenum">
              <a:rPr lang="en-US" sz="2000" smtClean="0"/>
              <a:pPr/>
              <a:t>5</a:t>
            </a:fld>
            <a:endParaRPr lang="en-US" sz="2000" b="1" dirty="0">
              <a:solidFill>
                <a:schemeClr val="tx1">
                  <a:alpha val="25000"/>
                </a:schemeClr>
              </a:solidFill>
            </a:endParaRPr>
          </a:p>
        </p:txBody>
      </p:sp>
      <p:sp>
        <p:nvSpPr>
          <p:cNvPr id="7" name="Title 1"/>
          <p:cNvSpPr txBox="1">
            <a:spLocks/>
          </p:cNvSpPr>
          <p:nvPr/>
        </p:nvSpPr>
        <p:spPr>
          <a:xfrm>
            <a:off x="2646680" y="59510"/>
            <a:ext cx="7650480" cy="13295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dirty="0"/>
          </a:p>
        </p:txBody>
      </p:sp>
      <p:sp>
        <p:nvSpPr>
          <p:cNvPr id="10" name="Content Placeholder 2">
            <a:extLst>
              <a:ext uri="{FF2B5EF4-FFF2-40B4-BE49-F238E27FC236}">
                <a16:creationId xmlns:a16="http://schemas.microsoft.com/office/drawing/2014/main" id="{593633FA-0C49-4BCC-A3D4-1F6B4BF73A5B}"/>
              </a:ext>
            </a:extLst>
          </p:cNvPr>
          <p:cNvSpPr txBox="1">
            <a:spLocks/>
          </p:cNvSpPr>
          <p:nvPr/>
        </p:nvSpPr>
        <p:spPr>
          <a:xfrm>
            <a:off x="693042" y="1701440"/>
            <a:ext cx="11177134" cy="30161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None/>
            </a:pPr>
            <a:r>
              <a:rPr lang="en-US" sz="2400" dirty="0" smtClean="0"/>
              <a:t>If </a:t>
            </a:r>
            <a:r>
              <a:rPr lang="en-US" sz="2400" dirty="0"/>
              <a:t>you still have trouble connecting to audio, </a:t>
            </a:r>
            <a:r>
              <a:rPr lang="en-US" sz="2400" dirty="0" smtClean="0">
                <a:solidFill>
                  <a:srgbClr val="00B050"/>
                </a:solidFill>
              </a:rPr>
              <a:t>use the chat function</a:t>
            </a:r>
            <a:r>
              <a:rPr lang="en-US" sz="2400" dirty="0" smtClean="0"/>
              <a:t>.  </a:t>
            </a:r>
            <a:endParaRPr lang="en-US" sz="2400" dirty="0"/>
          </a:p>
          <a:p>
            <a:pPr marL="0" indent="0">
              <a:spcBef>
                <a:spcPts val="1200"/>
              </a:spcBef>
              <a:buNone/>
            </a:pPr>
            <a:endParaRPr lang="en-US" sz="2400" dirty="0"/>
          </a:p>
          <a:p>
            <a:pPr marL="0" indent="0">
              <a:spcBef>
                <a:spcPts val="1200"/>
              </a:spcBef>
              <a:buNone/>
            </a:pPr>
            <a:endParaRPr lang="en-US" sz="2400" dirty="0"/>
          </a:p>
          <a:p>
            <a:pPr marL="0" indent="0">
              <a:spcBef>
                <a:spcPts val="1200"/>
              </a:spcBef>
              <a:buNone/>
            </a:pPr>
            <a:endParaRPr lang="en-US" sz="2400" dirty="0"/>
          </a:p>
          <a:p>
            <a:pPr marL="0" indent="0">
              <a:spcBef>
                <a:spcPts val="1200"/>
              </a:spcBef>
              <a:buNone/>
            </a:pPr>
            <a:endParaRPr lang="en-US" sz="2400" dirty="0"/>
          </a:p>
          <a:p>
            <a:pPr>
              <a:lnSpc>
                <a:spcPct val="100000"/>
              </a:lnSpc>
            </a:pPr>
            <a:r>
              <a:rPr lang="en-US" sz="2400" dirty="0"/>
              <a:t>In the Chat window, select To “Everyone” </a:t>
            </a:r>
          </a:p>
          <a:p>
            <a:pPr>
              <a:lnSpc>
                <a:spcPct val="100000"/>
              </a:lnSpc>
            </a:pPr>
            <a:r>
              <a:rPr lang="en-US" sz="2400" dirty="0"/>
              <a:t>Type your question in the Text Box, and</a:t>
            </a:r>
          </a:p>
          <a:p>
            <a:pPr>
              <a:lnSpc>
                <a:spcPct val="100000"/>
              </a:lnSpc>
            </a:pPr>
            <a:r>
              <a:rPr lang="en-US" sz="2400" dirty="0"/>
              <a:t>Hit Enter</a:t>
            </a:r>
            <a:r>
              <a:rPr lang="en-US" sz="2400" dirty="0" smtClean="0"/>
              <a:t>.</a:t>
            </a:r>
            <a:endParaRPr lang="en-US" sz="2400" dirty="0"/>
          </a:p>
          <a:p>
            <a:pPr marL="0" indent="0">
              <a:spcBef>
                <a:spcPts val="1200"/>
              </a:spcBef>
              <a:buNone/>
            </a:pPr>
            <a:endParaRPr lang="en-US" sz="2400" dirty="0"/>
          </a:p>
        </p:txBody>
      </p:sp>
      <p:pic>
        <p:nvPicPr>
          <p:cNvPr id="22" name="Picture 21">
            <a:extLst>
              <a:ext uri="{FF2B5EF4-FFF2-40B4-BE49-F238E27FC236}">
                <a16:creationId xmlns:a16="http://schemas.microsoft.com/office/drawing/2014/main" id="{51726425-9C12-4C53-A28A-78C79475EC66}"/>
              </a:ext>
            </a:extLst>
          </p:cNvPr>
          <p:cNvPicPr>
            <a:picLocks noChangeAspect="1"/>
          </p:cNvPicPr>
          <p:nvPr/>
        </p:nvPicPr>
        <p:blipFill>
          <a:blip r:embed="rId3"/>
          <a:stretch>
            <a:fillRect/>
          </a:stretch>
        </p:blipFill>
        <p:spPr>
          <a:xfrm>
            <a:off x="2063264" y="3271781"/>
            <a:ext cx="4536803" cy="578642"/>
          </a:xfrm>
          <a:prstGeom prst="rect">
            <a:avLst/>
          </a:prstGeom>
        </p:spPr>
      </p:pic>
      <p:sp>
        <p:nvSpPr>
          <p:cNvPr id="24" name="Oval 23">
            <a:extLst>
              <a:ext uri="{FF2B5EF4-FFF2-40B4-BE49-F238E27FC236}">
                <a16:creationId xmlns:a16="http://schemas.microsoft.com/office/drawing/2014/main" id="{CDA1B470-BCE5-482D-BDDD-4FE27B676CFE}"/>
              </a:ext>
            </a:extLst>
          </p:cNvPr>
          <p:cNvSpPr/>
          <p:nvPr/>
        </p:nvSpPr>
        <p:spPr>
          <a:xfrm>
            <a:off x="2921767" y="3209495"/>
            <a:ext cx="829691" cy="708068"/>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a:extLst>
              <a:ext uri="{FF2B5EF4-FFF2-40B4-BE49-F238E27FC236}">
                <a16:creationId xmlns:a16="http://schemas.microsoft.com/office/drawing/2014/main" id="{DC88077C-9BA3-4A6E-8B36-8217D28B788B}"/>
              </a:ext>
            </a:extLst>
          </p:cNvPr>
          <p:cNvCxnSpPr>
            <a:cxnSpLocks/>
          </p:cNvCxnSpPr>
          <p:nvPr/>
        </p:nvCxnSpPr>
        <p:spPr>
          <a:xfrm flipH="1">
            <a:off x="3604642" y="2119295"/>
            <a:ext cx="3083829" cy="1079334"/>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534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9F31A-9EAE-4D54-AD70-E642E278944F}"/>
              </a:ext>
            </a:extLst>
          </p:cNvPr>
          <p:cNvSpPr>
            <a:spLocks noGrp="1"/>
          </p:cNvSpPr>
          <p:nvPr>
            <p:ph type="title"/>
          </p:nvPr>
        </p:nvSpPr>
        <p:spPr>
          <a:xfrm>
            <a:off x="-457200" y="76645"/>
            <a:ext cx="10972800" cy="1143000"/>
          </a:xfrm>
        </p:spPr>
        <p:txBody>
          <a:bodyPr>
            <a:normAutofit/>
          </a:bodyPr>
          <a:lstStyle/>
          <a:p>
            <a:pPr algn="ctr"/>
            <a:r>
              <a:rPr lang="en-US" dirty="0"/>
              <a:t>Meeting Format and Ground Rules</a:t>
            </a:r>
          </a:p>
        </p:txBody>
      </p:sp>
      <p:sp>
        <p:nvSpPr>
          <p:cNvPr id="3" name="Content Placeholder 2">
            <a:extLst>
              <a:ext uri="{FF2B5EF4-FFF2-40B4-BE49-F238E27FC236}">
                <a16:creationId xmlns:a16="http://schemas.microsoft.com/office/drawing/2014/main" id="{959F9EE8-8539-438C-8D85-52E3B76D09CA}"/>
              </a:ext>
            </a:extLst>
          </p:cNvPr>
          <p:cNvSpPr>
            <a:spLocks noGrp="1"/>
          </p:cNvSpPr>
          <p:nvPr>
            <p:ph idx="1"/>
          </p:nvPr>
        </p:nvSpPr>
        <p:spPr>
          <a:xfrm>
            <a:off x="609600" y="1219645"/>
            <a:ext cx="10972800" cy="5454698"/>
          </a:xfrm>
        </p:spPr>
        <p:txBody>
          <a:bodyPr>
            <a:normAutofit/>
          </a:bodyPr>
          <a:lstStyle/>
          <a:p>
            <a:pPr>
              <a:lnSpc>
                <a:spcPct val="120000"/>
              </a:lnSpc>
              <a:buClr>
                <a:schemeClr val="accent1"/>
              </a:buClr>
            </a:pPr>
            <a:r>
              <a:rPr lang="en-US" sz="2500" dirty="0"/>
              <a:t>This is </a:t>
            </a:r>
            <a:r>
              <a:rPr lang="en-US" sz="2500" dirty="0" smtClean="0"/>
              <a:t>a meeting open to the public. </a:t>
            </a:r>
            <a:endParaRPr lang="en-US" sz="2500" dirty="0"/>
          </a:p>
          <a:p>
            <a:pPr>
              <a:lnSpc>
                <a:spcPct val="120000"/>
              </a:lnSpc>
              <a:buClr>
                <a:schemeClr val="accent1"/>
              </a:buClr>
            </a:pPr>
            <a:r>
              <a:rPr lang="en-US" sz="2500" dirty="0"/>
              <a:t>The objectives of today’s meeting are to:</a:t>
            </a:r>
          </a:p>
          <a:p>
            <a:pPr lvl="1">
              <a:lnSpc>
                <a:spcPct val="120000"/>
              </a:lnSpc>
            </a:pPr>
            <a:r>
              <a:rPr lang="en-US" sz="2300" dirty="0" smtClean="0"/>
              <a:t>Provide a brief overview of the Nationwide Permit 12 review.</a:t>
            </a:r>
            <a:endParaRPr lang="en-US" sz="2300" dirty="0"/>
          </a:p>
          <a:p>
            <a:pPr lvl="1">
              <a:lnSpc>
                <a:spcPct val="120000"/>
              </a:lnSpc>
            </a:pPr>
            <a:r>
              <a:rPr lang="en-US" sz="2300" dirty="0"/>
              <a:t>Hear feedback </a:t>
            </a:r>
            <a:r>
              <a:rPr lang="en-US" sz="2300" dirty="0" smtClean="0"/>
              <a:t>from the public regarding the Nationwide Permit 12 review. </a:t>
            </a:r>
          </a:p>
          <a:p>
            <a:pPr>
              <a:lnSpc>
                <a:spcPct val="120000"/>
              </a:lnSpc>
              <a:buClr>
                <a:schemeClr val="accent1"/>
              </a:buClr>
            </a:pPr>
            <a:r>
              <a:rPr lang="en-US" sz="2500" dirty="0"/>
              <a:t>After the opening presentation, we will hear from the registered speakers.</a:t>
            </a:r>
          </a:p>
          <a:p>
            <a:pPr>
              <a:lnSpc>
                <a:spcPct val="120000"/>
              </a:lnSpc>
              <a:buClr>
                <a:schemeClr val="accent1"/>
              </a:buClr>
            </a:pPr>
            <a:r>
              <a:rPr lang="en-US" sz="2500" dirty="0"/>
              <a:t>The order of registered speakers is on an upcoming slide and has been posted to the chat. </a:t>
            </a:r>
            <a:endParaRPr lang="en-US" sz="2500" dirty="0" smtClean="0"/>
          </a:p>
          <a:p>
            <a:pPr>
              <a:lnSpc>
                <a:spcPct val="120000"/>
              </a:lnSpc>
              <a:buClr>
                <a:schemeClr val="accent1"/>
              </a:buClr>
            </a:pPr>
            <a:r>
              <a:rPr lang="en-US" sz="2500" dirty="0"/>
              <a:t>The registered speakers will be called upon in order and asked to unmute themselves to begin providing their remarks.  Each registered speaker will have three minutes to introduce themselves and make a statement.</a:t>
            </a:r>
          </a:p>
          <a:p>
            <a:pPr>
              <a:lnSpc>
                <a:spcPct val="120000"/>
              </a:lnSpc>
              <a:buClr>
                <a:schemeClr val="accent1"/>
              </a:buClr>
            </a:pPr>
            <a:endParaRPr lang="en-US" sz="2500" dirty="0"/>
          </a:p>
          <a:p>
            <a:pPr>
              <a:lnSpc>
                <a:spcPct val="120000"/>
              </a:lnSpc>
              <a:buClr>
                <a:schemeClr val="accent1"/>
              </a:buClr>
            </a:pPr>
            <a:endParaRPr lang="en-US" sz="2500" dirty="0"/>
          </a:p>
        </p:txBody>
      </p:sp>
      <p:sp>
        <p:nvSpPr>
          <p:cNvPr id="6" name="Slide Number Placeholder 4">
            <a:extLst>
              <a:ext uri="{FF2B5EF4-FFF2-40B4-BE49-F238E27FC236}">
                <a16:creationId xmlns:a16="http://schemas.microsoft.com/office/drawing/2014/main" id="{A0E39F76-43B3-4E8A-99A2-3B50FEE5B6AE}"/>
              </a:ext>
            </a:extLst>
          </p:cNvPr>
          <p:cNvSpPr>
            <a:spLocks noGrp="1"/>
          </p:cNvSpPr>
          <p:nvPr>
            <p:ph type="sldNum" sz="quarter" idx="12"/>
          </p:nvPr>
        </p:nvSpPr>
        <p:spPr/>
        <p:txBody>
          <a:bodyPr/>
          <a:lstStyle/>
          <a:p>
            <a:fld id="{8921AB06-8F18-4E3E-99DA-30BD50FA41A6}" type="slidenum">
              <a:rPr lang="en-US" sz="2000" smtClean="0"/>
              <a:pPr/>
              <a:t>6</a:t>
            </a:fld>
            <a:endParaRPr lang="en-US" sz="2000" b="1" dirty="0">
              <a:solidFill>
                <a:schemeClr val="tx1">
                  <a:alpha val="25000"/>
                </a:schemeClr>
              </a:solidFill>
            </a:endParaRPr>
          </a:p>
        </p:txBody>
      </p:sp>
    </p:spTree>
    <p:extLst>
      <p:ext uri="{BB962C8B-B14F-4D97-AF65-F5344CB8AC3E}">
        <p14:creationId xmlns:p14="http://schemas.microsoft.com/office/powerpoint/2010/main" val="3895808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9F31A-9EAE-4D54-AD70-E642E278944F}"/>
              </a:ext>
            </a:extLst>
          </p:cNvPr>
          <p:cNvSpPr>
            <a:spLocks noGrp="1"/>
          </p:cNvSpPr>
          <p:nvPr>
            <p:ph type="title"/>
          </p:nvPr>
        </p:nvSpPr>
        <p:spPr>
          <a:xfrm>
            <a:off x="163286" y="0"/>
            <a:ext cx="10972800" cy="1143000"/>
          </a:xfrm>
        </p:spPr>
        <p:txBody>
          <a:bodyPr>
            <a:normAutofit/>
          </a:bodyPr>
          <a:lstStyle/>
          <a:p>
            <a:pPr algn="ctr"/>
            <a:r>
              <a:rPr lang="en-US" dirty="0"/>
              <a:t>Meeting Format and Ground Rules, cont.</a:t>
            </a:r>
          </a:p>
        </p:txBody>
      </p:sp>
      <p:sp>
        <p:nvSpPr>
          <p:cNvPr id="3" name="Content Placeholder 2">
            <a:extLst>
              <a:ext uri="{FF2B5EF4-FFF2-40B4-BE49-F238E27FC236}">
                <a16:creationId xmlns:a16="http://schemas.microsoft.com/office/drawing/2014/main" id="{959F9EE8-8539-438C-8D85-52E3B76D09CA}"/>
              </a:ext>
            </a:extLst>
          </p:cNvPr>
          <p:cNvSpPr>
            <a:spLocks noGrp="1"/>
          </p:cNvSpPr>
          <p:nvPr>
            <p:ph idx="1"/>
          </p:nvPr>
        </p:nvSpPr>
        <p:spPr>
          <a:xfrm>
            <a:off x="609600" y="1317171"/>
            <a:ext cx="10972800" cy="5357172"/>
          </a:xfrm>
        </p:spPr>
        <p:txBody>
          <a:bodyPr>
            <a:normAutofit/>
          </a:bodyPr>
          <a:lstStyle/>
          <a:p>
            <a:pPr>
              <a:lnSpc>
                <a:spcPct val="120000"/>
              </a:lnSpc>
              <a:buClr>
                <a:schemeClr val="accent1"/>
              </a:buClr>
            </a:pPr>
            <a:r>
              <a:rPr lang="en-US" sz="2500" dirty="0" smtClean="0"/>
              <a:t>At the conclusion of the registered speakers, if there is remaining time prior to the conclusion of the meeting, anyone participating who did not register to speak may use the raise their hand feature and will be called upon to provide remarks.  </a:t>
            </a:r>
          </a:p>
          <a:p>
            <a:pPr>
              <a:lnSpc>
                <a:spcPct val="120000"/>
              </a:lnSpc>
              <a:buClr>
                <a:schemeClr val="accent1"/>
              </a:buClr>
            </a:pPr>
            <a:r>
              <a:rPr lang="en-US" sz="2500" dirty="0" smtClean="0"/>
              <a:t>Following that, if additional time remains there will be an opportunity for those who already provided remarks to provide additional remarks.   </a:t>
            </a:r>
          </a:p>
          <a:p>
            <a:pPr>
              <a:lnSpc>
                <a:spcPct val="120000"/>
              </a:lnSpc>
              <a:buClr>
                <a:schemeClr val="accent1"/>
              </a:buClr>
            </a:pPr>
            <a:r>
              <a:rPr lang="en-US" sz="2500" dirty="0" smtClean="0"/>
              <a:t>There will be a five-minute waiting period where if no additional attendees request to speak we will conclude the meeting early.</a:t>
            </a:r>
            <a:endParaRPr lang="en-US" sz="2500" dirty="0"/>
          </a:p>
          <a:p>
            <a:pPr>
              <a:lnSpc>
                <a:spcPct val="120000"/>
              </a:lnSpc>
              <a:buClr>
                <a:schemeClr val="accent1"/>
              </a:buClr>
            </a:pPr>
            <a:r>
              <a:rPr lang="en-US" sz="2500" dirty="0" smtClean="0"/>
              <a:t>The comment portion of the meeting will be recorded and posted along with this slide deck on the Army’s website: </a:t>
            </a:r>
            <a:r>
              <a:rPr lang="en-US" sz="2500" dirty="0"/>
              <a:t>https://www.army.mil/asacw. </a:t>
            </a:r>
          </a:p>
          <a:p>
            <a:pPr>
              <a:lnSpc>
                <a:spcPct val="120000"/>
              </a:lnSpc>
              <a:buClr>
                <a:schemeClr val="accent1"/>
              </a:buClr>
            </a:pPr>
            <a:endParaRPr lang="en-US" sz="2500" dirty="0"/>
          </a:p>
        </p:txBody>
      </p:sp>
      <p:sp>
        <p:nvSpPr>
          <p:cNvPr id="6" name="Slide Number Placeholder 4">
            <a:extLst>
              <a:ext uri="{FF2B5EF4-FFF2-40B4-BE49-F238E27FC236}">
                <a16:creationId xmlns:a16="http://schemas.microsoft.com/office/drawing/2014/main" id="{A0E39F76-43B3-4E8A-99A2-3B50FEE5B6AE}"/>
              </a:ext>
            </a:extLst>
          </p:cNvPr>
          <p:cNvSpPr>
            <a:spLocks noGrp="1"/>
          </p:cNvSpPr>
          <p:nvPr>
            <p:ph type="sldNum" sz="quarter" idx="12"/>
          </p:nvPr>
        </p:nvSpPr>
        <p:spPr/>
        <p:txBody>
          <a:bodyPr/>
          <a:lstStyle/>
          <a:p>
            <a:fld id="{8921AB06-8F18-4E3E-99DA-30BD50FA41A6}" type="slidenum">
              <a:rPr lang="en-US" sz="2000" smtClean="0"/>
              <a:pPr/>
              <a:t>7</a:t>
            </a:fld>
            <a:endParaRPr lang="en-US" sz="2000" b="1" dirty="0">
              <a:solidFill>
                <a:schemeClr val="tx1">
                  <a:alpha val="25000"/>
                </a:schemeClr>
              </a:solidFill>
            </a:endParaRPr>
          </a:p>
        </p:txBody>
      </p:sp>
    </p:spTree>
    <p:extLst>
      <p:ext uri="{BB962C8B-B14F-4D97-AF65-F5344CB8AC3E}">
        <p14:creationId xmlns:p14="http://schemas.microsoft.com/office/powerpoint/2010/main" val="409081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D373A-F558-41B2-9F28-4289B126DF3D}"/>
              </a:ext>
            </a:extLst>
          </p:cNvPr>
          <p:cNvSpPr>
            <a:spLocks noGrp="1"/>
          </p:cNvSpPr>
          <p:nvPr>
            <p:ph type="title"/>
          </p:nvPr>
        </p:nvSpPr>
        <p:spPr>
          <a:xfrm>
            <a:off x="1019790" y="199751"/>
            <a:ext cx="3290953" cy="724964"/>
          </a:xfrm>
        </p:spPr>
        <p:txBody>
          <a:bodyPr/>
          <a:lstStyle/>
          <a:p>
            <a:pPr algn="ctr"/>
            <a:r>
              <a:rPr lang="en-US" dirty="0"/>
              <a:t>Introductions</a:t>
            </a:r>
          </a:p>
        </p:txBody>
      </p:sp>
      <p:sp>
        <p:nvSpPr>
          <p:cNvPr id="3" name="Content Placeholder 2">
            <a:extLst>
              <a:ext uri="{FF2B5EF4-FFF2-40B4-BE49-F238E27FC236}">
                <a16:creationId xmlns:a16="http://schemas.microsoft.com/office/drawing/2014/main" id="{F9ED43BA-6A59-4761-82BB-5B9BE664628F}"/>
              </a:ext>
            </a:extLst>
          </p:cNvPr>
          <p:cNvSpPr>
            <a:spLocks noGrp="1"/>
          </p:cNvSpPr>
          <p:nvPr>
            <p:ph idx="1"/>
          </p:nvPr>
        </p:nvSpPr>
        <p:spPr>
          <a:xfrm>
            <a:off x="609600" y="2156915"/>
            <a:ext cx="11213774" cy="3752566"/>
          </a:xfrm>
        </p:spPr>
        <p:txBody>
          <a:bodyPr/>
          <a:lstStyle/>
          <a:p>
            <a:pPr>
              <a:buClr>
                <a:schemeClr val="accent1"/>
              </a:buClr>
              <a:buFont typeface="Arial" panose="020B0604020202020204" pitchFamily="34" charset="0"/>
              <a:buChar char="•"/>
            </a:pPr>
            <a:r>
              <a:rPr lang="en-US" sz="2400" b="1" dirty="0" smtClean="0"/>
              <a:t>Michael L. Connor</a:t>
            </a:r>
            <a:r>
              <a:rPr lang="en-US" sz="2400" dirty="0" smtClean="0"/>
              <a:t>, Assistant Secretary of the Army (Civil Works) (providing recorded opening remarks)</a:t>
            </a:r>
            <a:endParaRPr lang="en-US" sz="2400" dirty="0"/>
          </a:p>
          <a:p>
            <a:pPr marL="0" indent="0">
              <a:buClr>
                <a:schemeClr val="accent1"/>
              </a:buClr>
              <a:buNone/>
            </a:pPr>
            <a:endParaRPr lang="en-US" sz="2400" dirty="0"/>
          </a:p>
          <a:p>
            <a:pPr>
              <a:buClr>
                <a:schemeClr val="accent1"/>
              </a:buClr>
              <a:buFont typeface="Arial" panose="020B0604020202020204" pitchFamily="34" charset="0"/>
              <a:buChar char="•"/>
            </a:pPr>
            <a:r>
              <a:rPr lang="en-US" sz="2400" b="1" dirty="0"/>
              <a:t>Stacey Jensen</a:t>
            </a:r>
            <a:r>
              <a:rPr lang="en-US" sz="2400" dirty="0"/>
              <a:t>, </a:t>
            </a:r>
            <a:r>
              <a:rPr lang="en-US" sz="2400" dirty="0">
                <a:effectLst/>
                <a:ea typeface="Calibri" panose="020F0502020204030204" pitchFamily="34" charset="0"/>
              </a:rPr>
              <a:t>Assistant for Regulatory and Tribal Affairs in the Office of the Assistant Secretary of the Army (Civil Works</a:t>
            </a:r>
            <a:r>
              <a:rPr lang="en-US" sz="2400" dirty="0" smtClean="0">
                <a:effectLst/>
                <a:ea typeface="Calibri" panose="020F0502020204030204" pitchFamily="34" charset="0"/>
              </a:rPr>
              <a:t>)</a:t>
            </a:r>
          </a:p>
          <a:p>
            <a:pPr>
              <a:buClr>
                <a:schemeClr val="accent1"/>
              </a:buClr>
              <a:buFont typeface="Arial" panose="020B0604020202020204" pitchFamily="34" charset="0"/>
              <a:buChar char="•"/>
            </a:pPr>
            <a:endParaRPr lang="en-US" dirty="0">
              <a:ea typeface="Calibri" panose="020F0502020204030204" pitchFamily="34" charset="0"/>
            </a:endParaRPr>
          </a:p>
          <a:p>
            <a:pPr>
              <a:buClr>
                <a:schemeClr val="accent1"/>
              </a:buClr>
              <a:buFont typeface="Arial" panose="020B0604020202020204" pitchFamily="34" charset="0"/>
              <a:buChar char="•"/>
            </a:pPr>
            <a:r>
              <a:rPr lang="en-US" b="1" dirty="0" smtClean="0">
                <a:ea typeface="Calibri" panose="020F0502020204030204" pitchFamily="34" charset="0"/>
              </a:rPr>
              <a:t>Jennifer Moyer</a:t>
            </a:r>
            <a:r>
              <a:rPr lang="en-US" dirty="0" smtClean="0">
                <a:ea typeface="Calibri" panose="020F0502020204030204" pitchFamily="34" charset="0"/>
              </a:rPr>
              <a:t>, Chief of the Regulatory Program, U.S. Army Corps of Engineers (Corps)</a:t>
            </a:r>
            <a:endParaRPr lang="en-US" sz="2400" dirty="0" smtClean="0">
              <a:effectLst/>
              <a:ea typeface="Calibri" panose="020F0502020204030204" pitchFamily="34" charset="0"/>
            </a:endParaRPr>
          </a:p>
          <a:p>
            <a:pPr>
              <a:buClr>
                <a:schemeClr val="accent1"/>
              </a:buClr>
              <a:buFont typeface="Arial" panose="020B0604020202020204" pitchFamily="34" charset="0"/>
              <a:buChar char="•"/>
            </a:pPr>
            <a:endParaRPr lang="en-US" sz="2400" dirty="0"/>
          </a:p>
          <a:p>
            <a:pPr>
              <a:buClr>
                <a:schemeClr val="accent1"/>
              </a:buClr>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a:p>
            <a:endParaRPr lang="en-US" sz="2400"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AFAF9F1-0A6B-4731-90F8-78C9A47E8EB7}"/>
              </a:ext>
            </a:extLst>
          </p:cNvPr>
          <p:cNvSpPr>
            <a:spLocks noGrp="1"/>
          </p:cNvSpPr>
          <p:nvPr>
            <p:ph type="sldNum" sz="quarter" idx="12"/>
          </p:nvPr>
        </p:nvSpPr>
        <p:spPr/>
        <p:txBody>
          <a:bodyPr/>
          <a:lstStyle/>
          <a:p>
            <a:fld id="{8921AB06-8F18-4E3E-99DA-30BD50FA41A6}" type="slidenum">
              <a:rPr lang="en-US" sz="2000" smtClean="0"/>
              <a:t>8</a:t>
            </a:fld>
            <a:endParaRPr lang="en-US" sz="2000" dirty="0"/>
          </a:p>
        </p:txBody>
      </p:sp>
    </p:spTree>
    <p:extLst>
      <p:ext uri="{BB962C8B-B14F-4D97-AF65-F5344CB8AC3E}">
        <p14:creationId xmlns:p14="http://schemas.microsoft.com/office/powerpoint/2010/main" val="55601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NWPs Background</a:t>
            </a:r>
            <a:endParaRPr lang="en-US" dirty="0"/>
          </a:p>
        </p:txBody>
      </p:sp>
      <p:sp>
        <p:nvSpPr>
          <p:cNvPr id="3" name="Content Placeholder 2"/>
          <p:cNvSpPr>
            <a:spLocks noGrp="1"/>
          </p:cNvSpPr>
          <p:nvPr>
            <p:ph idx="1"/>
          </p:nvPr>
        </p:nvSpPr>
        <p:spPr>
          <a:xfrm>
            <a:off x="751114" y="1271151"/>
            <a:ext cx="10744200" cy="5282049"/>
          </a:xfrm>
        </p:spPr>
        <p:txBody>
          <a:bodyPr>
            <a:noAutofit/>
          </a:bodyPr>
          <a:lstStyle/>
          <a:p>
            <a:r>
              <a:rPr lang="en-US" dirty="0"/>
              <a:t>Nationwide Permits (NWPs) authorize certain activities under Section 404 of the Clean Water Act and Section 10 of the Rivers and Harbors Act of 1899 with no more than minimal individual and cumulative adverse effects to the environment as provided under Section 404(e) of the Clean Water Act.</a:t>
            </a:r>
          </a:p>
          <a:p>
            <a:r>
              <a:rPr lang="en-US" dirty="0"/>
              <a:t>The NWPs are designed to regulate with little, if any, delay or paperwork certain activities in federally jurisdictional waters and wetlands.</a:t>
            </a:r>
          </a:p>
          <a:p>
            <a:r>
              <a:rPr lang="en-US" dirty="0"/>
              <a:t>The NWPs can incentivize project proponents to reduce the adverse effects of their planned activities that would otherwise require an individual permit, in order to qualify for NWP authorization. </a:t>
            </a:r>
            <a:endParaRPr lang="en-US" dirty="0" smtClean="0"/>
          </a:p>
          <a:p>
            <a:r>
              <a:rPr lang="en-US" dirty="0"/>
              <a:t>NWPs are issued at the </a:t>
            </a:r>
            <a:r>
              <a:rPr lang="en-US" dirty="0" smtClean="0"/>
              <a:t>Headquarters (HQ) </a:t>
            </a:r>
            <a:r>
              <a:rPr lang="en-US" dirty="0"/>
              <a:t>level. </a:t>
            </a:r>
            <a:r>
              <a:rPr lang="en-US" dirty="0" smtClean="0"/>
              <a:t> </a:t>
            </a:r>
          </a:p>
          <a:p>
            <a:r>
              <a:rPr lang="en-US" dirty="0" smtClean="0"/>
              <a:t>Environmental compliance for the National Environmental Policy Act, Clean Water Act 404(b)(1) guidelines, and public interest review occur when the NWPs are issued at the HQ level.  </a:t>
            </a:r>
          </a:p>
        </p:txBody>
      </p:sp>
      <p:sp>
        <p:nvSpPr>
          <p:cNvPr id="4" name="Slide Number Placeholder 3"/>
          <p:cNvSpPr>
            <a:spLocks noGrp="1"/>
          </p:cNvSpPr>
          <p:nvPr>
            <p:ph type="sldNum" sz="quarter" idx="12"/>
          </p:nvPr>
        </p:nvSpPr>
        <p:spPr/>
        <p:txBody>
          <a:bodyPr/>
          <a:lstStyle/>
          <a:p>
            <a:fld id="{8921AB06-8F18-4E3E-99DA-30BD50FA41A6}" type="slidenum">
              <a:rPr lang="en-US" smtClean="0"/>
              <a:t>9</a:t>
            </a:fld>
            <a:endParaRPr lang="en-US"/>
          </a:p>
        </p:txBody>
      </p:sp>
    </p:spTree>
    <p:extLst>
      <p:ext uri="{BB962C8B-B14F-4D97-AF65-F5344CB8AC3E}">
        <p14:creationId xmlns:p14="http://schemas.microsoft.com/office/powerpoint/2010/main" val="6935484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ASA (CW) Slide Master">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 CoP Workshop Nov 2019 [Read-Only]" id="{5F5BF09D-DD26-415D-8110-F7581D269CA3}" vid="{E1E8F670-7D67-441B-A483-3B095BCCE5AE}"/>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D2221A4AA6E145A480339692172949" ma:contentTypeVersion="10" ma:contentTypeDescription="Create a new document." ma:contentTypeScope="" ma:versionID="bc3aef9139233e2c4c95f451a9fab0aa">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88d31b40-1807-4e5c-bb56-cf3a4a502015" xmlns:ns6="7b9d0959-a058-4537-8ff0-27da5f04de2d" targetNamespace="http://schemas.microsoft.com/office/2006/metadata/properties" ma:root="true" ma:fieldsID="3269844efe6039f4219d5acd7cb7f611" ns1:_="" ns2:_="" ns3:_="" ns4:_="" ns5:_="" ns6:_="">
    <xsd:import namespace="http://schemas.microsoft.com/sharepoint/v3"/>
    <xsd:import namespace="4ffa91fb-a0ff-4ac5-b2db-65c790d184a4"/>
    <xsd:import namespace="http://schemas.microsoft.com/sharepoint.v3"/>
    <xsd:import namespace="http://schemas.microsoft.com/sharepoint/v3/fields"/>
    <xsd:import namespace="88d31b40-1807-4e5c-bb56-cf3a4a502015"/>
    <xsd:import namespace="7b9d0959-a058-4537-8ff0-27da5f04de2d"/>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6:SharedWithUsers" minOccurs="0"/>
                <xsd:element ref="ns6:SharedWithDetails" minOccurs="0"/>
                <xsd:element ref="ns5:MediaServiceDateTaken" minOccurs="0"/>
                <xsd:element ref="ns5:MediaServiceAutoTags" minOccurs="0"/>
                <xsd:element ref="ns5:MediaServiceGenerationTime" minOccurs="0"/>
                <xsd:element ref="ns5: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70c104f9-18ca-4ed2-9cc1-241247661cfe}" ma:internalName="TaxCatchAllLabel" ma:readOnly="true" ma:showField="CatchAllDataLabel" ma:web="7b9d0959-a058-4537-8ff0-27da5f04de2d">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70c104f9-18ca-4ed2-9cc1-241247661cfe}" ma:internalName="TaxCatchAll" ma:showField="CatchAllData" ma:web="7b9d0959-a058-4537-8ff0-27da5f04de2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8d31b40-1807-4e5c-bb56-cf3a4a502015"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DateTaken" ma:index="32" nillable="true" ma:displayName="MediaServiceDateTaken" ma:hidden="true" ma:internalName="MediaServiceDateTaken" ma:readOnly="true">
      <xsd:simpleType>
        <xsd:restriction base="dms:Text"/>
      </xsd:simpleType>
    </xsd:element>
    <xsd:element name="MediaServiceAutoTags" ma:index="33" nillable="true" ma:displayName="Tags" ma:internalName="MediaServiceAutoTags" ma:readOnly="true">
      <xsd:simpleType>
        <xsd:restriction base="dms:Text"/>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9d0959-a058-4537-8ff0-27da5f04de2d"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2021-06-21T17:05:34+00:00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SharedWithUsers xmlns="7b9d0959-a058-4537-8ff0-27da5f04de2d">
      <UserInfo>
        <DisplayName>Hurld, Kathy</DisplayName>
        <AccountId>62</AccountId>
        <AccountType/>
      </UserInfo>
      <UserInfo>
        <DisplayName>Wawro, Libby</DisplayName>
        <AccountId>75</AccountId>
        <AccountType/>
      </UserInfo>
      <UserInfo>
        <DisplayName>Christensen, Damaris</DisplayName>
        <AccountId>10</AccountId>
        <AccountType/>
      </UserInfo>
      <UserInfo>
        <DisplayName>Kwok, Rose</DisplayName>
        <AccountId>3</AccountId>
        <AccountType/>
      </UserInfo>
      <UserInfo>
        <DisplayName>Beck, Whitney</DisplayName>
        <AccountId>14</AccountId>
        <AccountType/>
      </UserInfo>
      <UserInfo>
        <DisplayName>Swann, Kristine</DisplayName>
        <AccountId>61</AccountId>
        <AccountType/>
      </UserInfo>
      <UserInfo>
        <DisplayName>Kaiser, Russell</DisplayName>
        <AccountId>59</AccountId>
        <AccountType/>
      </UserInfo>
      <UserInfo>
        <DisplayName>ODea, Elise</DisplayName>
        <AccountId>18</AccountId>
        <AccountType/>
      </UserInfo>
      <UserInfo>
        <DisplayName>Wendelowski, Karyn</DisplayName>
        <AccountId>26</AccountId>
        <AccountType/>
      </UserInfo>
      <UserInfo>
        <DisplayName>Goodin, John</DisplayName>
        <AccountId>36</AccountId>
        <AccountType/>
      </UserInfo>
      <UserInfo>
        <DisplayName>Frazer, Brian</DisplayName>
        <AccountId>37</AccountId>
        <AccountType/>
      </UserInfo>
      <UserInfo>
        <DisplayName>Schafer, Zach</DisplayName>
        <AccountId>340</AccountId>
        <AccountType/>
      </UserInfo>
      <UserInfo>
        <DisplayName>Stacey Jensen</DisplayName>
        <AccountId>23</AccountId>
        <AccountType/>
      </UserInfo>
      <UserInfo>
        <DisplayName>Hoag, Paula</DisplayName>
        <AccountId>377</AccountId>
        <AccountType/>
      </UserInfo>
    </SharedWithUsers>
  </documentManagement>
</p:properties>
</file>

<file path=customXml/item4.xml><?xml version="1.0" encoding="utf-8"?>
<?mso-contentType ?>
<SharedContentType xmlns="Microsoft.SharePoint.Taxonomy.ContentTypeSync" SourceId="29f62856-1543-49d4-a736-4569d363f533" ContentTypeId="0x0101" PreviousValue="false"/>
</file>

<file path=customXml/itemProps1.xml><?xml version="1.0" encoding="utf-8"?>
<ds:datastoreItem xmlns:ds="http://schemas.openxmlformats.org/officeDocument/2006/customXml" ds:itemID="{92B8D307-FC3C-4DE8-B817-2127B356B688}">
  <ds:schemaRefs>
    <ds:schemaRef ds:uri="4ffa91fb-a0ff-4ac5-b2db-65c790d184a4"/>
    <ds:schemaRef ds:uri="7b9d0959-a058-4537-8ff0-27da5f04de2d"/>
    <ds:schemaRef ds:uri="88d31b40-1807-4e5c-bb56-cf3a4a50201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134079F-5A23-4313-9ACD-B9197BE8A344}">
  <ds:schemaRefs>
    <ds:schemaRef ds:uri="http://schemas.microsoft.com/sharepoint/v3/contenttype/forms"/>
  </ds:schemaRefs>
</ds:datastoreItem>
</file>

<file path=customXml/itemProps3.xml><?xml version="1.0" encoding="utf-8"?>
<ds:datastoreItem xmlns:ds="http://schemas.openxmlformats.org/officeDocument/2006/customXml" ds:itemID="{315EAD0A-E2B4-450F-954D-E889CCE0ED68}">
  <ds:schemaRefs>
    <ds:schemaRef ds:uri="http://schemas.microsoft.com/sharepoint/v3/field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4ffa91fb-a0ff-4ac5-b2db-65c790d184a4"/>
    <ds:schemaRef ds:uri="http://purl.org/dc/elements/1.1/"/>
    <ds:schemaRef ds:uri="http://schemas.microsoft.com/office/2006/metadata/properties"/>
    <ds:schemaRef ds:uri="7b9d0959-a058-4537-8ff0-27da5f04de2d"/>
    <ds:schemaRef ds:uri="88d31b40-1807-4e5c-bb56-cf3a4a502015"/>
    <ds:schemaRef ds:uri="http://schemas.microsoft.com/sharepoint/v3"/>
    <ds:schemaRef ds:uri="http://schemas.microsoft.com/sharepoint.v3"/>
    <ds:schemaRef ds:uri="http://www.w3.org/XML/1998/namespace"/>
    <ds:schemaRef ds:uri="http://purl.org/dc/dcmitype/"/>
  </ds:schemaRefs>
</ds:datastoreItem>
</file>

<file path=customXml/itemProps4.xml><?xml version="1.0" encoding="utf-8"?>
<ds:datastoreItem xmlns:ds="http://schemas.openxmlformats.org/officeDocument/2006/customXml" ds:itemID="{CF033CEB-25B8-4ABB-AA6A-0D5380CEC1C1}">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Listening Session on CWA 401_6-14-21 Final</Template>
  <TotalTime>3173</TotalTime>
  <Words>2544</Words>
  <Application>Microsoft Office PowerPoint</Application>
  <PresentationFormat>Widescreen</PresentationFormat>
  <Paragraphs>187</Paragraphs>
  <Slides>22</Slides>
  <Notes>8</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22</vt:i4>
      </vt:variant>
    </vt:vector>
  </HeadingPairs>
  <TitlesOfParts>
    <vt:vector size="33" baseType="lpstr">
      <vt:lpstr>Arial</vt:lpstr>
      <vt:lpstr>Calibri</vt:lpstr>
      <vt:lpstr>Calibri Light</vt:lpstr>
      <vt:lpstr>Constantia</vt:lpstr>
      <vt:lpstr>Source Sans Pro Web</vt:lpstr>
      <vt:lpstr>Symbol</vt:lpstr>
      <vt:lpstr>Wingdings 2</vt:lpstr>
      <vt:lpstr>Flow</vt:lpstr>
      <vt:lpstr>1_Flow</vt:lpstr>
      <vt:lpstr>2_Flow</vt:lpstr>
      <vt:lpstr>ASA (CW) Slide Master</vt:lpstr>
      <vt:lpstr>Review of Nationwide Permit 12  Oil or Natural Gas Pipeline Activities  </vt:lpstr>
      <vt:lpstr>Review of Nationwide Permit 12 for Oil or Natural Gas Pipeline Activities</vt:lpstr>
      <vt:lpstr>Logistics: Options for Audio</vt:lpstr>
      <vt:lpstr>Logistics: Connect Phone</vt:lpstr>
      <vt:lpstr>Logistics: Chat </vt:lpstr>
      <vt:lpstr>Meeting Format and Ground Rules</vt:lpstr>
      <vt:lpstr>Meeting Format and Ground Rules, cont.</vt:lpstr>
      <vt:lpstr>Introductions</vt:lpstr>
      <vt:lpstr>NWPs Background</vt:lpstr>
      <vt:lpstr>NWPs Background</vt:lpstr>
      <vt:lpstr>NWP 12 Background</vt:lpstr>
      <vt:lpstr>NWP 12 Background</vt:lpstr>
      <vt:lpstr>NWP 12 Review</vt:lpstr>
      <vt:lpstr>NWP 12 Review</vt:lpstr>
      <vt:lpstr>Stakeholder Engagement Questions</vt:lpstr>
      <vt:lpstr>Stakeholder Engagement Questions Cont’d</vt:lpstr>
      <vt:lpstr>Outreach and Written Docket</vt:lpstr>
      <vt:lpstr>Public Statements  Three Minutes per Speaker</vt:lpstr>
      <vt:lpstr>List of Registered Speakers</vt:lpstr>
      <vt:lpstr>Additional Speakers</vt:lpstr>
      <vt:lpstr>How to Request to Speak</vt:lpstr>
      <vt:lpstr>This meeting has ended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“Waters of The United States” Stakeholder Listening Session</dc:title>
  <dc:creator>Wawro, Libby</dc:creator>
  <cp:lastModifiedBy>Jensen, Stacey M CIV HQDA ASA CW</cp:lastModifiedBy>
  <cp:revision>48</cp:revision>
  <dcterms:created xsi:type="dcterms:W3CDTF">2021-05-19T18:35:01Z</dcterms:created>
  <dcterms:modified xsi:type="dcterms:W3CDTF">2022-05-10T13:25:51Z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0x010100D8D2221A4AA6E145A480339692172949</vt:lpwstr>
  </property>
  <property fmtid="{D5CDD505-2E9C-101B-9397-08002B2CF9AE}" pid="3" name="TaxKeyword">
    <vt:lpwstr/>
  </property>
  <property fmtid="{D5CDD505-2E9C-101B-9397-08002B2CF9AE}" pid="4" name="e3f09c3df709400db2417a7161762d62">
    <vt:lpwstr/>
  </property>
  <property fmtid="{D5CDD505-2E9C-101B-9397-08002B2CF9AE}" pid="5" name="EPA_x0020_Subject">
    <vt:lpwstr/>
  </property>
  <property fmtid="{D5CDD505-2E9C-101B-9397-08002B2CF9AE}" pid="6" name="Document Type">
    <vt:lpwstr/>
  </property>
  <property fmtid="{D5CDD505-2E9C-101B-9397-08002B2CF9AE}" pid="7" name="EPA Subject">
    <vt:lpwstr/>
  </property>
</Properties>
</file>